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4"/>
  </p:notesMasterIdLst>
  <p:sldIdLst>
    <p:sldId id="304" r:id="rId2"/>
    <p:sldId id="309" r:id="rId3"/>
    <p:sldId id="297" r:id="rId4"/>
    <p:sldId id="305" r:id="rId5"/>
    <p:sldId id="274" r:id="rId6"/>
    <p:sldId id="289" r:id="rId7"/>
    <p:sldId id="306" r:id="rId8"/>
    <p:sldId id="277" r:id="rId9"/>
    <p:sldId id="311" r:id="rId10"/>
    <p:sldId id="286" r:id="rId11"/>
    <p:sldId id="310" r:id="rId12"/>
    <p:sldId id="281" r:id="rId13"/>
    <p:sldId id="270" r:id="rId14"/>
    <p:sldId id="307" r:id="rId15"/>
    <p:sldId id="293" r:id="rId16"/>
    <p:sldId id="295" r:id="rId17"/>
    <p:sldId id="294" r:id="rId18"/>
    <p:sldId id="308" r:id="rId19"/>
    <p:sldId id="298" r:id="rId20"/>
    <p:sldId id="299" r:id="rId21"/>
    <p:sldId id="300" r:id="rId22"/>
    <p:sldId id="30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35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B9687-D695-492C-BE1B-58D25C282DE0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58CD8-3D14-40BC-B61C-E5113016EA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90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Text Box 1"/>
          <p:cNvSpPr txBox="1">
            <a:spLocks noChangeArrowheads="1"/>
          </p:cNvSpPr>
          <p:nvPr/>
        </p:nvSpPr>
        <p:spPr bwMode="auto">
          <a:xfrm>
            <a:off x="0" y="-14727238"/>
            <a:ext cx="1588" cy="308467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49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Text Box 1"/>
          <p:cNvSpPr txBox="1">
            <a:spLocks noChangeArrowheads="1"/>
          </p:cNvSpPr>
          <p:nvPr/>
        </p:nvSpPr>
        <p:spPr bwMode="auto">
          <a:xfrm>
            <a:off x="0" y="-14727238"/>
            <a:ext cx="1588" cy="308467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80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Text Box 1"/>
          <p:cNvSpPr txBox="1">
            <a:spLocks noChangeArrowheads="1"/>
          </p:cNvSpPr>
          <p:nvPr/>
        </p:nvSpPr>
        <p:spPr bwMode="auto">
          <a:xfrm>
            <a:off x="0" y="-14727238"/>
            <a:ext cx="1588" cy="308467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10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357298"/>
            <a:ext cx="8229600" cy="1796218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Из глубины веков…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43240" y="4286256"/>
            <a:ext cx="5786071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endParaRPr lang="ru-RU" b="1" i="1" dirty="0" smtClean="0"/>
          </a:p>
          <a:p>
            <a:pPr algn="ctr"/>
            <a:r>
              <a:rPr lang="ru-RU" b="1" i="1" dirty="0" smtClean="0"/>
              <a:t>Работу выполнила Панина Татьяна Николаевна</a:t>
            </a:r>
          </a:p>
          <a:p>
            <a:pPr algn="ctr"/>
            <a:r>
              <a:rPr lang="ru-RU" b="1" i="1" dirty="0" smtClean="0"/>
              <a:t>учитель МКОУ «Барановская СОШ»</a:t>
            </a:r>
          </a:p>
          <a:p>
            <a:pPr algn="ctr"/>
            <a:r>
              <a:rPr lang="ru-RU" b="1" i="1" dirty="0" smtClean="0"/>
              <a:t>Горшеченского района Курской области</a:t>
            </a:r>
          </a:p>
          <a:p>
            <a:pPr algn="ctr"/>
            <a:endParaRPr lang="ru-RU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7" y="1142984"/>
            <a:ext cx="4286280" cy="35326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Текст 8"/>
          <p:cNvSpPr txBox="1">
            <a:spLocks/>
          </p:cNvSpPr>
          <p:nvPr/>
        </p:nvSpPr>
        <p:spPr>
          <a:xfrm>
            <a:off x="5000628" y="3714752"/>
            <a:ext cx="3600456" cy="286232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ru-RU" sz="2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</a:t>
            </a:r>
            <a:r>
              <a:rPr kumimoji="0" lang="ru-RU" sz="2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школах района работают музеи и краеведческие уголки, где можно прикоснуться к истокам прошлого, проникнуться уважением к героям давно минувших дней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5" descr="IMG_432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928926" y="5072074"/>
            <a:ext cx="2063579" cy="13954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28992" y="285728"/>
            <a:ext cx="2890088" cy="19288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Содержимое 3" descr="CIMG011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715008" y="1428736"/>
            <a:ext cx="2509475" cy="19288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85786" y="4071941"/>
            <a:ext cx="1757487" cy="2645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15412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29124" y="1571612"/>
            <a:ext cx="4429156" cy="446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1" dirty="0" smtClean="0"/>
              <a:t>Его я видел много раз, но близко так впервые.</a:t>
            </a:r>
          </a:p>
          <a:p>
            <a:pPr algn="ctr">
              <a:lnSpc>
                <a:spcPct val="150000"/>
              </a:lnSpc>
            </a:pPr>
            <a:r>
              <a:rPr lang="ru-RU" sz="2400" b="1" i="1" dirty="0" smtClean="0"/>
              <a:t>Смотрю, не отрывая глаз, </a:t>
            </a:r>
          </a:p>
          <a:p>
            <a:pPr algn="ctr">
              <a:lnSpc>
                <a:spcPct val="150000"/>
              </a:lnSpc>
            </a:pPr>
            <a:r>
              <a:rPr lang="ru-RU" sz="2400" b="1" i="1" dirty="0" smtClean="0"/>
              <a:t>         на главки золотые.</a:t>
            </a:r>
          </a:p>
          <a:p>
            <a:pPr algn="ctr">
              <a:lnSpc>
                <a:spcPct val="150000"/>
              </a:lnSpc>
            </a:pPr>
            <a:r>
              <a:rPr lang="ru-RU" sz="2400" b="1" i="1" dirty="0" smtClean="0"/>
              <a:t>На купол в небе солнце льёт сиянье золотое.</a:t>
            </a:r>
          </a:p>
          <a:p>
            <a:pPr algn="ctr">
              <a:lnSpc>
                <a:spcPct val="150000"/>
              </a:lnSpc>
            </a:pPr>
            <a:r>
              <a:rPr lang="ru-RU" sz="2400" b="1" i="1" dirty="0" smtClean="0"/>
              <a:t>И кажется, что храм поёт </a:t>
            </a:r>
          </a:p>
          <a:p>
            <a:pPr algn="ctr">
              <a:lnSpc>
                <a:spcPct val="150000"/>
              </a:lnSpc>
            </a:pPr>
            <a:r>
              <a:rPr lang="ru-RU" sz="2400" b="1" i="1" dirty="0" smtClean="0"/>
              <a:t>         застывшей красотою.</a:t>
            </a:r>
            <a:endParaRPr lang="ru-RU" sz="2400" b="1" i="1" dirty="0"/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72464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Святыни земли </a:t>
            </a:r>
            <a:r>
              <a:rPr lang="ru-RU" sz="4000" b="1" dirty="0" err="1" smtClean="0">
                <a:solidFill>
                  <a:srgbClr val="FF0000"/>
                </a:solidFill>
              </a:rPr>
              <a:t>Горшеченской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http://kp.ru/f/4/image/73/50/42507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3571900" cy="42148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Tm="20327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1857364"/>
            <a:ext cx="35719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Роща в золотистом янтаре рассыпает звезды по рассвету.</a:t>
            </a:r>
          </a:p>
          <a:p>
            <a:pPr algn="ctr"/>
            <a:r>
              <a:rPr lang="ru-RU" sz="2000" b="1" i="1" dirty="0" smtClean="0"/>
              <a:t>Вижу зыбь тумана на заре, </a:t>
            </a:r>
          </a:p>
          <a:p>
            <a:pPr algn="ctr"/>
            <a:r>
              <a:rPr lang="ru-RU" sz="2000" b="1" i="1" dirty="0" smtClean="0"/>
              <a:t>Сто церквей стоят святого света.</a:t>
            </a:r>
          </a:p>
          <a:p>
            <a:pPr algn="ctr"/>
            <a:r>
              <a:rPr lang="ru-RU" sz="2000" b="1" i="1" dirty="0" smtClean="0"/>
              <a:t>Купола их празднично горят,</a:t>
            </a:r>
          </a:p>
          <a:p>
            <a:pPr algn="ctr"/>
            <a:r>
              <a:rPr lang="ru-RU" sz="2000" b="1" i="1" dirty="0" smtClean="0"/>
              <a:t>Заслоняя от беды веками.</a:t>
            </a:r>
          </a:p>
          <a:p>
            <a:pPr algn="ctr"/>
            <a:r>
              <a:rPr lang="ru-RU" sz="2000" b="1" i="1" dirty="0" smtClean="0"/>
              <a:t>С верою в Россию зазвонят сто колоколов святых над нами!</a:t>
            </a:r>
            <a:endParaRPr lang="ru-RU" sz="2000" b="1" i="1" dirty="0"/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72464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Святыни земли </a:t>
            </a:r>
            <a:r>
              <a:rPr lang="ru-RU" sz="4000" b="1" dirty="0" err="1" smtClean="0">
                <a:solidFill>
                  <a:srgbClr val="FF0000"/>
                </a:solidFill>
              </a:rPr>
              <a:t>Горшеченской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43570" y="4071942"/>
            <a:ext cx="3195299" cy="21180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 descr="G:\Фото района\Для дневника 0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1428736"/>
            <a:ext cx="3929058" cy="23200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20327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Фото района\Среднедорожное 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571612"/>
            <a:ext cx="3283527" cy="43891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428596" y="428604"/>
            <a:ext cx="8229600" cy="72464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Святыни земли </a:t>
            </a:r>
            <a:r>
              <a:rPr kumimoji="0" lang="ru-R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Горшеченской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3438" y="1928802"/>
            <a:ext cx="4214842" cy="36933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b="1" i="1" dirty="0" smtClean="0"/>
              <a:t>     </a:t>
            </a:r>
          </a:p>
          <a:p>
            <a:pPr algn="just"/>
            <a:r>
              <a:rPr lang="ru-RU" b="1" i="1" dirty="0" smtClean="0"/>
              <a:t>    Почитаемый святой источник находится у села Головище. У святого родника облагороженная территория, изгородь выложена из природного камня, в центре построена деревянная часовня с главкой и крестом. Рядом образовался водоём, к которому есть сходни. Спустившись по ступеням можно окунуться в открытой естественной купели.</a:t>
            </a:r>
          </a:p>
          <a:p>
            <a:pPr algn="just"/>
            <a:endParaRPr lang="ru-RU" b="1" i="1" dirty="0" smtClean="0"/>
          </a:p>
        </p:txBody>
      </p:sp>
    </p:spTree>
  </p:cSld>
  <p:clrMapOvr>
    <a:masterClrMapping/>
  </p:clrMapOvr>
  <p:transition advTm="2078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1928802"/>
            <a:ext cx="4046248" cy="4286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Святыни земли </a:t>
            </a:r>
            <a:r>
              <a:rPr kumimoji="0" lang="ru-R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Горшеченской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1857364"/>
            <a:ext cx="3786214" cy="45243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b="1" i="1" dirty="0" smtClean="0"/>
              <a:t>     </a:t>
            </a:r>
          </a:p>
          <a:p>
            <a:pPr algn="just"/>
            <a:r>
              <a:rPr lang="ru-RU" b="1" i="1" dirty="0" smtClean="0"/>
              <a:t>    Почитаемый святой источник расположен у села </a:t>
            </a:r>
            <a:r>
              <a:rPr lang="ru-RU" b="1" i="1" dirty="0" err="1" smtClean="0"/>
              <a:t>Богородицкое</a:t>
            </a:r>
            <a:r>
              <a:rPr lang="ru-RU" b="1" i="1" dirty="0" smtClean="0"/>
              <a:t>. Источник освящен в честь Духа Святого. К источнику ведет деревянная лестница. Спустившись вниз, можно зайти и помолиться в </a:t>
            </a:r>
            <a:r>
              <a:rPr lang="ru-RU" b="1" i="1" dirty="0" err="1" smtClean="0"/>
              <a:t>надкладезную</a:t>
            </a:r>
            <a:r>
              <a:rPr lang="ru-RU" b="1" i="1" dirty="0" smtClean="0"/>
              <a:t> часовню с главкой и крестом. Набрать святой воды будет удобно из желоба, по которому она стекает. Чистая и вкусная вода привлекает много желающих со всей округи.</a:t>
            </a:r>
          </a:p>
          <a:p>
            <a:pPr algn="just"/>
            <a:endParaRPr lang="ru-RU" b="1" i="1" dirty="0" smtClean="0"/>
          </a:p>
        </p:txBody>
      </p:sp>
    </p:spTree>
  </p:cSld>
  <p:clrMapOvr>
    <a:masterClrMapping/>
  </p:clrMapOvr>
  <p:transition advTm="30779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071546"/>
            <a:ext cx="2058987" cy="230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86050" y="1071546"/>
            <a:ext cx="950913" cy="97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65957" y="3286124"/>
            <a:ext cx="2306637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29322" y="4643446"/>
            <a:ext cx="850900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928926" y="2143116"/>
            <a:ext cx="3919428" cy="25502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Заголовок 3"/>
          <p:cNvSpPr txBox="1">
            <a:spLocks noGrp="1"/>
          </p:cNvSpPr>
          <p:nvPr>
            <p:ph type="title"/>
          </p:nvPr>
        </p:nvSpPr>
        <p:spPr>
          <a:xfrm>
            <a:off x="0" y="214290"/>
            <a:ext cx="8572528" cy="1143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Памятники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исторического</a:t>
            </a:r>
            <a:b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    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наследия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5000636"/>
            <a:ext cx="4357718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/>
              <a:t>Оглянись на предков наших,</a:t>
            </a:r>
          </a:p>
          <a:p>
            <a:pPr algn="ctr"/>
            <a:r>
              <a:rPr lang="ru-RU" sz="1600" b="1" i="1" dirty="0" smtClean="0"/>
              <a:t>На героев наших дней.</a:t>
            </a:r>
          </a:p>
          <a:p>
            <a:pPr algn="ctr"/>
            <a:r>
              <a:rPr lang="ru-RU" sz="1600" b="1" i="1" dirty="0" smtClean="0"/>
              <a:t>Вспоминай их добрым словом.</a:t>
            </a:r>
          </a:p>
          <a:p>
            <a:pPr algn="ctr"/>
            <a:r>
              <a:rPr lang="ru-RU" sz="1600" b="1" i="1" dirty="0" smtClean="0"/>
              <a:t>Слава им, борцам суровым!</a:t>
            </a:r>
          </a:p>
          <a:p>
            <a:pPr algn="ctr"/>
            <a:r>
              <a:rPr lang="ru-RU" sz="1600" b="1" i="1" dirty="0" smtClean="0"/>
              <a:t>Слава нашей стороне!</a:t>
            </a:r>
          </a:p>
          <a:p>
            <a:pPr algn="ctr"/>
            <a:r>
              <a:rPr lang="ru-RU" sz="1600" b="1" i="1" dirty="0" smtClean="0"/>
              <a:t>Слава русской старине!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86282" y="1285860"/>
            <a:ext cx="435771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C00000"/>
                </a:solidFill>
              </a:rPr>
              <a:t>«Во имя тех, кто жил, и тех кого </a:t>
            </a:r>
          </a:p>
          <a:p>
            <a:pPr algn="ctr"/>
            <a:r>
              <a:rPr lang="ru-RU" sz="1600" b="1" i="1" dirty="0" smtClean="0">
                <a:solidFill>
                  <a:srgbClr val="C00000"/>
                </a:solidFill>
              </a:rPr>
              <a:t>уже нет, и тех, кто будет потом»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72066" y="5786454"/>
            <a:ext cx="3786214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/>
              <a:t>Ежегодно 9 мая юные </a:t>
            </a:r>
            <a:r>
              <a:rPr lang="ru-RU" sz="1600" b="1" i="1" dirty="0" err="1" smtClean="0"/>
              <a:t>горшеченцы</a:t>
            </a:r>
            <a:r>
              <a:rPr lang="ru-RU" sz="1600" b="1" i="1" dirty="0" smtClean="0"/>
              <a:t> чтят память о воинах, погибших в годы Великой Отечественной войны</a:t>
            </a:r>
          </a:p>
        </p:txBody>
      </p:sp>
    </p:spTree>
  </p:cSld>
  <p:clrMapOvr>
    <a:masterClrMapping/>
  </p:clrMapOvr>
  <p:transition advTm="30389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6368" y="1571613"/>
            <a:ext cx="4541851" cy="33575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500034" y="285728"/>
            <a:ext cx="8229600" cy="928694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Кедровая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аллея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3042" y="5288340"/>
            <a:ext cx="6000792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Кедровая аллея в поселке Горшечное</a:t>
            </a:r>
          </a:p>
          <a:p>
            <a:pPr algn="ctr"/>
            <a:r>
              <a:rPr lang="ru-RU" sz="2400" b="1" i="1" dirty="0" smtClean="0"/>
              <a:t>заложена в честь 40-летия</a:t>
            </a:r>
          </a:p>
          <a:p>
            <a:pPr algn="ctr"/>
            <a:r>
              <a:rPr lang="ru-RU" sz="2400" b="1" i="1" dirty="0" smtClean="0"/>
              <a:t>Великой Победы</a:t>
            </a:r>
            <a:endParaRPr lang="ru-RU" sz="2400" b="1" i="1" dirty="0"/>
          </a:p>
        </p:txBody>
      </p:sp>
    </p:spTree>
  </p:cSld>
  <p:clrMapOvr>
    <a:masterClrMapping/>
  </p:clrMapOvr>
  <p:transition advTm="15351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71736" y="214290"/>
            <a:ext cx="5572164" cy="1304926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Центрально-чернозёмный биосферный заповедник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имени В.В. Алёхина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642910" y="1928802"/>
            <a:ext cx="4500594" cy="4572000"/>
          </a:xfrm>
        </p:spPr>
        <p:txBody>
          <a:bodyPr>
            <a:noAutofit/>
          </a:bodyPr>
          <a:lstStyle/>
          <a:p>
            <a:pPr algn="just"/>
            <a:r>
              <a:rPr lang="ru-RU" sz="2000" b="1" i="1" dirty="0" smtClean="0"/>
              <a:t>     На территории Горшеченского района в верховьях реки </a:t>
            </a:r>
            <a:r>
              <a:rPr lang="ru-RU" sz="2000" b="1" i="1" dirty="0" err="1" smtClean="0"/>
              <a:t>Апочки</a:t>
            </a:r>
            <a:r>
              <a:rPr lang="ru-RU" sz="2000" b="1" i="1" dirty="0" smtClean="0"/>
              <a:t> имеется заповедная зона «</a:t>
            </a:r>
            <a:r>
              <a:rPr lang="ru-RU" sz="2000" b="1" i="1" dirty="0" err="1" smtClean="0"/>
              <a:t>Баркаловка</a:t>
            </a:r>
            <a:r>
              <a:rPr lang="ru-RU" sz="2000" b="1" i="1" dirty="0" smtClean="0"/>
              <a:t>», входящая в состав Центрально-чернозёмного биосферного заповедника имени профессора В.В. Алёхина.</a:t>
            </a:r>
          </a:p>
          <a:p>
            <a:pPr algn="just"/>
            <a:r>
              <a:rPr lang="ru-RU" sz="2000" b="1" i="1" dirty="0" smtClean="0"/>
              <a:t>   </a:t>
            </a:r>
            <a:r>
              <a:rPr lang="ru-RU" sz="2000" b="1" i="1" dirty="0" err="1" smtClean="0"/>
              <a:t>Баркаловка</a:t>
            </a:r>
            <a:r>
              <a:rPr lang="ru-RU" sz="2000" b="1" i="1" dirty="0" smtClean="0"/>
              <a:t> – район с реликтовой флорой, известный в мировой ботанической литературе, как «край живых ископаемых».</a:t>
            </a:r>
          </a:p>
          <a:p>
            <a:pPr algn="just"/>
            <a:r>
              <a:rPr lang="ru-RU" sz="2000" b="1" i="1" dirty="0" smtClean="0"/>
              <a:t>Здесь произрастает вечнозелёный кустарник Волчеягодник Юлии (русский рододендрон).</a:t>
            </a:r>
            <a:endParaRPr lang="ru-RU" sz="2000" b="1" i="1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5715008" y="5214950"/>
            <a:ext cx="3111518" cy="11430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2000" b="1" i="1" dirty="0" smtClean="0">
                <a:solidFill>
                  <a:srgbClr val="FF0000"/>
                </a:solidFill>
              </a:rPr>
              <a:t>  Юлия-Дафния – реликтовое растение Горшеченского района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rgbClr val="FF0000"/>
                </a:solidFill>
              </a:rPr>
              <a:t>Курской области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1785926"/>
            <a:ext cx="2329256" cy="3143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Users\м.видео\Pictures\7387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214290"/>
            <a:ext cx="1524000" cy="1552575"/>
          </a:xfrm>
          <a:prstGeom prst="rect">
            <a:avLst/>
          </a:prstGeom>
          <a:noFill/>
        </p:spPr>
      </p:pic>
    </p:spTree>
  </p:cSld>
  <p:clrMapOvr>
    <a:masterClrMapping/>
  </p:clrMapOvr>
  <p:transition advTm="356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28860" y="1928802"/>
            <a:ext cx="4192591" cy="31446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pPr algn="ctr"/>
            <a:r>
              <a:rPr lang="ru-RU" sz="3200" b="1" dirty="0" err="1">
                <a:solidFill>
                  <a:srgbClr val="FF0000"/>
                </a:solidFill>
              </a:rPr>
              <a:t>Старооскольское</a:t>
            </a:r>
            <a:r>
              <a:rPr lang="ru-RU" sz="3200" b="1" dirty="0">
                <a:solidFill>
                  <a:srgbClr val="FF0000"/>
                </a:solidFill>
              </a:rPr>
              <a:t> водохранилище </a:t>
            </a:r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в </a:t>
            </a:r>
            <a:r>
              <a:rPr lang="ru-RU" sz="3200" b="1" dirty="0">
                <a:solidFill>
                  <a:srgbClr val="FF0000"/>
                </a:solidFill>
              </a:rPr>
              <a:t>районе села </a:t>
            </a:r>
            <a:r>
              <a:rPr lang="ru-RU" sz="3200" b="1" dirty="0" err="1">
                <a:solidFill>
                  <a:srgbClr val="FF0000"/>
                </a:solidFill>
              </a:rPr>
              <a:t>Бараново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00034" y="5357826"/>
            <a:ext cx="8229600" cy="11096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i="1" dirty="0" smtClean="0"/>
              <a:t>     На территории района расположено более 40 прудов и небольших рек. Особую гордость вызывает искусственное водохранилище, которое было построено в середине        1970-х годов недалеко от села </a:t>
            </a:r>
            <a:r>
              <a:rPr lang="ru-RU" b="1" i="1" dirty="0" err="1" smtClean="0"/>
              <a:t>Бараново</a:t>
            </a:r>
            <a:r>
              <a:rPr lang="ru-RU" b="1" i="1" dirty="0" smtClean="0"/>
              <a:t>.</a:t>
            </a:r>
            <a:endParaRPr lang="ru-RU" b="1" i="1" dirty="0"/>
          </a:p>
        </p:txBody>
      </p:sp>
    </p:spTree>
  </p:cSld>
  <p:clrMapOvr>
    <a:masterClrMapping/>
  </p:clrMapOvr>
  <p:transition spd="med" advTm="16364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4916488" y="1905000"/>
            <a:ext cx="4013230" cy="4233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6550" indent="-336550"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2400" b="1" i="1" dirty="0" err="1"/>
              <a:t>Умолкли</a:t>
            </a:r>
            <a:r>
              <a:rPr lang="en-GB" sz="2400" b="1" i="1" dirty="0"/>
              <a:t> </a:t>
            </a:r>
            <a:r>
              <a:rPr lang="en-GB" sz="2400" b="1" i="1" dirty="0" err="1"/>
              <a:t>соловьи</a:t>
            </a:r>
            <a:r>
              <a:rPr lang="en-GB" sz="2400" b="1" i="1" dirty="0"/>
              <a:t>, </a:t>
            </a:r>
            <a:r>
              <a:rPr lang="ru-RU" sz="2400" b="1" i="1" dirty="0" smtClean="0"/>
              <a:t>               </a:t>
            </a:r>
            <a:r>
              <a:rPr lang="en-GB" sz="2400" b="1" i="1" dirty="0" err="1" smtClean="0"/>
              <a:t>настало</a:t>
            </a:r>
            <a:r>
              <a:rPr lang="en-GB" sz="2400" b="1" i="1" dirty="0" smtClean="0"/>
              <a:t> </a:t>
            </a:r>
            <a:r>
              <a:rPr lang="en-GB" sz="2400" b="1" i="1" dirty="0" err="1"/>
              <a:t>лето</a:t>
            </a:r>
            <a:r>
              <a:rPr lang="en-GB" sz="2400" b="1" i="1" dirty="0"/>
              <a:t>.</a:t>
            </a:r>
          </a:p>
          <a:p>
            <a:pPr marL="336550" indent="-336550"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2400" b="1" i="1" dirty="0"/>
              <a:t>А </a:t>
            </a:r>
            <a:r>
              <a:rPr lang="en-GB" sz="2400" b="1" i="1" dirty="0" err="1"/>
              <a:t>где-то</a:t>
            </a:r>
            <a:r>
              <a:rPr lang="en-GB" sz="2400" b="1" i="1" dirty="0"/>
              <a:t> у </a:t>
            </a:r>
            <a:r>
              <a:rPr lang="en-GB" sz="2400" b="1" i="1" dirty="0" err="1"/>
              <a:t>околицы</a:t>
            </a:r>
            <a:r>
              <a:rPr lang="en-GB" sz="2400" b="1" i="1" dirty="0"/>
              <a:t> </a:t>
            </a:r>
            <a:r>
              <a:rPr lang="en-GB" sz="2400" b="1" i="1" dirty="0" err="1"/>
              <a:t>села</a:t>
            </a:r>
            <a:endParaRPr lang="en-GB" sz="2400" b="1" i="1" dirty="0"/>
          </a:p>
          <a:p>
            <a:pPr marL="336550" indent="-336550"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2400" b="1" i="1" dirty="0" err="1"/>
              <a:t>Золотой</a:t>
            </a:r>
            <a:r>
              <a:rPr lang="en-GB" sz="2400" b="1" i="1" dirty="0"/>
              <a:t> </a:t>
            </a:r>
            <a:r>
              <a:rPr lang="en-GB" sz="2400" b="1" i="1" dirty="0" err="1"/>
              <a:t>пшеницей</a:t>
            </a:r>
            <a:r>
              <a:rPr lang="en-GB" sz="2400" b="1" i="1" dirty="0"/>
              <a:t> </a:t>
            </a:r>
            <a:r>
              <a:rPr lang="en-GB" sz="2400" b="1" i="1" dirty="0" err="1"/>
              <a:t>до</a:t>
            </a:r>
            <a:r>
              <a:rPr lang="en-GB" sz="2400" b="1" i="1" dirty="0"/>
              <a:t> </a:t>
            </a:r>
            <a:r>
              <a:rPr lang="en-GB" sz="2400" b="1" i="1" dirty="0" err="1"/>
              <a:t>рассвета</a:t>
            </a:r>
            <a:endParaRPr lang="en-GB" sz="2400" b="1" i="1" dirty="0"/>
          </a:p>
          <a:p>
            <a:pPr marL="336550" indent="-336550"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2400" b="1" i="1" dirty="0" err="1"/>
              <a:t>Песнь</a:t>
            </a:r>
            <a:r>
              <a:rPr lang="en-GB" sz="2400" b="1" i="1" dirty="0"/>
              <a:t> </a:t>
            </a:r>
            <a:r>
              <a:rPr lang="en-GB" sz="2400" b="1" i="1" dirty="0" err="1"/>
              <a:t>свою</a:t>
            </a:r>
            <a:r>
              <a:rPr lang="en-GB" sz="2400" b="1" i="1" dirty="0"/>
              <a:t> </a:t>
            </a:r>
            <a:r>
              <a:rPr lang="en-GB" sz="2400" b="1" i="1" dirty="0" err="1"/>
              <a:t>поют</a:t>
            </a:r>
            <a:r>
              <a:rPr lang="en-GB" sz="2400" b="1" i="1" dirty="0"/>
              <a:t> </a:t>
            </a:r>
            <a:r>
              <a:rPr lang="en-GB" sz="2400" b="1" i="1" dirty="0" err="1"/>
              <a:t>перепела</a:t>
            </a:r>
            <a:r>
              <a:rPr lang="en-GB" sz="2400" b="1" i="1" dirty="0"/>
              <a:t>.</a:t>
            </a:r>
          </a:p>
          <a:p>
            <a:pPr marL="336550" indent="-336550">
              <a:lnSpc>
                <a:spcPct val="8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GB" sz="2400" b="1" i="1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1916113"/>
            <a:ext cx="4430712" cy="36480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Tm="15289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:\тарел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2071678"/>
            <a:ext cx="3779520" cy="37795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28588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err="1" smtClean="0">
                <a:solidFill>
                  <a:srgbClr val="FF0000"/>
                </a:solidFill>
              </a:rPr>
              <a:t>Горшеченскому</a:t>
            </a:r>
            <a:r>
              <a:rPr lang="ru-RU" sz="3600" b="1" dirty="0" smtClean="0">
                <a:solidFill>
                  <a:srgbClr val="FF0000"/>
                </a:solidFill>
              </a:rPr>
              <a:t> району –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85 лет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57752" y="2357430"/>
            <a:ext cx="407196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Есть на огромном шаре земном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Местечко прекрасное и дорогое -</a:t>
            </a:r>
          </a:p>
          <a:p>
            <a:pPr>
              <a:buNone/>
            </a:pPr>
            <a:r>
              <a:rPr lang="ru-RU" b="1" i="1" dirty="0" err="1" smtClean="0">
                <a:solidFill>
                  <a:srgbClr val="C00000"/>
                </a:solidFill>
              </a:rPr>
              <a:t>Горшеченский</a:t>
            </a:r>
            <a:r>
              <a:rPr lang="ru-RU" b="1" i="1" dirty="0" smtClean="0">
                <a:solidFill>
                  <a:srgbClr val="C00000"/>
                </a:solidFill>
              </a:rPr>
              <a:t> край,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                                не всем он знаком, 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И мненье землян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                              быть может иное.</a:t>
            </a:r>
          </a:p>
          <a:p>
            <a:pPr algn="ctr">
              <a:buNone/>
            </a:pPr>
            <a:endParaRPr lang="ru-RU" b="1" i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Не видели может они тех лесов,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     гуще которых нет на планете.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Не слышали свист соловьёв,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           такого не сыщешь на свете.</a:t>
            </a:r>
          </a:p>
        </p:txBody>
      </p:sp>
    </p:spTree>
  </p:cSld>
  <p:clrMapOvr>
    <a:masterClrMapping/>
  </p:clrMapOvr>
  <p:transition advTm="156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5000628" y="1357298"/>
            <a:ext cx="3927475" cy="4316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6550" indent="-336550"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2800" b="1" i="1" dirty="0" err="1"/>
              <a:t>Земля</a:t>
            </a:r>
            <a:r>
              <a:rPr lang="en-GB" sz="2800" b="1" i="1" dirty="0"/>
              <a:t> – </a:t>
            </a:r>
            <a:r>
              <a:rPr lang="en-GB" sz="2800" b="1" i="1" dirty="0" err="1"/>
              <a:t>кормилица</a:t>
            </a:r>
            <a:r>
              <a:rPr lang="en-GB" sz="2800" b="1" i="1" dirty="0"/>
              <a:t> </a:t>
            </a:r>
            <a:r>
              <a:rPr lang="en-GB" sz="2800" b="1" i="1" dirty="0" err="1"/>
              <a:t>извечная</a:t>
            </a:r>
            <a:r>
              <a:rPr lang="en-GB" sz="2800" b="1" i="1" dirty="0"/>
              <a:t>, </a:t>
            </a:r>
          </a:p>
          <a:p>
            <a:pPr marL="336550" indent="-336550"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2800" b="1" i="1" dirty="0"/>
              <a:t>И я </a:t>
            </a:r>
            <a:r>
              <a:rPr lang="en-GB" sz="2800" b="1" i="1" dirty="0" err="1"/>
              <a:t>на</a:t>
            </a:r>
            <a:r>
              <a:rPr lang="en-GB" sz="2800" b="1" i="1" dirty="0"/>
              <a:t> </a:t>
            </a:r>
            <a:r>
              <a:rPr lang="en-GB" sz="2800" b="1" i="1" dirty="0" err="1"/>
              <a:t>ней</a:t>
            </a:r>
            <a:r>
              <a:rPr lang="en-GB" sz="2800" b="1" i="1" dirty="0"/>
              <a:t> </a:t>
            </a:r>
            <a:r>
              <a:rPr lang="en-GB" sz="2800" b="1" i="1" dirty="0" err="1"/>
              <a:t>всю</a:t>
            </a:r>
            <a:r>
              <a:rPr lang="en-GB" sz="2800" b="1" i="1" dirty="0"/>
              <a:t> </a:t>
            </a:r>
            <a:r>
              <a:rPr lang="en-GB" sz="2800" b="1" i="1" dirty="0" err="1"/>
              <a:t>жизнь</a:t>
            </a:r>
            <a:r>
              <a:rPr lang="en-GB" sz="2800" b="1" i="1" dirty="0"/>
              <a:t> </a:t>
            </a:r>
            <a:r>
              <a:rPr lang="en-GB" sz="2800" b="1" i="1" dirty="0" err="1"/>
              <a:t>тружусь</a:t>
            </a:r>
            <a:r>
              <a:rPr lang="en-GB" sz="2800" b="1" i="1" dirty="0"/>
              <a:t>.</a:t>
            </a:r>
          </a:p>
          <a:p>
            <a:pPr marL="336550" indent="-336550"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2800" b="1" i="1" dirty="0" err="1"/>
              <a:t>Моя</a:t>
            </a:r>
            <a:r>
              <a:rPr lang="en-GB" sz="2800" b="1" i="1" dirty="0"/>
              <a:t> </a:t>
            </a:r>
            <a:r>
              <a:rPr lang="en-GB" sz="2800" b="1" i="1" dirty="0" err="1"/>
              <a:t>любовь</a:t>
            </a:r>
            <a:r>
              <a:rPr lang="en-GB" sz="2800" b="1" i="1" dirty="0"/>
              <a:t> – </a:t>
            </a:r>
            <a:r>
              <a:rPr lang="ru-RU" sz="2800" b="1" i="1" dirty="0" smtClean="0"/>
              <a:t>мое Горшечное</a:t>
            </a:r>
            <a:r>
              <a:rPr lang="en-GB" sz="2800" b="1" i="1" dirty="0" smtClean="0"/>
              <a:t>, </a:t>
            </a:r>
            <a:endParaRPr lang="en-GB" sz="2800" b="1" i="1" dirty="0"/>
          </a:p>
          <a:p>
            <a:pPr marL="336550" indent="-336550"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2800" b="1" i="1" dirty="0" err="1"/>
              <a:t>Мой</a:t>
            </a:r>
            <a:r>
              <a:rPr lang="en-GB" sz="2800" b="1" i="1" dirty="0"/>
              <a:t> </a:t>
            </a:r>
            <a:r>
              <a:rPr lang="en-GB" sz="2800" b="1" i="1" dirty="0" err="1"/>
              <a:t>уголок</a:t>
            </a:r>
            <a:r>
              <a:rPr lang="en-GB" sz="2800" b="1" i="1" dirty="0"/>
              <a:t> – </a:t>
            </a:r>
            <a:r>
              <a:rPr lang="en-GB" sz="2800" b="1" i="1" dirty="0" err="1"/>
              <a:t>родная</a:t>
            </a:r>
            <a:r>
              <a:rPr lang="en-GB" sz="2800" b="1" i="1" dirty="0"/>
              <a:t> </a:t>
            </a:r>
            <a:r>
              <a:rPr lang="en-GB" sz="2800" b="1" i="1" dirty="0" err="1"/>
              <a:t>Русь</a:t>
            </a:r>
            <a:r>
              <a:rPr lang="en-GB" sz="2800" b="1" i="1" dirty="0"/>
              <a:t>.</a:t>
            </a:r>
          </a:p>
          <a:p>
            <a:pPr marL="336550" indent="-336550">
              <a:lnSpc>
                <a:spcPct val="8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GB" sz="2800" b="1" i="1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733551"/>
            <a:ext cx="4573618" cy="34302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Tm="15303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4929190" y="1643050"/>
            <a:ext cx="3927475" cy="4316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6550" indent="-336550"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2800" b="1" i="1" dirty="0" err="1"/>
              <a:t>Умылись</a:t>
            </a:r>
            <a:r>
              <a:rPr lang="en-GB" sz="2800" b="1" i="1" dirty="0"/>
              <a:t> </a:t>
            </a:r>
            <a:r>
              <a:rPr lang="en-GB" sz="2800" b="1" i="1" dirty="0" err="1"/>
              <a:t>на</a:t>
            </a:r>
            <a:r>
              <a:rPr lang="en-GB" sz="2800" b="1" i="1" dirty="0"/>
              <a:t> </a:t>
            </a:r>
            <a:r>
              <a:rPr lang="en-GB" sz="2800" b="1" i="1" dirty="0" err="1"/>
              <a:t>заре</a:t>
            </a:r>
            <a:r>
              <a:rPr lang="en-GB" sz="2800" b="1" i="1" dirty="0"/>
              <a:t> </a:t>
            </a:r>
            <a:r>
              <a:rPr lang="en-GB" sz="2800" b="1" i="1" dirty="0" err="1"/>
              <a:t>луга</a:t>
            </a:r>
            <a:r>
              <a:rPr lang="en-GB" sz="2800" b="1" i="1" dirty="0"/>
              <a:t> </a:t>
            </a:r>
            <a:r>
              <a:rPr lang="en-GB" sz="2800" b="1" i="1" dirty="0" err="1"/>
              <a:t>росою</a:t>
            </a:r>
            <a:r>
              <a:rPr lang="en-GB" sz="2800" b="1" i="1" dirty="0"/>
              <a:t>,</a:t>
            </a:r>
          </a:p>
          <a:p>
            <a:pPr marL="336550" indent="-336550"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2800" b="1" i="1" dirty="0" err="1"/>
              <a:t>Густой</a:t>
            </a:r>
            <a:r>
              <a:rPr lang="en-GB" sz="2800" b="1" i="1" dirty="0"/>
              <a:t> </a:t>
            </a:r>
            <a:r>
              <a:rPr lang="en-GB" sz="2800" b="1" i="1" dirty="0" err="1"/>
              <a:t>туман</a:t>
            </a:r>
            <a:r>
              <a:rPr lang="en-GB" sz="2800" b="1" i="1" dirty="0"/>
              <a:t> </a:t>
            </a:r>
            <a:r>
              <a:rPr lang="en-GB" sz="2800" b="1" i="1" dirty="0" err="1"/>
              <a:t>рекой</a:t>
            </a:r>
            <a:r>
              <a:rPr lang="en-GB" sz="2800" b="1" i="1" dirty="0"/>
              <a:t> </a:t>
            </a:r>
            <a:r>
              <a:rPr lang="en-GB" sz="2800" b="1" i="1" dirty="0" err="1"/>
              <a:t>течёт</a:t>
            </a:r>
            <a:r>
              <a:rPr lang="en-GB" sz="2800" b="1" i="1" dirty="0"/>
              <a:t> с </a:t>
            </a:r>
            <a:r>
              <a:rPr lang="en-GB" sz="2800" b="1" i="1" dirty="0" err="1"/>
              <a:t>полей</a:t>
            </a:r>
            <a:r>
              <a:rPr lang="en-GB" sz="2800" b="1" i="1" dirty="0"/>
              <a:t>.</a:t>
            </a:r>
          </a:p>
          <a:p>
            <a:pPr marL="336550" indent="-336550"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2800" b="1" i="1" dirty="0" err="1"/>
              <a:t>Любуюсь</a:t>
            </a:r>
            <a:r>
              <a:rPr lang="en-GB" sz="2800" b="1" i="1" dirty="0"/>
              <a:t> я </a:t>
            </a:r>
            <a:r>
              <a:rPr lang="en-GB" sz="2800" b="1" i="1" dirty="0" err="1"/>
              <a:t>твоей</a:t>
            </a:r>
            <a:r>
              <a:rPr lang="en-GB" sz="2800" b="1" i="1" dirty="0"/>
              <a:t>, </a:t>
            </a:r>
            <a:r>
              <a:rPr lang="en-GB" sz="2800" b="1" i="1" dirty="0" err="1"/>
              <a:t>земля</a:t>
            </a:r>
            <a:r>
              <a:rPr lang="en-GB" sz="2800" b="1" i="1" dirty="0"/>
              <a:t>, </a:t>
            </a:r>
            <a:r>
              <a:rPr lang="en-GB" sz="2800" b="1" i="1" dirty="0" err="1"/>
              <a:t>красою</a:t>
            </a:r>
            <a:r>
              <a:rPr lang="en-GB" sz="2800" b="1" i="1" dirty="0"/>
              <a:t>,</a:t>
            </a:r>
          </a:p>
          <a:p>
            <a:pPr marL="336550" indent="-336550"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2800" b="1" i="1" dirty="0"/>
              <a:t>И </a:t>
            </a:r>
            <a:r>
              <a:rPr lang="en-GB" sz="2800" b="1" i="1" dirty="0" err="1"/>
              <a:t>нет</a:t>
            </a:r>
            <a:r>
              <a:rPr lang="en-GB" sz="2800" b="1" i="1" dirty="0"/>
              <a:t> </a:t>
            </a:r>
            <a:r>
              <a:rPr lang="en-GB" sz="2800" b="1" i="1" dirty="0" err="1"/>
              <a:t>сторонки</a:t>
            </a:r>
            <a:r>
              <a:rPr lang="en-GB" sz="2800" b="1" i="1" dirty="0"/>
              <a:t> </a:t>
            </a:r>
            <a:r>
              <a:rPr lang="en-GB" sz="2800" b="1" i="1" dirty="0" err="1"/>
              <a:t>для</a:t>
            </a:r>
            <a:r>
              <a:rPr lang="en-GB" sz="2800" b="1" i="1" dirty="0"/>
              <a:t> </a:t>
            </a:r>
            <a:r>
              <a:rPr lang="en-GB" sz="2800" b="1" i="1" dirty="0" err="1"/>
              <a:t>меня</a:t>
            </a:r>
            <a:r>
              <a:rPr lang="en-GB" sz="2800" b="1" i="1" dirty="0"/>
              <a:t> </a:t>
            </a:r>
            <a:r>
              <a:rPr lang="en-GB" sz="2800" b="1" i="1" dirty="0" err="1"/>
              <a:t>милей</a:t>
            </a:r>
            <a:r>
              <a:rPr lang="en-GB" sz="2800" b="1" i="1" dirty="0"/>
              <a:t>.</a:t>
            </a:r>
          </a:p>
          <a:p>
            <a:pPr marL="336550" indent="-336550">
              <a:lnSpc>
                <a:spcPct val="8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GB" sz="2800" b="1" i="1" dirty="0"/>
          </a:p>
        </p:txBody>
      </p:sp>
      <p:pic>
        <p:nvPicPr>
          <p:cNvPr id="4" name="Picture 5" descr="Рисунок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90346" y="2000240"/>
            <a:ext cx="4572876" cy="34290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Tm="15569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2828836"/>
            <a:ext cx="735811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Наш долг уважать и ценить традиции и обычаи родного края, проявлять интерес к прошлому своего народа, 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к его духовной культуре. 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1535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Прямоугольник 1"/>
          <p:cNvGrpSpPr>
            <a:grpSpLocks/>
          </p:cNvGrpSpPr>
          <p:nvPr/>
        </p:nvGrpSpPr>
        <p:grpSpPr bwMode="auto">
          <a:xfrm>
            <a:off x="1500166" y="4643446"/>
            <a:ext cx="7142162" cy="2078183"/>
            <a:chOff x="1240" y="3241"/>
            <a:chExt cx="5261" cy="1508"/>
          </a:xfrm>
        </p:grpSpPr>
        <p:pic>
          <p:nvPicPr>
            <p:cNvPr id="135171" name="Прямоугольник 1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240" y="3241"/>
              <a:ext cx="5261" cy="1390"/>
            </a:xfrm>
            <a:prstGeom prst="rect">
              <a:avLst/>
            </a:prstGeom>
            <a:noFill/>
          </p:spPr>
        </p:pic>
        <p:sp>
          <p:nvSpPr>
            <p:cNvPr id="135172" name="Text Box 4"/>
            <p:cNvSpPr txBox="1">
              <a:spLocks noChangeArrowheads="1"/>
            </p:cNvSpPr>
            <p:nvPr/>
          </p:nvSpPr>
          <p:spPr bwMode="auto">
            <a:xfrm>
              <a:off x="1316" y="3275"/>
              <a:ext cx="5104" cy="1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4" tIns="45712" rIns="91424" bIns="45712">
              <a:spAutoFit/>
            </a:bodyPr>
            <a:lstStyle/>
            <a:p>
              <a:pPr algn="ctr" defTabSz="914400"/>
              <a:r>
                <a:rPr lang="ru-RU" b="1" i="1" dirty="0">
                  <a:solidFill>
                    <a:srgbClr val="000000"/>
                  </a:solidFill>
                  <a:latin typeface="Constantia" pitchFamily="18" charset="0"/>
                </a:rPr>
                <a:t>           У каждого человека есть Родина, и каждый любит то место, где он родился и живёт. </a:t>
              </a:r>
              <a:endParaRPr lang="ru-RU" b="1" i="1" dirty="0">
                <a:solidFill>
                  <a:srgbClr val="000000"/>
                </a:solidFill>
                <a:latin typeface="Arial" charset="0"/>
              </a:endParaRPr>
            </a:p>
            <a:p>
              <a:pPr algn="ctr"/>
              <a:r>
                <a:rPr lang="ru-RU" b="1" i="1" dirty="0">
                  <a:solidFill>
                    <a:srgbClr val="000000"/>
                  </a:solidFill>
                  <a:latin typeface="Constantia" pitchFamily="18" charset="0"/>
                </a:rPr>
                <a:t>Любит родные просторы, поля, леса. </a:t>
              </a:r>
              <a:endParaRPr lang="ru-RU" b="1" i="1" dirty="0" smtClean="0">
                <a:solidFill>
                  <a:srgbClr val="000000"/>
                </a:solidFill>
                <a:latin typeface="Constantia" pitchFamily="18" charset="0"/>
              </a:endParaRPr>
            </a:p>
            <a:p>
              <a:pPr algn="ctr"/>
              <a:r>
                <a:rPr lang="ru-RU" b="1" i="1" dirty="0" smtClean="0"/>
                <a:t>У каждого хранятся в душе определённые чувства к своей малой родине – уголку земли, где суждено было родиться.</a:t>
              </a:r>
            </a:p>
            <a:p>
              <a:pPr algn="ctr" defTabSz="914400"/>
              <a:endParaRPr lang="ru-RU" b="1" i="1" dirty="0">
                <a:solidFill>
                  <a:srgbClr val="000000"/>
                </a:solidFill>
                <a:latin typeface="Constantia" pitchFamily="18" charset="0"/>
              </a:endParaRPr>
            </a:p>
            <a:p>
              <a:pPr algn="just" defTabSz="914400"/>
              <a:r>
                <a:rPr lang="ru-RU" b="1" i="1" dirty="0">
                  <a:solidFill>
                    <a:srgbClr val="000000"/>
                  </a:solidFill>
                  <a:latin typeface="Constantia" pitchFamily="18" charset="0"/>
                </a:rPr>
                <a:t>            </a:t>
              </a:r>
              <a:endParaRPr lang="ru-RU" dirty="0">
                <a:solidFill>
                  <a:srgbClr val="000000"/>
                </a:solidFill>
                <a:latin typeface="Constantia" pitchFamily="18" charset="0"/>
              </a:endParaRPr>
            </a:p>
          </p:txBody>
        </p:sp>
      </p:grpSp>
      <p:pic>
        <p:nvPicPr>
          <p:cNvPr id="3" name="Picture 5" descr="IMG_433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501204" y="857221"/>
            <a:ext cx="2628972" cy="17147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http://kp.ru/f/4/image/73/50/425073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3376" y="499925"/>
            <a:ext cx="3285196" cy="37863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5" descr="Рисунок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6358021" y="2429479"/>
            <a:ext cx="2313251" cy="17346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5" descr="Рисунок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6357950" y="2428868"/>
            <a:ext cx="2313251" cy="17346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20468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Text Box 4"/>
          <p:cNvSpPr txBox="1">
            <a:spLocks noChangeArrowheads="1"/>
          </p:cNvSpPr>
          <p:nvPr/>
        </p:nvSpPr>
        <p:spPr bwMode="auto">
          <a:xfrm>
            <a:off x="1571604" y="5072074"/>
            <a:ext cx="6929024" cy="12003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24" tIns="45712" rIns="91424" bIns="45712">
            <a:spAutoFit/>
          </a:bodyPr>
          <a:lstStyle/>
          <a:p>
            <a:pPr algn="ctr" defTabSz="914400"/>
            <a:r>
              <a:rPr lang="ru-RU" b="1" i="1" dirty="0">
                <a:solidFill>
                  <a:srgbClr val="000000"/>
                </a:solidFill>
                <a:latin typeface="Constantia" pitchFamily="18" charset="0"/>
              </a:rPr>
              <a:t>          </a:t>
            </a:r>
            <a:r>
              <a:rPr lang="ru-RU" b="1" i="1" dirty="0" smtClean="0">
                <a:solidFill>
                  <a:srgbClr val="000000"/>
                </a:solidFill>
                <a:latin typeface="Constantia" pitchFamily="18" charset="0"/>
              </a:rPr>
              <a:t>Любовь к Отечеству невозможна без любви к малой родине, родному уголку, любимой школе, </a:t>
            </a:r>
          </a:p>
          <a:p>
            <a:pPr algn="ctr" defTabSz="914400"/>
            <a:r>
              <a:rPr lang="ru-RU" b="1" i="1" dirty="0" smtClean="0">
                <a:solidFill>
                  <a:srgbClr val="000000"/>
                </a:solidFill>
                <a:latin typeface="Constantia" pitchFamily="18" charset="0"/>
              </a:rPr>
              <a:t>собственной семье.</a:t>
            </a:r>
          </a:p>
          <a:p>
            <a:pPr algn="ctr" defTabSz="914400"/>
            <a:r>
              <a:rPr lang="ru-RU" b="1" i="1" dirty="0" smtClean="0">
                <a:solidFill>
                  <a:srgbClr val="000000"/>
                </a:solidFill>
                <a:latin typeface="Constantia" pitchFamily="18" charset="0"/>
              </a:rPr>
              <a:t>Мы гордимся традициями своего Горшеченского района.</a:t>
            </a:r>
            <a:endParaRPr lang="ru-RU" b="1" i="1" dirty="0" smtClean="0"/>
          </a:p>
        </p:txBody>
      </p:sp>
      <p:pic>
        <p:nvPicPr>
          <p:cNvPr id="9" name="Picture 2" descr="G:\тарелк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500042"/>
            <a:ext cx="3779520" cy="3779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500562" y="428605"/>
            <a:ext cx="4000528" cy="437041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24" tIns="45712" rIns="91424" bIns="45712">
            <a:spAutoFit/>
          </a:bodyPr>
          <a:lstStyle/>
          <a:p>
            <a:pPr algn="ctr"/>
            <a:r>
              <a:rPr lang="ru-RU" sz="2800" b="1" i="1" dirty="0" err="1" smtClean="0">
                <a:solidFill>
                  <a:srgbClr val="000000"/>
                </a:solidFill>
                <a:latin typeface="Constantia" pitchFamily="18" charset="0"/>
              </a:rPr>
              <a:t>Горшеченский</a:t>
            </a:r>
            <a:r>
              <a:rPr lang="ru-RU" sz="2800" b="1" i="1" dirty="0" smtClean="0">
                <a:solidFill>
                  <a:srgbClr val="000000"/>
                </a:solidFill>
                <a:latin typeface="Constantia" pitchFamily="18" charset="0"/>
              </a:rPr>
              <a:t> район </a:t>
            </a:r>
          </a:p>
          <a:p>
            <a:pPr algn="ctr"/>
            <a:r>
              <a:rPr lang="ru-RU" b="1" i="1" dirty="0" smtClean="0">
                <a:solidFill>
                  <a:srgbClr val="000000"/>
                </a:solidFill>
                <a:latin typeface="Constantia" pitchFamily="18" charset="0"/>
              </a:rPr>
              <a:t>был образован </a:t>
            </a:r>
          </a:p>
          <a:p>
            <a:pPr algn="ctr"/>
            <a:r>
              <a:rPr lang="ru-RU" sz="2400" b="1" i="1" dirty="0" smtClean="0">
                <a:solidFill>
                  <a:srgbClr val="000000"/>
                </a:solidFill>
                <a:latin typeface="Constantia" pitchFamily="18" charset="0"/>
              </a:rPr>
              <a:t>30 июля 1928 года </a:t>
            </a:r>
            <a:r>
              <a:rPr lang="ru-RU" b="1" i="1" dirty="0" smtClean="0"/>
              <a:t>.</a:t>
            </a:r>
          </a:p>
          <a:p>
            <a:pPr algn="ctr"/>
            <a:endParaRPr lang="ru-RU" b="1" i="1" dirty="0" smtClean="0"/>
          </a:p>
          <a:p>
            <a:pPr algn="ctr" defTabSz="914400"/>
            <a:r>
              <a:rPr lang="ru-RU" b="1" i="1" dirty="0" smtClean="0"/>
              <a:t>В 2013 году район отмечает своё </a:t>
            </a:r>
            <a:r>
              <a:rPr lang="ru-RU" sz="2800" b="1" i="1" dirty="0" smtClean="0"/>
              <a:t>85-летие</a:t>
            </a:r>
          </a:p>
          <a:p>
            <a:pPr algn="ctr" defTabSz="914400"/>
            <a:endParaRPr lang="ru-RU" b="1" i="1" dirty="0" smtClean="0"/>
          </a:p>
          <a:p>
            <a:pPr algn="ctr" defTabSz="914400"/>
            <a:r>
              <a:rPr lang="ru-RU" b="1" i="1" dirty="0" smtClean="0"/>
              <a:t>Административный центр района поселок Горшечное </a:t>
            </a:r>
          </a:p>
          <a:p>
            <a:pPr algn="ctr" defTabSz="914400"/>
            <a:r>
              <a:rPr lang="ru-RU" b="1" i="1" dirty="0" smtClean="0"/>
              <a:t>(до 1967 года – село).</a:t>
            </a:r>
          </a:p>
          <a:p>
            <a:pPr algn="ctr" defTabSz="914400"/>
            <a:endParaRPr lang="ru-RU" b="1" i="1" dirty="0" smtClean="0"/>
          </a:p>
          <a:p>
            <a:pPr algn="ctr" defTabSz="914400"/>
            <a:r>
              <a:rPr lang="ru-RU" b="1" i="1" dirty="0" smtClean="0"/>
              <a:t> Основан в 1781 году крестьянами-однодворцами.</a:t>
            </a:r>
          </a:p>
          <a:p>
            <a:pPr algn="ctr" defTabSz="914400"/>
            <a:endParaRPr lang="ru-RU" b="1" i="1" dirty="0">
              <a:solidFill>
                <a:srgbClr val="00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advTm="28127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4071934" y="1643050"/>
            <a:ext cx="4857784" cy="4857752"/>
          </a:xfrm>
        </p:spPr>
        <p:txBody>
          <a:bodyPr>
            <a:normAutofit fontScale="92500" lnSpcReduction="10000"/>
          </a:bodyPr>
          <a:lstStyle/>
          <a:p>
            <a:r>
              <a:rPr lang="ru-RU" sz="2000" b="1" i="1" dirty="0" smtClean="0"/>
              <a:t>       В верхней части щита – герб Курска. Вторая часть щита разделена надвое. </a:t>
            </a:r>
          </a:p>
          <a:p>
            <a:r>
              <a:rPr lang="ru-RU" sz="2000" b="1" i="1" dirty="0" smtClean="0"/>
              <a:t>В одной части на красном поле ружьё, а в другой, на зелёном поле – комбайн. </a:t>
            </a:r>
          </a:p>
          <a:p>
            <a:endParaRPr lang="ru-RU" sz="1200" b="1" i="1" dirty="0" smtClean="0"/>
          </a:p>
          <a:p>
            <a:r>
              <a:rPr lang="ru-RU" sz="2000" b="1" i="1" dirty="0" smtClean="0"/>
              <a:t>        Красный цвет символизирует храбрость, мужество, </a:t>
            </a:r>
            <a:r>
              <a:rPr lang="ru-RU" sz="2000" b="1" i="1" dirty="0" err="1" smtClean="0"/>
              <a:t>неустраши-мость</a:t>
            </a:r>
            <a:r>
              <a:rPr lang="ru-RU" sz="2000" b="1" i="1" dirty="0" smtClean="0"/>
              <a:t>. Ружьё означает, что основали старинные сёла района воины, солдаты, впоследствии называемые крестьянами-однодворцами. </a:t>
            </a:r>
          </a:p>
          <a:p>
            <a:r>
              <a:rPr lang="ru-RU" sz="2000" b="1" i="1" dirty="0" smtClean="0"/>
              <a:t>    </a:t>
            </a:r>
          </a:p>
          <a:p>
            <a:r>
              <a:rPr lang="ru-RU" sz="2000" b="1" i="1" dirty="0" smtClean="0"/>
              <a:t> Зелёный цвет олицетворяет надежду, радость и изобилие. Комбайн означает сельскохозяйственную направленность района.</a:t>
            </a:r>
            <a:endParaRPr lang="ru-RU" sz="2000" b="1" i="1" dirty="0"/>
          </a:p>
        </p:txBody>
      </p:sp>
      <p:pic>
        <p:nvPicPr>
          <p:cNvPr id="7170" name="Picture 2" descr="G:\Фото района\герб Горшеченского района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71678"/>
            <a:ext cx="3057546" cy="3143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>
            <a:off x="685800" y="514352"/>
            <a:ext cx="8029604" cy="700070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Герб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Горшеченского района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40654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5786" y="357166"/>
            <a:ext cx="7172348" cy="700070"/>
          </a:xfrm>
        </p:spPr>
        <p:txBody>
          <a:bodyPr/>
          <a:lstStyle/>
          <a:p>
            <a:pPr algn="ctr"/>
            <a:r>
              <a:rPr lang="ru-RU" sz="3600" b="1" dirty="0" err="1" smtClean="0">
                <a:solidFill>
                  <a:srgbClr val="FF0000"/>
                </a:solidFill>
              </a:rPr>
              <a:t>Горшеченскому</a:t>
            </a:r>
            <a:r>
              <a:rPr lang="ru-RU" sz="3600" b="1" dirty="0" smtClean="0">
                <a:solidFill>
                  <a:srgbClr val="FF0000"/>
                </a:solidFill>
              </a:rPr>
              <a:t> району – 85 лет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В настоящее время в </a:t>
            </a:r>
            <a:r>
              <a:rPr lang="ru-RU" sz="2400" dirty="0" err="1" smtClean="0"/>
              <a:t>Горшеченском</a:t>
            </a:r>
            <a:r>
              <a:rPr lang="ru-RU" sz="2400" dirty="0" smtClean="0"/>
              <a:t> районе </a:t>
            </a:r>
          </a:p>
          <a:p>
            <a:pPr algn="ctr"/>
            <a:r>
              <a:rPr lang="ru-RU" sz="2400" dirty="0" smtClean="0"/>
              <a:t>16 муниципальных образований, </a:t>
            </a:r>
          </a:p>
          <a:p>
            <a:pPr algn="ctr"/>
            <a:r>
              <a:rPr lang="ru-RU" sz="2400" dirty="0" smtClean="0"/>
              <a:t>в 79 населённых пунктах проживает 23305 человек.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Территория – 1.4 тыс. кв. м</a:t>
            </a:r>
            <a:endParaRPr lang="ru-RU" sz="2400" dirty="0"/>
          </a:p>
        </p:txBody>
      </p:sp>
      <p:pic>
        <p:nvPicPr>
          <p:cNvPr id="12290" name="Picture 2" descr="G:\Фото района\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3575050" y="2045493"/>
            <a:ext cx="5111750" cy="38338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16863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:\Фото района\Для ярмарки 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428736"/>
            <a:ext cx="5143536" cy="38576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428596" y="428604"/>
            <a:ext cx="8229600" cy="785818"/>
          </a:xfrm>
          <a:prstGeom prst="rect">
            <a:avLst/>
          </a:prstGeom>
        </p:spPr>
        <p:txBody>
          <a:bodyPr vert="horz" lIns="0" rIns="0" bIns="0" anchor="b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Горшеченский</a:t>
            </a:r>
            <a:r>
              <a:rPr kumimoji="0" lang="ru-RU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краеведческий музей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5786446" y="1357298"/>
            <a:ext cx="3143272" cy="46597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 Музей в поселке Горшечное был открыт 5 мая 1986 года, в 1992 году ему присвоено звание Народный. </a:t>
            </a:r>
          </a:p>
          <a:p>
            <a:pPr algn="ctr"/>
            <a:r>
              <a:rPr lang="ru-RU" b="1" i="1" dirty="0" smtClean="0"/>
              <a:t>С 1 июня 2006 года музей становится филиалом Курского областного краеведческого музея. В настоящее время фонд музея составляет 3000 единиц хранения. Экспозиция размещается в 4 залах на площади 238 кв. м. </a:t>
            </a:r>
          </a:p>
          <a:p>
            <a:pPr algn="ctr"/>
            <a:r>
              <a:rPr lang="ru-RU" b="1" i="1" dirty="0" smtClean="0"/>
              <a:t>Музей является активным популяризатором, собирателем и хранителем краеведческих и исторических знаний. Музейные коллекции содержат предметы живописи, нумизматики, археологии, этнографии, документы, редкие книги.</a:t>
            </a:r>
            <a:endParaRPr lang="ru-RU" b="1" i="1" dirty="0"/>
          </a:p>
        </p:txBody>
      </p:sp>
      <p:pic>
        <p:nvPicPr>
          <p:cNvPr id="6" name="Picture 5" descr="IMG_4324"/>
          <p:cNvPicPr>
            <a:picLocks noGrp="1" noChangeAspect="1" noChangeArrowheads="1"/>
          </p:cNvPicPr>
          <p:nvPr>
            <p:ph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28596" y="5000636"/>
            <a:ext cx="1630330" cy="12228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7" descr="Копия IMG_4323"/>
          <p:cNvPicPr>
            <a:picLocks noGrp="1" noChangeAspect="1" noChangeArrowheads="1"/>
          </p:cNvPicPr>
          <p:nvPr>
            <p:ph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101677" y="5143512"/>
            <a:ext cx="1684750" cy="12144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3" descr="SP_A023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2357422" y="5500702"/>
            <a:ext cx="1497025" cy="11227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35646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:\Фото района\Для ярмарки 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428736"/>
            <a:ext cx="3809944" cy="28574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428596" y="428604"/>
            <a:ext cx="8229600" cy="785818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Из глубины веков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2" descr="G:\ПДД\009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3714744" y="3500439"/>
            <a:ext cx="2302379" cy="14595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13360" y="1357298"/>
            <a:ext cx="2016292" cy="26432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Прямоугольник 1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5072074"/>
            <a:ext cx="9144000" cy="1785926"/>
          </a:xfrm>
          <a:prstGeom prst="rect">
            <a:avLst/>
          </a:prstGeom>
          <a:noFill/>
        </p:spPr>
      </p:pic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357158" y="5072074"/>
            <a:ext cx="8501122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/>
              <a:t> История Горшеченского района уходит своими корнями в далёкое прошлое.</a:t>
            </a:r>
          </a:p>
          <a:p>
            <a:pPr algn="ctr"/>
            <a:r>
              <a:rPr lang="ru-RU" sz="1600" b="1" i="1" dirty="0" smtClean="0"/>
              <a:t>В  районе были развиты гончарные промыслы.</a:t>
            </a:r>
          </a:p>
          <a:p>
            <a:pPr algn="ctr"/>
            <a:r>
              <a:rPr lang="ru-RU" sz="1600" b="1" i="1" dirty="0" smtClean="0"/>
              <a:t>Название посёлок получил по местному промыслу – изготовлению глиняной посуды (горшков).</a:t>
            </a:r>
          </a:p>
          <a:p>
            <a:pPr algn="ctr"/>
            <a:r>
              <a:rPr lang="ru-RU" sz="1600" b="1" i="1" dirty="0" err="1" smtClean="0"/>
              <a:t>Горшеченский</a:t>
            </a:r>
            <a:r>
              <a:rPr lang="ru-RU" sz="1600" b="1" i="1" dirty="0" smtClean="0"/>
              <a:t> краеведческий музей хранит информацию о первом ремесленнике-горшечнике Симонове Фёдоре Николаевиче </a:t>
            </a:r>
            <a:endParaRPr lang="ru-RU" sz="1600" b="1" i="1" dirty="0"/>
          </a:p>
        </p:txBody>
      </p:sp>
    </p:spTree>
  </p:cSld>
  <p:clrMapOvr>
    <a:masterClrMapping/>
  </p:clrMapOvr>
  <p:transition advTm="31637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857752" y="5072074"/>
            <a:ext cx="4040188" cy="15716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000" i="1" dirty="0" smtClean="0">
                <a:solidFill>
                  <a:schemeClr val="tx1"/>
                </a:solidFill>
              </a:rPr>
              <a:t>Мастерство гончарных промыслов переходило из поколения в поколение и, таким образом, дошло до нас.</a:t>
            </a:r>
            <a:endParaRPr lang="ru-RU" sz="2000" i="1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DSC06122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857224" y="1500174"/>
            <a:ext cx="3341641" cy="50291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Содержимое 9" descr="DSC06126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857884" y="1500174"/>
            <a:ext cx="2198633" cy="33089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Заголовок 3"/>
          <p:cNvSpPr txBox="1">
            <a:spLocks noGrp="1"/>
          </p:cNvSpPr>
          <p:nvPr>
            <p:ph type="title"/>
          </p:nvPr>
        </p:nvSpPr>
        <p:spPr>
          <a:xfrm>
            <a:off x="428596" y="285728"/>
            <a:ext cx="8229600" cy="1000132"/>
          </a:xfrm>
          <a:prstGeom prst="rect">
            <a:avLst/>
          </a:prstGeom>
        </p:spPr>
        <p:txBody>
          <a:bodyPr vert="horz" lIns="0" rIns="0" bIns="0" anchor="b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Традиции</a:t>
            </a:r>
            <a:r>
              <a:rPr kumimoji="0" lang="ru-RU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продолжают жить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561</TotalTime>
  <Words>956</Words>
  <PresentationFormat>Экран (4:3)</PresentationFormat>
  <Paragraphs>116</Paragraphs>
  <Slides>22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Из глубины веков…</vt:lpstr>
      <vt:lpstr>Горшеченскому району –  85 лет</vt:lpstr>
      <vt:lpstr>Слайд 3</vt:lpstr>
      <vt:lpstr>Слайд 4</vt:lpstr>
      <vt:lpstr>Герб  Горшеченского района</vt:lpstr>
      <vt:lpstr>Горшеченскому району – 85 лет</vt:lpstr>
      <vt:lpstr>Слайд 7</vt:lpstr>
      <vt:lpstr>Слайд 8</vt:lpstr>
      <vt:lpstr>Традиции продолжают жить</vt:lpstr>
      <vt:lpstr>Слайд 10</vt:lpstr>
      <vt:lpstr>Святыни земли Горшеченской</vt:lpstr>
      <vt:lpstr>Святыни земли Горшеченской</vt:lpstr>
      <vt:lpstr>Слайд 13</vt:lpstr>
      <vt:lpstr>Святыни земли Горшеченской</vt:lpstr>
      <vt:lpstr>Памятники исторического            наследия</vt:lpstr>
      <vt:lpstr>Кедровая аллея</vt:lpstr>
      <vt:lpstr>Центрально-чернозёмный биосферный заповедник  имени В.В. Алёхина</vt:lpstr>
      <vt:lpstr>Старооскольское водохранилище  в районе села Бараново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Красная книга</dc:title>
  <dc:creator>Татьяна</dc:creator>
  <cp:lastModifiedBy>Панина</cp:lastModifiedBy>
  <cp:revision>65</cp:revision>
  <dcterms:created xsi:type="dcterms:W3CDTF">2010-11-22T19:06:11Z</dcterms:created>
  <dcterms:modified xsi:type="dcterms:W3CDTF">2012-11-07T19:43:27Z</dcterms:modified>
</cp:coreProperties>
</file>