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56" r:id="rId3"/>
    <p:sldId id="274" r:id="rId4"/>
    <p:sldId id="273" r:id="rId5"/>
    <p:sldId id="276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77" r:id="rId14"/>
    <p:sldId id="265" r:id="rId15"/>
    <p:sldId id="266" r:id="rId16"/>
    <p:sldId id="267" r:id="rId17"/>
    <p:sldId id="268" r:id="rId18"/>
    <p:sldId id="269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14" autoAdjust="0"/>
  </p:normalViewPr>
  <p:slideViewPr>
    <p:cSldViewPr>
      <p:cViewPr varScale="1">
        <p:scale>
          <a:sx n="67" d="100"/>
          <a:sy n="67" d="100"/>
        </p:scale>
        <p:origin x="-9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4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CD608-B40A-49F9-924F-C983E0AA0A5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AB8076-A92D-4005-986F-84698EE32996}">
      <dgm:prSet/>
      <dgm:spPr/>
      <dgm:t>
        <a:bodyPr/>
        <a:lstStyle/>
        <a:p>
          <a:pPr rtl="0"/>
          <a:endParaRPr lang="ru-RU" b="1" i="1" baseline="0" dirty="0"/>
        </a:p>
      </dgm:t>
    </dgm:pt>
    <dgm:pt modelId="{FDBF4E65-3D86-46D5-9C76-897C1ACBA5B1}" type="parTrans" cxnId="{37C66550-4A24-447A-850A-EB6EFCAE36D4}">
      <dgm:prSet/>
      <dgm:spPr/>
      <dgm:t>
        <a:bodyPr/>
        <a:lstStyle/>
        <a:p>
          <a:endParaRPr lang="ru-RU"/>
        </a:p>
      </dgm:t>
    </dgm:pt>
    <dgm:pt modelId="{8B8B1628-C1C5-4D92-862C-B5E5FAA215DB}" type="sibTrans" cxnId="{37C66550-4A24-447A-850A-EB6EFCAE36D4}">
      <dgm:prSet/>
      <dgm:spPr/>
      <dgm:t>
        <a:bodyPr/>
        <a:lstStyle/>
        <a:p>
          <a:endParaRPr lang="ru-RU"/>
        </a:p>
      </dgm:t>
    </dgm:pt>
    <dgm:pt modelId="{1C699CB3-B22A-4486-8167-94C599398EA6}" type="pres">
      <dgm:prSet presAssocID="{622CD608-B40A-49F9-924F-C983E0AA0A5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BE2333-DEFA-46FA-BAE4-712AE116F2D2}" type="pres">
      <dgm:prSet presAssocID="{ADAB8076-A92D-4005-986F-84698EE32996}" presName="vertOne" presStyleCnt="0"/>
      <dgm:spPr/>
    </dgm:pt>
    <dgm:pt modelId="{8B943841-8E6F-44FC-9596-CB601AD0F093}" type="pres">
      <dgm:prSet presAssocID="{ADAB8076-A92D-4005-986F-84698EE32996}" presName="txOne" presStyleLbl="node0" presStyleIdx="0" presStyleCnt="1" custLinFactX="-49989" custLinFactNeighborX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7300AB-9307-4307-88B9-CF39C5670031}" type="pres">
      <dgm:prSet presAssocID="{ADAB8076-A92D-4005-986F-84698EE32996}" presName="horzOne" presStyleCnt="0"/>
      <dgm:spPr/>
    </dgm:pt>
  </dgm:ptLst>
  <dgm:cxnLst>
    <dgm:cxn modelId="{8BF4E3E9-8700-45A0-B53C-B4E6EDF7C050}" type="presOf" srcId="{622CD608-B40A-49F9-924F-C983E0AA0A5C}" destId="{1C699CB3-B22A-4486-8167-94C599398EA6}" srcOrd="0" destOrd="0" presId="urn:microsoft.com/office/officeart/2005/8/layout/hierarchy4"/>
    <dgm:cxn modelId="{37C66550-4A24-447A-850A-EB6EFCAE36D4}" srcId="{622CD608-B40A-49F9-924F-C983E0AA0A5C}" destId="{ADAB8076-A92D-4005-986F-84698EE32996}" srcOrd="0" destOrd="0" parTransId="{FDBF4E65-3D86-46D5-9C76-897C1ACBA5B1}" sibTransId="{8B8B1628-C1C5-4D92-862C-B5E5FAA215DB}"/>
    <dgm:cxn modelId="{7E751F1C-ACAD-4B96-B41B-B254DAAE1716}" type="presOf" srcId="{ADAB8076-A92D-4005-986F-84698EE32996}" destId="{8B943841-8E6F-44FC-9596-CB601AD0F093}" srcOrd="0" destOrd="0" presId="urn:microsoft.com/office/officeart/2005/8/layout/hierarchy4"/>
    <dgm:cxn modelId="{2217B357-C06D-46B4-A3EA-4A9A54E765BF}" type="presParOf" srcId="{1C699CB3-B22A-4486-8167-94C599398EA6}" destId="{88BE2333-DEFA-46FA-BAE4-712AE116F2D2}" srcOrd="0" destOrd="0" presId="urn:microsoft.com/office/officeart/2005/8/layout/hierarchy4"/>
    <dgm:cxn modelId="{A21D87AC-E2BC-4F49-AED8-82D6F6C5DE52}" type="presParOf" srcId="{88BE2333-DEFA-46FA-BAE4-712AE116F2D2}" destId="{8B943841-8E6F-44FC-9596-CB601AD0F093}" srcOrd="0" destOrd="0" presId="urn:microsoft.com/office/officeart/2005/8/layout/hierarchy4"/>
    <dgm:cxn modelId="{B3FD1703-90AC-4B88-9FE2-3A299D377F83}" type="presParOf" srcId="{88BE2333-DEFA-46FA-BAE4-712AE116F2D2}" destId="{8E7300AB-9307-4307-88B9-CF39C5670031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7009-0D5D-4BF3-8068-4235BEFDB8E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941-E971-449C-86C0-F18220FEC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7009-0D5D-4BF3-8068-4235BEFDB8E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941-E971-449C-86C0-F18220FE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7009-0D5D-4BF3-8068-4235BEFDB8E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941-E971-449C-86C0-F18220FE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7009-0D5D-4BF3-8068-4235BEFDB8E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941-E971-449C-86C0-F18220FE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7009-0D5D-4BF3-8068-4235BEFDB8E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0F8941-E971-449C-86C0-F18220FE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7009-0D5D-4BF3-8068-4235BEFDB8E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941-E971-449C-86C0-F18220FE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7009-0D5D-4BF3-8068-4235BEFDB8E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941-E971-449C-86C0-F18220FE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7009-0D5D-4BF3-8068-4235BEFDB8E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941-E971-449C-86C0-F18220FE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7009-0D5D-4BF3-8068-4235BEFDB8E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941-E971-449C-86C0-F18220FE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7009-0D5D-4BF3-8068-4235BEFDB8E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941-E971-449C-86C0-F18220FE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7009-0D5D-4BF3-8068-4235BEFDB8E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941-E971-449C-86C0-F18220FE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5D7009-0D5D-4BF3-8068-4235BEFDB8E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0F8941-E971-449C-86C0-F18220FEC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-2071733" y="571480"/>
          <a:ext cx="71438" cy="14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0" i="1" dirty="0" smtClean="0">
                <a:cs typeface="Angsana New" pitchFamily="18" charset="-34"/>
              </a:rPr>
              <a:t>«Гордость наша- КРЕМЛЬ АСТРАХАНСКИЙ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" name="Рисунок 8" descr="album_pic.jpg"/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t="11378" b="11378"/>
          <a:stretch>
            <a:fillRect/>
          </a:stretch>
        </p:blipFill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6000760" y="5786454"/>
            <a:ext cx="3143240" cy="107154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Подготовила: учитель начальных классов МБОУ «</a:t>
            </a:r>
            <a:r>
              <a:rPr lang="ru-RU" dirty="0" err="1" smtClean="0"/>
              <a:t>Копановская</a:t>
            </a:r>
            <a:r>
              <a:rPr lang="ru-RU" dirty="0" smtClean="0"/>
              <a:t> ООШ» </a:t>
            </a:r>
          </a:p>
          <a:p>
            <a:pPr algn="l"/>
            <a:r>
              <a:rPr lang="ru-RU" dirty="0" err="1" smtClean="0"/>
              <a:t>Тихова</a:t>
            </a:r>
            <a:r>
              <a:rPr lang="ru-RU" dirty="0" smtClean="0"/>
              <a:t> М.А.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28858" y="3071810"/>
            <a:ext cx="1143008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571480"/>
            <a:ext cx="4695828" cy="600079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Красные ворота. </a:t>
            </a:r>
            <a:r>
              <a:rPr lang="ru-RU" dirty="0" smtClean="0"/>
              <a:t>Свое название получила за мощь и величие, в древности являлась главным командным пунктом обороны города так как находилась на самом высоком месте кремля и выходила к Волге.</a:t>
            </a:r>
          </a:p>
          <a:p>
            <a:r>
              <a:rPr lang="ru-RU" dirty="0" smtClean="0"/>
              <a:t>Башня восстановлена в формах XVI века архитектором А.В.Воробьевым в 1958-1966 гг. XX века. Имеет в плане двенадцатигранник, </a:t>
            </a:r>
            <a:r>
              <a:rPr lang="ru-RU" dirty="0" err="1" smtClean="0"/>
              <a:t>трехярусная</a:t>
            </a:r>
            <a:r>
              <a:rPr lang="ru-RU" dirty="0" smtClean="0"/>
              <a:t>, с лабиринтом для ведения круговой обороны. Высота башни с зубцами 14,5 м., имеет 17 пушечных и 24 пищальных боя.</a:t>
            </a:r>
          </a:p>
          <a:p>
            <a:endParaRPr lang="ru-RU" dirty="0"/>
          </a:p>
        </p:txBody>
      </p:sp>
      <p:pic>
        <p:nvPicPr>
          <p:cNvPr id="19458" name="Picture 2" descr="http://astrakhan-musei.ru/storage/c74ddd08c99441f326bd5ee1561112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500462" cy="60285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-2428924" y="4853411"/>
            <a:ext cx="1428760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357166"/>
            <a:ext cx="4124324" cy="621510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Никольские ворота. </a:t>
            </a:r>
            <a:r>
              <a:rPr lang="ru-RU" dirty="0" smtClean="0"/>
              <a:t>Получили название по имени надвратной церкви, устроенной на проездных воротах еще </a:t>
            </a:r>
            <a:r>
              <a:rPr lang="ru-RU" dirty="0" err="1" smtClean="0"/>
              <a:t>вXVI</a:t>
            </a:r>
            <a:r>
              <a:rPr lang="ru-RU" dirty="0" smtClean="0"/>
              <a:t> в. В настоящее время сохранились ворота с надвратным храмом, построенные в 1729-1738 гг. Никольский храм имеет обходную галерею, каменный притвор с западной стороны. В начале XX века в облик храма внесены украшательские элементы в форме главок, кокошников, крыша покрыта черепицей.</a:t>
            </a:r>
            <a:endParaRPr lang="ru-RU" dirty="0"/>
          </a:p>
        </p:txBody>
      </p:sp>
      <p:pic>
        <p:nvPicPr>
          <p:cNvPr id="20482" name="Picture 2" descr="http://astrakhan-musei.ru/storage/5de991a0224f604f4681b08d61aabc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357718" cy="442913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4572000" y="285728"/>
            <a:ext cx="4286280" cy="621510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Пороховой погреб. </a:t>
            </a:r>
            <a:r>
              <a:rPr lang="ru-RU" sz="2800" dirty="0" smtClean="0"/>
              <a:t>Является частью комплекса Артиллерийского двора. Имеет сводчатый потолок и разделен на три камеры  площадью 211 кв.м. для хранения  пороховой казны, а позднее полковых знамен и артиллерийского «запаса».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929850" y="2500306"/>
            <a:ext cx="214314" cy="3929090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pic>
        <p:nvPicPr>
          <p:cNvPr id="8194" name="Picture 2" descr="http://fialki.su/sites/default/files/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143404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457200"/>
            <a:ext cx="4633914" cy="611507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Артиллерийская башня. </a:t>
            </a:r>
            <a:r>
              <a:rPr lang="ru-RU" sz="3100" dirty="0" smtClean="0"/>
              <a:t>Северо-восточная угловая глухая башня, третья сохранившаяся башня XVI века. В плане ромбовидная 12,7х12,3м., высота с зубцами около 16 м., </a:t>
            </a:r>
            <a:r>
              <a:rPr lang="ru-RU" sz="3100" dirty="0" err="1" smtClean="0"/>
              <a:t>четырехярусная</a:t>
            </a:r>
            <a:r>
              <a:rPr lang="ru-RU" sz="3100" dirty="0" smtClean="0"/>
              <a:t>, имеет 15 бойниц, завершается пятью зубцами с каждой стороны.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-1428792" y="1554162"/>
            <a:ext cx="64294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www.asip.biz/img/ast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786214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-2286048" y="4853411"/>
            <a:ext cx="1143008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00042"/>
            <a:ext cx="4410076" cy="607223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Пречистенская колокольня. </a:t>
            </a:r>
            <a:r>
              <a:rPr lang="ru-RU" dirty="0" smtClean="0"/>
              <a:t>Колокольня построена в начале  XX века по проекту архитектора С.И.Карягина, высота около 80 м. Под колокольней три проезда, имеет два придела. Наклон от своей оси составляет 52 см. на </a:t>
            </a:r>
            <a:r>
              <a:rPr lang="ru-RU" dirty="0" err="1" smtClean="0"/>
              <a:t>юго</a:t>
            </a:r>
            <a:r>
              <a:rPr lang="ru-RU" dirty="0" smtClean="0"/>
              <a:t> –восток.</a:t>
            </a:r>
          </a:p>
          <a:p>
            <a:r>
              <a:rPr lang="ru-RU" dirty="0" smtClean="0"/>
              <a:t>На месте существующей колокольни в разное время были две другие колокольни, которые по причине проседания грунта и непрочности фундамента разбирались. Высота первой колокольни составляла 63 м., была построена одновременно с Успенским собором в 1710 году, разобрана в 1765, высота второй -53м., построена по проекту </a:t>
            </a:r>
            <a:r>
              <a:rPr lang="ru-RU" dirty="0" err="1" smtClean="0"/>
              <a:t>Луиджи</a:t>
            </a:r>
            <a:r>
              <a:rPr lang="ru-RU" dirty="0" smtClean="0"/>
              <a:t> </a:t>
            </a:r>
            <a:r>
              <a:rPr lang="ru-RU" dirty="0" err="1" smtClean="0"/>
              <a:t>Руска</a:t>
            </a:r>
            <a:r>
              <a:rPr lang="ru-RU" dirty="0" smtClean="0"/>
              <a:t> в 1809-1813, просуществовала до конца XIX века.</a:t>
            </a:r>
          </a:p>
          <a:p>
            <a:endParaRPr lang="ru-RU" dirty="0"/>
          </a:p>
        </p:txBody>
      </p:sp>
      <p:pic>
        <p:nvPicPr>
          <p:cNvPr id="22530" name="Picture 2" descr="http://astrakhan-musei.ru/storage/d61fbc06a14592a2851846edf32480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929090" cy="597222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-1500230" y="4853411"/>
            <a:ext cx="642942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214290"/>
            <a:ext cx="4695828" cy="635798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Успенский собор. </a:t>
            </a:r>
            <a:r>
              <a:rPr lang="ru-RU" dirty="0" smtClean="0"/>
              <a:t>Успенский собор сооружен в 1698-1710 гг.. Постройкой руководил русский зодчий из крепостных крестьян </a:t>
            </a:r>
            <a:r>
              <a:rPr lang="ru-RU" dirty="0" err="1" smtClean="0"/>
              <a:t>Д.Мякишев</a:t>
            </a:r>
            <a:r>
              <a:rPr lang="ru-RU" dirty="0" smtClean="0"/>
              <a:t>. Собор </a:t>
            </a:r>
            <a:r>
              <a:rPr lang="ru-RU" dirty="0" err="1" smtClean="0"/>
              <a:t>пятикупольный</a:t>
            </a:r>
            <a:r>
              <a:rPr lang="ru-RU" dirty="0" smtClean="0"/>
              <a:t>, имеет кубическую форму, с восточной стороны примыкает алтарь с пятью абсидами, а с западной –лобное место с широкой </a:t>
            </a:r>
            <a:r>
              <a:rPr lang="ru-RU" dirty="0" err="1" smtClean="0"/>
              <a:t>двухмаршевой</a:t>
            </a:r>
            <a:r>
              <a:rPr lang="ru-RU" dirty="0" smtClean="0"/>
              <a:t> лестницей.</a:t>
            </a:r>
          </a:p>
          <a:p>
            <a:r>
              <a:rPr lang="ru-RU" dirty="0" smtClean="0"/>
              <a:t> Собор двухэтажный. Верхний храм Успения Пресвятой Богородицы предназначался для праздничных богослужений в теплое время, нижний- Сретенье Иконы Владимирской Божьей Матери с 1714-1914 гг. служил усыпальницей астраханских архиереев. Нижний храм со всех сторон окружен столбами галереи, на уровне второго этажа собор окружен открытой обходной галереей гульбищем.</a:t>
            </a:r>
          </a:p>
          <a:p>
            <a:r>
              <a:rPr lang="ru-RU" dirty="0" smtClean="0"/>
              <a:t>Стены собора сделаны из красного большемерного кирпича, наличники окон, колонны, капители, карнизы выложены из фасонного кирпича и белого камня, детали обходной галереи были раскрашены в несколько цветов.</a:t>
            </a:r>
          </a:p>
          <a:p>
            <a:r>
              <a:rPr lang="ru-RU" dirty="0" smtClean="0"/>
              <a:t>Высота собора с крестом -75 м., диаметр лобного места-15 м.</a:t>
            </a:r>
          </a:p>
          <a:p>
            <a:endParaRPr lang="ru-RU" dirty="0"/>
          </a:p>
        </p:txBody>
      </p:sp>
      <p:pic>
        <p:nvPicPr>
          <p:cNvPr id="23554" name="Picture 2" descr="http://astrakhan-musei.ru/storage/c8d059ea0653d8427e21e93dcc0068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3357586" cy="535348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-1571668" y="4853411"/>
            <a:ext cx="357190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57166"/>
            <a:ext cx="4481514" cy="621510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Троицкий собор. </a:t>
            </a:r>
            <a:r>
              <a:rPr lang="ru-RU" dirty="0" smtClean="0"/>
              <a:t>Комплекс Троицкого монастыря сохранился в формах конца XVII начала XVIII вв.. Построен на месте первого деревянного монастыря во имя Николая Чудотворца с церковью во имя </a:t>
            </a:r>
            <a:r>
              <a:rPr lang="ru-RU" dirty="0" err="1" smtClean="0"/>
              <a:t>Живоначальной</a:t>
            </a:r>
            <a:r>
              <a:rPr lang="ru-RU" dirty="0" smtClean="0"/>
              <a:t> Троицы (1576 г.) первым богомольцем игуменом Кириллом. Монастырь не раз перестраивался. В настоящее время состоит из трех церквей, расположенных на одном </a:t>
            </a:r>
            <a:r>
              <a:rPr lang="ru-RU" dirty="0" err="1" smtClean="0"/>
              <a:t>подклете</a:t>
            </a:r>
            <a:r>
              <a:rPr lang="ru-RU" dirty="0" smtClean="0"/>
              <a:t>: Троицкой, Сретенской, Введенской и двух Трапезных палат.</a:t>
            </a:r>
            <a:endParaRPr lang="ru-RU" dirty="0"/>
          </a:p>
        </p:txBody>
      </p:sp>
      <p:pic>
        <p:nvPicPr>
          <p:cNvPr id="24578" name="Picture 2" descr="http://astrakhan-musei.ru/storage/0336fa78616fc6e9b9623f6489327d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857652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172" y="428604"/>
            <a:ext cx="1500198" cy="57150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28604"/>
            <a:ext cx="4267200" cy="607223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ФИЛИАЛ «КРЕМЛЬ» </a:t>
            </a:r>
            <a:endParaRPr lang="ru-RU" dirty="0" smtClean="0"/>
          </a:p>
          <a:p>
            <a:r>
              <a:rPr lang="ru-RU" dirty="0" smtClean="0"/>
              <a:t>В 1974 году после завершения реставрации кремль был передан музею для дальнейшего использования. В 1980 году кремль был объявлен заповедником и стал ядром музейного объединения.</a:t>
            </a:r>
          </a:p>
          <a:p>
            <a:r>
              <a:rPr lang="ru-RU" dirty="0" smtClean="0"/>
              <a:t>Артиллерийский двор кремля представляет образ русской деревянной архитектуры малых форм и открытого показа осадных орудий XVIII- XIX, здесь регулярно проводятся кремлевские вечера, проходят Творческие калейдоскопы,  в которых принимают участие творческие коллективы министерства культуры, а также  проводятся интерактивные мероприятия музея.</a:t>
            </a:r>
          </a:p>
          <a:p>
            <a:r>
              <a:rPr lang="ru-RU" dirty="0" smtClean="0"/>
              <a:t>В филиале "Кремль" открыты и действуют выставки и экспозиции:</a:t>
            </a:r>
          </a:p>
          <a:p>
            <a:endParaRPr lang="ru-RU" dirty="0"/>
          </a:p>
        </p:txBody>
      </p:sp>
      <p:pic>
        <p:nvPicPr>
          <p:cNvPr id="26626" name="Picture 2" descr="http://i1.otzovik.com/2010/08/6824/img/8312270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357718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00164" y="4853411"/>
            <a:ext cx="142876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643578"/>
            <a:ext cx="8624918" cy="85725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Фрагмент экспозиции "История телесных наказаний на Руси", расположенной в Пыточной башне</a:t>
            </a:r>
            <a:endParaRPr lang="ru-RU" dirty="0"/>
          </a:p>
        </p:txBody>
      </p:sp>
      <p:pic>
        <p:nvPicPr>
          <p:cNvPr id="25602" name="Picture 2" descr="http://astrakhan-musei.ru/storage/5c9c97ed9a4457de06f5276741b1ba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5143536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28858" y="4853411"/>
            <a:ext cx="1214446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285728"/>
            <a:ext cx="4500594" cy="607223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Кремль таит в себе много загадок. Так, например, учёные долгое время не могли понять, почему во время долгой осады кремля </a:t>
            </a:r>
            <a:r>
              <a:rPr lang="ru-RU" dirty="0" err="1" smtClean="0"/>
              <a:t>астраханцы</a:t>
            </a:r>
            <a:r>
              <a:rPr lang="ru-RU" dirty="0" smtClean="0"/>
              <a:t> не испытывали недостатка в воде. И лишь в 1970 году при разборке старых казарм был обнаружен полу засыпанный  подземный ход. Это были Водяные ворота, выходящие к Волге, подступавшей к подножию кремля. Под руководством А.В.Воробьёва их удалось восстановить.</a:t>
            </a:r>
          </a:p>
          <a:p>
            <a:endParaRPr lang="ru-RU" dirty="0"/>
          </a:p>
        </p:txBody>
      </p:sp>
      <p:pic>
        <p:nvPicPr>
          <p:cNvPr id="1026" name="Picture 2" descr="http://meteocenter.net/photo/ast/PICT0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357686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0" y="6500810"/>
            <a:ext cx="8715436" cy="35719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7481910" cy="107157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Астраханский Кремль!</a:t>
            </a:r>
            <a:endParaRPr lang="ru-RU" sz="4800" dirty="0"/>
          </a:p>
        </p:txBody>
      </p:sp>
      <p:pic>
        <p:nvPicPr>
          <p:cNvPr id="16386" name="Picture 2" descr="http://www.allcastles.ru/assets/imagecache/www/images/72/26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3429023" cy="2286016"/>
          </a:xfrm>
          <a:prstGeom prst="rect">
            <a:avLst/>
          </a:prstGeom>
          <a:noFill/>
        </p:spPr>
      </p:pic>
      <p:sp>
        <p:nvSpPr>
          <p:cNvPr id="16388" name="AutoShape 4" descr="http://astralucky.narod.ru/astrakhan/Astrakhan-Kremli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://www.culturemap.ru/upload/img/object_59.1112704425.164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85860"/>
            <a:ext cx="3214710" cy="4586976"/>
          </a:xfrm>
          <a:prstGeom prst="rect">
            <a:avLst/>
          </a:prstGeom>
          <a:noFill/>
        </p:spPr>
      </p:pic>
      <p:pic>
        <p:nvPicPr>
          <p:cNvPr id="16392" name="Picture 8" descr="http://img-fotki.yandex.ru/get/58191/130424581.2c/0_63ed5_99a37730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71876"/>
            <a:ext cx="3929090" cy="2598111"/>
          </a:xfrm>
          <a:prstGeom prst="rect">
            <a:avLst/>
          </a:prstGeom>
          <a:noFill/>
        </p:spPr>
      </p:pic>
      <p:pic>
        <p:nvPicPr>
          <p:cNvPr id="8" name="Picture 6" descr="http://www.culturemap.ru/upload/img/object_59.1112704425.164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736"/>
            <a:ext cx="3214710" cy="458697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43106" y="4853411"/>
            <a:ext cx="571504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-1285916" y="571480"/>
            <a:ext cx="357190" cy="422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 descr="План Астраханского кремля в начале 17 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57941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071734" y="457200"/>
            <a:ext cx="428628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214478" y="1554162"/>
            <a:ext cx="35719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31746" name="Picture 2" descr="http://img-fotki.yandex.ru/get/4408/anilow.107/0_7eacb_27ff3b42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6385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357486" y="457200"/>
            <a:ext cx="571504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-1785982" y="1554162"/>
            <a:ext cx="50006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love-astrakhan.ru/imgv/kreml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143404" cy="6143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928670"/>
            <a:ext cx="45005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Основателем кремля стал воевода Иван Семёнович Черемисинов, именно им было выбрано место на левом берегу Волги, где в 1557-1558 годах под его же руководством были построены первые укрепления и основан город. Местом для строительства был выбран бугор, получивший название «Заячий», лучшего места и выбрать было нельзя - с запада и севера возвышенность окружали Волга и её протоки, а с юга и востока - солончаковые озёра и болота. Черемисинов послал в Москву чертёж и, получив разрешение на строительство, за 2 года построил крепость.</a:t>
            </a:r>
            <a:endParaRPr lang="ru-RU" sz="20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14291"/>
            <a:ext cx="8458200" cy="8572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Строительство кремля.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1142984"/>
            <a:ext cx="4767266" cy="5572164"/>
          </a:xfrm>
        </p:spPr>
        <p:txBody>
          <a:bodyPr>
            <a:noAutofit/>
          </a:bodyPr>
          <a:lstStyle/>
          <a:p>
            <a:r>
              <a:rPr lang="ru-RU" sz="1800" dirty="0" smtClean="0"/>
              <a:t>Строительство Астраханского кремля связано с важным периодом в истории нашей Родины, когда дальнейшему росту и укреплению Русского централизованного государства мешала постоянная угроза нападения с востока. Одной из важнейших внешнеполитических задач Ивана IV была борьба с татарскими ханствами в Поволжье, борьба за присоединение Среднего и Нижнего Поволжья к Русскому государству. В результате завоевания Казани (1552 г.) и присоединение Астрахани (1556 г.) Русское государство овладело Волгой на всем ее протяжении и получило выход в Каспийское море. В 1558 году на левом берегу Волги была основана современная Астрахань. На высоком бугре, называвшемся Заячьим, или Долгим, была построена первая деревянная крепость. </a:t>
            </a:r>
            <a:br>
              <a:rPr lang="ru-RU" sz="1800" dirty="0" smtClean="0"/>
            </a:br>
            <a:r>
              <a:rPr lang="ru-RU" sz="1800" dirty="0" smtClean="0"/>
              <a:t>. </a:t>
            </a:r>
            <a:endParaRPr lang="ru-RU" sz="1800" dirty="0"/>
          </a:p>
        </p:txBody>
      </p:sp>
      <p:pic>
        <p:nvPicPr>
          <p:cNvPr id="6" name="Picture 2" descr="http://arcamax.ru/FILES/pics/ag/25/2008-00025-1-925-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714775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-1857420" y="4000505"/>
            <a:ext cx="642942" cy="20752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28604"/>
            <a:ext cx="5100614" cy="6215106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Астраханский кремль как музейно-выставочный комплекс</a:t>
            </a:r>
          </a:p>
          <a:p>
            <a:r>
              <a:rPr lang="ru-RU" sz="1600" dirty="0" smtClean="0"/>
              <a:t>Музей Астраханский кремль открылся в 1974 году. Начиная с 1970-х стены, баши и внутренние строения кремля были отреставрированы, а самому комплексу был присвоен статус заповедника. Сегодня это не только памятник русской военной крепости — здесь располагается богатейший этнографический музей (его основные корпуса находятся в бывшем управлении военачальника крепости XIX в. постройки, Артиллерийской башне и «Красных воротах»). Открыты выставки: «История образования города у северо-восточных стен Кремля», «История астраханского гарнизона», «История телесных наказаний на Руси» и другие экспозиции. Также есть возможность оценить Астрахань и Волгу во всей красе на смотровой башне «Красных ворот».</a:t>
            </a:r>
          </a:p>
          <a:p>
            <a:r>
              <a:rPr lang="ru-RU" sz="1600" dirty="0" smtClean="0"/>
              <a:t>Несмотря на то, что большинство выставок музейно-выставочного комплекса Астраханский кремль имеют военную тематику, не стоит упускать возможность узнать часть истории Древней Руси. Создание Астраханского кремля связано с присоединением новых территорий к России, благодаря которым наша страна получила выход к Каспийскому морю.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endParaRPr lang="ru-RU" sz="1600" dirty="0"/>
          </a:p>
        </p:txBody>
      </p:sp>
      <p:pic>
        <p:nvPicPr>
          <p:cNvPr id="5" name="Picture 2" descr="http://astrotver.ru/gallery/images/slava/another/CRW_57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643306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501286" y="3857628"/>
            <a:ext cx="8458200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214290"/>
            <a:ext cx="4767266" cy="6286544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Башня Архиерейская.</a:t>
            </a:r>
            <a:r>
              <a:rPr lang="ru-RU" sz="3200" dirty="0" smtClean="0"/>
              <a:t> </a:t>
            </a:r>
            <a:r>
              <a:rPr lang="ru-RU" sz="3200" dirty="0" err="1" smtClean="0"/>
              <a:t>Четырехярусная</a:t>
            </a:r>
            <a:r>
              <a:rPr lang="ru-RU" sz="3200" dirty="0" smtClean="0"/>
              <a:t>, имеет 12 бойниц, в плане квадратная (8,4х8,4м.), высота башни с зубцами -15 м., толщина стен -112 см. Восстановлена без сохранения исторических форм в 1843 г, на месте разобранной исторической башни в 1825 году.</a:t>
            </a:r>
            <a:endParaRPr lang="ru-RU" sz="3200" dirty="0"/>
          </a:p>
        </p:txBody>
      </p:sp>
      <p:pic>
        <p:nvPicPr>
          <p:cNvPr id="17410" name="Picture 2" descr="http://astrakhan-musei.ru/storage/a1ac0afc604a474423bb6c5a596da1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3857620" cy="527208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715468" y="1357298"/>
            <a:ext cx="8458200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214290"/>
            <a:ext cx="4552952" cy="635798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Крымская башня</a:t>
            </a:r>
            <a:r>
              <a:rPr lang="ru-RU" dirty="0" smtClean="0"/>
              <a:t>. Одна из трех сохранившихся в исторических формах </a:t>
            </a:r>
            <a:r>
              <a:rPr lang="ru-RU" dirty="0" err="1" smtClean="0"/>
              <a:t>XVIвека</a:t>
            </a:r>
            <a:r>
              <a:rPr lang="ru-RU" dirty="0" smtClean="0"/>
              <a:t> башен кремля. Пятиярусная, имеет 20 бойниц, в плане ромбовидная 12,8х13,2 м. Ее высота с южной стороны от земли до зубцов достигает 17 м. Вход в башню устроен с прясла стены на уровне четвертого яруса, внутри стен каменные лестницы и только на первый ярус, который заглублён под землю , ведёт деревянная лестница. Ярусы разделены деревянными перекрытиями.</a:t>
            </a:r>
            <a:endParaRPr lang="ru-RU" dirty="0"/>
          </a:p>
        </p:txBody>
      </p:sp>
      <p:pic>
        <p:nvPicPr>
          <p:cNvPr id="18434" name="Picture 2" descr="http://astrakhan-musei.ru/storage/8c756a42607bc75942a9ea455771ea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500462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376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«Гордость наша- КРЕМЛЬ АСТРАХАНСКИЙ»</vt:lpstr>
      <vt:lpstr>Слайд 2</vt:lpstr>
      <vt:lpstr>Слайд 3</vt:lpstr>
      <vt:lpstr>Слайд 4</vt:lpstr>
      <vt:lpstr>Слайд 5</vt:lpstr>
      <vt:lpstr>         Строительство кремля.</vt:lpstr>
      <vt:lpstr>Слайд 7</vt:lpstr>
      <vt:lpstr>Слайд 8</vt:lpstr>
      <vt:lpstr>Слайд 9</vt:lpstr>
      <vt:lpstr>Слайд 10</vt:lpstr>
      <vt:lpstr>Слайд 11</vt:lpstr>
      <vt:lpstr>Пороховой погреб. Является частью комплекса Артиллерийского двора. Имеет сводчатый потолок и разделен на три камеры  площадью 211 кв.м. для хранения  пороховой казны, а позднее полковых знамен и артиллерийского «запаса».</vt:lpstr>
      <vt:lpstr>Артиллерийская башня. Северо-восточная угловая глухая башня, третья сохранившаяся башня XVI века. В плане ромбовидная 12,7х12,3м., высота с зубцами около 16 м., четырехярусная, имеет 15 бойниц, завершается пятью зубцами с каждой стороны. 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24</cp:revision>
  <dcterms:created xsi:type="dcterms:W3CDTF">2012-12-06T13:01:25Z</dcterms:created>
  <dcterms:modified xsi:type="dcterms:W3CDTF">2013-11-05T18:57:47Z</dcterms:modified>
</cp:coreProperties>
</file>