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7" r:id="rId8"/>
    <p:sldId id="268" r:id="rId9"/>
    <p:sldId id="264" r:id="rId10"/>
    <p:sldId id="265" r:id="rId11"/>
    <p:sldId id="269" r:id="rId12"/>
    <p:sldId id="276" r:id="rId13"/>
    <p:sldId id="279" r:id="rId14"/>
    <p:sldId id="271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3" autoAdjust="0"/>
    <p:restoredTop sz="78132" autoAdjust="0"/>
  </p:normalViewPr>
  <p:slideViewPr>
    <p:cSldViewPr>
      <p:cViewPr varScale="1">
        <p:scale>
          <a:sx n="70" d="100"/>
          <a:sy n="70" d="100"/>
        </p:scale>
        <p:origin x="-18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34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81D8C-BA84-47E5-8289-3A9AB295FCD4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D1A6D-B97D-422F-AD7E-E1F9F7528C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F5F8D-2B4F-4FAA-AC75-1B1B48A0B8F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DBB53-6617-447A-9B44-910A19E865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DBB53-6617-447A-9B44-910A19E865A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DBB53-6617-447A-9B44-910A19E865A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5AC2D-2F3B-4EEB-A766-2186E4150948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2B5A-6F45-4864-92F5-567FBD1D3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Шаблон для начальной школ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908" y="0"/>
            <a:ext cx="928690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00298" y="1357298"/>
            <a:ext cx="571504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и к т о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а     «От слова к слову»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571868" y="4714884"/>
            <a:ext cx="40719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000" i="1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ля группы продленного дня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ru-RU" sz="2000" i="1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2-х классов</a:t>
            </a:r>
            <a:endParaRPr kumimoji="0" lang="ru-RU" sz="2000" i="1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Воспитатель;    Овчинкина Татьяна Вадимовна</a:t>
            </a:r>
            <a:endParaRPr kumimoji="0" lang="ru-RU" sz="2000" i="1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642919"/>
            <a:ext cx="77867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 </a:t>
            </a:r>
            <a:r>
              <a:rPr lang="ru-RU" sz="4800" b="1" dirty="0" smtClean="0"/>
              <a:t> </a:t>
            </a:r>
            <a:r>
              <a:rPr lang="ru-RU" sz="4800" b="1" dirty="0" smtClean="0"/>
              <a:t>Словообразование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       </a:t>
            </a:r>
            <a:r>
              <a:rPr lang="ru-RU" sz="3600" b="1" i="1" dirty="0" smtClean="0">
                <a:solidFill>
                  <a:srgbClr val="C00000"/>
                </a:solidFill>
              </a:rPr>
              <a:t>Найдите </a:t>
            </a:r>
            <a:r>
              <a:rPr lang="ru-RU" sz="3600" b="1" i="1" dirty="0" smtClean="0">
                <a:solidFill>
                  <a:srgbClr val="C00000"/>
                </a:solidFill>
              </a:rPr>
              <a:t>и выпишите слова, </a:t>
            </a:r>
            <a:r>
              <a:rPr lang="en-US" sz="3600" b="1" i="1" dirty="0" smtClean="0">
                <a:solidFill>
                  <a:srgbClr val="C00000"/>
                </a:solidFill>
              </a:rPr>
              <a:t>    </a:t>
            </a:r>
            <a:r>
              <a:rPr lang="ru-RU" sz="3600" b="1" i="1" dirty="0" smtClean="0">
                <a:solidFill>
                  <a:srgbClr val="C00000"/>
                </a:solidFill>
              </a:rPr>
              <a:t>которые </a:t>
            </a:r>
            <a:r>
              <a:rPr lang="ru-RU" sz="3600" b="1" i="1" dirty="0" smtClean="0">
                <a:solidFill>
                  <a:srgbClr val="C00000"/>
                </a:solidFill>
              </a:rPr>
              <a:t>перемешались.</a:t>
            </a:r>
            <a:r>
              <a:rPr lang="ru-RU" sz="2400" b="1" i="1" dirty="0" smtClean="0">
                <a:solidFill>
                  <a:srgbClr val="C00000"/>
                </a:solidFill>
              </a:rPr>
              <a:t/>
            </a:r>
            <a:br>
              <a:rPr lang="ru-RU" sz="2400" b="1" i="1" dirty="0" smtClean="0"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3214686"/>
            <a:ext cx="63579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ё сто </a:t>
            </a:r>
            <a:r>
              <a:rPr lang="ru-RU" sz="4000" b="1" dirty="0" err="1" smtClean="0"/>
              <a:t>ки</a:t>
            </a:r>
            <a:r>
              <a:rPr lang="ru-RU" sz="4000" b="1" dirty="0" smtClean="0"/>
              <a:t> за да </a:t>
            </a:r>
            <a:r>
              <a:rPr lang="ru-RU" sz="4000" b="1" dirty="0" err="1" smtClean="0"/>
              <a:t>жи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лы</a:t>
            </a:r>
            <a:r>
              <a:rPr lang="ru-RU" sz="4000" b="1" dirty="0" smtClean="0"/>
              <a:t> 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та   за  ас  </a:t>
            </a:r>
            <a:r>
              <a:rPr lang="ru-RU" sz="4000" b="1" dirty="0" err="1" smtClean="0"/>
              <a:t>ро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ра</a:t>
            </a:r>
            <a:r>
              <a:rPr lang="ru-RU" sz="4000" b="1" dirty="0" smtClean="0"/>
              <a:t>  </a:t>
            </a:r>
            <a:r>
              <a:rPr lang="ru-RU" sz="4000" b="1" dirty="0" err="1" smtClean="0"/>
              <a:t>ке</a:t>
            </a:r>
            <a:r>
              <a:rPr lang="ru-RU" sz="4000" b="1" dirty="0" smtClean="0"/>
              <a:t>  </a:t>
            </a:r>
            <a:r>
              <a:rPr lang="ru-RU" sz="4000" b="1" dirty="0" err="1" smtClean="0"/>
              <a:t>бо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err="1" smtClean="0"/>
              <a:t>ро</a:t>
            </a:r>
            <a:r>
              <a:rPr lang="ru-RU" sz="4000" b="1" dirty="0" smtClean="0"/>
              <a:t>  да  го ко по </a:t>
            </a:r>
            <a:r>
              <a:rPr lang="ru-RU" sz="4000" b="1" dirty="0" err="1" smtClean="0"/>
              <a:t>бе</a:t>
            </a:r>
            <a:r>
              <a:rPr lang="ru-RU" sz="4000" b="1" dirty="0" smtClean="0"/>
              <a:t> </a:t>
            </a:r>
            <a:endParaRPr lang="ru-RU" sz="4000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86116" y="285728"/>
            <a:ext cx="464347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Разгадайте шараду: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b="1" i="1" dirty="0" smtClean="0"/>
              <a:t>От барабана возьмите начало,</a:t>
            </a:r>
            <a:br>
              <a:rPr lang="ru-RU" sz="3200" b="1" i="1" dirty="0" smtClean="0"/>
            </a:br>
            <a:r>
              <a:rPr lang="ru-RU" sz="3200" b="1" i="1" dirty="0" smtClean="0"/>
              <a:t>От </a:t>
            </a:r>
            <a:r>
              <a:rPr lang="ru-RU" sz="3200" b="1" i="1" dirty="0" smtClean="0"/>
              <a:t>бочки слог первый приставьте потом,</a:t>
            </a:r>
            <a:br>
              <a:rPr lang="ru-RU" sz="3200" b="1" i="1" dirty="0" smtClean="0"/>
            </a:br>
            <a:r>
              <a:rPr lang="ru-RU" sz="3200" b="1" i="1" dirty="0" smtClean="0"/>
              <a:t>И </a:t>
            </a:r>
            <a:r>
              <a:rPr lang="ru-RU" sz="3200" b="1" i="1" dirty="0" smtClean="0"/>
              <a:t>хвостик от ласточки нежно добавим,</a:t>
            </a:r>
            <a:br>
              <a:rPr lang="ru-RU" sz="3200" b="1" i="1" dirty="0" smtClean="0"/>
            </a:br>
            <a:r>
              <a:rPr lang="ru-RU" sz="3200" b="1" i="1" dirty="0" smtClean="0"/>
              <a:t>Чтоб </a:t>
            </a:r>
            <a:r>
              <a:rPr lang="ru-RU" sz="3200" b="1" i="1" dirty="0" smtClean="0"/>
              <a:t>чудо природы взмахнуло крылом.</a:t>
            </a:r>
            <a:endParaRPr lang="ru-RU" sz="3200" b="1" i="1" dirty="0"/>
          </a:p>
        </p:txBody>
      </p:sp>
      <p:pic>
        <p:nvPicPr>
          <p:cNvPr id="4" name="Picture 2" descr="http://www.toptour10.ru/photoframes/ramki/work/ramka01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1857388" cy="19288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Ребусы про школу, о школе в картинках с ответ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00240"/>
            <a:ext cx="4071966" cy="335758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571736" y="785794"/>
            <a:ext cx="3838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Разгадай ребусы</a:t>
            </a:r>
            <a:endParaRPr lang="ru-RU" sz="4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Ребусы про школ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85794"/>
            <a:ext cx="3071834" cy="271464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Picture 2" descr="Ребусы про школу, о школе в картинках с ответ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357562"/>
            <a:ext cx="2786082" cy="2786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Ребусы про школу, о школе в картинках с ответ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571612"/>
            <a:ext cx="4286280" cy="32861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im0-tub-ru.yandex.net/i?id=109884706-0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85728"/>
            <a:ext cx="3929090" cy="3143272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57224" y="4429132"/>
            <a:ext cx="66437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 О Л О Д Ц Ы</a:t>
            </a:r>
            <a:r>
              <a:rPr kumimoji="0" lang="en-US" sz="6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en-US" sz="6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000100" y="714356"/>
            <a:ext cx="7000924" cy="526297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</a:rPr>
              <a:t>Цель:</a:t>
            </a:r>
          </a:p>
          <a:p>
            <a:r>
              <a:rPr lang="ru-RU" sz="2800" i="1" dirty="0" smtClean="0">
                <a:solidFill>
                  <a:schemeClr val="tx1"/>
                </a:solidFill>
              </a:rPr>
              <a:t>способствовать развитию интереса к изучению русского языка</a:t>
            </a:r>
          </a:p>
          <a:p>
            <a:endParaRPr lang="ru-RU" sz="2000" i="1" dirty="0" smtClean="0">
              <a:solidFill>
                <a:schemeClr val="tx1"/>
              </a:solidFill>
            </a:endParaRP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Задачи:</a:t>
            </a:r>
          </a:p>
          <a:p>
            <a:r>
              <a:rPr lang="ru-RU" sz="2800" i="1" dirty="0" smtClean="0">
                <a:solidFill>
                  <a:schemeClr val="tx1"/>
                </a:solidFill>
              </a:rPr>
              <a:t>-воспитание уважения к родному языку;</a:t>
            </a:r>
          </a:p>
          <a:p>
            <a:r>
              <a:rPr lang="ru-RU" sz="2800" i="1" dirty="0" smtClean="0">
                <a:solidFill>
                  <a:schemeClr val="tx1"/>
                </a:solidFill>
              </a:rPr>
              <a:t>-развитие интеллектуальных способностей учащихся;</a:t>
            </a:r>
          </a:p>
          <a:p>
            <a:r>
              <a:rPr lang="ru-RU" sz="2800" i="1" dirty="0" smtClean="0">
                <a:solidFill>
                  <a:schemeClr val="tx1"/>
                </a:solidFill>
              </a:rPr>
              <a:t>-обогащение словарного запаса учащихся</a:t>
            </a:r>
          </a:p>
          <a:p>
            <a:endParaRPr lang="ru-RU" sz="20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142976" y="1500174"/>
            <a:ext cx="7000924" cy="35394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“Нам дан во владение самый богатый, меткий, могучий и поистине волшебный русский язык! Истинная любовь к своей стране немыслима без любви к своему языку. Языку мы учимся и должны учиться непрерывно до последних дней своей жизни”.                                                         (Константин Георгиевич Паустовский)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596" y="285728"/>
            <a:ext cx="8072494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Разминка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Как обозначаются звуки на письме?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Какие буквы могут обозначать 2 звука?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Как нужно переносить слова с одной строки на другую?</a:t>
            </a:r>
            <a:endParaRPr lang="ru-RU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Сколько букв в русском алфавите?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Что такое алфавит?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Сколько слогов в слове машина?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 Какое правило применяется при написании слова “шишка”?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8. Сколько гласных букв в русском языке?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9. В Москве живет москвич, а в Киеве?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10. Как пишется первое слово в предложении?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g1.liveinternet.ru/images/attach/c/2/73/765/73765769_68ADEE49165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357718" cy="3286148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571736" y="500042"/>
            <a:ext cx="6215106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b="1" i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i="1" baseline="0" dirty="0" smtClean="0">
              <a:solidFill>
                <a:srgbClr val="000000"/>
              </a:solidFill>
              <a:latin typeface="Calibri" pitchFamily="34" charset="0"/>
              <a:ea typeface="Batang" pitchFamily="18" charset="-127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solidFill>
                  <a:srgbClr val="000000"/>
                </a:solidFill>
                <a:latin typeface="Calibri" pitchFamily="34" charset="0"/>
                <a:ea typeface="Batang" pitchFamily="18" charset="-127"/>
                <a:cs typeface="Times New Roman" pitchFamily="18" charset="0"/>
              </a:rPr>
              <a:t>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Закончите пословицу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7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1.Сделал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 дело -…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6. Слово-серебро, молчание -…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Demi Con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2  В живи, 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        </a:t>
            </a: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      7. За двумя зайцами погонишься 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Demi Con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3. Ученье-свет, ..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 8. Поспешишь , 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Demi Con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4. Ум хорошо, 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             </a:t>
            </a: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9. Что посеешь, 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Demi Con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5. Один в поле 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2000" dirty="0" smtClean="0">
                <a:solidFill>
                  <a:srgbClr val="000000"/>
                </a:solidFill>
                <a:latin typeface="Franklin Gothic Demi Cond" pitchFamily="34" charset="0"/>
                <a:ea typeface="Times New Roman" pitchFamily="18" charset="0"/>
                <a:cs typeface="Times New Roman" pitchFamily="18" charset="0"/>
              </a:rPr>
              <a:t>!0. Слово не воробей, 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Demi Cond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school125.edu.kh.ua/files2/images/%D0%B1%D0%B0%D0%B7%D0%B0%20%D0%BC%D0%B5%D0%B4.%D0%A0%203.gif?size=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500306"/>
            <a:ext cx="2214579" cy="328614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71472" y="214290"/>
            <a:ext cx="6072230" cy="5807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3600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“Превращение слов”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Заменить в слове одну букву так, чтобы получилось новое слово.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Пара-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Роща –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Свет-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Река –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Игла –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Уха –</a:t>
            </a:r>
          </a:p>
          <a:p>
            <a:pPr marL="3600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Бинт-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cs406331.vk.me/v406331234/286b/D3epTfv_-b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143248"/>
            <a:ext cx="1919276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714712" y="142852"/>
            <a:ext cx="5429288" cy="741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Расшифруй слова, в которых Баба-Яга перепутала буквы: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i="1" dirty="0" smtClean="0">
                <a:solidFill>
                  <a:srgbClr val="C00000"/>
                </a:solidFill>
              </a:rPr>
              <a:t>АЛЬМВАИН, САРОЛНК,      ЛЕЯМЕ, ЛЕБЖОНЕКАС, НУАТБИОР</a:t>
            </a:r>
            <a:br>
              <a:rPr lang="ru-RU" sz="4800" i="1" dirty="0" smtClean="0">
                <a:solidFill>
                  <a:srgbClr val="C00000"/>
                </a:solidFill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topchiy.com.ua/wp-content/uploads/2013/02/knig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4929198"/>
            <a:ext cx="1214446" cy="138112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43042" y="1071546"/>
            <a:ext cx="70009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“В каких словах </a:t>
            </a:r>
            <a:r>
              <a:rPr lang="ru-RU" sz="4800" b="1" i="1" u="sng" dirty="0" smtClean="0"/>
              <a:t>ЕЛЬ     </a:t>
            </a:r>
            <a:r>
              <a:rPr lang="ru-RU" sz="4800" b="1" i="1" dirty="0" smtClean="0"/>
              <a:t> </a:t>
            </a:r>
            <a:r>
              <a:rPr lang="ru-RU" sz="4800" b="1" dirty="0" smtClean="0"/>
              <a:t>растёт?”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i="1" dirty="0" smtClean="0"/>
              <a:t>Назовите как можно больше слов.</a:t>
            </a:r>
            <a:br>
              <a:rPr lang="ru-RU" sz="4000" i="1" dirty="0" smtClean="0"/>
            </a:br>
            <a:endParaRPr lang="ru-RU" sz="4000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14348" y="571480"/>
            <a:ext cx="8072494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ru-RU" sz="4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“Найди ошибки”.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Я шёл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полесной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дарожке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деревню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Местность была мне знакома. В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чяще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леса слышался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галасок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малиновки. У опушки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милкали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голубыеколоколчики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белые ромашки на высокой ножке. От опушки к деревне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тенулась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паляна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паляной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синела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речька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Около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речьки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паслос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стадо.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513</TotalTime>
  <Words>207</Words>
  <Application>Microsoft Office PowerPoint</Application>
  <PresentationFormat>Экран (4:3)</PresentationFormat>
  <Paragraphs>57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55</cp:revision>
  <dcterms:created xsi:type="dcterms:W3CDTF">2013-11-04T07:08:26Z</dcterms:created>
  <dcterms:modified xsi:type="dcterms:W3CDTF">2013-11-05T16:23:58Z</dcterms:modified>
</cp:coreProperties>
</file>