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91" r:id="rId3"/>
    <p:sldId id="267" r:id="rId4"/>
    <p:sldId id="293" r:id="rId5"/>
    <p:sldId id="287" r:id="rId6"/>
    <p:sldId id="279" r:id="rId7"/>
    <p:sldId id="288" r:id="rId8"/>
    <p:sldId id="257" r:id="rId9"/>
    <p:sldId id="283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2633B-470C-4A06-9E98-ECA53C2533CF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C86D0-C680-42D5-AF44-EB0C6955B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2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C86D0-C680-42D5-AF44-EB0C6955B8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4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3737CB6-6A7C-432E-8289-D6D695E6FF13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96C927-8BA9-4AB3-879E-67D8C1645D6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7CB6-6A7C-432E-8289-D6D695E6FF13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C927-8BA9-4AB3-879E-67D8C1645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7CB6-6A7C-432E-8289-D6D695E6FF13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C927-8BA9-4AB3-879E-67D8C1645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7CB6-6A7C-432E-8289-D6D695E6FF13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C927-8BA9-4AB3-879E-67D8C1645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7CB6-6A7C-432E-8289-D6D695E6FF13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C927-8BA9-4AB3-879E-67D8C1645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7CB6-6A7C-432E-8289-D6D695E6FF13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C927-8BA9-4AB3-879E-67D8C1645D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7CB6-6A7C-432E-8289-D6D695E6FF13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C927-8BA9-4AB3-879E-67D8C1645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7CB6-6A7C-432E-8289-D6D695E6FF13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C927-8BA9-4AB3-879E-67D8C1645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7CB6-6A7C-432E-8289-D6D695E6FF13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C927-8BA9-4AB3-879E-67D8C1645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7CB6-6A7C-432E-8289-D6D695E6FF13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C927-8BA9-4AB3-879E-67D8C1645D6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37CB6-6A7C-432E-8289-D6D695E6FF13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C927-8BA9-4AB3-879E-67D8C1645D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3737CB6-6A7C-432E-8289-D6D695E6FF13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96C927-8BA9-4AB3-879E-67D8C1645D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00" y="211365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Проценты в школьном курсе математики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479715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Исследовательская работа ученицы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11 класса МБОУ СОШ с Нижняя Елюзань </a:t>
            </a:r>
            <a:r>
              <a:rPr lang="ru-RU" sz="2000" b="1" dirty="0" err="1" smtClean="0">
                <a:solidFill>
                  <a:schemeClr val="bg1"/>
                </a:solidFill>
              </a:rPr>
              <a:t>Мукунёвой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Галии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385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Работа с процентами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611" y="968405"/>
            <a:ext cx="7128792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Чтобы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перевести проценты в дробь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, нужно убрать знак % и разделить на 100.</a:t>
            </a:r>
            <a:endParaRPr lang="ru-RU" sz="2800" dirty="0"/>
          </a:p>
        </p:txBody>
      </p:sp>
      <p:pic>
        <p:nvPicPr>
          <p:cNvPr id="4" name="Рисунок 3" descr="процен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74" y="1976517"/>
            <a:ext cx="299085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4100592"/>
            <a:ext cx="8208911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/>
                <a:ea typeface="Times New Roman"/>
                <a:cs typeface="Times New Roman"/>
              </a:rPr>
              <a:t>Чтобы перевести десятичную дробь в проценты, нужно дробь умножить на 100 и добавить знак %.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7" name="Рисунок 6" descr="процен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98" y="5233161"/>
            <a:ext cx="4276725" cy="164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079" y="1228855"/>
            <a:ext cx="7943915" cy="126404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роценты тесно связаны с обыкновенными и десятичными дробями. Поэтому стоит запомнить несколько простых равенств.</a:t>
            </a:r>
            <a: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756630" y="3296471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25344" y="3296289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процент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r="-1577" b="49607"/>
          <a:stretch/>
        </p:blipFill>
        <p:spPr bwMode="auto">
          <a:xfrm>
            <a:off x="642080" y="3296471"/>
            <a:ext cx="4229100" cy="3057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процент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9"/>
          <a:stretch/>
        </p:blipFill>
        <p:spPr bwMode="auto">
          <a:xfrm>
            <a:off x="4324391" y="3296289"/>
            <a:ext cx="4229100" cy="3000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05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9" y="288082"/>
            <a:ext cx="8229600" cy="129614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Сложение процентов</a:t>
            </a:r>
            <a: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714" y="1279054"/>
            <a:ext cx="8229600" cy="223224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>Проценты можно складывать и вычитать только с самими процентами.</a:t>
            </a:r>
            <a:endParaRPr lang="ru-RU" sz="1800" dirty="0" smtClean="0">
              <a:ea typeface="Times New Roman"/>
              <a:cs typeface="Times New Roman"/>
            </a:endParaRPr>
          </a:p>
          <a:p>
            <a:pPr marL="68580" indent="0">
              <a:spcAft>
                <a:spcPts val="1000"/>
              </a:spcAft>
              <a:buNone/>
            </a:pP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>Чтобы сложить или вычесть проценты с числами, вначале нужно проценты перевести в дробь.</a:t>
            </a:r>
            <a:endParaRPr lang="ru-RU" sz="1800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1% + 37% - 25% = 38% - 25% = 13%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60% + 4 = 0,6 + 4 = 4,6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7 - (42% + 3%) = 7 - 45% = 7 - 0,45 = 6,55</a:t>
            </a:r>
            <a:endParaRPr lang="ru-RU" sz="2400" dirty="0">
              <a:ea typeface="Calibri"/>
              <a:cs typeface="Times New Roman"/>
            </a:endParaRPr>
          </a:p>
          <a:p>
            <a:endParaRPr lang="ru-RU" sz="1800" dirty="0"/>
          </a:p>
        </p:txBody>
      </p:sp>
      <p:pic>
        <p:nvPicPr>
          <p:cNvPr id="4" name="Рисунок 3" descr="Внима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36154"/>
            <a:ext cx="20193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29845" y="4056412"/>
            <a:ext cx="4703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Умножение и деление процентов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082" y="4436658"/>
            <a:ext cx="777686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Чтобы умножить или разделить процент на число, нужно вначале перевести процент в дробь.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7" name="Рисунок 6" descr="действия с процен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99332"/>
            <a:ext cx="6705600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3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66" y="1916832"/>
            <a:ext cx="8229600" cy="144016"/>
          </a:xfrm>
        </p:spPr>
        <p:txBody>
          <a:bodyPr>
            <a:normAutofit fontScale="90000"/>
          </a:bodyPr>
          <a:lstStyle/>
          <a:p>
            <a:pPr indent="450215"/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Основные понятия, связанные с процентами:</a:t>
            </a:r>
            <a:r>
              <a:rPr lang="ru-RU" sz="27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700" dirty="0" smtClean="0">
                <a:effectLst/>
                <a:latin typeface="Times New Roman"/>
                <a:ea typeface="Times New Roman"/>
              </a:rPr>
            </a:br>
            <a:r>
              <a:rPr lang="ru-RU" sz="27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Три основных действия:</a:t>
            </a:r>
            <a:r>
              <a:rPr lang="ru-RU" sz="27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700" dirty="0" smtClean="0">
                <a:effectLst/>
                <a:latin typeface="Times New Roman"/>
                <a:ea typeface="Times New Roman"/>
              </a:rPr>
            </a:br>
            <a:r>
              <a:rPr lang="ru-RU" sz="4000" dirty="0" smtClean="0">
                <a:ea typeface="Calibri"/>
                <a:cs typeface="Times New Roman"/>
              </a:rPr>
              <a:t/>
            </a:r>
            <a:br>
              <a:rPr lang="ru-RU" sz="4000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667" y="838062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I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Нахождение процента от числа</a:t>
            </a:r>
            <a:endParaRPr lang="ru-RU" sz="18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Чтобы найти процент от числа, нужно число умножить на процент.</a:t>
            </a:r>
            <a:r>
              <a:rPr lang="ru-RU" sz="3300" i="1" dirty="0">
                <a:solidFill>
                  <a:srgbClr val="000080"/>
                </a:solidFill>
                <a:latin typeface="Times New Roman"/>
                <a:ea typeface="Times New Roman"/>
              </a:rPr>
              <a:t> </a:t>
            </a:r>
            <a:endParaRPr lang="ru-RU" sz="3300" i="1" dirty="0" smtClean="0">
              <a:solidFill>
                <a:srgbClr val="000080"/>
              </a:solidFill>
              <a:latin typeface="Times New Roman"/>
              <a:ea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300" i="1" dirty="0" smtClean="0">
                <a:solidFill>
                  <a:srgbClr val="000080"/>
                </a:solidFill>
                <a:latin typeface="Times New Roman"/>
                <a:ea typeface="Times New Roman"/>
              </a:rPr>
              <a:t>Чтобы </a:t>
            </a:r>
            <a:r>
              <a:rPr lang="ru-RU" sz="3300" i="1" dirty="0">
                <a:solidFill>
                  <a:srgbClr val="000080"/>
                </a:solidFill>
                <a:latin typeface="Times New Roman"/>
                <a:ea typeface="Times New Roman"/>
              </a:rPr>
              <a:t>найти </a:t>
            </a:r>
            <a:r>
              <a:rPr lang="ru-RU" sz="3300" b="1" i="1" dirty="0">
                <a:solidFill>
                  <a:srgbClr val="000080"/>
                </a:solidFill>
                <a:latin typeface="Times New Roman"/>
                <a:ea typeface="Times New Roman"/>
              </a:rPr>
              <a:t>а </a:t>
            </a:r>
            <a:r>
              <a:rPr lang="ru-RU" sz="3300" i="1" dirty="0">
                <a:solidFill>
                  <a:srgbClr val="000080"/>
                </a:solidFill>
                <a:latin typeface="Times New Roman"/>
                <a:ea typeface="Times New Roman"/>
              </a:rPr>
              <a:t>% от </a:t>
            </a:r>
            <a:r>
              <a:rPr lang="ru-RU" sz="3300" b="1" i="1" dirty="0">
                <a:solidFill>
                  <a:srgbClr val="000080"/>
                </a:solidFill>
                <a:latin typeface="Times New Roman"/>
                <a:ea typeface="Times New Roman"/>
              </a:rPr>
              <a:t>в</a:t>
            </a:r>
            <a:r>
              <a:rPr lang="ru-RU" sz="3300" i="1" dirty="0">
                <a:solidFill>
                  <a:srgbClr val="000080"/>
                </a:solidFill>
                <a:latin typeface="Times New Roman"/>
                <a:ea typeface="Times New Roman"/>
              </a:rPr>
              <a:t>, надо </a:t>
            </a:r>
            <a:r>
              <a:rPr lang="ru-RU" sz="3300" b="1" i="1" dirty="0">
                <a:solidFill>
                  <a:srgbClr val="000080"/>
                </a:solidFill>
                <a:latin typeface="Times New Roman"/>
                <a:ea typeface="Times New Roman"/>
              </a:rPr>
              <a:t>в• </a:t>
            </a:r>
            <a:r>
              <a:rPr lang="ru-RU" sz="3300" b="1" i="1" dirty="0" smtClean="0">
                <a:solidFill>
                  <a:srgbClr val="000080"/>
                </a:solidFill>
                <a:latin typeface="Times New Roman"/>
                <a:ea typeface="Times New Roman"/>
              </a:rPr>
              <a:t>0,01а.</a:t>
            </a:r>
            <a:endParaRPr lang="ru-RU" sz="28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Найдем 60 % от 500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500 x 60 % = 500 x 0,6 = 300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latin typeface="Times New Roman"/>
              </a:rPr>
              <a:t>II</a:t>
            </a:r>
            <a:r>
              <a:rPr lang="ru-RU" b="1" dirty="0" smtClean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Нахождение числа по его проценту</a:t>
            </a:r>
          </a:p>
          <a:p>
            <a:pPr marL="0" lvl="0" indent="0">
              <a:spcBef>
                <a:spcPts val="50"/>
              </a:spcBef>
              <a:buNone/>
            </a:pPr>
            <a:r>
              <a:rPr lang="ru-RU" sz="3800" i="1" dirty="0" smtClean="0">
                <a:solidFill>
                  <a:srgbClr val="000080"/>
                </a:solidFill>
                <a:latin typeface="Times New Roman"/>
                <a:ea typeface="Times New Roman"/>
              </a:rPr>
              <a:t>Если </a:t>
            </a:r>
            <a:r>
              <a:rPr lang="ru-RU" sz="3800" i="1" dirty="0">
                <a:solidFill>
                  <a:srgbClr val="000080"/>
                </a:solidFill>
                <a:latin typeface="Times New Roman"/>
                <a:ea typeface="Times New Roman"/>
              </a:rPr>
              <a:t>известно, что </a:t>
            </a:r>
            <a:r>
              <a:rPr lang="ru-RU" sz="3800" b="1" i="1" dirty="0">
                <a:solidFill>
                  <a:srgbClr val="000080"/>
                </a:solidFill>
                <a:latin typeface="Times New Roman"/>
                <a:ea typeface="Times New Roman"/>
              </a:rPr>
              <a:t>а </a:t>
            </a:r>
            <a:r>
              <a:rPr lang="ru-RU" sz="3800" i="1" dirty="0">
                <a:solidFill>
                  <a:srgbClr val="000080"/>
                </a:solidFill>
                <a:latin typeface="Times New Roman"/>
                <a:ea typeface="Times New Roman"/>
              </a:rPr>
              <a:t>% числа </a:t>
            </a:r>
            <a:r>
              <a:rPr lang="ru-RU" sz="3800" b="1" i="1" dirty="0">
                <a:solidFill>
                  <a:srgbClr val="000080"/>
                </a:solidFill>
                <a:latin typeface="Times New Roman"/>
                <a:ea typeface="Times New Roman"/>
              </a:rPr>
              <a:t>х</a:t>
            </a:r>
            <a:r>
              <a:rPr lang="ru-RU" sz="3800" i="1" dirty="0">
                <a:solidFill>
                  <a:srgbClr val="000080"/>
                </a:solidFill>
                <a:latin typeface="Times New Roman"/>
                <a:ea typeface="Times New Roman"/>
              </a:rPr>
              <a:t> равно </a:t>
            </a:r>
            <a:r>
              <a:rPr lang="ru-RU" sz="3800" b="1" i="1" dirty="0">
                <a:solidFill>
                  <a:srgbClr val="000080"/>
                </a:solidFill>
                <a:latin typeface="Times New Roman"/>
                <a:ea typeface="Times New Roman"/>
              </a:rPr>
              <a:t>в, </a:t>
            </a:r>
            <a:r>
              <a:rPr lang="ru-RU" sz="3800" i="1" dirty="0">
                <a:solidFill>
                  <a:srgbClr val="000080"/>
                </a:solidFill>
                <a:latin typeface="Times New Roman"/>
                <a:ea typeface="Times New Roman"/>
              </a:rPr>
              <a:t>то  </a:t>
            </a:r>
            <a:r>
              <a:rPr lang="ru-RU" sz="3800" b="1" i="1" dirty="0">
                <a:solidFill>
                  <a:srgbClr val="000080"/>
                </a:solidFill>
                <a:latin typeface="Times New Roman"/>
                <a:ea typeface="Times New Roman"/>
              </a:rPr>
              <a:t>х </a:t>
            </a:r>
            <a:r>
              <a:rPr lang="ru-RU" sz="3800" b="1" dirty="0">
                <a:solidFill>
                  <a:srgbClr val="000080"/>
                </a:solidFill>
                <a:latin typeface="Times New Roman"/>
                <a:ea typeface="Times New Roman"/>
              </a:rPr>
              <a:t>= </a:t>
            </a:r>
            <a:r>
              <a:rPr lang="ru-RU" sz="3800" b="1" i="1" dirty="0">
                <a:solidFill>
                  <a:srgbClr val="000080"/>
                </a:solidFill>
                <a:latin typeface="Times New Roman"/>
                <a:ea typeface="Times New Roman"/>
              </a:rPr>
              <a:t>в : 0,01а.</a:t>
            </a:r>
            <a:endParaRPr lang="ru-RU" sz="2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spcBef>
                <a:spcPts val="50"/>
              </a:spcBef>
              <a:buNone/>
            </a:pPr>
            <a:r>
              <a:rPr lang="ru-RU" sz="3800" b="1" i="1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Чтобы </a:t>
            </a: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>найти число по его проценту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, нужно его известную часть разделить на то, сколько процентов она составляет от числа.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    138 составляет 23 % от всего количества.</a:t>
            </a:r>
          </a:p>
          <a:p>
            <a:pPr marL="0" indent="0">
              <a:buNone/>
            </a:pPr>
            <a:endParaRPr lang="en-US" dirty="0" smtClean="0">
              <a:latin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</a:rPr>
              <a:t>III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Сколько процентов число составляет от другого числа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Чтобы найти, сколько процентов число составляет от другого числа, нужно ту часть, о которой спрашивается, разделить на общее количество и умножить на 100 %.</a:t>
            </a:r>
            <a:r>
              <a:rPr lang="ru-RU" sz="2800" dirty="0">
                <a:ea typeface="Times New Roman"/>
                <a:cs typeface="Times New Roman"/>
              </a:rPr>
              <a:t> </a:t>
            </a:r>
            <a:r>
              <a:rPr lang="ru-RU" sz="2800" dirty="0" smtClean="0">
                <a:ea typeface="Times New Roman"/>
                <a:cs typeface="Times New Roman"/>
              </a:rPr>
              <a:t>     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из 200 арбузов 16 оказались незрелыми. Сколько процентов всех арбузов составили незрелые арбузы?</a:t>
            </a:r>
            <a:endParaRPr lang="ru-RU" sz="28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задачи с процентам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57" y="4555422"/>
            <a:ext cx="6171347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задачи с процентам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7" y="6005262"/>
            <a:ext cx="7019925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3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024744" cy="43204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  <a:cs typeface="+mn-cs"/>
              </a:rPr>
              <a:t>Основные типы задач на проценты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2900" dirty="0" smtClean="0">
                <a:effectLst/>
                <a:latin typeface="Times New Roman"/>
                <a:ea typeface="Times New Roman"/>
              </a:rPr>
              <a:t>1) </a:t>
            </a:r>
            <a:r>
              <a:rPr lang="ru-RU" sz="2900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Одна величина больше (меньше) другой на</a:t>
            </a:r>
            <a:r>
              <a:rPr lang="ru-RU" sz="2900" i="1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 р%.</a:t>
            </a:r>
            <a:endParaRPr lang="ru-RU" sz="2900" dirty="0" smtClean="0">
              <a:effectLst/>
              <a:latin typeface="Times New Roman"/>
              <a:ea typeface="Times New Roman"/>
            </a:endParaRPr>
          </a:p>
          <a:p>
            <a:pPr marL="10795" indent="0">
              <a:spcAft>
                <a:spcPts val="0"/>
              </a:spcAft>
              <a:buNone/>
              <a:tabLst>
                <a:tab pos="502920" algn="l"/>
              </a:tabLst>
            </a:pPr>
            <a:r>
              <a:rPr lang="ru-RU" sz="2900" i="1" spc="-50" dirty="0" smtClean="0">
                <a:effectLst/>
                <a:latin typeface="Times New Roman"/>
                <a:ea typeface="Times New Roman"/>
              </a:rPr>
              <a:t>    а)</a:t>
            </a:r>
            <a:r>
              <a:rPr lang="ru-RU" sz="2900" i="1" dirty="0" smtClean="0">
                <a:effectLst/>
                <a:latin typeface="Times New Roman"/>
                <a:ea typeface="Times New Roman"/>
              </a:rPr>
              <a:t>	Если </a:t>
            </a:r>
            <a:r>
              <a:rPr lang="ru-RU" sz="2900" b="1" i="1" dirty="0" smtClean="0">
                <a:effectLst/>
                <a:latin typeface="Times New Roman"/>
                <a:ea typeface="Times New Roman"/>
              </a:rPr>
              <a:t>а </a:t>
            </a:r>
            <a:r>
              <a:rPr lang="ru-RU" sz="2900" i="1" dirty="0" smtClean="0">
                <a:effectLst/>
                <a:latin typeface="Times New Roman"/>
                <a:ea typeface="Times New Roman"/>
              </a:rPr>
              <a:t>больше </a:t>
            </a:r>
            <a:r>
              <a:rPr lang="ru-RU" sz="2900" b="1" i="1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z="2900" i="1" dirty="0" smtClean="0">
                <a:effectLst/>
                <a:latin typeface="Times New Roman"/>
                <a:ea typeface="Times New Roman"/>
              </a:rPr>
              <a:t> на </a:t>
            </a:r>
            <a:r>
              <a:rPr lang="ru-RU" sz="2900" b="1" i="1" dirty="0" smtClean="0">
                <a:effectLst/>
                <a:latin typeface="Times New Roman"/>
                <a:ea typeface="Times New Roman"/>
              </a:rPr>
              <a:t>р</a:t>
            </a:r>
            <a:r>
              <a:rPr lang="ru-RU" sz="2900" i="1" dirty="0" smtClean="0">
                <a:effectLst/>
                <a:latin typeface="Times New Roman"/>
                <a:ea typeface="Times New Roman"/>
              </a:rPr>
              <a:t> %, то</a:t>
            </a:r>
            <a:r>
              <a:rPr lang="ru-RU" sz="2900" dirty="0">
                <a:latin typeface="Times New Roman"/>
                <a:ea typeface="Times New Roman"/>
              </a:rPr>
              <a:t> </a:t>
            </a:r>
            <a:r>
              <a:rPr lang="ru-RU" sz="2900" dirty="0" smtClean="0">
                <a:latin typeface="Times New Roman"/>
                <a:ea typeface="Times New Roman"/>
              </a:rPr>
              <a:t>       </a:t>
            </a:r>
            <a:r>
              <a:rPr lang="ru-RU" sz="2900" i="1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а = в + 0,01рв = в(1 </a:t>
            </a:r>
            <a:r>
              <a:rPr lang="ru-RU" sz="2900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+ </a:t>
            </a:r>
            <a:r>
              <a:rPr lang="ru-RU" sz="2900" i="1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0,01р).</a:t>
            </a:r>
            <a:endParaRPr lang="ru-RU" sz="2900" dirty="0" smtClean="0">
              <a:effectLst/>
              <a:latin typeface="Times New Roman"/>
              <a:ea typeface="Times New Roman"/>
            </a:endParaRPr>
          </a:p>
          <a:p>
            <a:pPr marL="10795" indent="0">
              <a:spcAft>
                <a:spcPts val="0"/>
              </a:spcAft>
              <a:buNone/>
              <a:tabLst>
                <a:tab pos="502920" algn="l"/>
              </a:tabLst>
            </a:pPr>
            <a:r>
              <a:rPr lang="ru-RU" sz="2900" i="1" spc="-55" dirty="0" smtClean="0">
                <a:effectLst/>
                <a:latin typeface="Times New Roman"/>
                <a:ea typeface="Times New Roman"/>
              </a:rPr>
              <a:t>    б)</a:t>
            </a:r>
            <a:r>
              <a:rPr lang="ru-RU" sz="2900" i="1" dirty="0" smtClean="0">
                <a:effectLst/>
                <a:latin typeface="Times New Roman"/>
                <a:ea typeface="Times New Roman"/>
              </a:rPr>
              <a:t>	Если </a:t>
            </a:r>
            <a:r>
              <a:rPr lang="ru-RU" sz="2900" b="1" i="1" dirty="0" smtClean="0">
                <a:effectLst/>
                <a:latin typeface="Times New Roman"/>
                <a:ea typeface="Times New Roman"/>
              </a:rPr>
              <a:t>а </a:t>
            </a:r>
            <a:r>
              <a:rPr lang="ru-RU" sz="2900" i="1" dirty="0" smtClean="0">
                <a:effectLst/>
                <a:latin typeface="Times New Roman"/>
                <a:ea typeface="Times New Roman"/>
              </a:rPr>
              <a:t>меньше </a:t>
            </a:r>
            <a:r>
              <a:rPr lang="ru-RU" sz="2900" b="1" i="1" dirty="0" smtClean="0">
                <a:effectLst/>
                <a:latin typeface="Times New Roman"/>
                <a:ea typeface="Times New Roman"/>
              </a:rPr>
              <a:t>в</a:t>
            </a:r>
            <a:r>
              <a:rPr lang="ru-RU" sz="2900" i="1" dirty="0" smtClean="0">
                <a:effectLst/>
                <a:latin typeface="Times New Roman"/>
                <a:ea typeface="Times New Roman"/>
              </a:rPr>
              <a:t> на </a:t>
            </a:r>
            <a:r>
              <a:rPr lang="ru-RU" sz="2900" b="1" i="1" dirty="0" smtClean="0">
                <a:effectLst/>
                <a:latin typeface="Times New Roman"/>
                <a:ea typeface="Times New Roman"/>
              </a:rPr>
              <a:t>р</a:t>
            </a:r>
            <a:r>
              <a:rPr lang="ru-RU" sz="2900" i="1" dirty="0" smtClean="0">
                <a:effectLst/>
                <a:latin typeface="Times New Roman"/>
                <a:ea typeface="Times New Roman"/>
              </a:rPr>
              <a:t> %, то</a:t>
            </a:r>
            <a:r>
              <a:rPr lang="ru-RU" sz="2900" dirty="0">
                <a:latin typeface="Times New Roman"/>
                <a:ea typeface="Times New Roman"/>
              </a:rPr>
              <a:t> </a:t>
            </a:r>
            <a:r>
              <a:rPr lang="ru-RU" sz="2900" dirty="0" smtClean="0">
                <a:latin typeface="Times New Roman"/>
                <a:ea typeface="Times New Roman"/>
              </a:rPr>
              <a:t>       </a:t>
            </a:r>
            <a:r>
              <a:rPr lang="ru-RU" sz="2900" i="1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а = в - 0,01 </a:t>
            </a:r>
            <a:r>
              <a:rPr lang="ru-RU" sz="2900" i="1" dirty="0" err="1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рв</a:t>
            </a:r>
            <a:r>
              <a:rPr lang="ru-RU" sz="2900" i="1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 = в(1 </a:t>
            </a:r>
            <a:r>
              <a:rPr lang="ru-RU" sz="2900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- </a:t>
            </a:r>
            <a:r>
              <a:rPr lang="ru-RU" sz="2900" i="1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0,01р).</a:t>
            </a:r>
            <a:endParaRPr lang="ru-RU" sz="2900" dirty="0" smtClean="0">
              <a:effectLst/>
              <a:latin typeface="Times New Roman"/>
              <a:ea typeface="Times New Roman"/>
            </a:endParaRPr>
          </a:p>
          <a:p>
            <a:pPr indent="216535" algn="just">
              <a:spcBef>
                <a:spcPts val="625"/>
              </a:spcBef>
              <a:spcAft>
                <a:spcPts val="0"/>
              </a:spcAft>
            </a:pPr>
            <a:r>
              <a:rPr lang="ru-RU" sz="2900" dirty="0" smtClean="0">
                <a:effectLst/>
                <a:latin typeface="Times New Roman"/>
                <a:ea typeface="Times New Roman"/>
              </a:rPr>
              <a:t>Пример. На сколько процентов надо увеличить число 60, чтобы получить 90?</a:t>
            </a:r>
          </a:p>
          <a:p>
            <a:pPr marL="0" indent="0">
              <a:spcBef>
                <a:spcPts val="290"/>
              </a:spcBef>
              <a:spcAft>
                <a:spcPts val="0"/>
              </a:spcAft>
              <a:buNone/>
            </a:pPr>
            <a:r>
              <a:rPr lang="ru-RU" sz="2900" dirty="0" smtClean="0">
                <a:effectLst/>
                <a:latin typeface="Times New Roman"/>
                <a:ea typeface="Times New Roman"/>
              </a:rPr>
              <a:t>     Решение: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spc="-25" dirty="0" smtClean="0">
                <a:effectLst/>
                <a:latin typeface="Times New Roman"/>
                <a:ea typeface="Times New Roman"/>
              </a:rPr>
              <a:t>   90 = 60 + 60 </a:t>
            </a:r>
            <a:r>
              <a:rPr lang="ru-RU" sz="2900" dirty="0" smtClean="0">
                <a:effectLst/>
                <a:latin typeface="Times New Roman"/>
                <a:ea typeface="Times New Roman"/>
              </a:rPr>
              <a:t>• </a:t>
            </a:r>
            <a:r>
              <a:rPr lang="ru-RU" sz="2900" spc="-25" dirty="0" smtClean="0">
                <a:effectLst/>
                <a:latin typeface="Times New Roman"/>
                <a:ea typeface="Times New Roman"/>
              </a:rPr>
              <a:t>0,01р,</a:t>
            </a:r>
            <a:endParaRPr lang="ru-RU" sz="29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900" dirty="0" smtClean="0">
                <a:effectLst/>
                <a:latin typeface="Times New Roman"/>
                <a:ea typeface="Times New Roman"/>
              </a:rPr>
              <a:t>    90 = 60(1+0,01 р)</a:t>
            </a:r>
          </a:p>
          <a:p>
            <a:pPr marL="263525" indent="0">
              <a:spcAft>
                <a:spcPts val="0"/>
              </a:spcAft>
              <a:buNone/>
              <a:tabLst>
                <a:tab pos="3818890" algn="l"/>
              </a:tabLst>
            </a:pPr>
            <a:r>
              <a:rPr lang="ru-RU" sz="29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201295">
              <a:spcAft>
                <a:spcPts val="0"/>
              </a:spcAft>
            </a:pPr>
            <a:r>
              <a:rPr lang="ru-RU" sz="2900" spc="-5" dirty="0" smtClean="0">
                <a:effectLst/>
                <a:latin typeface="Times New Roman"/>
                <a:ea typeface="Times New Roman"/>
              </a:rPr>
              <a:t>2) Аналогично,</a:t>
            </a:r>
            <a:endParaRPr lang="ru-RU" sz="2900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38455" algn="l"/>
              </a:tabLst>
            </a:pPr>
            <a:r>
              <a:rPr lang="ru-RU" sz="2900" spc="-55" dirty="0" smtClean="0">
                <a:effectLst/>
                <a:latin typeface="Times New Roman"/>
                <a:ea typeface="Times New Roman"/>
              </a:rPr>
              <a:t>    а) </a:t>
            </a:r>
            <a:r>
              <a:rPr lang="ru-RU" sz="2900" dirty="0" smtClean="0">
                <a:effectLst/>
                <a:latin typeface="Times New Roman"/>
                <a:ea typeface="Times New Roman"/>
              </a:rPr>
              <a:t>	</a:t>
            </a:r>
            <a:r>
              <a:rPr lang="ru-RU" sz="2900" i="1" spc="-20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если а возросло на р %, то новое значение равно </a:t>
            </a:r>
            <a:r>
              <a:rPr lang="ru-RU" sz="2900" dirty="0">
                <a:latin typeface="Times New Roman"/>
                <a:ea typeface="Times New Roman"/>
              </a:rPr>
              <a:t> </a:t>
            </a:r>
            <a:r>
              <a:rPr lang="ru-RU" sz="2900" dirty="0" smtClean="0">
                <a:latin typeface="Times New Roman"/>
                <a:ea typeface="Times New Roman"/>
              </a:rPr>
              <a:t> </a:t>
            </a:r>
            <a:r>
              <a:rPr lang="ru-RU" sz="2900" i="1" spc="-20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а(1 </a:t>
            </a:r>
            <a:r>
              <a:rPr lang="ru-RU" sz="2900" spc="-20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+ </a:t>
            </a:r>
            <a:r>
              <a:rPr lang="ru-RU" sz="2900" i="1" spc="-20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0,01р).</a:t>
            </a:r>
            <a:br>
              <a:rPr lang="ru-RU" sz="2900" i="1" spc="-20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</a:br>
            <a:endParaRPr lang="ru-RU" sz="2900" dirty="0" smtClean="0">
              <a:effectLst/>
              <a:latin typeface="Times New Roman"/>
              <a:ea typeface="Times New Roman"/>
            </a:endParaRPr>
          </a:p>
          <a:p>
            <a:pPr marL="194945">
              <a:spcAft>
                <a:spcPts val="0"/>
              </a:spcAft>
              <a:tabLst>
                <a:tab pos="338455" algn="l"/>
              </a:tabLst>
            </a:pPr>
            <a:r>
              <a:rPr lang="ru-RU" sz="2900" dirty="0" smtClean="0">
                <a:effectLst/>
                <a:latin typeface="Times New Roman"/>
                <a:ea typeface="Times New Roman"/>
              </a:rPr>
              <a:t>Пример. Увеличить число 80 на 20 %: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900" dirty="0" smtClean="0">
                <a:effectLst/>
                <a:latin typeface="Times New Roman"/>
                <a:ea typeface="Times New Roman"/>
              </a:rPr>
              <a:t>       80 + 80•0,2 = 96 или 80• (1 + 0,2) = 96;</a:t>
            </a:r>
          </a:p>
          <a:p>
            <a:pPr marL="0" marR="536575" indent="0">
              <a:spcBef>
                <a:spcPts val="50"/>
              </a:spcBef>
              <a:spcAft>
                <a:spcPts val="0"/>
              </a:spcAft>
              <a:buNone/>
              <a:tabLst>
                <a:tab pos="338455" algn="l"/>
              </a:tabLst>
            </a:pPr>
            <a:r>
              <a:rPr lang="ru-RU" sz="2900" spc="-35" dirty="0" smtClean="0">
                <a:effectLst/>
                <a:latin typeface="Times New Roman"/>
                <a:ea typeface="Times New Roman"/>
              </a:rPr>
              <a:t> </a:t>
            </a:r>
            <a:endParaRPr lang="ru-RU" sz="2900" dirty="0" smtClean="0">
              <a:effectLst/>
              <a:latin typeface="Times New Roman"/>
              <a:ea typeface="Times New Roman"/>
            </a:endParaRPr>
          </a:p>
          <a:p>
            <a:pPr marL="0" marR="536575" indent="0">
              <a:spcBef>
                <a:spcPts val="50"/>
              </a:spcBef>
              <a:spcAft>
                <a:spcPts val="0"/>
              </a:spcAft>
              <a:buNone/>
              <a:tabLst>
                <a:tab pos="338455" algn="l"/>
              </a:tabLst>
            </a:pPr>
            <a:r>
              <a:rPr lang="ru-RU" sz="2900" spc="-35" dirty="0" smtClean="0">
                <a:effectLst/>
                <a:latin typeface="Times New Roman"/>
                <a:ea typeface="Times New Roman"/>
              </a:rPr>
              <a:t>    б)</a:t>
            </a:r>
            <a:r>
              <a:rPr lang="ru-RU" sz="2900" dirty="0" smtClean="0">
                <a:effectLst/>
                <a:latin typeface="Times New Roman"/>
                <a:ea typeface="Times New Roman"/>
              </a:rPr>
              <a:t>	</a:t>
            </a:r>
            <a:r>
              <a:rPr lang="ru-RU" sz="2900" i="1" spc="-5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если а уменьшили на   р %, то новое значение равно: </a:t>
            </a:r>
            <a:r>
              <a:rPr lang="ru-RU" sz="2900" i="1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а(1-0,01/</a:t>
            </a:r>
            <a:r>
              <a:rPr lang="en-US" sz="2900" i="1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p</a:t>
            </a:r>
            <a:r>
              <a:rPr lang="ru-RU" sz="2900" i="1" dirty="0" smtClean="0">
                <a:solidFill>
                  <a:srgbClr val="000080"/>
                </a:solidFill>
                <a:effectLst/>
                <a:latin typeface="Times New Roman"/>
                <a:ea typeface="Times New Roman"/>
              </a:rPr>
              <a:t>).</a:t>
            </a:r>
            <a:endParaRPr lang="ru-RU" sz="29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900" dirty="0" smtClean="0">
                <a:effectLst/>
                <a:latin typeface="Times New Roman"/>
                <a:ea typeface="Times New Roman"/>
              </a:rPr>
              <a:t>Пример. Число 96 уменьшили на 20 %: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900" dirty="0" smtClean="0">
                <a:effectLst/>
                <a:latin typeface="Times New Roman"/>
                <a:ea typeface="Times New Roman"/>
              </a:rPr>
              <a:t>           96 - 96•0,2 = 76,8 или 96 (1 - 0.2) = 76,8.</a:t>
            </a:r>
          </a:p>
          <a:p>
            <a:pPr marR="21590" indent="0" algn="just">
              <a:lnSpc>
                <a:spcPts val="1320"/>
              </a:lnSpc>
              <a:spcAft>
                <a:spcPts val="0"/>
              </a:spcAft>
              <a:buNone/>
            </a:pPr>
            <a:r>
              <a:rPr lang="en-US" sz="2900" dirty="0" smtClean="0">
                <a:effectLst/>
                <a:latin typeface="Times New Roman"/>
                <a:ea typeface="Times New Roman"/>
              </a:rPr>
              <a:t> </a:t>
            </a:r>
            <a:endParaRPr lang="ru-RU" sz="2900" dirty="0" smtClean="0">
              <a:effectLst/>
              <a:latin typeface="Times New Roman"/>
              <a:ea typeface="Times New Roman"/>
            </a:endParaRPr>
          </a:p>
          <a:p>
            <a:pPr marR="21590" indent="0" algn="just">
              <a:lnSpc>
                <a:spcPts val="1320"/>
              </a:lnSpc>
              <a:spcAft>
                <a:spcPts val="0"/>
              </a:spcAft>
              <a:buNone/>
            </a:pPr>
            <a:r>
              <a:rPr lang="ru-RU" sz="2900" dirty="0" smtClean="0">
                <a:effectLst/>
                <a:latin typeface="Times New Roman"/>
                <a:ea typeface="Times New Roman"/>
              </a:rPr>
              <a:t>Объединив а) и б), запишем задачу в общем виде:  увеличили число </a:t>
            </a:r>
            <a:r>
              <a:rPr lang="ru-RU" sz="2900" b="1" i="1" dirty="0" smtClean="0">
                <a:effectLst/>
                <a:latin typeface="Times New Roman"/>
                <a:ea typeface="Times New Roman"/>
              </a:rPr>
              <a:t>а</a:t>
            </a:r>
            <a:r>
              <a:rPr lang="ru-RU" sz="2900" i="1" dirty="0" smtClean="0">
                <a:effectLst/>
                <a:latin typeface="Times New Roman"/>
                <a:ea typeface="Times New Roman"/>
              </a:rPr>
              <a:t> на  </a:t>
            </a:r>
            <a:r>
              <a:rPr lang="ru-RU" sz="2900" b="1" i="1" dirty="0" smtClean="0">
                <a:effectLst/>
                <a:latin typeface="Times New Roman"/>
                <a:ea typeface="Times New Roman"/>
              </a:rPr>
              <a:t>р</a:t>
            </a:r>
            <a:r>
              <a:rPr lang="ru-RU" sz="2900" i="1" dirty="0" smtClean="0">
                <a:effectLst/>
                <a:latin typeface="Times New Roman"/>
                <a:ea typeface="Times New Roman"/>
              </a:rPr>
              <a:t>%, </a:t>
            </a:r>
            <a:r>
              <a:rPr lang="ru-RU" sz="2900" dirty="0" smtClean="0">
                <a:effectLst/>
                <a:latin typeface="Times New Roman"/>
                <a:ea typeface="Times New Roman"/>
              </a:rPr>
              <a:t>а затем полученное уменьшили на </a:t>
            </a:r>
            <a:r>
              <a:rPr lang="ru-RU" sz="2900" b="1" i="1" dirty="0" smtClean="0">
                <a:effectLst/>
                <a:latin typeface="Times New Roman"/>
                <a:ea typeface="Times New Roman"/>
              </a:rPr>
              <a:t>р</a:t>
            </a:r>
            <a:r>
              <a:rPr lang="ru-RU" sz="2900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900" dirty="0" smtClean="0">
                <a:effectLst/>
                <a:latin typeface="Times New Roman"/>
                <a:ea typeface="Times New Roman"/>
              </a:rPr>
              <a:t>%</a:t>
            </a:r>
          </a:p>
          <a:p>
            <a:pPr marR="21590" indent="0" algn="just">
              <a:lnSpc>
                <a:spcPts val="1320"/>
              </a:lnSpc>
              <a:spcAft>
                <a:spcPts val="0"/>
              </a:spcAft>
              <a:buNone/>
            </a:pPr>
            <a:r>
              <a:rPr lang="ru-RU" sz="2900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sz="2900" b="1" i="1" spc="-5" dirty="0" smtClean="0">
                <a:effectLst/>
                <a:latin typeface="Times New Roman"/>
                <a:ea typeface="Times New Roman"/>
              </a:rPr>
              <a:t>а</a:t>
            </a:r>
            <a:r>
              <a:rPr lang="ru-RU" sz="2900" spc="-5" dirty="0" smtClean="0">
                <a:effectLst/>
                <a:latin typeface="Times New Roman"/>
                <a:ea typeface="Times New Roman"/>
              </a:rPr>
              <a:t>(1 + 0,01</a:t>
            </a:r>
            <a:r>
              <a:rPr lang="ru-RU" sz="2900" b="1" i="1" dirty="0" smtClean="0">
                <a:effectLst/>
                <a:latin typeface="Times New Roman"/>
                <a:ea typeface="Times New Roman"/>
              </a:rPr>
              <a:t> р</a:t>
            </a:r>
            <a:r>
              <a:rPr lang="ru-RU" sz="2900" spc="-5" dirty="0" smtClean="0">
                <a:effectLst/>
                <a:latin typeface="Times New Roman"/>
                <a:ea typeface="Times New Roman"/>
              </a:rPr>
              <a:t>);   </a:t>
            </a:r>
            <a:r>
              <a:rPr lang="ru-RU" sz="2900" b="1" i="1" spc="-5" dirty="0" smtClean="0">
                <a:effectLst/>
                <a:latin typeface="Times New Roman"/>
                <a:ea typeface="Times New Roman"/>
              </a:rPr>
              <a:t>а</a:t>
            </a:r>
            <a:r>
              <a:rPr lang="ru-RU" sz="2900" spc="-5" dirty="0" smtClean="0">
                <a:effectLst/>
                <a:latin typeface="Times New Roman"/>
                <a:ea typeface="Times New Roman"/>
              </a:rPr>
              <a:t>(1 + 0,01</a:t>
            </a:r>
            <a:r>
              <a:rPr lang="ru-RU" sz="2900" b="1" i="1" dirty="0" smtClean="0">
                <a:effectLst/>
                <a:latin typeface="Times New Roman"/>
                <a:ea typeface="Times New Roman"/>
              </a:rPr>
              <a:t> р</a:t>
            </a:r>
            <a:r>
              <a:rPr lang="ru-RU" sz="2900" spc="-5" dirty="0" smtClean="0">
                <a:effectLst/>
                <a:latin typeface="Times New Roman"/>
                <a:ea typeface="Times New Roman"/>
              </a:rPr>
              <a:t>)(1 - 0,01</a:t>
            </a:r>
            <a:r>
              <a:rPr lang="ru-RU" sz="2900" b="1" i="1" dirty="0" smtClean="0">
                <a:effectLst/>
                <a:latin typeface="Times New Roman"/>
                <a:ea typeface="Times New Roman"/>
              </a:rPr>
              <a:t> р</a:t>
            </a:r>
            <a:r>
              <a:rPr lang="ru-RU" sz="2900" spc="-5" dirty="0" smtClean="0">
                <a:effectLst/>
                <a:latin typeface="Times New Roman"/>
                <a:ea typeface="Times New Roman"/>
              </a:rPr>
              <a:t>) = </a:t>
            </a:r>
            <a:r>
              <a:rPr lang="ru-RU" sz="2900" b="1" i="1" spc="-5" dirty="0" smtClean="0">
                <a:effectLst/>
                <a:latin typeface="Times New Roman"/>
                <a:ea typeface="Times New Roman"/>
              </a:rPr>
              <a:t>а</a:t>
            </a:r>
            <a:r>
              <a:rPr lang="ru-RU" sz="2900" spc="-5" dirty="0" smtClean="0">
                <a:effectLst/>
                <a:latin typeface="Times New Roman"/>
                <a:ea typeface="Times New Roman"/>
              </a:rPr>
              <a:t>(1 -(0,01р)</a:t>
            </a:r>
            <a:r>
              <a:rPr lang="ru-RU" sz="2900" spc="-5" baseline="30000" dirty="0" smtClean="0">
                <a:effectLst/>
                <a:latin typeface="Times New Roman"/>
                <a:ea typeface="Times New Roman"/>
              </a:rPr>
              <a:t>2</a:t>
            </a:r>
            <a:r>
              <a:rPr lang="ru-RU" sz="2900" spc="-5" dirty="0" smtClean="0">
                <a:effectLst/>
                <a:latin typeface="Times New Roman"/>
                <a:ea typeface="Times New Roman"/>
              </a:rPr>
              <a:t>)                       </a:t>
            </a:r>
            <a:r>
              <a:rPr lang="ru-RU" sz="2900" b="1" spc="-5" dirty="0" smtClean="0">
                <a:effectLst/>
                <a:latin typeface="Times New Roman"/>
                <a:ea typeface="Times New Roman"/>
              </a:rPr>
              <a:t> (*)</a:t>
            </a:r>
            <a:endParaRPr lang="ru-RU" sz="2900" dirty="0" smtClean="0">
              <a:effectLst/>
              <a:latin typeface="Times New Roman"/>
              <a:ea typeface="Times New Roman"/>
            </a:endParaRPr>
          </a:p>
          <a:p>
            <a:pPr marL="6350" marR="24130" indent="0" algn="just">
              <a:lnSpc>
                <a:spcPts val="1295"/>
              </a:lnSpc>
              <a:spcAft>
                <a:spcPts val="0"/>
              </a:spcAft>
              <a:buNone/>
            </a:pPr>
            <a:r>
              <a:rPr lang="ru-RU" sz="29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6350" marR="24130" indent="225425" algn="just">
              <a:lnSpc>
                <a:spcPts val="1295"/>
              </a:lnSpc>
              <a:spcAft>
                <a:spcPts val="0"/>
              </a:spcAft>
            </a:pPr>
            <a:r>
              <a:rPr lang="ru-RU" sz="2900" dirty="0" smtClean="0">
                <a:effectLst/>
                <a:latin typeface="Times New Roman"/>
                <a:ea typeface="Times New Roman"/>
              </a:rPr>
              <a:t>Замечание. Результат не изменится, если увеличение (уменьшение) следует за уменьшением (увеличением).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977" y="620688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dirty="0" smtClean="0">
                <a:effectLst/>
                <a:latin typeface="Times New Roman"/>
                <a:ea typeface="Times New Roman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Задача вида 1.</a:t>
            </a:r>
            <a: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24847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Пример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1 Швейная фабрика выпустила 1200 костюмов. Из них 32% составляют костюмы нового фасона. Сколько костюмов нового фасона выпустила фабрика?</a:t>
            </a:r>
            <a:endParaRPr lang="ru-RU" sz="29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latin typeface="Times New Roman"/>
                <a:ea typeface="Times New Roman"/>
                <a:cs typeface="Times New Roman"/>
              </a:rPr>
              <a:t>Решение:</a:t>
            </a:r>
            <a:endParaRPr lang="ru-RU" sz="29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1200  составляет 100%</a:t>
            </a:r>
            <a:endParaRPr lang="ru-RU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1) 1200:100 =1,2 </a:t>
            </a:r>
            <a:r>
              <a:rPr lang="ru-RU" sz="29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кост</a:t>
            </a:r>
            <a:r>
              <a:rPr lang="ru-RU" sz="2900" dirty="0">
                <a:latin typeface="Times New Roman" pitchFamily="18" charset="0"/>
                <a:ea typeface="Times New Roman"/>
                <a:cs typeface="Times New Roman" pitchFamily="18" charset="0"/>
              </a:rPr>
              <a:t> составляет 1%.</a:t>
            </a:r>
            <a:endParaRPr lang="ru-RU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2)12*32=384 </a:t>
            </a:r>
            <a:r>
              <a:rPr lang="ru-RU" sz="2900" dirty="0" err="1">
                <a:latin typeface="Times New Roman" pitchFamily="18" charset="0"/>
                <a:ea typeface="Calibri"/>
                <a:cs typeface="Times New Roman" pitchFamily="18" charset="0"/>
              </a:rPr>
              <a:t>кост</a:t>
            </a: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 нового фасона</a:t>
            </a:r>
            <a:endParaRPr lang="ru-RU" sz="29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900" b="1" dirty="0">
                <a:latin typeface="Times New Roman" pitchFamily="18" charset="0"/>
                <a:ea typeface="Times New Roman"/>
                <a:cs typeface="Times New Roman" pitchFamily="18" charset="0"/>
              </a:rPr>
              <a:t>Ответ: </a:t>
            </a: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384 </a:t>
            </a:r>
            <a:r>
              <a:rPr lang="ru-RU" sz="2900" dirty="0" err="1">
                <a:latin typeface="Times New Roman" pitchFamily="18" charset="0"/>
                <a:ea typeface="Calibri"/>
                <a:cs typeface="Times New Roman" pitchFamily="18" charset="0"/>
              </a:rPr>
              <a:t>кост</a:t>
            </a:r>
            <a:r>
              <a:rPr lang="ru-RU" sz="2900" dirty="0">
                <a:latin typeface="Times New Roman" pitchFamily="18" charset="0"/>
                <a:ea typeface="Calibri"/>
                <a:cs typeface="Times New Roman" pitchFamily="18" charset="0"/>
              </a:rPr>
              <a:t> нового фасона</a:t>
            </a:r>
            <a:endParaRPr lang="ru-RU" sz="29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4067944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4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Задача вида 2.  </a:t>
            </a: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78112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Пример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2: за контрольную работу по математике отметку»5» получили 12 учеников, что составляет 30% всех учеников. Сколько учеников в классе?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Решение: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Неизвестное число – 100%.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1) 12:30=0,4 учеников составляет 1%.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2) 0,4*100=40 учеников в классе.</a:t>
            </a:r>
            <a:endParaRPr lang="ru-RU" sz="1600" b="1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Ответ: 40 учеников в классе.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728192" cy="17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9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Задача вида 3.</a:t>
            </a: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Пример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3:  из 1800 га поля 558 га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засажено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картофелем. Какой процент поля засажен картофелем?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Решение: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1800 га  составляют 100%.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1) 1800:100=18 га составляет 1%.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2) 558:18=31; 558 га составляют 31%.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Ответ: ; 558 га картофеля </a:t>
            </a: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                    составляют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31%.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641476" cy="193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94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244" y="531674"/>
            <a:ext cx="8229600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Задачи на концентрацию и процентное содержание</a:t>
            </a:r>
            <a:r>
              <a:rPr lang="ru-RU" sz="28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</a:t>
            </a:r>
            <a:br>
              <a:rPr lang="ru-RU" sz="28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4149081"/>
            <a:ext cx="3322712" cy="2332856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Задача 1. Сколько килограммов  воды нужно выпарить  из 0,5 тонн целлюлозной массы, содержащей 85% воды, чтобы получить массу с содержанием 75% воды?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6746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66"/>
                </a:solidFill>
                <a:latin typeface="Arial" charset="0"/>
              </a:rPr>
              <a:t>Задача 2. Кусок сплава меди цинка </a:t>
            </a: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массой   36 </a:t>
            </a:r>
            <a:r>
              <a:rPr lang="ru-RU" b="1" dirty="0">
                <a:solidFill>
                  <a:srgbClr val="000066"/>
                </a:solidFill>
                <a:latin typeface="Arial" charset="0"/>
              </a:rPr>
              <a:t>кг содержит 45% меди. Какую массу меди надо добавить к этому куску, чтобы полученный новый сплав содержал 60% меди.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149081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6600"/>
                </a:solidFill>
                <a:latin typeface="Arial" charset="0"/>
              </a:rPr>
              <a:t>Задача 3.Смешали 30% -</a:t>
            </a:r>
            <a:r>
              <a:rPr lang="ru-RU" b="1" dirty="0" err="1">
                <a:solidFill>
                  <a:srgbClr val="006600"/>
                </a:solidFill>
                <a:latin typeface="Arial" charset="0"/>
              </a:rPr>
              <a:t>ный</a:t>
            </a:r>
            <a:r>
              <a:rPr lang="ru-RU" b="1" dirty="0">
                <a:solidFill>
                  <a:srgbClr val="006600"/>
                </a:solidFill>
                <a:latin typeface="Arial" charset="0"/>
              </a:rPr>
              <a:t> раствор соляной кислоты с 10% - </a:t>
            </a:r>
            <a:r>
              <a:rPr lang="ru-RU" b="1" dirty="0" err="1">
                <a:solidFill>
                  <a:srgbClr val="006600"/>
                </a:solidFill>
                <a:latin typeface="Arial" charset="0"/>
              </a:rPr>
              <a:t>ным</a:t>
            </a:r>
            <a:r>
              <a:rPr lang="ru-RU" b="1" dirty="0">
                <a:solidFill>
                  <a:srgbClr val="006600"/>
                </a:solidFill>
                <a:latin typeface="Arial" charset="0"/>
              </a:rPr>
              <a:t> раствором и получили 600 граммов 15% - </a:t>
            </a:r>
            <a:r>
              <a:rPr lang="ru-RU" b="1" dirty="0" err="1">
                <a:solidFill>
                  <a:srgbClr val="006600"/>
                </a:solidFill>
                <a:latin typeface="Arial" charset="0"/>
              </a:rPr>
              <a:t>ного</a:t>
            </a:r>
            <a:r>
              <a:rPr lang="ru-RU" b="1" dirty="0">
                <a:solidFill>
                  <a:srgbClr val="006600"/>
                </a:solidFill>
                <a:latin typeface="Arial" charset="0"/>
              </a:rPr>
              <a:t> раствора. Сколько граммов каждого раствора было взято?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1" descr="j03008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872">
            <a:off x="635005" y="1342521"/>
            <a:ext cx="3238500" cy="23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32121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Задача 3.Смешали 30% -</a:t>
            </a:r>
            <a:r>
              <a:rPr lang="ru-RU" sz="2400" b="1" dirty="0" err="1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ный</a:t>
            </a:r>
            <a:r>
              <a:rPr lang="ru-RU" sz="2400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 раствор соляной кислоты с 10% - </a:t>
            </a:r>
            <a:r>
              <a:rPr lang="ru-RU" sz="2400" b="1" dirty="0" err="1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ным</a:t>
            </a:r>
            <a:r>
              <a:rPr lang="ru-RU" sz="2400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 раствором и получили 600 граммов 15% - </a:t>
            </a:r>
            <a:r>
              <a:rPr lang="ru-RU" sz="2400" b="1" dirty="0" err="1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ного</a:t>
            </a:r>
            <a:r>
              <a:rPr lang="ru-RU" sz="2400" b="1" dirty="0">
                <a:solidFill>
                  <a:srgbClr val="006600"/>
                </a:solidFill>
                <a:latin typeface="Arial" charset="0"/>
                <a:ea typeface="+mn-ea"/>
                <a:cs typeface="+mn-cs"/>
              </a:rPr>
              <a:t> раствора. Сколько граммов каждого раствора было взято?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016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Решение.</a:t>
            </a:r>
          </a:p>
          <a:p>
            <a:r>
              <a:rPr lang="ru-RU" dirty="0"/>
              <a:t> </a:t>
            </a:r>
            <a:r>
              <a:rPr lang="ru-RU" dirty="0" smtClean="0"/>
              <a:t>Старинным способом( Арифметика Магницкого)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30%               5 частей</a:t>
            </a:r>
          </a:p>
          <a:p>
            <a:r>
              <a:rPr lang="ru-RU" dirty="0"/>
              <a:t> </a:t>
            </a:r>
            <a:r>
              <a:rPr lang="ru-RU" dirty="0" smtClean="0"/>
              <a:t>         15%                                                 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10%              15 частей</a:t>
            </a:r>
          </a:p>
          <a:p>
            <a:r>
              <a:rPr lang="ru-RU" dirty="0"/>
              <a:t> </a:t>
            </a:r>
            <a:r>
              <a:rPr lang="ru-RU" dirty="0" smtClean="0"/>
              <a:t>        5+15=20(частей)</a:t>
            </a:r>
          </a:p>
          <a:p>
            <a:r>
              <a:rPr lang="ru-RU" dirty="0" smtClean="0"/>
              <a:t>600:20=30 (</a:t>
            </a:r>
            <a:r>
              <a:rPr lang="ru-RU" dirty="0" err="1" smtClean="0"/>
              <a:t>гр</a:t>
            </a:r>
            <a:r>
              <a:rPr lang="ru-RU" dirty="0" smtClean="0"/>
              <a:t>)- одна часть.</a:t>
            </a:r>
          </a:p>
          <a:p>
            <a:r>
              <a:rPr lang="ru-RU" dirty="0" smtClean="0"/>
              <a:t>30*5=150 (</a:t>
            </a:r>
            <a:r>
              <a:rPr lang="ru-RU" dirty="0" err="1" smtClean="0"/>
              <a:t>гр</a:t>
            </a:r>
            <a:r>
              <a:rPr lang="ru-RU" dirty="0" smtClean="0"/>
              <a:t>) - 30%</a:t>
            </a:r>
          </a:p>
          <a:p>
            <a:r>
              <a:rPr lang="ru-RU" dirty="0" smtClean="0"/>
              <a:t>30</a:t>
            </a:r>
            <a:r>
              <a:rPr lang="ru-RU" b="1" dirty="0" smtClean="0"/>
              <a:t>*</a:t>
            </a:r>
            <a:r>
              <a:rPr lang="ru-RU" dirty="0" smtClean="0"/>
              <a:t>15=450(</a:t>
            </a:r>
            <a:r>
              <a:rPr lang="ru-RU" dirty="0" err="1" smtClean="0"/>
              <a:t>гр</a:t>
            </a:r>
            <a:r>
              <a:rPr lang="ru-RU" dirty="0" smtClean="0"/>
              <a:t>)-  10%   Ответ: 150 гр-30%,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450 </a:t>
            </a:r>
            <a:r>
              <a:rPr lang="ru-RU" dirty="0" err="1" smtClean="0"/>
              <a:t>гр</a:t>
            </a:r>
            <a:r>
              <a:rPr lang="ru-RU" dirty="0" smtClean="0"/>
              <a:t>- 10%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763798" y="3356992"/>
            <a:ext cx="151216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63798" y="3733160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88024" y="3356992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788024" y="3409124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1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Задачи данной работы:</a:t>
            </a:r>
            <a:r>
              <a:rPr lang="ru-RU" sz="4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48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95000"/>
              </a:lnSpc>
              <a:spcAft>
                <a:spcPts val="0"/>
              </a:spcAft>
              <a:buNone/>
            </a:pPr>
            <a:endParaRPr lang="ru-RU" sz="105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05342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Выявить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особенности учебного комплекта по математике под ред.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Н.Я.Виленкина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Провести анализ содержания данного комплекта с точки зрения изложения темы «Проценты».</a:t>
            </a:r>
            <a:endParaRPr lang="ru-RU" sz="28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Для достижения поставленных целей, проверки гипотезы и решения сформулированных выше задач были использованы следующие методы исследования:</a:t>
            </a:r>
            <a:endParaRPr lang="ru-RU" sz="28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Изучение учебно-методической и математической литературы.</a:t>
            </a:r>
            <a:endParaRPr lang="ru-RU" sz="28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Анализ школьных учебников.</a:t>
            </a:r>
            <a:endParaRPr lang="ru-RU" sz="28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54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syrky_b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9FDFE"/>
              </a:clrFrom>
              <a:clrTo>
                <a:srgbClr val="F9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7"/>
            <a:ext cx="406856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6205"/>
            <a:ext cx="7632849" cy="120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77407" y="3097165"/>
            <a:ext cx="2894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60  : 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7,2=8,3333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3662" y="207124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2687" y="3661232"/>
            <a:ext cx="44677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Но 8, 333 сырков в магазине не продадут нужно купить либо 8, либо 9.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 9 сырков денег не хватит, значит можно купить 8.  </a:t>
            </a: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6907213" y="6018213"/>
            <a:ext cx="47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b="1">
              <a:cs typeface="Arial" charset="0"/>
            </a:endParaRPr>
          </a:p>
        </p:txBody>
      </p:sp>
      <p:sp>
        <p:nvSpPr>
          <p:cNvPr id="10" name="Text Box 79"/>
          <p:cNvSpPr txBox="1">
            <a:spLocks noChangeArrowheads="1"/>
          </p:cNvSpPr>
          <p:nvPr/>
        </p:nvSpPr>
        <p:spPr bwMode="auto">
          <a:xfrm flipH="1">
            <a:off x="6724903" y="6170613"/>
            <a:ext cx="33471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3600" b="1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201" y="260648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Задачи из ГИА и ЕГЭ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7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024744" cy="1766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7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В пачке 500 листов бумаги формата А4. За неделю в </a:t>
            </a:r>
            <a:br>
              <a:rPr lang="ru-RU" sz="27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ru-RU" sz="27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офисе расходуется 600 листов. Какое наименьшее количество пачек бумаги нужно купить в офис на 6 недель?</a:t>
            </a:r>
            <a:br>
              <a:rPr lang="ru-RU" sz="27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36912"/>
            <a:ext cx="6777317" cy="331236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Решение.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1) 600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 6 =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3600 (листов ) необходимо на 6 недель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2) 3600 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500=7(ост 100)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7 пачках 3500 листов, необходимо ещё 100 листов. Значит нужно купить 8 пачек.</a:t>
            </a:r>
            <a:endParaRPr lang="ru-RU" sz="2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5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  В </a:t>
            </a:r>
            <a:r>
              <a:rPr lang="ru-RU" sz="2800" dirty="0">
                <a:solidFill>
                  <a:srgbClr val="000000"/>
                </a:solidFill>
                <a:latin typeface="Arial" charset="0"/>
              </a:rPr>
              <a:t>2008 году в городском квартале проживало 40000 человек.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  В </a:t>
            </a:r>
            <a:r>
              <a:rPr lang="ru-RU" sz="2800" dirty="0">
                <a:solidFill>
                  <a:srgbClr val="000000"/>
                </a:solidFill>
                <a:latin typeface="Arial" charset="0"/>
              </a:rPr>
              <a:t>2009 году, в результате строительства новых домов, число жителей выросло на 8%, а в 2010 году  — на 9% по сравнению с 2009 годом. 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   Сколько </a:t>
            </a:r>
            <a:r>
              <a:rPr lang="ru-RU" sz="2800" dirty="0">
                <a:solidFill>
                  <a:srgbClr val="000000"/>
                </a:solidFill>
                <a:latin typeface="Arial" charset="0"/>
              </a:rPr>
              <a:t>человек стало проживать в квартале в 2010 году</a:t>
            </a:r>
            <a:r>
              <a:rPr lang="ru-RU" sz="2800" dirty="0" smtClean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sz="22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Arial" charset="0"/>
              </a:rPr>
              <a:t>РЕШЕНИЕ.</a:t>
            </a:r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r>
              <a:rPr lang="ru-RU" dirty="0" smtClean="0"/>
              <a:t>В 2009 г жителей составит: 100% +8%=108%(1,08)</a:t>
            </a:r>
          </a:p>
          <a:p>
            <a:r>
              <a:rPr lang="ru-RU" dirty="0" smtClean="0"/>
              <a:t>400*1,08=43200 (чел)</a:t>
            </a:r>
          </a:p>
          <a:p>
            <a:r>
              <a:rPr lang="ru-RU" dirty="0" smtClean="0"/>
              <a:t>Число жителей в 2010:  </a:t>
            </a:r>
            <a:r>
              <a:rPr lang="ru-RU" dirty="0">
                <a:solidFill>
                  <a:prstClr val="black"/>
                </a:solidFill>
              </a:rPr>
              <a:t>100% </a:t>
            </a:r>
            <a:r>
              <a:rPr lang="ru-RU" dirty="0" smtClean="0">
                <a:solidFill>
                  <a:prstClr val="black"/>
                </a:solidFill>
              </a:rPr>
              <a:t>+9%=109%(1,09)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43200*1,09=47088(чел)</a:t>
            </a:r>
          </a:p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ответ:47088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6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260648"/>
            <a:ext cx="8229600" cy="2952328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Arial" charset="0"/>
              </a:rPr>
              <a:t>Теплоход рассчитан на 1000 пассажиров и 30 членов команды. Каждая спасательная шлюпка может вместить 50 человек. Какое наименьшее число шлюпок должно быть на теплоходе, чтобы в случае необходимости в них можно было разместить всех пассажиров и всех членов команды?</a:t>
            </a:r>
          </a:p>
          <a:p>
            <a:r>
              <a:rPr lang="ru-RU" sz="2800" b="1" dirty="0" smtClean="0"/>
              <a:t>                         Решение.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149080"/>
            <a:ext cx="2214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1030  : 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50 =</a:t>
            </a: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1612" y="4133056"/>
            <a:ext cx="5922836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lain" startAt="103"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 5= 20(ост 30)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 шлюпок хватит на 1000 человек, а на теплоходе 1030, значит необходимо 21 шлюпка.</a:t>
            </a:r>
          </a:p>
        </p:txBody>
      </p:sp>
    </p:spTree>
    <p:extLst>
      <p:ext uri="{BB962C8B-B14F-4D97-AF65-F5344CB8AC3E}">
        <p14:creationId xmlns:p14="http://schemas.microsoft.com/office/powerpoint/2010/main" val="4492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12" y="260648"/>
            <a:ext cx="8493932" cy="619268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В понедельник акции компании подорожали на некоторое количество процентов, а во вторник подешевели на то же самое количество процентов. В результате они стали стоить на 4% дешевле, чем при открытии торгов в понедельник. На сколько процентов подорожали акции компании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понедельник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               Решение.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endParaRPr lang="ru-RU" sz="2200" dirty="0" smtClean="0">
              <a:solidFill>
                <a:srgbClr val="000000"/>
              </a:solidFill>
              <a:latin typeface="Arial" charset="0"/>
            </a:endParaRPr>
          </a:p>
          <a:p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endParaRPr lang="ru-RU" sz="2200" dirty="0" smtClean="0">
              <a:solidFill>
                <a:srgbClr val="000000"/>
              </a:solidFill>
              <a:latin typeface="Arial" charset="0"/>
            </a:endParaRPr>
          </a:p>
          <a:p>
            <a:endParaRPr lang="ru-RU" sz="2200" dirty="0">
              <a:solidFill>
                <a:srgbClr val="000000"/>
              </a:solidFill>
              <a:latin typeface="Arial" charset="0"/>
            </a:endParaRPr>
          </a:p>
          <a:p>
            <a:endParaRPr lang="ru-RU" sz="22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а (1+0,01х) (1-0,01х)</a:t>
            </a:r>
            <a:r>
              <a:rPr lang="ru-RU" sz="2200" u="sng" dirty="0" smtClean="0">
                <a:solidFill>
                  <a:srgbClr val="000000"/>
                </a:solidFill>
                <a:latin typeface="Arial" charset="0"/>
              </a:rPr>
              <a:t>=</a:t>
            </a:r>
            <a:r>
              <a:rPr lang="ru-RU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а(1-0,004х)  обе части                     уравнения   сократим на </a:t>
            </a:r>
            <a:r>
              <a:rPr lang="en-US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ru-RU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</a:t>
            </a:r>
            <a:r>
              <a:rPr lang="ru-RU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=20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999274"/>
            <a:ext cx="7920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Пусть 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стоимость акции до начала торгов в понедельник.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861048"/>
            <a:ext cx="79208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Arial" pitchFamily="34" charset="0"/>
                <a:cs typeface="Arial" pitchFamily="34" charset="0"/>
              </a:rPr>
              <a:t>стоимость акции во вторник, после торгов в процессе повышения и понижения на 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х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%, будет составлять разовое понижение на 4%, </a:t>
            </a:r>
          </a:p>
          <a:p>
            <a:endParaRPr lang="ru-RU" sz="20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Четыре рубашки дешевле куртки на 8%. На сколько процентов пять рубашек дороже куртки?</a:t>
            </a:r>
            <a:br>
              <a:rPr lang="ru-RU" sz="2400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Пусть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 - стоимость 4-х рубашек 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      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 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- стоимость 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куртки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  <a:r>
              <a:rPr 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&lt;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на 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8%, т.е. составляет 0,92 части 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от 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3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=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0,92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/:4</a:t>
            </a: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=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0,23</a:t>
            </a:r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Arial" charset="0"/>
              </a:rPr>
              <a:t>Найдем процентное отношение стоимости 5 рубашек к стоимости куртки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/>
              <a:t>                                                           Ответ: </a:t>
            </a:r>
            <a:r>
              <a:rPr lang="ru-RU" dirty="0" smtClean="0"/>
              <a:t>  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5 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рубашек дороже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куртки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15%</a:t>
            </a: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753286"/>
              </p:ext>
            </p:extLst>
          </p:nvPr>
        </p:nvGraphicFramePr>
        <p:xfrm>
          <a:off x="395536" y="4725144"/>
          <a:ext cx="20574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Формула" r:id="rId3" imgW="748975" imgH="393529" progId="Equation.3">
                  <p:embed/>
                </p:oleObj>
              </mc:Choice>
              <mc:Fallback>
                <p:oleObj name="Формула" r:id="rId3" imgW="748975" imgH="393529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725144"/>
                        <a:ext cx="20574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71016"/>
              </p:ext>
            </p:extLst>
          </p:nvPr>
        </p:nvGraphicFramePr>
        <p:xfrm>
          <a:off x="2411760" y="4725144"/>
          <a:ext cx="299878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Формула" r:id="rId5" imgW="1091726" imgH="393529" progId="Equation.3">
                  <p:embed/>
                </p:oleObj>
              </mc:Choice>
              <mc:Fallback>
                <p:oleObj name="Формула" r:id="rId5" imgW="1091726" imgH="393529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725144"/>
                        <a:ext cx="2998788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04396"/>
              </p:ext>
            </p:extLst>
          </p:nvPr>
        </p:nvGraphicFramePr>
        <p:xfrm>
          <a:off x="5508104" y="5013176"/>
          <a:ext cx="26860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Формула" r:id="rId7" imgW="977476" imgH="203112" progId="Equation.3">
                  <p:embed/>
                </p:oleObj>
              </mc:Choice>
              <mc:Fallback>
                <p:oleObj name="Формула" r:id="rId7" imgW="977476" imgH="203112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013176"/>
                        <a:ext cx="26860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23010"/>
              </p:ext>
            </p:extLst>
          </p:nvPr>
        </p:nvGraphicFramePr>
        <p:xfrm>
          <a:off x="395536" y="5877272"/>
          <a:ext cx="26162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Формула" r:id="rId9" imgW="952087" imgH="177723" progId="Equation.3">
                  <p:embed/>
                </p:oleObj>
              </mc:Choice>
              <mc:Fallback>
                <p:oleObj name="Формула" r:id="rId9" imgW="952087" imgH="177723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877272"/>
                        <a:ext cx="26162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0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r>
              <a:rPr lang="ru-RU" sz="3700" b="1" dirty="0">
                <a:ln w="6350">
                  <a:noFill/>
                </a:ln>
                <a:solidFill>
                  <a:schemeClr val="accent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Формула  </a:t>
            </a:r>
            <a:r>
              <a:rPr lang="ru-RU" sz="3200" b="1" dirty="0">
                <a:ln w="6350">
                  <a:noFill/>
                </a:ln>
                <a:solidFill>
                  <a:schemeClr val="accent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Простых</a:t>
            </a:r>
            <a:r>
              <a:rPr lang="ru-RU" sz="2900" b="1" dirty="0">
                <a:ln w="6350">
                  <a:noFill/>
                </a:ln>
                <a:solidFill>
                  <a:schemeClr val="accent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 </a:t>
            </a:r>
            <a:r>
              <a:rPr lang="ru-RU" sz="3200" b="1" dirty="0">
                <a:ln w="6350">
                  <a:noFill/>
                </a:ln>
                <a:solidFill>
                  <a:schemeClr val="accent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ПРОЦЕНТОВ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488832" cy="4752528"/>
          </a:xfrm>
        </p:spPr>
        <p:txBody>
          <a:bodyPr>
            <a:normAutofit fontScale="25000" lnSpcReduction="20000"/>
          </a:bodyPr>
          <a:lstStyle/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7400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sz="7400" b="1" dirty="0">
                <a:solidFill>
                  <a:schemeClr val="tx1"/>
                </a:solidFill>
                <a:latin typeface="Book Antiqua"/>
              </a:rPr>
              <a:t>S</a:t>
            </a:r>
            <a:r>
              <a:rPr lang="ru-RU" sz="7400" b="1" dirty="0">
                <a:solidFill>
                  <a:schemeClr val="tx1"/>
                </a:solidFill>
                <a:latin typeface="Times New Roman"/>
              </a:rPr>
              <a:t>  =</a:t>
            </a:r>
            <a:r>
              <a:rPr lang="el-GR" sz="7400" b="1" dirty="0">
                <a:solidFill>
                  <a:schemeClr val="tx1"/>
                </a:solidFill>
                <a:latin typeface="Times New Roman"/>
              </a:rPr>
              <a:t>α</a:t>
            </a:r>
            <a:r>
              <a:rPr lang="ru-RU" sz="7400" b="1" dirty="0">
                <a:solidFill>
                  <a:schemeClr val="tx1"/>
                </a:solidFill>
                <a:latin typeface="Times New Roman"/>
              </a:rPr>
              <a:t>(1+  </a:t>
            </a:r>
            <a:r>
              <a:rPr lang="en-US" sz="7400" b="1" dirty="0">
                <a:solidFill>
                  <a:schemeClr val="tx1"/>
                </a:solidFill>
                <a:latin typeface="Book Antiqua"/>
              </a:rPr>
              <a:t>t p/m)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7400" dirty="0">
                <a:solidFill>
                  <a:prstClr val="black"/>
                </a:solidFill>
                <a:latin typeface="Times New Roman"/>
              </a:rPr>
              <a:t>                               </a:t>
            </a:r>
            <a:r>
              <a:rPr lang="en-US" sz="7400" dirty="0">
                <a:solidFill>
                  <a:prstClr val="black"/>
                </a:solidFill>
                <a:latin typeface="Book Antiqua"/>
              </a:rPr>
              <a:t>S</a:t>
            </a:r>
            <a:r>
              <a:rPr lang="ru-RU" sz="7400" dirty="0">
                <a:solidFill>
                  <a:prstClr val="black"/>
                </a:solidFill>
                <a:latin typeface="Times New Roman"/>
              </a:rPr>
              <a:t>  -  итоговая сумма;</a:t>
            </a:r>
            <a:endParaRPr lang="en-US" sz="7400" dirty="0">
              <a:solidFill>
                <a:prstClr val="black"/>
              </a:solidFill>
              <a:latin typeface="Book Antiqua"/>
            </a:endParaRP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7400" dirty="0">
                <a:solidFill>
                  <a:prstClr val="black"/>
                </a:solidFill>
                <a:latin typeface="Times New Roman"/>
              </a:rPr>
              <a:t>                               </a:t>
            </a:r>
            <a:r>
              <a:rPr lang="en-US" sz="7400" dirty="0">
                <a:solidFill>
                  <a:prstClr val="black"/>
                </a:solidFill>
                <a:latin typeface="Cambria" pitchFamily="18" charset="0"/>
              </a:rPr>
              <a:t>α  -  </a:t>
            </a:r>
            <a:r>
              <a:rPr lang="ru-RU" sz="7400" dirty="0">
                <a:solidFill>
                  <a:prstClr val="black"/>
                </a:solidFill>
                <a:latin typeface="Times New Roman"/>
              </a:rPr>
              <a:t>начальная стоимость кредита;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7400" dirty="0">
                <a:solidFill>
                  <a:prstClr val="black"/>
                </a:solidFill>
                <a:latin typeface="Times New Roman"/>
              </a:rPr>
              <a:t>                               </a:t>
            </a:r>
            <a:r>
              <a:rPr lang="en-US" sz="7400" dirty="0">
                <a:solidFill>
                  <a:prstClr val="black"/>
                </a:solidFill>
                <a:latin typeface="Cambria" pitchFamily="18" charset="0"/>
              </a:rPr>
              <a:t>t  -  </a:t>
            </a:r>
            <a:r>
              <a:rPr lang="ru-RU" sz="7400" dirty="0">
                <a:solidFill>
                  <a:prstClr val="black"/>
                </a:solidFill>
                <a:latin typeface="Times New Roman"/>
              </a:rPr>
              <a:t>срок кредита;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7400" dirty="0">
                <a:solidFill>
                  <a:prstClr val="black"/>
                </a:solidFill>
                <a:latin typeface="Times New Roman"/>
              </a:rPr>
              <a:t>                               </a:t>
            </a:r>
            <a:r>
              <a:rPr lang="en-US" sz="7400" dirty="0">
                <a:solidFill>
                  <a:prstClr val="black"/>
                </a:solidFill>
                <a:latin typeface="Cambria" pitchFamily="18" charset="0"/>
              </a:rPr>
              <a:t>p -  </a:t>
            </a:r>
            <a:r>
              <a:rPr lang="ru-RU" sz="7400" dirty="0">
                <a:solidFill>
                  <a:prstClr val="black"/>
                </a:solidFill>
                <a:latin typeface="Times New Roman"/>
              </a:rPr>
              <a:t>годовая процентная  ставка;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7400" dirty="0">
                <a:solidFill>
                  <a:prstClr val="black"/>
                </a:solidFill>
                <a:latin typeface="Times New Roman"/>
              </a:rPr>
              <a:t>                               </a:t>
            </a:r>
            <a:r>
              <a:rPr lang="en-US" sz="7400" dirty="0">
                <a:solidFill>
                  <a:prstClr val="black"/>
                </a:solidFill>
                <a:latin typeface="Cambria" pitchFamily="18" charset="0"/>
              </a:rPr>
              <a:t>m – </a:t>
            </a:r>
            <a:r>
              <a:rPr lang="ru-RU" sz="7400" dirty="0">
                <a:solidFill>
                  <a:prstClr val="black"/>
                </a:solidFill>
                <a:latin typeface="Times New Roman"/>
              </a:rPr>
              <a:t>количество дней в году;</a:t>
            </a:r>
            <a:r>
              <a:rPr lang="en-US" sz="7400" dirty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ru-RU" sz="7400" dirty="0">
              <a:solidFill>
                <a:prstClr val="black"/>
              </a:solidFill>
              <a:latin typeface="Cambria" pitchFamily="18" charset="0"/>
            </a:endParaRP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7400" dirty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ru-RU" sz="7400" dirty="0">
              <a:solidFill>
                <a:prstClr val="black"/>
              </a:solidFill>
              <a:latin typeface="Times New Roman"/>
            </a:endParaRPr>
          </a:p>
          <a:p>
            <a:pPr marL="548640" lvl="0" indent="-411480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en-US" sz="7400" dirty="0">
                <a:solidFill>
                  <a:prstClr val="black"/>
                </a:solidFill>
                <a:latin typeface="Book Antiqua"/>
              </a:rPr>
              <a:t>	</a:t>
            </a:r>
            <a:r>
              <a:rPr lang="ru-RU" sz="7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                         </a:t>
            </a:r>
            <a:r>
              <a:rPr lang="ru-RU" sz="7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Ежемесячный платеж :</a:t>
            </a:r>
            <a:r>
              <a:rPr lang="ru-RU" sz="7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</a:t>
            </a:r>
            <a:endParaRPr lang="en-US" sz="7400" dirty="0">
              <a:solidFill>
                <a:schemeClr val="tx1">
                  <a:lumMod val="95000"/>
                  <a:lumOff val="5000"/>
                </a:schemeClr>
              </a:solidFill>
              <a:latin typeface="Book Antiqua"/>
            </a:endParaRPr>
          </a:p>
          <a:p>
            <a:pPr marL="548640" lvl="0" indent="-411480" algn="ctr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endParaRPr lang="ru-RU" sz="74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marL="548640" lvl="0" indent="-411480" algn="ctr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en-US" sz="7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</a:rPr>
              <a:t>S</a:t>
            </a:r>
            <a:r>
              <a:rPr lang="ru-RU" sz="7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кредит =</a:t>
            </a:r>
            <a:r>
              <a:rPr lang="en-US" sz="7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</a:rPr>
              <a:t> S</a:t>
            </a:r>
            <a:r>
              <a:rPr lang="en-US" sz="7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</a:rPr>
              <a:t> </a:t>
            </a:r>
            <a:r>
              <a:rPr lang="en-US" sz="7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</a:rPr>
              <a:t>/12 </a:t>
            </a:r>
            <a:r>
              <a:rPr lang="en-US" sz="7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</a:rPr>
              <a:t>t</a:t>
            </a:r>
            <a:r>
              <a:rPr lang="ru-RU" sz="7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/>
              </a:rPr>
              <a:t>, </a:t>
            </a:r>
            <a:endParaRPr lang="ru-RU" sz="7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marL="548640" lvl="0" indent="-411480" algn="ctr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7400" b="1" dirty="0">
                <a:solidFill>
                  <a:srgbClr val="FFFF00"/>
                </a:solidFill>
                <a:latin typeface="Times New Roman"/>
              </a:rPr>
              <a:t>	</a:t>
            </a:r>
            <a:r>
              <a:rPr lang="en-US" sz="7400" dirty="0">
                <a:solidFill>
                  <a:prstClr val="black"/>
                </a:solidFill>
                <a:latin typeface="Book Antiqua"/>
              </a:rPr>
              <a:t> </a:t>
            </a:r>
          </a:p>
          <a:p>
            <a:pPr marL="548640" lvl="0" indent="-411480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7400" dirty="0">
                <a:solidFill>
                  <a:prstClr val="black"/>
                </a:solidFill>
                <a:latin typeface="Times New Roman"/>
              </a:rPr>
              <a:t>	                  где </a:t>
            </a:r>
            <a:r>
              <a:rPr lang="en-US" sz="7400" dirty="0">
                <a:solidFill>
                  <a:prstClr val="black"/>
                </a:solidFill>
                <a:latin typeface="Book Antiqua"/>
              </a:rPr>
              <a:t>S</a:t>
            </a:r>
            <a:r>
              <a:rPr lang="ru-RU" sz="7400" dirty="0">
                <a:solidFill>
                  <a:prstClr val="black"/>
                </a:solidFill>
                <a:latin typeface="Times New Roman"/>
              </a:rPr>
              <a:t>кредит – сумма гашения кредита, </a:t>
            </a:r>
          </a:p>
          <a:p>
            <a:pPr marL="548640" lvl="0" indent="-411480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endParaRPr lang="ru-RU" sz="7400" dirty="0">
              <a:solidFill>
                <a:prstClr val="black"/>
              </a:solidFill>
              <a:latin typeface="Times New Roman"/>
            </a:endParaRPr>
          </a:p>
          <a:p>
            <a:pPr marL="548640" lvl="0" indent="-411480" algn="ctr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7400" dirty="0">
                <a:solidFill>
                  <a:prstClr val="black"/>
                </a:solidFill>
                <a:latin typeface="Times New Roman"/>
              </a:rPr>
              <a:t>              </a:t>
            </a:r>
            <a:r>
              <a:rPr lang="en-US" sz="7400" dirty="0">
                <a:solidFill>
                  <a:prstClr val="black"/>
                </a:solidFill>
                <a:latin typeface="Book Antiqua"/>
              </a:rPr>
              <a:t>S</a:t>
            </a:r>
            <a:r>
              <a:rPr lang="ru-RU" sz="7400" dirty="0">
                <a:solidFill>
                  <a:prstClr val="black"/>
                </a:solidFill>
                <a:latin typeface="Times New Roman"/>
              </a:rPr>
              <a:t> – размер кредита, </a:t>
            </a:r>
            <a:endParaRPr lang="ru-RU" sz="7400" dirty="0" smtClean="0">
              <a:solidFill>
                <a:prstClr val="black"/>
              </a:solidFill>
              <a:latin typeface="Times New Roman"/>
            </a:endParaRPr>
          </a:p>
          <a:p>
            <a:pPr marL="548640" lvl="0" indent="-411480" algn="ctr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en-US" sz="7400" dirty="0" smtClean="0">
                <a:solidFill>
                  <a:prstClr val="black"/>
                </a:solidFill>
                <a:latin typeface="Book Antiqua"/>
              </a:rPr>
              <a:t>t</a:t>
            </a:r>
            <a:r>
              <a:rPr lang="ru-RU" sz="74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7400" dirty="0">
                <a:solidFill>
                  <a:prstClr val="black"/>
                </a:solidFill>
                <a:latin typeface="Times New Roman"/>
              </a:rPr>
              <a:t>– срок кредитования, </a:t>
            </a:r>
            <a:endParaRPr lang="ru-RU" sz="7400" dirty="0" smtClean="0">
              <a:solidFill>
                <a:prstClr val="black"/>
              </a:solidFill>
              <a:latin typeface="Times New Roman"/>
            </a:endParaRPr>
          </a:p>
          <a:p>
            <a:pPr marL="548640" lvl="0" indent="-411480" algn="ctr">
              <a:lnSpc>
                <a:spcPct val="80000"/>
              </a:lnSpc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en-US" sz="7400" dirty="0" smtClean="0">
                <a:solidFill>
                  <a:prstClr val="black"/>
                </a:solidFill>
                <a:latin typeface="Book Antiqua"/>
              </a:rPr>
              <a:t>S</a:t>
            </a:r>
            <a:r>
              <a:rPr lang="ru-RU" sz="7400" dirty="0">
                <a:solidFill>
                  <a:prstClr val="black"/>
                </a:solidFill>
                <a:latin typeface="Times New Roman"/>
              </a:rPr>
              <a:t>кредит = </a:t>
            </a:r>
            <a:r>
              <a:rPr lang="en-US" sz="7400" dirty="0">
                <a:solidFill>
                  <a:prstClr val="black"/>
                </a:solidFill>
                <a:latin typeface="Book Antiqua"/>
              </a:rPr>
              <a:t>const.</a:t>
            </a:r>
          </a:p>
          <a:p>
            <a:pPr marL="548640" lvl="0" indent="-411480" algn="ctr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en-US" sz="7400" dirty="0">
                <a:solidFill>
                  <a:prstClr val="black"/>
                </a:solidFill>
                <a:latin typeface="Cambria" pitchFamily="18" charset="0"/>
              </a:rPr>
              <a:t>  </a:t>
            </a:r>
            <a:r>
              <a:rPr lang="ru-RU" sz="7400" dirty="0">
                <a:solidFill>
                  <a:prstClr val="black"/>
                </a:solidFill>
                <a:latin typeface="Times New Roman"/>
              </a:rPr>
              <a:t> 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200" dirty="0">
                <a:solidFill>
                  <a:prstClr val="black"/>
                </a:solidFill>
                <a:latin typeface="Times New Roman"/>
              </a:rPr>
              <a:t>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Формула сложных процентов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800" dirty="0">
                <a:solidFill>
                  <a:srgbClr val="FFFF00"/>
                </a:solidFill>
                <a:latin typeface="Times New Roman"/>
              </a:rPr>
              <a:t> </a:t>
            </a:r>
            <a:r>
              <a:rPr lang="en-US" sz="3100" b="1" dirty="0">
                <a:solidFill>
                  <a:schemeClr val="tx1"/>
                </a:solidFill>
                <a:latin typeface="Book Antiqua"/>
              </a:rPr>
              <a:t>S = K ∙ (1+P∙d/D/100)ⁿ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en-US" dirty="0">
                <a:solidFill>
                  <a:srgbClr val="738AC8">
                    <a:lumMod val="50000"/>
                  </a:srgbClr>
                </a:solidFill>
                <a:latin typeface="Book Antiqua"/>
              </a:rPr>
              <a:t>            </a:t>
            </a:r>
            <a:r>
              <a:rPr lang="ru-RU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  </a:t>
            </a:r>
            <a:r>
              <a:rPr lang="en-US" sz="2800" dirty="0">
                <a:solidFill>
                  <a:srgbClr val="738AC8">
                    <a:lumMod val="50000"/>
                  </a:srgbClr>
                </a:solidFill>
                <a:latin typeface="Book Antiqua"/>
              </a:rPr>
              <a:t>S – </a:t>
            </a:r>
            <a:r>
              <a:rPr lang="ru-RU" sz="2800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сумма депозита с процентами;</a:t>
            </a:r>
            <a:r>
              <a:rPr lang="en-US" sz="2800" dirty="0">
                <a:solidFill>
                  <a:srgbClr val="738AC8">
                    <a:lumMod val="50000"/>
                  </a:srgbClr>
                </a:solidFill>
                <a:latin typeface="Book Antiqua"/>
              </a:rPr>
              <a:t> </a:t>
            </a:r>
            <a:endParaRPr lang="ru-RU" sz="2800" dirty="0">
              <a:solidFill>
                <a:srgbClr val="738AC8">
                  <a:lumMod val="50000"/>
                </a:srgbClr>
              </a:solidFill>
              <a:latin typeface="Times New Roman"/>
            </a:endParaRP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800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                </a:t>
            </a:r>
            <a:r>
              <a:rPr lang="en-US" sz="2800" dirty="0">
                <a:solidFill>
                  <a:srgbClr val="738AC8">
                    <a:lumMod val="50000"/>
                  </a:srgbClr>
                </a:solidFill>
                <a:latin typeface="Book Antiqua"/>
              </a:rPr>
              <a:t>K</a:t>
            </a:r>
            <a:r>
              <a:rPr lang="ru-RU" sz="2800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 – сумма депозита (капитал);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800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                </a:t>
            </a:r>
            <a:r>
              <a:rPr lang="en-US" sz="2800" dirty="0">
                <a:solidFill>
                  <a:srgbClr val="738AC8">
                    <a:lumMod val="50000"/>
                  </a:srgbClr>
                </a:solidFill>
                <a:latin typeface="Book Antiqua"/>
              </a:rPr>
              <a:t>P- </a:t>
            </a:r>
            <a:r>
              <a:rPr lang="ru-RU" sz="2800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годовая процентная ставка;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800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                </a:t>
            </a:r>
            <a:r>
              <a:rPr lang="en-US" sz="2800" dirty="0">
                <a:solidFill>
                  <a:srgbClr val="738AC8">
                    <a:lumMod val="50000"/>
                  </a:srgbClr>
                </a:solidFill>
                <a:latin typeface="Book Antiqua"/>
              </a:rPr>
              <a:t>d – </a:t>
            </a:r>
            <a:r>
              <a:rPr lang="ru-RU" sz="2800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количество дней начисления                         		процентов  по привлеченному вкладу;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800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                </a:t>
            </a:r>
            <a:r>
              <a:rPr lang="en-US" sz="2800" dirty="0">
                <a:solidFill>
                  <a:srgbClr val="738AC8">
                    <a:lumMod val="50000"/>
                  </a:srgbClr>
                </a:solidFill>
                <a:latin typeface="Book Antiqua"/>
              </a:rPr>
              <a:t>D – </a:t>
            </a:r>
            <a:r>
              <a:rPr lang="ru-RU" sz="2800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количество дней в календарном году;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800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                </a:t>
            </a:r>
            <a:r>
              <a:rPr lang="en-US" sz="2800" dirty="0">
                <a:solidFill>
                  <a:srgbClr val="738AC8">
                    <a:lumMod val="50000"/>
                  </a:srgbClr>
                </a:solidFill>
                <a:latin typeface="Book Antiqua"/>
              </a:rPr>
              <a:t>n</a:t>
            </a:r>
            <a:r>
              <a:rPr lang="ru-RU" sz="2800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  - число периодов начисления процентов; </a:t>
            </a:r>
          </a:p>
          <a:p>
            <a:pPr marL="548640" lvl="0" indent="-411480" defTabSz="912813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800" dirty="0">
                <a:solidFill>
                  <a:srgbClr val="738AC8">
                    <a:lumMod val="50000"/>
                  </a:srgbClr>
                </a:solidFill>
                <a:latin typeface="Times New Roman"/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5445225"/>
            <a:ext cx="69847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kern="0" dirty="0" err="1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  <a:t>Нельзя</a:t>
            </a:r>
            <a:r>
              <a:rPr lang="en-US" sz="3400" b="1" kern="0" dirty="0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400" b="1" kern="0" dirty="0" err="1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  <a:t>сегодня</a:t>
            </a:r>
            <a:r>
              <a:rPr lang="en-US" sz="3400" b="1" kern="0" dirty="0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400" b="1" kern="0" dirty="0" err="1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  <a:t>людям</a:t>
            </a:r>
            <a:r>
              <a:rPr lang="en-US" sz="3400" b="1" kern="0" dirty="0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400" b="1" kern="0" dirty="0" err="1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  <a:t>без</a:t>
            </a:r>
            <a:r>
              <a:rPr lang="en-US" sz="3400" b="1" kern="0" dirty="0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400" b="1" kern="0" dirty="0" err="1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  <a:t>знаний</a:t>
            </a:r>
            <a:r>
              <a:rPr lang="en-US" sz="3400" b="1" kern="0" dirty="0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en-US" sz="3400" b="1" kern="0" dirty="0" err="1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  <a:t>процентов</a:t>
            </a:r>
            <a:r>
              <a:rPr lang="en-US" sz="3400" b="1" kern="0" dirty="0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  <a:t>!</a:t>
            </a:r>
            <a:br>
              <a:rPr lang="en-US" sz="3400" b="1" kern="0" dirty="0">
                <a:solidFill>
                  <a:srgbClr val="D60093"/>
                </a:solidFill>
                <a:latin typeface="Arial" charset="0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3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Autofit/>
          </a:bodyPr>
          <a:lstStyle/>
          <a:p>
            <a:pPr lvl="0">
              <a:lnSpc>
                <a:spcPct val="119000"/>
              </a:lnSpc>
              <a:spcBef>
                <a:spcPts val="0"/>
              </a:spcBef>
              <a:spcAft>
                <a:spcPts val="1200"/>
              </a:spcAft>
            </a:pPr>
            <a:r>
              <a:rPr kumimoji="0" lang="ru-RU" sz="3600" b="1" i="0" u="none" strike="noStrike" kern="14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Почему этот проект?</a:t>
            </a:r>
            <a:r>
              <a:rPr kumimoji="0" lang="ru-RU" sz="3600" b="0" i="0" u="none" strike="noStrike" kern="14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ru-RU" sz="3600" b="0" i="0" u="none" strike="noStrike" kern="14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000099"/>
                </a:solidFill>
                <a:latin typeface="Times New Roman"/>
              </a:rPr>
              <a:t>Практика </a:t>
            </a:r>
            <a:r>
              <a:rPr lang="ru-RU" b="1" kern="1400" dirty="0">
                <a:solidFill>
                  <a:srgbClr val="000099"/>
                </a:solidFill>
                <a:latin typeface="Times New Roman"/>
              </a:rPr>
              <a:t>показывает, что задачи на проценты вызывают затруднения у учащихся и очень многие окончившие школу не имеют прочных навыков обращения с процентами в повседневной жизни. </a:t>
            </a:r>
            <a:endParaRPr lang="ru-RU" sz="1600" kern="1400" dirty="0">
              <a:solidFill>
                <a:srgbClr val="000000"/>
              </a:solidFill>
              <a:latin typeface="Arial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>
                <a:solidFill>
                  <a:srgbClr val="000099"/>
                </a:solidFill>
                <a:latin typeface="Times New Roman"/>
              </a:rPr>
              <a:t>        Понимание процентов и умение производить процентные расчеты в настоящее время необходимы каждому человеку: прикладное значение этой темы очень велико и затрагивает финансовую, демографическую, экологическую, социологическую и другие стороны нашей жизни. </a:t>
            </a:r>
            <a:endParaRPr lang="ru-RU" sz="1600" kern="1400" dirty="0">
              <a:solidFill>
                <a:srgbClr val="000000"/>
              </a:solidFill>
              <a:latin typeface="Arial"/>
            </a:endParaRP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>
                <a:solidFill>
                  <a:srgbClr val="000099"/>
                </a:solidFill>
                <a:latin typeface="Times New Roman"/>
              </a:rPr>
              <a:t>        Часто сталкиваясь с этой жизненной проблемой, я</a:t>
            </a:r>
            <a:r>
              <a:rPr lang="ru-RU" b="1" kern="1400" dirty="0" smtClean="0">
                <a:solidFill>
                  <a:srgbClr val="000099"/>
                </a:solidFill>
                <a:latin typeface="Times New Roman"/>
              </a:rPr>
              <a:t> решила </a:t>
            </a:r>
            <a:r>
              <a:rPr lang="ru-RU" b="1" kern="1400" dirty="0">
                <a:solidFill>
                  <a:srgbClr val="000099"/>
                </a:solidFill>
                <a:latin typeface="Times New Roman"/>
              </a:rPr>
              <a:t>провести свои исследования. Работая над проектом, </a:t>
            </a:r>
            <a:r>
              <a:rPr lang="ru-RU" b="1" kern="1400" dirty="0" smtClean="0">
                <a:solidFill>
                  <a:srgbClr val="000099"/>
                </a:solidFill>
                <a:latin typeface="Times New Roman"/>
              </a:rPr>
              <a:t>я исследовала:</a:t>
            </a: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000099"/>
                </a:solidFill>
                <a:latin typeface="Times New Roman"/>
              </a:rPr>
              <a:t>1. учебники по математике 5-6 класс; по алгебре 7-9 классов</a:t>
            </a: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000099"/>
                </a:solidFill>
                <a:latin typeface="Times New Roman"/>
              </a:rPr>
              <a:t>2.тексты ГИА для 9 класса;</a:t>
            </a:r>
          </a:p>
          <a:p>
            <a:pPr marL="0" marR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kern="1400" dirty="0" smtClean="0">
                <a:solidFill>
                  <a:srgbClr val="000099"/>
                </a:solidFill>
                <a:latin typeface="Times New Roman"/>
              </a:rPr>
              <a:t>3. тексты ЕГЭ для 11 класса.. </a:t>
            </a:r>
            <a:endParaRPr lang="ru-RU" sz="1600" kern="1400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600" kern="1400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7"/>
              </a:spcAft>
              <a:buNone/>
            </a:pPr>
            <a:endParaRPr lang="ru-RU" sz="1600" kern="140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Задачи данной работы:</a:t>
            </a:r>
            <a:r>
              <a:rPr lang="ru-RU" sz="4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48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6777317" cy="3508977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0"/>
              </a:spcAft>
            </a:pPr>
            <a:r>
              <a:rPr lang="ru-RU" sz="11200" dirty="0" smtClean="0">
                <a:effectLst/>
                <a:latin typeface="Times New Roman"/>
                <a:ea typeface="Calibri"/>
                <a:cs typeface="Times New Roman"/>
              </a:rPr>
              <a:t>Выявить особенности учебного комплекта по математике под ред. </a:t>
            </a:r>
            <a:r>
              <a:rPr lang="ru-RU" sz="11200" dirty="0" err="1" smtClean="0">
                <a:effectLst/>
                <a:latin typeface="Times New Roman"/>
                <a:ea typeface="Calibri"/>
                <a:cs typeface="Times New Roman"/>
              </a:rPr>
              <a:t>Н.Я.Виленкина</a:t>
            </a:r>
            <a:r>
              <a:rPr lang="ru-RU" sz="112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1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1200" dirty="0" smtClean="0">
                <a:effectLst/>
                <a:latin typeface="Times New Roman"/>
                <a:ea typeface="Calibri"/>
                <a:cs typeface="Times New Roman"/>
              </a:rPr>
              <a:t>Провести анализ содержания данного комплекта с точки зрения изложения темы «Проценты».</a:t>
            </a:r>
            <a:endParaRPr lang="ru-RU" sz="1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1200" dirty="0" smtClean="0">
                <a:effectLst/>
                <a:latin typeface="Times New Roman"/>
                <a:ea typeface="Calibri"/>
                <a:cs typeface="Times New Roman"/>
              </a:rPr>
              <a:t>Для достижения поставленных целей, проверки гипотезы и решения сформулированных выше задач были использованы следующие методы исследования:</a:t>
            </a:r>
            <a:endParaRPr lang="ru-RU" sz="1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1200" dirty="0" smtClean="0">
                <a:effectLst/>
                <a:latin typeface="Times New Roman"/>
                <a:ea typeface="Calibri"/>
                <a:cs typeface="Times New Roman"/>
              </a:rPr>
              <a:t>Изучение учебно-методической и математической литературы.</a:t>
            </a:r>
            <a:endParaRPr lang="ru-RU" sz="1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1200" dirty="0" smtClean="0">
                <a:effectLst/>
                <a:latin typeface="Times New Roman"/>
                <a:ea typeface="Calibri"/>
                <a:cs typeface="Times New Roman"/>
              </a:rPr>
              <a:t>Анализ школьных учебников.</a:t>
            </a:r>
            <a:endParaRPr lang="ru-RU" sz="1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12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2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9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Pictures\волки\x_8811af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357" cy="69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1502" y="260648"/>
            <a:ext cx="6436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История </a:t>
            </a:r>
            <a:r>
              <a:rPr lang="en-US" sz="40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происхождения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6" descr="100px-Percent_1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8335"/>
            <a:ext cx="1214438" cy="1008063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566" y="1537631"/>
            <a:ext cx="8229600" cy="5257800"/>
          </a:xfrm>
        </p:spPr>
        <p:txBody>
          <a:bodyPr>
            <a:normAutofit/>
          </a:bodyPr>
          <a:lstStyle/>
          <a:p>
            <a:pPr marL="274320" lvl="0" indent="-274320">
              <a:buClr>
                <a:prstClr val="black">
                  <a:shade val="95000"/>
                </a:prstClr>
              </a:buClr>
              <a:buSzPct val="65000"/>
              <a:buNone/>
              <a:defRPr/>
            </a:pPr>
            <a:r>
              <a:rPr lang="ru-RU" sz="2200" dirty="0">
                <a:solidFill>
                  <a:prstClr val="black"/>
                </a:solidFill>
                <a:latin typeface="Comic Sans MS" pitchFamily="66" charset="0"/>
              </a:rPr>
              <a:t>Само слово «процент» происходит от лат. </a:t>
            </a:r>
            <a:r>
              <a:rPr lang="ru-RU" sz="2200" i="1" dirty="0">
                <a:solidFill>
                  <a:prstClr val="black"/>
                </a:solidFill>
                <a:latin typeface="Comic Sans MS" pitchFamily="66" charset="0"/>
              </a:rPr>
              <a:t>«</a:t>
            </a:r>
            <a:r>
              <a:rPr lang="ru-RU" sz="2200" i="1" dirty="0" err="1">
                <a:solidFill>
                  <a:prstClr val="black"/>
                </a:solidFill>
                <a:latin typeface="Comic Sans MS" pitchFamily="66" charset="0"/>
              </a:rPr>
              <a:t>pro</a:t>
            </a:r>
            <a:r>
              <a:rPr lang="ru-RU" sz="2200" i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200" i="1" dirty="0" err="1">
                <a:solidFill>
                  <a:prstClr val="black"/>
                </a:solidFill>
                <a:latin typeface="Comic Sans MS" pitchFamily="66" charset="0"/>
              </a:rPr>
              <a:t>centum</a:t>
            </a:r>
            <a:r>
              <a:rPr lang="ru-RU" sz="2200" i="1" dirty="0">
                <a:solidFill>
                  <a:prstClr val="black"/>
                </a:solidFill>
                <a:latin typeface="Comic Sans MS" pitchFamily="66" charset="0"/>
              </a:rPr>
              <a:t>»</a:t>
            </a:r>
            <a:r>
              <a:rPr lang="ru-RU" sz="2200" dirty="0">
                <a:solidFill>
                  <a:prstClr val="black"/>
                </a:solidFill>
                <a:latin typeface="Comic Sans MS" pitchFamily="66" charset="0"/>
              </a:rPr>
              <a:t>, что означает в переводе «сотая доля». В 1685 году в Париже была издана книга «Руководство по коммерческой арифметике» </a:t>
            </a:r>
            <a:r>
              <a:rPr lang="ru-RU" sz="2200" dirty="0" err="1">
                <a:solidFill>
                  <a:prstClr val="black"/>
                </a:solidFill>
                <a:latin typeface="Comic Sans MS" pitchFamily="66" charset="0"/>
              </a:rPr>
              <a:t>Матье</a:t>
            </a:r>
            <a:r>
              <a:rPr lang="ru-RU" sz="2200" dirty="0">
                <a:solidFill>
                  <a:prstClr val="black"/>
                </a:solidFill>
                <a:latin typeface="Comic Sans MS" pitchFamily="66" charset="0"/>
              </a:rPr>
              <a:t> де ла Порта. В одном месте речь шла о процентах, которые тогда обозначали «</a:t>
            </a:r>
            <a:r>
              <a:rPr lang="ru-RU" sz="2200" dirty="0" err="1">
                <a:solidFill>
                  <a:prstClr val="black"/>
                </a:solidFill>
                <a:latin typeface="Comic Sans MS" pitchFamily="66" charset="0"/>
              </a:rPr>
              <a:t>cto</a:t>
            </a:r>
            <a:r>
              <a:rPr lang="ru-RU" sz="2200" dirty="0">
                <a:solidFill>
                  <a:prstClr val="black"/>
                </a:solidFill>
                <a:latin typeface="Comic Sans MS" pitchFamily="66" charset="0"/>
              </a:rPr>
              <a:t>» (сокращенно от </a:t>
            </a:r>
            <a:r>
              <a:rPr lang="ru-RU" sz="2200" dirty="0" err="1">
                <a:solidFill>
                  <a:prstClr val="black"/>
                </a:solidFill>
                <a:latin typeface="Comic Sans MS" pitchFamily="66" charset="0"/>
              </a:rPr>
              <a:t>cento</a:t>
            </a:r>
            <a:r>
              <a:rPr lang="ru-RU" sz="2200" dirty="0">
                <a:solidFill>
                  <a:prstClr val="black"/>
                </a:solidFill>
                <a:latin typeface="Comic Sans MS" pitchFamily="66" charset="0"/>
              </a:rPr>
              <a:t>). Однако наборщик принял это «</a:t>
            </a:r>
            <a:r>
              <a:rPr lang="ru-RU" sz="2200" dirty="0" err="1">
                <a:solidFill>
                  <a:prstClr val="black"/>
                </a:solidFill>
                <a:latin typeface="Comic Sans MS" pitchFamily="66" charset="0"/>
              </a:rPr>
              <a:t>cto</a:t>
            </a:r>
            <a:r>
              <a:rPr lang="ru-RU" sz="2200" dirty="0">
                <a:solidFill>
                  <a:prstClr val="black"/>
                </a:solidFill>
                <a:latin typeface="Comic Sans MS" pitchFamily="66" charset="0"/>
              </a:rPr>
              <a:t>» за дробь и напечатал «%». Так из-за опечатки этот знак вошёл в обиход.</a:t>
            </a:r>
          </a:p>
          <a:p>
            <a:r>
              <a:rPr lang="ru-RU" dirty="0" smtClean="0"/>
              <a:t>                                                                                           </a:t>
            </a:r>
          </a:p>
          <a:p>
            <a:endParaRPr lang="ru-RU" dirty="0"/>
          </a:p>
          <a:p>
            <a:pPr marL="0" lvl="0" indent="0" defTabSz="91281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dirty="0" smtClean="0"/>
              <a:t>                         </a:t>
            </a:r>
            <a:r>
              <a:rPr lang="ru-RU" sz="1800" dirty="0" smtClean="0">
                <a:solidFill>
                  <a:prstClr val="black"/>
                </a:solidFill>
                <a:latin typeface="Comic Sans MS" pitchFamily="66" charset="0"/>
              </a:rPr>
              <a:t>от </a:t>
            </a:r>
            <a:r>
              <a:rPr lang="ru-RU" sz="1800" i="1" dirty="0" err="1">
                <a:solidFill>
                  <a:prstClr val="black"/>
                </a:solidFill>
                <a:latin typeface="Comic Sans MS" pitchFamily="66" charset="0"/>
              </a:rPr>
              <a:t>per</a:t>
            </a:r>
            <a:r>
              <a:rPr lang="ru-RU" sz="1800" i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1800" i="1" dirty="0" err="1">
                <a:solidFill>
                  <a:prstClr val="black"/>
                </a:solidFill>
                <a:latin typeface="Comic Sans MS" pitchFamily="66" charset="0"/>
              </a:rPr>
              <a:t>cento</a:t>
            </a:r>
            <a:r>
              <a:rPr lang="ru-RU" sz="1800" dirty="0">
                <a:solidFill>
                  <a:prstClr val="black"/>
                </a:solidFill>
                <a:latin typeface="Comic Sans MS" pitchFamily="66" charset="0"/>
              </a:rPr>
              <a:t> осталось</a:t>
            </a:r>
            <a:r>
              <a:rPr lang="ru-RU" dirty="0" smtClean="0"/>
              <a:t>            </a:t>
            </a:r>
            <a:r>
              <a:rPr lang="ru-RU" sz="1800" dirty="0">
                <a:solidFill>
                  <a:prstClr val="black"/>
                </a:solidFill>
                <a:latin typeface="Cambria" pitchFamily="18" charset="0"/>
              </a:rPr>
              <a:t>«%» в </a:t>
            </a:r>
            <a:r>
              <a:rPr lang="en-US" sz="1800" dirty="0">
                <a:solidFill>
                  <a:prstClr val="black"/>
                </a:solidFill>
                <a:latin typeface="Rockwell" pitchFamily="18" charset="0"/>
              </a:rPr>
              <a:t>XVIII</a:t>
            </a:r>
            <a:r>
              <a:rPr lang="ru-RU" sz="1800" dirty="0">
                <a:solidFill>
                  <a:prstClr val="black"/>
                </a:solidFill>
                <a:latin typeface="Cambria" pitchFamily="18" charset="0"/>
              </a:rPr>
              <a:t> в</a:t>
            </a:r>
            <a:r>
              <a:rPr lang="ru-RU" sz="1800" dirty="0" smtClean="0">
                <a:solidFill>
                  <a:prstClr val="black"/>
                </a:solidFill>
                <a:latin typeface="Cambria" pitchFamily="18" charset="0"/>
              </a:rPr>
              <a:t>.</a:t>
            </a:r>
          </a:p>
          <a:p>
            <a:pPr marL="0" lvl="0" indent="0" defTabSz="91281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Cambria" pitchFamily="18" charset="0"/>
              </a:rPr>
              <a:t>                                               </a:t>
            </a:r>
            <a:r>
              <a:rPr lang="ru-RU" sz="1800" dirty="0">
                <a:solidFill>
                  <a:prstClr val="black"/>
                </a:solidFill>
                <a:latin typeface="Comic Sans MS" pitchFamily="66" charset="0"/>
              </a:rPr>
              <a:t>только </a:t>
            </a:r>
            <a:r>
              <a:rPr lang="ru-RU" sz="1800" i="1" dirty="0">
                <a:solidFill>
                  <a:prstClr val="black"/>
                </a:solidFill>
                <a:latin typeface="Comic Sans MS" pitchFamily="66" charset="0"/>
              </a:rPr>
              <a:t>o</a:t>
            </a:r>
            <a:r>
              <a:rPr lang="ru-RU" sz="1800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n-US" sz="1800" dirty="0">
                <a:solidFill>
                  <a:prstClr val="black"/>
                </a:solidFill>
                <a:latin typeface="Rockwell" pitchFamily="18" charset="0"/>
              </a:rPr>
              <a:t>XVII </a:t>
            </a:r>
            <a:r>
              <a:rPr lang="ru-RU" sz="1800" dirty="0">
                <a:solidFill>
                  <a:prstClr val="black"/>
                </a:solidFill>
                <a:latin typeface="Cambria" pitchFamily="18" charset="0"/>
              </a:rPr>
              <a:t>в.</a:t>
            </a:r>
          </a:p>
          <a:p>
            <a:pPr marL="0" lvl="0" indent="0" defTabSz="912813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sz="1800" dirty="0">
              <a:solidFill>
                <a:prstClr val="black"/>
              </a:solidFill>
              <a:latin typeface="Cambria" pitchFamily="18" charset="0"/>
            </a:endParaRPr>
          </a:p>
          <a:p>
            <a:pPr marL="0" lvl="0" indent="0" defTabSz="912813" fontAlgn="base">
              <a:spcBef>
                <a:spcPct val="50000"/>
              </a:spcBef>
              <a:spcAft>
                <a:spcPct val="0"/>
              </a:spcAft>
              <a:buNone/>
            </a:pPr>
            <a:endParaRPr lang="ru-RU" dirty="0"/>
          </a:p>
        </p:txBody>
      </p:sp>
      <p:pic>
        <p:nvPicPr>
          <p:cNvPr id="4" name="Picture 24" descr="100px-Percent_1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9" y="4573901"/>
            <a:ext cx="1143000" cy="1071563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5" descr="100px-Percent_1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00522"/>
            <a:ext cx="1149350" cy="1023938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100px-Percent_18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66531"/>
            <a:ext cx="1214438" cy="1008063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1566" y="5746214"/>
            <a:ext cx="222368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аббревиатура лат. </a:t>
            </a:r>
            <a:endParaRPr lang="ru-RU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defTabSz="912813" fontAlgn="base">
              <a:spcBef>
                <a:spcPct val="5000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omic Sans MS" pitchFamily="66" charset="0"/>
              </a:rPr>
              <a:t>per</a:t>
            </a:r>
            <a:r>
              <a:rPr lang="ru-RU" i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Comic Sans MS" pitchFamily="66" charset="0"/>
              </a:rPr>
              <a:t>cento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XV </a:t>
            </a:r>
            <a:r>
              <a:rPr lang="ru-RU" dirty="0">
                <a:solidFill>
                  <a:prstClr val="black"/>
                </a:solidFill>
                <a:latin typeface="Comic Sans MS" pitchFamily="66" charset="0"/>
              </a:rPr>
              <a:t>в.</a:t>
            </a:r>
          </a:p>
        </p:txBody>
      </p:sp>
    </p:spTree>
    <p:extLst>
      <p:ext uri="{BB962C8B-B14F-4D97-AF65-F5344CB8AC3E}">
        <p14:creationId xmlns:p14="http://schemas.microsoft.com/office/powerpoint/2010/main" val="35435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DSC0243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84" y="0"/>
            <a:ext cx="9363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29645" y="40226"/>
            <a:ext cx="928903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v"/>
            </a:pPr>
            <a:r>
              <a:rPr lang="ru-RU" sz="2800" b="1" i="1" kern="0" dirty="0">
                <a:solidFill>
                  <a:srgbClr val="0E3558"/>
                </a:solidFill>
                <a:latin typeface="Times New Roman" pitchFamily="18" charset="0"/>
              </a:rPr>
              <a:t>Индийцам проценты были известны               ещё в </a:t>
            </a:r>
            <a:r>
              <a:rPr lang="en-US" sz="2800" b="1" i="1" kern="0" dirty="0">
                <a:solidFill>
                  <a:srgbClr val="0E3558"/>
                </a:solidFill>
                <a:latin typeface="Times New Roman" pitchFamily="18" charset="0"/>
              </a:rPr>
              <a:t>V</a:t>
            </a:r>
            <a:r>
              <a:rPr lang="ru-RU" sz="2800" b="1" i="1" kern="0" dirty="0">
                <a:solidFill>
                  <a:srgbClr val="0E3558"/>
                </a:solidFill>
                <a:latin typeface="Times New Roman" pitchFamily="18" charset="0"/>
              </a:rPr>
              <a:t>в. И это очевидно, так как             именно в Индии с давних пор счет велся в десятичной системе счисления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v"/>
            </a:pPr>
            <a:r>
              <a:rPr lang="ru-RU" sz="2800" b="1" i="1" kern="0" dirty="0">
                <a:solidFill>
                  <a:srgbClr val="0E3558"/>
                </a:solidFill>
                <a:latin typeface="Times New Roman" pitchFamily="18" charset="0"/>
              </a:rPr>
              <a:t>От римлян проценты перешли к другим народам Европы.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v"/>
            </a:pPr>
            <a:r>
              <a:rPr lang="ru-RU" sz="2800" b="1" i="1" kern="0" dirty="0">
                <a:solidFill>
                  <a:srgbClr val="0E3558"/>
                </a:solidFill>
                <a:latin typeface="Times New Roman" pitchFamily="18" charset="0"/>
              </a:rPr>
              <a:t>В Европе десятичные дроби появились              на 1000 лет позже, их ввел бельгийский    ученый Симон </a:t>
            </a:r>
            <a:r>
              <a:rPr lang="ru-RU" sz="2800" b="1" i="1" kern="0" dirty="0" err="1">
                <a:solidFill>
                  <a:srgbClr val="0E3558"/>
                </a:solidFill>
                <a:latin typeface="Times New Roman" pitchFamily="18" charset="0"/>
              </a:rPr>
              <a:t>Стевин</a:t>
            </a:r>
            <a:r>
              <a:rPr lang="ru-RU" sz="2800" b="1" i="1" kern="0" dirty="0">
                <a:solidFill>
                  <a:srgbClr val="0E3558"/>
                </a:solidFill>
                <a:latin typeface="Times New Roman" pitchFamily="18" charset="0"/>
              </a:rPr>
              <a:t>. Он в 1584г.           впервые  опубликовал таблицу            процентов.</a:t>
            </a:r>
          </a:p>
        </p:txBody>
      </p:sp>
      <p:pic>
        <p:nvPicPr>
          <p:cNvPr id="6" name="Picture 5" descr="Стев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27" y="4293096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03359" y="6055876"/>
            <a:ext cx="2573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kern="0" dirty="0">
                <a:solidFill>
                  <a:srgbClr val="0E3558"/>
                </a:solidFill>
                <a:latin typeface="Times New Roman" pitchFamily="18" charset="0"/>
              </a:rPr>
              <a:t>Симон </a:t>
            </a:r>
            <a:r>
              <a:rPr lang="ru-RU" sz="2800" b="1" i="1" kern="0" dirty="0" err="1">
                <a:solidFill>
                  <a:srgbClr val="0E3558"/>
                </a:solidFill>
                <a:latin typeface="Times New Roman" pitchFamily="18" charset="0"/>
              </a:rPr>
              <a:t>Стевин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8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процен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4446"/>
            <a:ext cx="234315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Внима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764704"/>
            <a:ext cx="3461351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783551" y="1928392"/>
            <a:ext cx="4142481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kern="0" dirty="0">
                <a:solidFill>
                  <a:srgbClr val="CC0000"/>
                </a:solidFill>
                <a:latin typeface="Times New Roman" pitchFamily="18" charset="0"/>
                <a:ea typeface="+mj-ea"/>
                <a:cs typeface="+mj-cs"/>
              </a:rPr>
              <a:t>Что такое процент</a:t>
            </a:r>
            <a:r>
              <a:rPr lang="ru-RU" sz="3200" b="1" i="1" kern="0" dirty="0" smtClean="0">
                <a:solidFill>
                  <a:srgbClr val="CC0000"/>
                </a:solidFill>
                <a:latin typeface="Times New Roman" pitchFamily="18" charset="0"/>
                <a:ea typeface="+mj-ea"/>
                <a:cs typeface="+mj-cs"/>
              </a:rPr>
              <a:t>?</a:t>
            </a:r>
          </a:p>
          <a:p>
            <a:endParaRPr lang="ru-RU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Процент - </a:t>
            </a:r>
          </a:p>
          <a:p>
            <a:r>
              <a:rPr lang="ru-RU" dirty="0" smtClean="0"/>
              <a:t> - это одна сотая часть от числа.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4785" y="4231671"/>
            <a:ext cx="4474430" cy="1278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Процент записывается с помощью знака %.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8" name="Picture 6" descr="Шко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6713"/>
            <a:ext cx="1857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1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kern="0" dirty="0">
                <a:solidFill>
                  <a:srgbClr val="CC0000"/>
                </a:solidFill>
                <a:latin typeface="Times New Roman" pitchFamily="18" charset="0"/>
              </a:rPr>
              <a:t>Разговорное употребление.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v"/>
            </a:pPr>
            <a:r>
              <a:rPr lang="ru-RU" b="1" i="1" kern="0" dirty="0">
                <a:solidFill>
                  <a:srgbClr val="006699"/>
                </a:solidFill>
                <a:latin typeface="Times New Roman" pitchFamily="18" charset="0"/>
              </a:rPr>
              <a:t>«Работать за проценты» - работать за вознаграждение, исчисляемое в зависимости от прибыли или оборота.</a:t>
            </a:r>
          </a:p>
          <a:p>
            <a:pPr lvl="0" fontAlgn="base"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v"/>
            </a:pPr>
            <a:r>
              <a:rPr lang="ru-RU" b="1" i="1" kern="0" dirty="0">
                <a:solidFill>
                  <a:srgbClr val="006699"/>
                </a:solidFill>
                <a:latin typeface="Times New Roman" pitchFamily="18" charset="0"/>
              </a:rPr>
              <a:t>«На все сто процентов» - полностью.</a:t>
            </a:r>
          </a:p>
          <a:p>
            <a:pPr lvl="0" fontAlgn="base">
              <a:spcAft>
                <a:spcPct val="0"/>
              </a:spcAft>
              <a:buClr>
                <a:srgbClr val="006699"/>
              </a:buClr>
              <a:buFont typeface="Wingdings" pitchFamily="2" charset="2"/>
              <a:buChar char="v"/>
            </a:pPr>
            <a:r>
              <a:rPr lang="ru-RU" b="1" i="1" kern="0" dirty="0">
                <a:solidFill>
                  <a:srgbClr val="006699"/>
                </a:solidFill>
                <a:latin typeface="Times New Roman" pitchFamily="18" charset="0"/>
              </a:rPr>
              <a:t>«Процентщик» - человек, </a:t>
            </a:r>
          </a:p>
          <a:p>
            <a:pPr lvl="0" fontAlgn="base">
              <a:spcAft>
                <a:spcPct val="0"/>
              </a:spcAft>
              <a:buClr>
                <a:srgbClr val="006699"/>
              </a:buClr>
              <a:buNone/>
            </a:pPr>
            <a:r>
              <a:rPr lang="ru-RU" b="1" i="1" kern="0" dirty="0">
                <a:solidFill>
                  <a:srgbClr val="006699"/>
                </a:solidFill>
                <a:latin typeface="Times New Roman" pitchFamily="18" charset="0"/>
              </a:rPr>
              <a:t>дающий деньги под большие </a:t>
            </a:r>
          </a:p>
          <a:p>
            <a:pPr lvl="0" fontAlgn="base">
              <a:spcAft>
                <a:spcPct val="0"/>
              </a:spcAft>
              <a:buClr>
                <a:srgbClr val="006699"/>
              </a:buClr>
              <a:buNone/>
            </a:pPr>
            <a:r>
              <a:rPr lang="ru-RU" b="1" i="1" kern="0" dirty="0">
                <a:solidFill>
                  <a:srgbClr val="006699"/>
                </a:solidFill>
                <a:latin typeface="Times New Roman" pitchFamily="18" charset="0"/>
              </a:rPr>
              <a:t>проценты, ростовщик.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3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941</TotalTime>
  <Words>1523</Words>
  <Application>Microsoft Office PowerPoint</Application>
  <PresentationFormat>Экран (4:3)</PresentationFormat>
  <Paragraphs>215</Paragraphs>
  <Slides>27</Slides>
  <Notes>1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Остин</vt:lpstr>
      <vt:lpstr>Формула</vt:lpstr>
      <vt:lpstr>Презентация PowerPoint</vt:lpstr>
      <vt:lpstr>Задачи данной работы: </vt:lpstr>
      <vt:lpstr>Почему этот проект? </vt:lpstr>
      <vt:lpstr>  Задачи данной работы: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Разговорное употребление.</vt:lpstr>
      <vt:lpstr>Работа с процентами</vt:lpstr>
      <vt:lpstr>Проценты тесно связаны с обыкновенными и десятичными дробями. Поэтому стоит запомнить несколько простых равенств. </vt:lpstr>
      <vt:lpstr>         Сложение процентов </vt:lpstr>
      <vt:lpstr>Основные понятия, связанные с процентами: Три основных действия:  </vt:lpstr>
      <vt:lpstr>Основные типы задач на проценты </vt:lpstr>
      <vt:lpstr> Задача вида 1. </vt:lpstr>
      <vt:lpstr>Задача вида 2.   </vt:lpstr>
      <vt:lpstr>Задача вида 3. </vt:lpstr>
      <vt:lpstr> Задачи на концентрацию и процентное содержание  </vt:lpstr>
      <vt:lpstr>Задача 3.Смешали 30% -ный раствор соляной кислоты с 10% - ным раствором и получили 600 граммов 15% - ного раствора. Сколько граммов каждого раствора было взято?</vt:lpstr>
      <vt:lpstr>Презентация PowerPoint</vt:lpstr>
      <vt:lpstr> В пачке 500 листов бумаги формата А4. За неделю в  офисе расходуется 600 листов. Какое наименьшее количество пачек бумаги нужно купить в офис на 6 недель? </vt:lpstr>
      <vt:lpstr>Презентация PowerPoint</vt:lpstr>
      <vt:lpstr>Презентация PowerPoint</vt:lpstr>
      <vt:lpstr>Презентация PowerPoint</vt:lpstr>
      <vt:lpstr>Четыре рубашки дешевле куртки на 8%. На сколько процентов пять рубашек дороже куртки? </vt:lpstr>
      <vt:lpstr>Формула  Простых  ПРОЦЕНТОВ</vt:lpstr>
      <vt:lpstr>Формула сложных процентов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59</cp:revision>
  <dcterms:created xsi:type="dcterms:W3CDTF">2011-10-08T17:28:49Z</dcterms:created>
  <dcterms:modified xsi:type="dcterms:W3CDTF">2012-02-04T10:35:50Z</dcterms:modified>
</cp:coreProperties>
</file>