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267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F19CE-58A6-4CFA-A432-C876115716A1}" type="datetimeFigureOut">
              <a:rPr lang="ru-RU" smtClean="0"/>
              <a:pPr/>
              <a:t>05.10.2012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AA5EF-0B58-4F7D-ADD0-F62CC92ED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AA5EF-0B58-4F7D-ADD0-F62CC92ED93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1B60-287A-4D75-BB14-D2531201F4AC}" type="datetimeFigureOut">
              <a:rPr lang="ru-RU" smtClean="0"/>
              <a:pPr/>
              <a:t>05.10.2012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39A9-AF9F-4258-9E19-6AEDD5013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1B60-287A-4D75-BB14-D2531201F4AC}" type="datetimeFigureOut">
              <a:rPr lang="ru-RU" smtClean="0"/>
              <a:pPr/>
              <a:t>05.10.2012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39A9-AF9F-4258-9E19-6AEDD5013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1B60-287A-4D75-BB14-D2531201F4AC}" type="datetimeFigureOut">
              <a:rPr lang="ru-RU" smtClean="0"/>
              <a:pPr/>
              <a:t>05.10.2012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39A9-AF9F-4258-9E19-6AEDD5013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1B60-287A-4D75-BB14-D2531201F4AC}" type="datetimeFigureOut">
              <a:rPr lang="ru-RU" smtClean="0"/>
              <a:pPr/>
              <a:t>05.10.2012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39A9-AF9F-4258-9E19-6AEDD5013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1B60-287A-4D75-BB14-D2531201F4AC}" type="datetimeFigureOut">
              <a:rPr lang="ru-RU" smtClean="0"/>
              <a:pPr/>
              <a:t>05.10.2012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39A9-AF9F-4258-9E19-6AEDD5013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1B60-287A-4D75-BB14-D2531201F4AC}" type="datetimeFigureOut">
              <a:rPr lang="ru-RU" smtClean="0"/>
              <a:pPr/>
              <a:t>05.10.2012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39A9-AF9F-4258-9E19-6AEDD5013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1B60-287A-4D75-BB14-D2531201F4AC}" type="datetimeFigureOut">
              <a:rPr lang="ru-RU" smtClean="0"/>
              <a:pPr/>
              <a:t>05.10.2012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39A9-AF9F-4258-9E19-6AEDD5013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1B60-287A-4D75-BB14-D2531201F4AC}" type="datetimeFigureOut">
              <a:rPr lang="ru-RU" smtClean="0"/>
              <a:pPr/>
              <a:t>05.10.2012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39A9-AF9F-4258-9E19-6AEDD5013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1B60-287A-4D75-BB14-D2531201F4AC}" type="datetimeFigureOut">
              <a:rPr lang="ru-RU" smtClean="0"/>
              <a:pPr/>
              <a:t>05.10.2012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39A9-AF9F-4258-9E19-6AEDD5013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1B60-287A-4D75-BB14-D2531201F4AC}" type="datetimeFigureOut">
              <a:rPr lang="ru-RU" smtClean="0"/>
              <a:pPr/>
              <a:t>05.10.2012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39A9-AF9F-4258-9E19-6AEDD5013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1B60-287A-4D75-BB14-D2531201F4AC}" type="datetimeFigureOut">
              <a:rPr lang="ru-RU" smtClean="0"/>
              <a:pPr/>
              <a:t>05.10.2012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E939A9-AF9F-4258-9E19-6AEDD50130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261B60-287A-4D75-BB14-D2531201F4AC}" type="datetimeFigureOut">
              <a:rPr lang="ru-RU" smtClean="0"/>
              <a:pPr/>
              <a:t>05.10.2012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E939A9-AF9F-4258-9E19-6AEDD501305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8.jpeg"/><Relationship Id="rId1" Type="http://schemas.openxmlformats.org/officeDocument/2006/relationships/audio" Target="file:///C:\Users\1\Desktop\&#1069;&#1089;&#1090;&#1086;&#1085;&#1080;&#1103;%2011-06-12\08.%20Parijat%20-%20Healing%20Senses%20.mp3" TargetMode="Externa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215370" cy="3000396"/>
          </a:xfrm>
        </p:spPr>
        <p:txBody>
          <a:bodyPr>
            <a:noAutofit/>
          </a:bodyPr>
          <a:lstStyle/>
          <a:p>
            <a:r>
              <a:rPr lang="ru-RU" sz="4000" dirty="0" smtClean="0"/>
              <a:t>Экскурсионная  деятельность  </a:t>
            </a:r>
            <a:br>
              <a:rPr lang="ru-RU" sz="4000" dirty="0" smtClean="0"/>
            </a:br>
            <a:r>
              <a:rPr lang="ru-RU" sz="4000" dirty="0" smtClean="0"/>
              <a:t>как  средство активного                                           взаимодействия  образовательного  учреждения  и  семьи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3571876"/>
            <a:ext cx="4929222" cy="2714644"/>
          </a:xfrm>
        </p:spPr>
        <p:txBody>
          <a:bodyPr>
            <a:normAutofit fontScale="77500" lnSpcReduction="20000"/>
          </a:bodyPr>
          <a:lstStyle/>
          <a:p>
            <a:r>
              <a:rPr lang="ru-RU" sz="2900" dirty="0" smtClean="0"/>
              <a:t>Из  опыта  работы  </a:t>
            </a:r>
          </a:p>
          <a:p>
            <a:r>
              <a:rPr lang="ru-RU" sz="2900" dirty="0" smtClean="0"/>
              <a:t>учителя  начальных  классов </a:t>
            </a:r>
          </a:p>
          <a:p>
            <a:r>
              <a:rPr lang="ru-RU" sz="2900" dirty="0" smtClean="0"/>
              <a:t>ГБОУ гимназия №446</a:t>
            </a:r>
          </a:p>
          <a:p>
            <a:r>
              <a:rPr lang="ru-RU" sz="4600" dirty="0" smtClean="0"/>
              <a:t>Медведевой  </a:t>
            </a:r>
          </a:p>
          <a:p>
            <a:r>
              <a:rPr lang="ru-RU" sz="4600" dirty="0" smtClean="0"/>
              <a:t>Марины  Витальевны</a:t>
            </a:r>
          </a:p>
          <a:p>
            <a:r>
              <a:rPr lang="ru-RU" dirty="0" smtClean="0"/>
              <a:t>                                                           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643578"/>
            <a:ext cx="3309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Санкт – Петербург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6000768"/>
            <a:ext cx="1901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11.06.2012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 descr="DSC_02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429000"/>
            <a:ext cx="3214710" cy="2134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642918"/>
            <a:ext cx="5643570" cy="1582737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Рисунок 4" descr="IMG_44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552845">
            <a:off x="523290" y="2051964"/>
            <a:ext cx="8108823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внимание!!!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 rot="1749972">
            <a:off x="2369236" y="4172571"/>
            <a:ext cx="6166888" cy="17538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ценностного  отношения </a:t>
            </a:r>
          </a:p>
          <a:p>
            <a:pPr algn="ctr"/>
            <a:r>
              <a:rPr lang="ru-RU" sz="2400" dirty="0" smtClean="0"/>
              <a:t> к  культуре    своего народа  и  народов  мира</a:t>
            </a:r>
            <a:endParaRPr lang="ru-RU" sz="24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4282" y="2428868"/>
            <a:ext cx="2286016" cy="19288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Цели  и  задачи  духовно-нравственного  воспитания</a:t>
            </a:r>
            <a:endParaRPr lang="ru-RU" sz="2000" dirty="0"/>
          </a:p>
        </p:txBody>
      </p:sp>
      <p:sp>
        <p:nvSpPr>
          <p:cNvPr id="3" name="Овал 2"/>
          <p:cNvSpPr/>
          <p:nvPr/>
        </p:nvSpPr>
        <p:spPr>
          <a:xfrm rot="291614">
            <a:off x="3116644" y="2653530"/>
            <a:ext cx="5357850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нравственного  чувства</a:t>
            </a:r>
            <a:endParaRPr lang="ru-RU" sz="2800" dirty="0"/>
          </a:p>
        </p:txBody>
      </p:sp>
      <p:sp>
        <p:nvSpPr>
          <p:cNvPr id="4" name="Овал 3"/>
          <p:cNvSpPr/>
          <p:nvPr/>
        </p:nvSpPr>
        <p:spPr>
          <a:xfrm rot="20259348">
            <a:off x="2919329" y="819098"/>
            <a:ext cx="5724247" cy="145586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творческого  отношения</a:t>
            </a:r>
          </a:p>
          <a:p>
            <a:pPr algn="ctr"/>
            <a:r>
              <a:rPr lang="ru-RU" sz="2400" dirty="0" smtClean="0"/>
              <a:t>  к  учёбе,  труду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0298" y="428604"/>
            <a:ext cx="714380" cy="62151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ВОСПИТАНИЕ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05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Равнобедренный треугольник 1"/>
          <p:cNvSpPr/>
          <p:nvPr/>
        </p:nvSpPr>
        <p:spPr>
          <a:xfrm>
            <a:off x="2000232" y="3857628"/>
            <a:ext cx="5429288" cy="3000372"/>
          </a:xfrm>
          <a:prstGeom prst="triangle">
            <a:avLst>
              <a:gd name="adj" fmla="val 5030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86116" y="500042"/>
            <a:ext cx="300039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э</a:t>
            </a:r>
            <a:r>
              <a:rPr lang="ru-RU" sz="2800" dirty="0" smtClean="0"/>
              <a:t>кскурсионная</a:t>
            </a:r>
            <a:r>
              <a:rPr lang="ru-RU" sz="2000" dirty="0" smtClean="0"/>
              <a:t>  </a:t>
            </a:r>
          </a:p>
          <a:p>
            <a:pPr algn="ctr"/>
            <a:r>
              <a:rPr lang="ru-RU" sz="2800" dirty="0" smtClean="0"/>
              <a:t>деятельность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071546"/>
            <a:ext cx="257173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</a:t>
            </a:r>
            <a:r>
              <a:rPr lang="ru-RU" sz="2400" dirty="0" smtClean="0"/>
              <a:t>оложительное  отношение  </a:t>
            </a:r>
          </a:p>
          <a:p>
            <a:pPr algn="ctr"/>
            <a:r>
              <a:rPr lang="ru-RU" sz="2400" dirty="0" smtClean="0"/>
              <a:t>к  школе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786578" y="1214422"/>
            <a:ext cx="207167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активные</a:t>
            </a:r>
            <a:endParaRPr lang="ru-RU" sz="1600" dirty="0" smtClean="0"/>
          </a:p>
          <a:p>
            <a:pPr algn="ctr"/>
            <a:r>
              <a:rPr lang="ru-RU" sz="2800" dirty="0" smtClean="0"/>
              <a:t>  участники </a:t>
            </a:r>
          </a:p>
        </p:txBody>
      </p:sp>
      <p:sp>
        <p:nvSpPr>
          <p:cNvPr id="6" name="Овал 5"/>
          <p:cNvSpPr/>
          <p:nvPr/>
        </p:nvSpPr>
        <p:spPr>
          <a:xfrm>
            <a:off x="2928926" y="5000636"/>
            <a:ext cx="3571900" cy="18573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в</a:t>
            </a:r>
            <a:r>
              <a:rPr lang="ru-RU" sz="2800" dirty="0" smtClean="0"/>
              <a:t>оспитание</a:t>
            </a:r>
            <a:r>
              <a:rPr lang="ru-RU" sz="2400" dirty="0" smtClean="0"/>
              <a:t>  и  </a:t>
            </a:r>
            <a:r>
              <a:rPr lang="ru-RU" sz="2800" dirty="0" smtClean="0"/>
              <a:t>образование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01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85860"/>
            <a:ext cx="6429420" cy="4822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786314" y="5214950"/>
            <a:ext cx="3786214" cy="1146863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Дружный  коллектив  детей  и  родителей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 rot="20431948">
            <a:off x="531683" y="1393714"/>
            <a:ext cx="3350659" cy="764701"/>
          </a:xfrm>
          <a:prstGeom prst="roundRect">
            <a:avLst>
              <a:gd name="adj" fmla="val 1541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Общие  интересы</a:t>
            </a:r>
            <a:endParaRPr lang="ru-RU" sz="28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305800" cy="63266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Экскурсии</a:t>
            </a:r>
            <a:endParaRPr lang="ru-RU" sz="7200" dirty="0"/>
          </a:p>
        </p:txBody>
      </p:sp>
      <p:cxnSp>
        <p:nvCxnSpPr>
          <p:cNvPr id="5" name="Прямая со стрелкой 4"/>
          <p:cNvCxnSpPr>
            <a:stCxn id="2" idx="2"/>
          </p:cNvCxnSpPr>
          <p:nvPr/>
        </p:nvCxnSpPr>
        <p:spPr>
          <a:xfrm rot="5400000">
            <a:off x="3307143" y="511573"/>
            <a:ext cx="581780" cy="225267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 rot="16200000" flipH="1">
            <a:off x="5450283" y="621111"/>
            <a:ext cx="653218" cy="210504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214282" y="1857364"/>
            <a:ext cx="4262705" cy="4512736"/>
            <a:chOff x="214282" y="1857364"/>
            <a:chExt cx="4262705" cy="4512736"/>
          </a:xfrm>
        </p:grpSpPr>
        <p:sp>
          <p:nvSpPr>
            <p:cNvPr id="3" name="TextBox 2"/>
            <p:cNvSpPr txBox="1"/>
            <p:nvPr/>
          </p:nvSpPr>
          <p:spPr>
            <a:xfrm>
              <a:off x="214282" y="1857364"/>
              <a:ext cx="418255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/>
                <a:t>образовательные</a:t>
              </a:r>
              <a:endParaRPr lang="ru-RU" sz="3600" b="1" dirty="0"/>
            </a:p>
            <a:p>
              <a:endParaRPr lang="ru-RU" sz="2800" dirty="0" smtClean="0"/>
            </a:p>
            <a:p>
              <a:endParaRPr lang="ru-RU" sz="3200" b="1" dirty="0"/>
            </a:p>
          </p:txBody>
        </p:sp>
        <p:pic>
          <p:nvPicPr>
            <p:cNvPr id="11" name="Рисунок 10" descr="IMG_168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158" y="2928934"/>
              <a:ext cx="4095778" cy="30718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214282" y="6000768"/>
              <a:ext cx="4262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Копенгаген. Памятник Г.-Х. Андерсену</a:t>
              </a:r>
              <a:endParaRPr lang="ru-RU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786314" y="1857364"/>
            <a:ext cx="4081816" cy="4718297"/>
            <a:chOff x="4786314" y="1857364"/>
            <a:chExt cx="4081816" cy="471829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286380" y="1857364"/>
              <a:ext cx="35817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/>
                <a:t>краеведческие</a:t>
              </a:r>
            </a:p>
          </p:txBody>
        </p:sp>
        <p:pic>
          <p:nvPicPr>
            <p:cNvPr id="13" name="Рисунок 12" descr="IMG_1470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6314" y="2928934"/>
              <a:ext cx="4071966" cy="30539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4929190" y="5929330"/>
              <a:ext cx="3827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Новгород.</a:t>
              </a:r>
            </a:p>
            <a:p>
              <a:pPr algn="ctr"/>
              <a:r>
                <a:rPr lang="ru-RU" dirty="0" smtClean="0"/>
                <a:t>Памятник  деревянного зодчества.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929330"/>
            <a:ext cx="8786842" cy="632666"/>
          </a:xfrm>
        </p:spPr>
        <p:txBody>
          <a:bodyPr>
            <a:noAutofit/>
          </a:bodyPr>
          <a:lstStyle/>
          <a:p>
            <a:r>
              <a:rPr lang="ru-RU" sz="4800" dirty="0" smtClean="0"/>
              <a:t>Жизнь и творчество А.С.Пушкина</a:t>
            </a:r>
            <a:endParaRPr lang="ru-RU" sz="4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1000108"/>
            <a:ext cx="4429156" cy="4286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Courier New" pitchFamily="49" charset="0"/>
              <a:buChar char="o"/>
            </a:pPr>
            <a:r>
              <a:rPr lang="ru-RU" sz="2800" b="1" dirty="0" smtClean="0"/>
              <a:t>Пушкин-лицеист</a:t>
            </a:r>
          </a:p>
          <a:p>
            <a:pPr>
              <a:buFont typeface="Courier New" pitchFamily="49" charset="0"/>
              <a:buChar char="o"/>
            </a:pPr>
            <a:r>
              <a:rPr lang="ru-RU" sz="2800" b="1" dirty="0" err="1" smtClean="0"/>
              <a:t>Вырский</a:t>
            </a:r>
            <a:r>
              <a:rPr lang="ru-RU" sz="2800" b="1" dirty="0" smtClean="0"/>
              <a:t> тракт, домик Арины Родионовны</a:t>
            </a:r>
          </a:p>
          <a:p>
            <a:pPr>
              <a:buFont typeface="Courier New" pitchFamily="49" charset="0"/>
              <a:buChar char="o"/>
            </a:pPr>
            <a:r>
              <a:rPr lang="ru-RU" sz="2800" b="1" dirty="0" smtClean="0"/>
              <a:t>Музей-квартира Пушкина на Мойке 12</a:t>
            </a:r>
          </a:p>
          <a:p>
            <a:pPr>
              <a:buFont typeface="Courier New" pitchFamily="49" charset="0"/>
              <a:buChar char="o"/>
            </a:pPr>
            <a:r>
              <a:rPr lang="ru-RU" sz="2800" b="1" dirty="0" smtClean="0"/>
              <a:t>Экскурсия в Пушкинские горы</a:t>
            </a:r>
          </a:p>
          <a:p>
            <a:endParaRPr lang="ru-RU" b="1" dirty="0" smtClean="0"/>
          </a:p>
        </p:txBody>
      </p:sp>
      <p:pic>
        <p:nvPicPr>
          <p:cNvPr id="5" name="Рисунок 4" descr="IMG_05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286123"/>
            <a:ext cx="3476649" cy="2607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IMG_03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50857">
            <a:off x="4966092" y="693043"/>
            <a:ext cx="3602195" cy="2701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35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357166"/>
            <a:ext cx="4143404" cy="3107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857892"/>
            <a:ext cx="8305800" cy="7143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Санкт-Петербурга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2643182"/>
            <a:ext cx="5286412" cy="32861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Courier New" pitchFamily="49" charset="0"/>
              <a:buChar char="o"/>
            </a:pPr>
            <a:r>
              <a:rPr lang="ru-RU" sz="2800" dirty="0" smtClean="0"/>
              <a:t>Домик Петра </a:t>
            </a:r>
            <a:r>
              <a:rPr lang="en-US" sz="2800" dirty="0" smtClean="0"/>
              <a:t>I</a:t>
            </a:r>
            <a:endParaRPr lang="ru-RU" sz="2800" dirty="0" smtClean="0"/>
          </a:p>
          <a:p>
            <a:pPr>
              <a:buFont typeface="Courier New" pitchFamily="49" charset="0"/>
              <a:buChar char="o"/>
            </a:pPr>
            <a:r>
              <a:rPr lang="ru-RU" sz="2800" dirty="0" smtClean="0"/>
              <a:t>Петропавловская крепость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/>
              <a:t>Интерактивная игра «История СПб» (Океанариум)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/>
              <a:t>Петровский зал Эрмитажа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/>
              <a:t>Петергоф (Петродворец)</a:t>
            </a:r>
            <a:endParaRPr lang="ru-RU" sz="2800" dirty="0"/>
          </a:p>
        </p:txBody>
      </p:sp>
      <p:pic>
        <p:nvPicPr>
          <p:cNvPr id="5" name="Рисунок 4" descr="IMG_32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3786190"/>
            <a:ext cx="2500330" cy="1875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P10005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214290"/>
            <a:ext cx="3048021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42910" y="3071810"/>
            <a:ext cx="7358114" cy="33575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Courier New" pitchFamily="49" charset="0"/>
              <a:buChar char="o"/>
            </a:pPr>
            <a:r>
              <a:rPr lang="ru-RU" sz="2800" dirty="0" smtClean="0"/>
              <a:t>Музей ж/</a:t>
            </a:r>
            <a:r>
              <a:rPr lang="ru-RU" sz="2800" dirty="0" err="1" smtClean="0"/>
              <a:t>д</a:t>
            </a:r>
            <a:r>
              <a:rPr lang="ru-RU" sz="2800" dirty="0" smtClean="0"/>
              <a:t> транспорта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/>
              <a:t>Город профессий </a:t>
            </a:r>
            <a:r>
              <a:rPr lang="ru-RU" sz="2800" dirty="0" err="1" smtClean="0"/>
              <a:t>КидБург</a:t>
            </a:r>
            <a:endParaRPr lang="ru-RU" sz="2800" dirty="0" smtClean="0"/>
          </a:p>
          <a:p>
            <a:pPr>
              <a:buFont typeface="Courier New" pitchFamily="49" charset="0"/>
              <a:buChar char="o"/>
            </a:pPr>
            <a:r>
              <a:rPr lang="ru-RU" sz="2800" dirty="0" smtClean="0"/>
              <a:t>Музей хлеба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/>
              <a:t>Музей воды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/>
              <a:t>Музей гигиены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/>
              <a:t>Мастер-классы в Музее Антропологии и Этнографии</a:t>
            </a: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0"/>
            <a:ext cx="4757742" cy="704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Профориентация </a:t>
            </a:r>
            <a:endParaRPr lang="ru-RU" dirty="0"/>
          </a:p>
        </p:txBody>
      </p:sp>
      <p:pic>
        <p:nvPicPr>
          <p:cNvPr id="5" name="Рисунок 4" descr="IMG_32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785794"/>
            <a:ext cx="2952771" cy="2214578"/>
          </a:xfrm>
          <a:prstGeom prst="roundRect">
            <a:avLst>
              <a:gd name="adj" fmla="val 2172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G_32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785794"/>
            <a:ext cx="2857520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G_56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1000108"/>
            <a:ext cx="2500330" cy="1875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_0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0327341" cy="6858000"/>
          </a:xfrm>
          <a:prstGeom prst="rect">
            <a:avLst/>
          </a:prstGeom>
        </p:spPr>
      </p:pic>
      <p:pic>
        <p:nvPicPr>
          <p:cNvPr id="4" name="Рисунок 3" descr="IMG_02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025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_031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MG_039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IMG_154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51670" y="0"/>
            <a:ext cx="9395670" cy="6858000"/>
          </a:xfrm>
          <a:prstGeom prst="rect">
            <a:avLst/>
          </a:prstGeom>
        </p:spPr>
      </p:pic>
      <p:pic>
        <p:nvPicPr>
          <p:cNvPr id="9" name="Рисунок 8" descr="IMG_1725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85783" y="0"/>
            <a:ext cx="9429783" cy="7072338"/>
          </a:xfrm>
          <a:prstGeom prst="rect">
            <a:avLst/>
          </a:prstGeom>
        </p:spPr>
      </p:pic>
      <p:pic>
        <p:nvPicPr>
          <p:cNvPr id="10" name="Рисунок 9" descr="IMG_1748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85784" y="0"/>
            <a:ext cx="9715536" cy="7286652"/>
          </a:xfrm>
          <a:prstGeom prst="rect">
            <a:avLst/>
          </a:prstGeom>
        </p:spPr>
      </p:pic>
      <p:pic>
        <p:nvPicPr>
          <p:cNvPr id="11" name="Рисунок 10" descr="IMG_2129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357222" y="-214338"/>
            <a:ext cx="9810787" cy="7358090"/>
          </a:xfrm>
          <a:prstGeom prst="rect">
            <a:avLst/>
          </a:prstGeom>
        </p:spPr>
      </p:pic>
      <p:pic>
        <p:nvPicPr>
          <p:cNvPr id="12" name="Рисунок 11" descr="P1000644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214338"/>
            <a:ext cx="9429784" cy="7072338"/>
          </a:xfrm>
          <a:prstGeom prst="rect">
            <a:avLst/>
          </a:prstGeom>
        </p:spPr>
      </p:pic>
      <p:pic>
        <p:nvPicPr>
          <p:cNvPr id="13" name="Рисунок 12" descr="P1000748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214338"/>
            <a:ext cx="9429784" cy="7072338"/>
          </a:xfrm>
          <a:prstGeom prst="rect">
            <a:avLst/>
          </a:prstGeom>
        </p:spPr>
      </p:pic>
      <p:pic>
        <p:nvPicPr>
          <p:cNvPr id="14" name="Рисунок 13" descr="P1000911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214338"/>
            <a:ext cx="9429784" cy="7072338"/>
          </a:xfrm>
          <a:prstGeom prst="rect">
            <a:avLst/>
          </a:prstGeom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-214338"/>
            <a:ext cx="9434173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 descr="IMG_7053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-214338"/>
            <a:ext cx="9429784" cy="7072338"/>
          </a:xfrm>
          <a:prstGeom prst="rect">
            <a:avLst/>
          </a:prstGeom>
        </p:spPr>
      </p:pic>
      <p:pic>
        <p:nvPicPr>
          <p:cNvPr id="17" name="08. Parijat - Healing Senses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/>
          <a:stretch>
            <a:fillRect/>
          </a:stretch>
        </p:blipFill>
        <p:spPr>
          <a:xfrm>
            <a:off x="8286768" y="5786454"/>
            <a:ext cx="857232" cy="85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1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1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1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1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001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1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001"/>
                            </p:stCondLst>
                            <p:childTnLst>
                              <p:par>
                                <p:cTn id="68" presetID="3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7001"/>
                            </p:stCondLst>
                            <p:childTnLst>
                              <p:par>
                                <p:cTn id="77" presetID="3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2001"/>
                            </p:stCondLst>
                            <p:childTnLst>
                              <p:par>
                                <p:cTn id="86" presetID="3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6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001"/>
                            </p:stCondLst>
                            <p:childTnLst>
                              <p:par>
                                <p:cTn id="95" presetID="3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6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2001"/>
                            </p:stCondLst>
                            <p:childTnLst>
                              <p:par>
                                <p:cTn id="104" presetID="3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6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7001"/>
                            </p:stCondLst>
                            <p:childTnLst>
                              <p:par>
                                <p:cTn id="113" presetID="3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600" decel="100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600" decel="100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00" decel="100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00" decel="100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2001"/>
                            </p:stCondLst>
                            <p:childTnLst>
                              <p:par>
                                <p:cTn id="122" presetID="3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6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1370</TotalTime>
  <Words>152</Words>
  <Application>Microsoft Office PowerPoint</Application>
  <PresentationFormat>Экран (4:3)</PresentationFormat>
  <Paragraphs>52</Paragraphs>
  <Slides>10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Экскурсионная  деятельность   как  средство активного                                           взаимодействия  образовательного  учреждения  и  семьи</vt:lpstr>
      <vt:lpstr>Слайд 2</vt:lpstr>
      <vt:lpstr>Слайд 3</vt:lpstr>
      <vt:lpstr>Слайд 4</vt:lpstr>
      <vt:lpstr>Экскурсии</vt:lpstr>
      <vt:lpstr>Жизнь и творчество А.С.Пушкина</vt:lpstr>
      <vt:lpstr>История Санкт-Петербурга</vt:lpstr>
      <vt:lpstr>Профориентация </vt:lpstr>
      <vt:lpstr>Слайд 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Экскурсионная  деятельность  как  средство  активного                                                 взаимодействия  образовательного  учреждения  и  семьи</dc:title>
  <dc:creator>User</dc:creator>
  <cp:lastModifiedBy>User</cp:lastModifiedBy>
  <cp:revision>47</cp:revision>
  <dcterms:created xsi:type="dcterms:W3CDTF">2012-05-31T14:50:09Z</dcterms:created>
  <dcterms:modified xsi:type="dcterms:W3CDTF">2012-10-05T09:05:55Z</dcterms:modified>
</cp:coreProperties>
</file>