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8" r:id="rId2"/>
    <p:sldMasterId id="2147483720" r:id="rId3"/>
    <p:sldMasterId id="2147483911" r:id="rId4"/>
  </p:sldMasterIdLst>
  <p:notesMasterIdLst>
    <p:notesMasterId r:id="rId16"/>
  </p:notesMasterIdLst>
  <p:sldIdLst>
    <p:sldId id="373" r:id="rId5"/>
    <p:sldId id="369" r:id="rId6"/>
    <p:sldId id="260" r:id="rId7"/>
    <p:sldId id="371" r:id="rId8"/>
    <p:sldId id="272" r:id="rId9"/>
    <p:sldId id="273" r:id="rId10"/>
    <p:sldId id="274" r:id="rId11"/>
    <p:sldId id="322" r:id="rId12"/>
    <p:sldId id="323" r:id="rId13"/>
    <p:sldId id="324" r:id="rId14"/>
    <p:sldId id="32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CC"/>
    <a:srgbClr val="CC0099"/>
    <a:srgbClr val="CCECFF"/>
    <a:srgbClr val="9900CC"/>
    <a:srgbClr val="FF9900"/>
    <a:srgbClr val="FFCC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1" autoAdjust="0"/>
    <p:restoredTop sz="98904" autoAdjust="0"/>
  </p:normalViewPr>
  <p:slideViewPr>
    <p:cSldViewPr>
      <p:cViewPr>
        <p:scale>
          <a:sx n="50" d="100"/>
          <a:sy n="50" d="100"/>
        </p:scale>
        <p:origin x="-4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none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/>
            </a:lvl1pPr>
          </a:lstStyle>
          <a:p>
            <a:pPr>
              <a:defRPr/>
            </a:pPr>
            <a:fld id="{EB5C10D8-26E0-4669-8AA2-B2B233BA7A16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none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/>
            </a:lvl1pPr>
          </a:lstStyle>
          <a:p>
            <a:pPr>
              <a:defRPr/>
            </a:pPr>
            <a:fld id="{18D86485-EB0C-4B99-B657-996BAB083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15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011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72FE49F-449A-4DD0-96C8-E3D0FF5B7614}" type="slidenum">
              <a:rPr lang="ru-RU" sz="1200" u="none">
                <a:latin typeface="+mn-lt"/>
              </a:rPr>
              <a:pPr algn="r">
                <a:defRPr/>
              </a:pPr>
              <a:t>4</a:t>
            </a:fld>
            <a:endParaRPr lang="ru-RU" sz="1200" u="none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A758F-0601-44B9-B6AC-A961C6190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D3FCD-537F-4A5F-8F11-ED5C5B76E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67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8AA99-968E-4D46-A1B3-4A6D06FDC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7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DFAB8-5382-41FA-9A80-42AF51834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93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u="none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ru-RU" u="none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ru-RU" u="none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ru-RU" u="none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892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1DF65-D8D2-480E-AFB2-29E99E264D6C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B81A-1730-414E-BE02-5CF0D0368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9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4EAD8-9DA4-4728-9BAF-F14CADA997F1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A163B-9F7C-4F4B-B847-37B7BD232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84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D952D-D508-421F-A56A-85B85BEBBA64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ED0B9-C4BE-4A27-911E-0C75EF615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27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9DEFB-9C69-450F-B0AF-C678F2ACBE2C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0F9A-939C-4F93-BA4A-7CB2A191F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4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D7BA-375E-4E13-9A45-70D2711210CA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D787E-7A3D-4F4B-B85B-1C9AFAA05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85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35346-F38D-4592-9C77-167CF533D077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B9F4-48D1-4892-BF22-9C9D62C30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239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80BF3-C74B-4651-ABCF-D90C92B696BD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7C14A-2B44-4FD5-A301-2DA579CCF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1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68AFC-6481-4492-8366-FE3AFCF7A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44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EA223-ED27-4705-BD94-A93958FDC17A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53C5A-C5C0-49F1-AFDC-944F0C77B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44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A9F5-B57C-4FE0-A7BE-083F1B40943B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6D6B9-84E9-4ED3-AB2E-83EE8F13B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75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35920-76AF-4884-BBF4-84AC76663A9D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A71D9-F056-41C4-9A3E-F14462EFE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83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28555-A173-4FBD-94D7-21A90EF9CA70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91E0F-B759-48CE-9BB9-0CF2EF029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63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180CC-1FD9-44EF-B0BA-171407763C08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B4B18-236F-4821-867D-2AD6E8818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41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E61D9-1FF4-4938-8F40-AC7F4BC588A6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AE0EC-80C0-4431-B944-C7B56ADC2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49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A58DE-D4A0-4148-971A-8075710C1D4A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2E0E3-62CD-49A9-8302-678C8821E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80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B8823-7A3D-4579-B866-F9461A88DDF8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EFA9-9161-413B-AACA-B1FF8B659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73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E11CE-C87F-4C11-A1F8-EACB0497CBF7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A32FC-6D51-408B-B61E-39ADBDF9F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7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4AB7-90D7-4254-BA06-6D60D35CE698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6122A-B261-4F97-B7AF-B5A24E167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2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4596C-FF77-41F6-B46D-B2DF8B256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97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3950-FEA9-4E42-863F-DE88F916F11B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4D39-705E-4BB9-99B0-329567145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26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5AAA2-7E42-41F1-BBD0-543FACEE2325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D8A94-460C-4755-8977-171630BD9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36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3D163-7D0C-4BF3-94B1-1272FBCB1B2D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3A64D-A6DF-4436-8072-AFA2501D4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903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03DBA-F02B-4EE1-A8F2-03DCDEB064AE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B1FFC-196F-4DBB-ACE4-BDB67DB4E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835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CA79A-DD5A-422B-847C-036D63ED03A4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E6D3C-8730-4029-B0AD-F32CF4ADE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36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08 h 2182"/>
                <a:gd name="T4" fmla="*/ 6381 w 4897"/>
                <a:gd name="T5" fmla="*/ 1308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49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49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D4808-67F7-49CD-B83E-4EF527A242C3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E4B75-9CB7-460D-B6AD-B3FDB95D8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35ADE-48C4-4EF8-95EB-B403A268CBA4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38AD0-790D-4E56-AE86-2D9116A23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18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DAB88-06EB-4FB7-AD27-3B41EC99A683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4BFC2-74B9-4406-B563-725A0F4E9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16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FACB1-38A5-46B2-8825-87762B5EA49F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5A6A5-D9A6-46FB-B5E6-12C2C87F7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64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AEBD5-F530-4D3B-BA0C-25F7A3E4AA57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63D9A-7465-40A5-B2ED-27132F8AE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4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73FDF-6A24-4B71-9B9D-198AC11C1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455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0C73-6D89-4EE0-8EFC-CF185EEFFF14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4DE94-7552-4377-88F5-94EED8B39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16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4C734-D60F-4D98-966B-2EF55BE16E1C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38547-A49D-4A04-B6C3-327F2C751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09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C4718-76E2-4529-B615-3D163096A8C6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6DE8C-8EE5-4682-BFD0-7ED009DFB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19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79FC7-0C1C-42F6-8FD7-4D4656BD032F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1782-A08E-4A8A-A6FA-642EFD509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12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B7AC5-1AB7-4E1B-A1CD-AD2ACABF3EFC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C6F18-39C1-4536-AF62-E31E2922F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59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EFD72-35CC-4200-BD46-9163BEED8386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09408-DA11-430F-A271-5ADC2AF7C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1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1013B-1D8C-4AD9-910E-86AD5538E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68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E7543-E8DB-4641-B927-6899431AD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4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60548-05CE-4F67-81DD-A73694AB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9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7D5ED-55E2-4D1C-A49C-015C1EF00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1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D0721-809E-47AA-98E0-95C474F89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7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04 w 2780"/>
                <a:gd name="T1" fmla="*/ 18 h 953"/>
                <a:gd name="T2" fmla="*/ 2714 w 2780"/>
                <a:gd name="T3" fmla="*/ 24 h 953"/>
                <a:gd name="T4" fmla="*/ 2647 w 2780"/>
                <a:gd name="T5" fmla="*/ 102 h 953"/>
                <a:gd name="T6" fmla="*/ 2543 w 2780"/>
                <a:gd name="T7" fmla="*/ 156 h 953"/>
                <a:gd name="T8" fmla="*/ 2537 w 2780"/>
                <a:gd name="T9" fmla="*/ 222 h 953"/>
                <a:gd name="T10" fmla="*/ 2519 w 2780"/>
                <a:gd name="T11" fmla="*/ 246 h 953"/>
                <a:gd name="T12" fmla="*/ 2501 w 2780"/>
                <a:gd name="T13" fmla="*/ 252 h 953"/>
                <a:gd name="T14" fmla="*/ 2429 w 2780"/>
                <a:gd name="T15" fmla="*/ 210 h 953"/>
                <a:gd name="T16" fmla="*/ 2288 w 2780"/>
                <a:gd name="T17" fmla="*/ 192 h 953"/>
                <a:gd name="T18" fmla="*/ 2264 w 2780"/>
                <a:gd name="T19" fmla="*/ 186 h 953"/>
                <a:gd name="T20" fmla="*/ 2246 w 2780"/>
                <a:gd name="T21" fmla="*/ 192 h 953"/>
                <a:gd name="T22" fmla="*/ 2174 w 2780"/>
                <a:gd name="T23" fmla="*/ 228 h 953"/>
                <a:gd name="T24" fmla="*/ 2138 w 2780"/>
                <a:gd name="T25" fmla="*/ 240 h 953"/>
                <a:gd name="T26" fmla="*/ 2114 w 2780"/>
                <a:gd name="T27" fmla="*/ 246 h 953"/>
                <a:gd name="T28" fmla="*/ 2102 w 2780"/>
                <a:gd name="T29" fmla="*/ 258 h 953"/>
                <a:gd name="T30" fmla="*/ 2102 w 2780"/>
                <a:gd name="T31" fmla="*/ 276 h 953"/>
                <a:gd name="T32" fmla="*/ 2079 w 2780"/>
                <a:gd name="T33" fmla="*/ 300 h 953"/>
                <a:gd name="T34" fmla="*/ 2061 w 2780"/>
                <a:gd name="T35" fmla="*/ 312 h 953"/>
                <a:gd name="T36" fmla="*/ 2049 w 2780"/>
                <a:gd name="T37" fmla="*/ 324 h 953"/>
                <a:gd name="T38" fmla="*/ 2037 w 2780"/>
                <a:gd name="T39" fmla="*/ 336 h 953"/>
                <a:gd name="T40" fmla="*/ 2003 w 2780"/>
                <a:gd name="T41" fmla="*/ 342 h 953"/>
                <a:gd name="T42" fmla="*/ 1937 w 2780"/>
                <a:gd name="T43" fmla="*/ 336 h 953"/>
                <a:gd name="T44" fmla="*/ 1901 w 2780"/>
                <a:gd name="T45" fmla="*/ 330 h 953"/>
                <a:gd name="T46" fmla="*/ 1889 w 2780"/>
                <a:gd name="T47" fmla="*/ 342 h 953"/>
                <a:gd name="T48" fmla="*/ 1877 w 2780"/>
                <a:gd name="T49" fmla="*/ 354 h 953"/>
                <a:gd name="T50" fmla="*/ 1847 w 2780"/>
                <a:gd name="T51" fmla="*/ 360 h 953"/>
                <a:gd name="T52" fmla="*/ 1788 w 2780"/>
                <a:gd name="T53" fmla="*/ 342 h 953"/>
                <a:gd name="T54" fmla="*/ 1764 w 2780"/>
                <a:gd name="T55" fmla="*/ 342 h 953"/>
                <a:gd name="T56" fmla="*/ 1740 w 2780"/>
                <a:gd name="T57" fmla="*/ 354 h 953"/>
                <a:gd name="T58" fmla="*/ 1676 w 2780"/>
                <a:gd name="T59" fmla="*/ 425 h 953"/>
                <a:gd name="T60" fmla="*/ 1634 w 2780"/>
                <a:gd name="T61" fmla="*/ 569 h 953"/>
                <a:gd name="T62" fmla="*/ 1634 w 2780"/>
                <a:gd name="T63" fmla="*/ 593 h 953"/>
                <a:gd name="T64" fmla="*/ 1640 w 2780"/>
                <a:gd name="T65" fmla="*/ 641 h 953"/>
                <a:gd name="T66" fmla="*/ 1658 w 2780"/>
                <a:gd name="T67" fmla="*/ 659 h 953"/>
                <a:gd name="T68" fmla="*/ 1652 w 2780"/>
                <a:gd name="T69" fmla="*/ 671 h 953"/>
                <a:gd name="T70" fmla="*/ 1640 w 2780"/>
                <a:gd name="T71" fmla="*/ 683 h 953"/>
                <a:gd name="T72" fmla="*/ 1562 w 2780"/>
                <a:gd name="T73" fmla="*/ 689 h 953"/>
                <a:gd name="T74" fmla="*/ 1485 w 2780"/>
                <a:gd name="T75" fmla="*/ 629 h 953"/>
                <a:gd name="T76" fmla="*/ 1349 w 2780"/>
                <a:gd name="T77" fmla="*/ 587 h 953"/>
                <a:gd name="T78" fmla="*/ 1200 w 2780"/>
                <a:gd name="T79" fmla="*/ 671 h 953"/>
                <a:gd name="T80" fmla="*/ 1028 w 2780"/>
                <a:gd name="T81" fmla="*/ 731 h 953"/>
                <a:gd name="T82" fmla="*/ 825 w 2780"/>
                <a:gd name="T83" fmla="*/ 743 h 953"/>
                <a:gd name="T84" fmla="*/ 636 w 2780"/>
                <a:gd name="T85" fmla="*/ 701 h 953"/>
                <a:gd name="T86" fmla="*/ 576 w 2780"/>
                <a:gd name="T87" fmla="*/ 695 h 953"/>
                <a:gd name="T88" fmla="*/ 564 w 2780"/>
                <a:gd name="T89" fmla="*/ 701 h 953"/>
                <a:gd name="T90" fmla="*/ 528 w 2780"/>
                <a:gd name="T91" fmla="*/ 731 h 953"/>
                <a:gd name="T92" fmla="*/ 440 w 2780"/>
                <a:gd name="T93" fmla="*/ 809 h 953"/>
                <a:gd name="T94" fmla="*/ 410 w 2780"/>
                <a:gd name="T95" fmla="*/ 821 h 953"/>
                <a:gd name="T96" fmla="*/ 386 w 2780"/>
                <a:gd name="T97" fmla="*/ 821 h 953"/>
                <a:gd name="T98" fmla="*/ 339 w 2780"/>
                <a:gd name="T99" fmla="*/ 827 h 953"/>
                <a:gd name="T100" fmla="*/ 213 w 2780"/>
                <a:gd name="T101" fmla="*/ 851 h 953"/>
                <a:gd name="T102" fmla="*/ 17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1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37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u="none"/>
            </a:p>
          </p:txBody>
        </p:sp>
        <p:sp>
          <p:nvSpPr>
            <p:cNvPr id="2437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u="none"/>
            </a:p>
          </p:txBody>
        </p:sp>
        <p:sp>
          <p:nvSpPr>
            <p:cNvPr id="2437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u="none"/>
            </a:p>
          </p:txBody>
        </p:sp>
        <p:sp>
          <p:nvSpPr>
            <p:cNvPr id="2437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u="none"/>
            </a:p>
          </p:txBody>
        </p:sp>
        <p:sp>
          <p:nvSpPr>
            <p:cNvPr id="2437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u="none"/>
            </a:p>
          </p:txBody>
        </p:sp>
        <p:sp>
          <p:nvSpPr>
            <p:cNvPr id="2437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u="none"/>
            </a:p>
          </p:txBody>
        </p:sp>
        <p:sp>
          <p:nvSpPr>
            <p:cNvPr id="2437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u="none"/>
            </a:p>
          </p:txBody>
        </p:sp>
        <p:sp>
          <p:nvSpPr>
            <p:cNvPr id="2437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u="none"/>
            </a:p>
          </p:txBody>
        </p:sp>
        <p:sp>
          <p:nvSpPr>
            <p:cNvPr id="2437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u="none"/>
            </a:p>
          </p:txBody>
        </p:sp>
        <p:sp>
          <p:nvSpPr>
            <p:cNvPr id="2437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u="none"/>
            </a:p>
          </p:txBody>
        </p:sp>
        <p:sp>
          <p:nvSpPr>
            <p:cNvPr id="2437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u="none"/>
            </a:p>
          </p:txBody>
        </p:sp>
        <p:sp>
          <p:nvSpPr>
            <p:cNvPr id="2437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u="none"/>
            </a:p>
          </p:txBody>
        </p:sp>
        <p:sp>
          <p:nvSpPr>
            <p:cNvPr id="2437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u="none"/>
            </a:p>
          </p:txBody>
        </p:sp>
        <p:sp>
          <p:nvSpPr>
            <p:cNvPr id="2437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u="none"/>
            </a:p>
          </p:txBody>
        </p:sp>
      </p:grpSp>
      <p:sp>
        <p:nvSpPr>
          <p:cNvPr id="2437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37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37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37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938A993-876A-4E41-A23D-6334C9909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37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05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u="none">
                <a:latin typeface="Times New Roman" pitchFamily="18" charset="0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05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ru-RU" u="none">
                  <a:latin typeface="Times New Roman" pitchFamily="18" charset="0"/>
                </a:endParaRPr>
              </a:p>
            </p:txBody>
          </p:sp>
          <p:sp>
            <p:nvSpPr>
              <p:cNvPr id="206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u="none">
                <a:latin typeface="+mn-lt"/>
              </a:defRPr>
            </a:lvl1pPr>
          </a:lstStyle>
          <a:p>
            <a:pPr>
              <a:defRPr/>
            </a:pPr>
            <a:fld id="{35DDD0CA-AAB2-43F5-AB07-4158B8C4F821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u="none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u="none">
                <a:latin typeface="+mn-lt"/>
              </a:defRPr>
            </a:lvl1pPr>
          </a:lstStyle>
          <a:p>
            <a:pPr>
              <a:defRPr/>
            </a:pPr>
            <a:fld id="{CF6466C2-2ADB-439B-A292-4A9A80CE3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</a:defRPr>
            </a:lvl1pPr>
          </a:lstStyle>
          <a:p>
            <a:pPr>
              <a:defRPr/>
            </a:pPr>
            <a:fld id="{415FDF69-C00D-4E98-BC29-0F440D8DAEAB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</a:defRPr>
            </a:lvl1pPr>
          </a:lstStyle>
          <a:p>
            <a:pPr>
              <a:defRPr/>
            </a:pPr>
            <a:fld id="{23682BEB-A53E-4498-9E4D-7BA7B1A98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104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82 h 2182"/>
                <a:gd name="T4" fmla="*/ 6381 w 4897"/>
                <a:gd name="T5" fmla="*/ 382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57 h 2182"/>
                <a:gd name="T4" fmla="*/ 6381 w 4897"/>
                <a:gd name="T5" fmla="*/ 357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9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9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D65E814-55A4-463C-BD0C-4CAA6697D6F1}" type="datetimeFigureOut">
              <a:rPr lang="ru-RU"/>
              <a:pPr>
                <a:defRPr/>
              </a:pPr>
              <a:t>19.05.2012</a:t>
            </a:fld>
            <a:endParaRPr lang="ru-RU"/>
          </a:p>
        </p:txBody>
      </p:sp>
      <p:sp>
        <p:nvSpPr>
          <p:cNvPr id="1239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8E98A30-8C87-424B-80DE-14101B5C9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39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9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8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3;&#1103;%20&#1064;&#1050;&#1054;&#1051;&#1067;\&#1044;&#1086;&#1082;&#1091;&#1084;&#1077;&#1085;&#1090;&#1099;\&#1055;&#1088;&#1077;&#1079;&#1077;&#1085;&#1090;&#1072;&#1094;&#1080;&#1103;%20-%20&#1055;&#1088;&#1086;&#1096;&#1105;&#1083;%20&#1077;&#1097;&#1105;%20&#1086;&#1076;&#1080;&#1085;%20&#1075;&#1086;&#1076;\02%20-%20V.Del%20Monaco%20-%20L'Ete%20Indien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260350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3600" b="1" i="1" dirty="0">
                <a:solidFill>
                  <a:srgbClr val="CC0099"/>
                </a:solidFill>
              </a:rPr>
              <a:t>«Организация деятельностного подхода  в обучении» </a:t>
            </a:r>
            <a:r>
              <a:rPr lang="ru-RU" sz="3600" b="1" i="1" dirty="0">
                <a:solidFill>
                  <a:srgbClr val="FFCCFF"/>
                </a:solidFill>
              </a:rPr>
              <a:t>(в 3х частях + мастер класс для </a:t>
            </a:r>
            <a:r>
              <a:rPr lang="ru-RU" sz="3600" b="1" i="1" dirty="0" smtClean="0">
                <a:solidFill>
                  <a:srgbClr val="FFCCFF"/>
                </a:solidFill>
              </a:rPr>
              <a:t>гостей</a:t>
            </a:r>
            <a:endParaRPr lang="ru-RU" sz="3600" b="1" i="1" dirty="0">
              <a:solidFill>
                <a:srgbClr val="CC0099"/>
              </a:solidFill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1811269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600" b="1" i="1" u="none" dirty="0">
                <a:solidFill>
                  <a:srgbClr val="00B050"/>
                </a:solidFill>
              </a:rPr>
              <a:t>Развитие самостоятельности учащихся </a:t>
            </a:r>
          </a:p>
          <a:p>
            <a:pPr algn="ctr"/>
            <a:r>
              <a:rPr lang="ru-RU" sz="3600" b="1" i="1" u="none" dirty="0">
                <a:solidFill>
                  <a:srgbClr val="00B050"/>
                </a:solidFill>
              </a:rPr>
              <a:t>в приобретении новых знаний</a:t>
            </a:r>
          </a:p>
        </p:txBody>
      </p:sp>
      <p:pic>
        <p:nvPicPr>
          <p:cNvPr id="7172" name="Заголов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716338"/>
            <a:ext cx="9251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779838" y="6021388"/>
            <a:ext cx="3744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800" b="1"/>
              <a:t>Часть 1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26035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Мастер класс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73200"/>
          </a:xfrm>
          <a:solidFill>
            <a:srgbClr val="FF66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500" smtClean="0">
                <a:solidFill>
                  <a:srgbClr val="6600FF"/>
                </a:solidFill>
              </a:rPr>
              <a:t>Как же обеспечить глубокое понимание материала учащимися?</a:t>
            </a:r>
          </a:p>
        </p:txBody>
      </p:sp>
      <p:pic>
        <p:nvPicPr>
          <p:cNvPr id="16387" name="Схема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solidFill>
            <a:srgbClr val="99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888"/>
          </a:xfrm>
          <a:solidFill>
            <a:srgbClr val="6600FF"/>
          </a:solidFill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6600"/>
                </a:solidFill>
              </a:rPr>
              <a:t>Интернет ресурсы:</a:t>
            </a:r>
            <a:br>
              <a:rPr lang="ru-RU" b="1" dirty="0" smtClean="0">
                <a:solidFill>
                  <a:srgbClr val="FF6600"/>
                </a:solidFill>
              </a:rPr>
            </a:br>
            <a:r>
              <a:rPr lang="ru-RU" b="1" dirty="0" smtClean="0">
                <a:solidFill>
                  <a:srgbClr val="FF6600"/>
                </a:solidFill>
              </a:rPr>
              <a:t>(</a:t>
            </a:r>
            <a:r>
              <a:rPr lang="ru-RU" b="1" dirty="0" err="1" smtClean="0">
                <a:solidFill>
                  <a:srgbClr val="FF6600"/>
                </a:solidFill>
              </a:rPr>
              <a:t>медиотека</a:t>
            </a:r>
            <a:r>
              <a:rPr lang="ru-RU" b="1" dirty="0" smtClean="0">
                <a:solidFill>
                  <a:srgbClr val="FF6600"/>
                </a:solidFill>
              </a:rPr>
              <a:t>)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0" y="1714500"/>
            <a:ext cx="9144000" cy="3659188"/>
          </a:xfrm>
          <a:solidFill>
            <a:srgbClr val="FFFF99"/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6600FF"/>
                </a:solidFill>
              </a:rPr>
              <a:t>Электронные пособия</a:t>
            </a:r>
          </a:p>
          <a:p>
            <a:pPr>
              <a:defRPr/>
            </a:pPr>
            <a:r>
              <a:rPr lang="ru-RU" dirty="0" smtClean="0">
                <a:solidFill>
                  <a:srgbClr val="6600FF"/>
                </a:solidFill>
              </a:rPr>
              <a:t>Электронные учебники</a:t>
            </a:r>
          </a:p>
          <a:p>
            <a:pPr>
              <a:defRPr/>
            </a:pPr>
            <a:r>
              <a:rPr lang="ru-RU" dirty="0" smtClean="0">
                <a:solidFill>
                  <a:srgbClr val="6600FF"/>
                </a:solidFill>
              </a:rPr>
              <a:t>Электронные таблицы</a:t>
            </a:r>
          </a:p>
          <a:p>
            <a:pPr>
              <a:defRPr/>
            </a:pPr>
            <a:r>
              <a:rPr lang="ru-RU" dirty="0" smtClean="0">
                <a:solidFill>
                  <a:srgbClr val="6600FF"/>
                </a:solidFill>
              </a:rPr>
              <a:t>Презентации</a:t>
            </a:r>
          </a:p>
          <a:p>
            <a:pPr>
              <a:defRPr/>
            </a:pPr>
            <a:r>
              <a:rPr lang="ru-RU" dirty="0" smtClean="0">
                <a:solidFill>
                  <a:srgbClr val="6600FF"/>
                </a:solidFill>
              </a:rPr>
              <a:t>Ресурсы дистанционного образования</a:t>
            </a:r>
          </a:p>
          <a:p>
            <a:pPr>
              <a:defRPr/>
            </a:pPr>
            <a:r>
              <a:rPr lang="ru-RU" dirty="0" smtClean="0">
                <a:solidFill>
                  <a:srgbClr val="6600FF"/>
                </a:solidFill>
              </a:rPr>
              <a:t>Проекты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92D050"/>
                </a:solidFill>
              </a:rPr>
              <a:t>Так </a:t>
            </a:r>
            <a:r>
              <a:rPr lang="ru-RU" dirty="0">
                <a:solidFill>
                  <a:srgbClr val="92D050"/>
                </a:solidFill>
              </a:rPr>
              <a:t>где же  и когда мы используем интернет ресурсы:</a:t>
            </a:r>
            <a:br>
              <a:rPr lang="ru-RU" dirty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>(</a:t>
            </a:r>
            <a:r>
              <a:rPr lang="ru-RU" dirty="0" err="1" smtClean="0">
                <a:solidFill>
                  <a:srgbClr val="92D050"/>
                </a:solidFill>
              </a:rPr>
              <a:t>медиотеку</a:t>
            </a:r>
            <a:r>
              <a:rPr lang="ru-RU" dirty="0" smtClean="0">
                <a:solidFill>
                  <a:srgbClr val="92D050"/>
                </a:solidFill>
              </a:rPr>
              <a:t>)?</a:t>
            </a:r>
            <a:endParaRPr lang="ru-RU" dirty="0">
              <a:solidFill>
                <a:srgbClr val="92D05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5589588"/>
            <a:ext cx="6948487" cy="1268412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7030A0"/>
                </a:solidFill>
              </a:rPr>
              <a:t>Самоорганизации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   учащегося.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906713"/>
            <a:ext cx="9144000" cy="282575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7030A0"/>
                </a:solidFill>
              </a:rPr>
              <a:t>Высшая степень—автономия- рассматривается, как способность обучающегося самостоятельно определять, цели и средства их достижения. Учащиеся осуществляют эту работу в центрах самостоятельного доступа к материалам (</a:t>
            </a:r>
            <a:r>
              <a:rPr lang="ru-RU" dirty="0" err="1">
                <a:solidFill>
                  <a:srgbClr val="7030A0"/>
                </a:solidFill>
              </a:rPr>
              <a:t>медиатеках</a:t>
            </a:r>
            <a:r>
              <a:rPr lang="ru-RU" dirty="0">
                <a:solidFill>
                  <a:srgbClr val="7030A0"/>
                </a:solidFill>
              </a:rPr>
              <a:t>), которые активно создаются в США, Европе, в том числе и в России. В зарубежных исследованиях не принимается трактовка самостоятельности, если обучающемуся дается возможность учиться, используя в режиме самостоятельного доступа подготовленную преподавателем или экспертом информацию, так как обучающемуся в этом случае якобы отводится роль «пассивного наблюдателя», у него создается впечатление, что самостоятельное изучение возможно только при наличии материала, подготовленного экспертом. Учащийся должен иметь возможность самостоятельно выбирать учебные материалы, опираясь не только на те, которые посоветовал преподаватель. </a:t>
            </a:r>
          </a:p>
          <a:p>
            <a:pPr>
              <a:defRPr/>
            </a:pPr>
            <a:endParaRPr lang="ru-RU" dirty="0">
              <a:solidFill>
                <a:srgbClr val="7030A0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214938"/>
            <a:ext cx="26749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9900FF"/>
                </a:solidFill>
              </a:rPr>
              <a:t>Разделение сфер познания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2" t="10133" r="25128" b="20721"/>
          <a:stretch>
            <a:fillRect/>
          </a:stretch>
        </p:blipFill>
        <p:spPr>
          <a:xfrm>
            <a:off x="1476375" y="1484313"/>
            <a:ext cx="5867400" cy="3863975"/>
          </a:xfrm>
          <a:solidFill>
            <a:srgbClr val="00FF00"/>
          </a:solidFill>
        </p:spPr>
      </p:pic>
      <p:pic>
        <p:nvPicPr>
          <p:cNvPr id="9220" name="Picture 7" descr="AG00007_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2595563"/>
            <a:ext cx="2879725" cy="2055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106"/>
          <p:cNvGrpSpPr>
            <a:grpSpLocks/>
          </p:cNvGrpSpPr>
          <p:nvPr/>
        </p:nvGrpSpPr>
        <p:grpSpPr bwMode="auto">
          <a:xfrm>
            <a:off x="3708400" y="2349500"/>
            <a:ext cx="2381250" cy="2381250"/>
            <a:chOff x="3524669" y="2171929"/>
            <a:chExt cx="2380476" cy="2380476"/>
          </a:xfrm>
        </p:grpSpPr>
        <p:sp>
          <p:nvSpPr>
            <p:cNvPr id="10263" name="Овал 122"/>
            <p:cNvSpPr>
              <a:spLocks noChangeArrowheads="1"/>
            </p:cNvSpPr>
            <p:nvPr/>
          </p:nvSpPr>
          <p:spPr bwMode="auto">
            <a:xfrm>
              <a:off x="3524669" y="2171929"/>
              <a:ext cx="2380476" cy="23804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Овал 9"/>
            <p:cNvSpPr>
              <a:spLocks noChangeArrowheads="1"/>
            </p:cNvSpPr>
            <p:nvPr/>
          </p:nvSpPr>
          <p:spPr bwMode="auto">
            <a:xfrm>
              <a:off x="3873805" y="2521065"/>
              <a:ext cx="1682203" cy="168220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25400" tIns="25400" rIns="25400" bIns="254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u="none" dirty="0">
                  <a:solidFill>
                    <a:srgbClr val="66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Целью данной работы является выяснение следующих вопросов:</a:t>
              </a:r>
              <a:endParaRPr lang="ru-RU" sz="2000" u="none" dirty="0">
                <a:solidFill>
                  <a:srgbClr val="6600FF"/>
                </a:solidFill>
                <a:latin typeface="Monotype Corsiva" pitchFamily="66" charset="0"/>
              </a:endParaRPr>
            </a:p>
          </p:txBody>
        </p:sp>
      </p:grpSp>
      <p:sp>
        <p:nvSpPr>
          <p:cNvPr id="10243" name="Арка 101"/>
          <p:cNvSpPr>
            <a:spLocks noChangeArrowheads="1"/>
          </p:cNvSpPr>
          <p:nvPr/>
        </p:nvSpPr>
        <p:spPr bwMode="auto">
          <a:xfrm>
            <a:off x="2339975" y="981075"/>
            <a:ext cx="5175250" cy="5175250"/>
          </a:xfrm>
          <a:custGeom>
            <a:avLst/>
            <a:gdLst>
              <a:gd name="T0" fmla="*/ 240764 w 5175250"/>
              <a:gd name="T1" fmla="*/ 1825080 h 5175250"/>
              <a:gd name="T2" fmla="*/ 2587627 w 5175250"/>
              <a:gd name="T3" fmla="*/ 119988 h 5175250"/>
              <a:gd name="T4" fmla="*/ 2587625 w 5175250"/>
              <a:gd name="T5" fmla="*/ 2587625 h 5175250"/>
              <a:gd name="T6" fmla="*/ 5898240 60000 65536"/>
              <a:gd name="T7" fmla="*/ 0 60000 65536"/>
              <a:gd name="T8" fmla="*/ 17694720 60000 65536"/>
              <a:gd name="T9" fmla="*/ 126648 w 5175250"/>
              <a:gd name="T10" fmla="*/ 0 h 5175250"/>
              <a:gd name="T11" fmla="*/ 2587628 w 5175250"/>
              <a:gd name="T12" fmla="*/ 1862159 h 5175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75250" h="5175250">
                <a:moveTo>
                  <a:pt x="126648" y="1788002"/>
                </a:moveTo>
                <a:lnTo>
                  <a:pt x="126648" y="1788002"/>
                </a:lnTo>
                <a:cubicBezTo>
                  <a:pt x="473065" y="721843"/>
                  <a:pt x="1466598" y="-1"/>
                  <a:pt x="2587625" y="0"/>
                </a:cubicBezTo>
                <a:cubicBezTo>
                  <a:pt x="2587625" y="0"/>
                  <a:pt x="2587626" y="0"/>
                  <a:pt x="2587627" y="0"/>
                </a:cubicBezTo>
                <a:lnTo>
                  <a:pt x="2587628" y="239976"/>
                </a:lnTo>
                <a:lnTo>
                  <a:pt x="2587627" y="239976"/>
                </a:lnTo>
                <a:cubicBezTo>
                  <a:pt x="2587626" y="239976"/>
                  <a:pt x="2587626" y="239976"/>
                  <a:pt x="2587625" y="239976"/>
                </a:cubicBezTo>
                <a:cubicBezTo>
                  <a:pt x="1570562" y="239975"/>
                  <a:pt x="669169" y="894875"/>
                  <a:pt x="354878" y="1862158"/>
                </a:cubicBezTo>
                <a:lnTo>
                  <a:pt x="126648" y="17880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4" name="Арка 102"/>
          <p:cNvSpPr>
            <a:spLocks noChangeArrowheads="1"/>
          </p:cNvSpPr>
          <p:nvPr/>
        </p:nvSpPr>
        <p:spPr bwMode="auto">
          <a:xfrm>
            <a:off x="2336800" y="987425"/>
            <a:ext cx="5175250" cy="5175250"/>
          </a:xfrm>
          <a:custGeom>
            <a:avLst/>
            <a:gdLst>
              <a:gd name="T0" fmla="*/ 1137183 w 5175250"/>
              <a:gd name="T1" fmla="*/ 4583982 h 5175250"/>
              <a:gd name="T2" fmla="*/ 240764 w 5175250"/>
              <a:gd name="T3" fmla="*/ 1825080 h 5175250"/>
              <a:gd name="T4" fmla="*/ 2587625 w 5175250"/>
              <a:gd name="T5" fmla="*/ 2587625 h 5175250"/>
              <a:gd name="T6" fmla="*/ 0 60000 65536"/>
              <a:gd name="T7" fmla="*/ 17694720 60000 65536"/>
              <a:gd name="T8" fmla="*/ 11796480 60000 65536"/>
              <a:gd name="T9" fmla="*/ 0 w 5175250"/>
              <a:gd name="T10" fmla="*/ 1788002 h 5175250"/>
              <a:gd name="T11" fmla="*/ 1207711 w 5175250"/>
              <a:gd name="T12" fmla="*/ 4681057 h 5175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75250" h="5175250">
                <a:moveTo>
                  <a:pt x="1066656" y="4681057"/>
                </a:moveTo>
                <a:lnTo>
                  <a:pt x="1066656" y="4681056"/>
                </a:lnTo>
                <a:cubicBezTo>
                  <a:pt x="396538" y="4194187"/>
                  <a:pt x="0" y="3415936"/>
                  <a:pt x="0" y="2587625"/>
                </a:cubicBezTo>
                <a:cubicBezTo>
                  <a:pt x="-1" y="2316090"/>
                  <a:pt x="42739" y="2046247"/>
                  <a:pt x="126648" y="1788002"/>
                </a:cubicBezTo>
                <a:lnTo>
                  <a:pt x="354879" y="1862159"/>
                </a:lnTo>
                <a:lnTo>
                  <a:pt x="354878" y="1862158"/>
                </a:lnTo>
                <a:cubicBezTo>
                  <a:pt x="278751" y="2096454"/>
                  <a:pt x="239976" y="2341272"/>
                  <a:pt x="239976" y="2587624"/>
                </a:cubicBezTo>
                <a:cubicBezTo>
                  <a:pt x="239975" y="3339118"/>
                  <a:pt x="599739" y="4045194"/>
                  <a:pt x="1207710" y="4486911"/>
                </a:cubicBezTo>
                <a:lnTo>
                  <a:pt x="1066656" y="46810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Арка 103"/>
          <p:cNvSpPr>
            <a:spLocks noChangeArrowheads="1"/>
          </p:cNvSpPr>
          <p:nvPr/>
        </p:nvSpPr>
        <p:spPr bwMode="auto">
          <a:xfrm>
            <a:off x="2336800" y="987425"/>
            <a:ext cx="5175250" cy="5175250"/>
          </a:xfrm>
          <a:custGeom>
            <a:avLst/>
            <a:gdLst>
              <a:gd name="T0" fmla="*/ 4038063 w 5175250"/>
              <a:gd name="T1" fmla="*/ 4583983 h 5175250"/>
              <a:gd name="T2" fmla="*/ 1137183 w 5175250"/>
              <a:gd name="T3" fmla="*/ 4583982 h 5175250"/>
              <a:gd name="T4" fmla="*/ 2587625 w 5175250"/>
              <a:gd name="T5" fmla="*/ 2587625 h 5175250"/>
              <a:gd name="T6" fmla="*/ 0 60000 65536"/>
              <a:gd name="T7" fmla="*/ 11796480 60000 65536"/>
              <a:gd name="T8" fmla="*/ 5898240 60000 65536"/>
              <a:gd name="T9" fmla="*/ 1066656 w 5175250"/>
              <a:gd name="T10" fmla="*/ 4486912 h 5175250"/>
              <a:gd name="T11" fmla="*/ 4108592 w 5175250"/>
              <a:gd name="T12" fmla="*/ 5175250 h 5175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75250" h="5175250">
                <a:moveTo>
                  <a:pt x="4108592" y="4681058"/>
                </a:moveTo>
                <a:lnTo>
                  <a:pt x="4108592" y="4681058"/>
                </a:lnTo>
                <a:cubicBezTo>
                  <a:pt x="3666502" y="5002254"/>
                  <a:pt x="3134077" y="5175249"/>
                  <a:pt x="2587625" y="5175250"/>
                </a:cubicBezTo>
                <a:cubicBezTo>
                  <a:pt x="2041171" y="5175250"/>
                  <a:pt x="1508745" y="5002254"/>
                  <a:pt x="1066656" y="4681056"/>
                </a:cubicBezTo>
                <a:lnTo>
                  <a:pt x="1207711" y="4486912"/>
                </a:lnTo>
                <a:lnTo>
                  <a:pt x="1207711" y="4486911"/>
                </a:lnTo>
                <a:cubicBezTo>
                  <a:pt x="1608801" y="4778321"/>
                  <a:pt x="2091850" y="4935274"/>
                  <a:pt x="2587626" y="4935274"/>
                </a:cubicBezTo>
                <a:cubicBezTo>
                  <a:pt x="3083400" y="4935273"/>
                  <a:pt x="3566448" y="4778322"/>
                  <a:pt x="3967538" y="4486913"/>
                </a:cubicBezTo>
                <a:lnTo>
                  <a:pt x="4108592" y="468105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6" name="Арка 104"/>
          <p:cNvSpPr>
            <a:spLocks noChangeArrowheads="1"/>
          </p:cNvSpPr>
          <p:nvPr/>
        </p:nvSpPr>
        <p:spPr bwMode="auto">
          <a:xfrm>
            <a:off x="2336800" y="987425"/>
            <a:ext cx="5175250" cy="5175250"/>
          </a:xfrm>
          <a:custGeom>
            <a:avLst/>
            <a:gdLst>
              <a:gd name="T0" fmla="*/ 4934486 w 5175250"/>
              <a:gd name="T1" fmla="*/ 1825088 h 5175250"/>
              <a:gd name="T2" fmla="*/ 4038063 w 5175250"/>
              <a:gd name="T3" fmla="*/ 4583983 h 5175250"/>
              <a:gd name="T4" fmla="*/ 2587625 w 5175250"/>
              <a:gd name="T5" fmla="*/ 2587625 h 5175250"/>
              <a:gd name="T6" fmla="*/ 17694720 60000 65536"/>
              <a:gd name="T7" fmla="*/ 11796480 60000 65536"/>
              <a:gd name="T8" fmla="*/ 11796480 60000 65536"/>
              <a:gd name="T9" fmla="*/ 3967538 w 5175250"/>
              <a:gd name="T10" fmla="*/ 1788011 h 5175250"/>
              <a:gd name="T11" fmla="*/ 5175250 w 5175250"/>
              <a:gd name="T12" fmla="*/ 4681058 h 5175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75250" h="5175250">
                <a:moveTo>
                  <a:pt x="5048604" y="1788011"/>
                </a:moveTo>
                <a:lnTo>
                  <a:pt x="5048604" y="1788010"/>
                </a:lnTo>
                <a:cubicBezTo>
                  <a:pt x="5132511" y="2046253"/>
                  <a:pt x="5175250" y="2316093"/>
                  <a:pt x="5175250" y="2587625"/>
                </a:cubicBezTo>
                <a:cubicBezTo>
                  <a:pt x="5175250" y="3415939"/>
                  <a:pt x="4778708" y="4194192"/>
                  <a:pt x="4108586" y="4681061"/>
                </a:cubicBezTo>
                <a:lnTo>
                  <a:pt x="3967538" y="4486913"/>
                </a:lnTo>
                <a:cubicBezTo>
                  <a:pt x="4575509" y="4045195"/>
                  <a:pt x="4935274" y="3339119"/>
                  <a:pt x="4935274" y="2587625"/>
                </a:cubicBezTo>
                <a:cubicBezTo>
                  <a:pt x="4935274" y="2341272"/>
                  <a:pt x="4896498" y="2096455"/>
                  <a:pt x="4820371" y="1862161"/>
                </a:cubicBezTo>
                <a:lnTo>
                  <a:pt x="5048604" y="17880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7" name="Арка 105"/>
          <p:cNvSpPr>
            <a:spLocks noChangeArrowheads="1"/>
          </p:cNvSpPr>
          <p:nvPr/>
        </p:nvSpPr>
        <p:spPr bwMode="auto">
          <a:xfrm>
            <a:off x="2627313" y="987425"/>
            <a:ext cx="4616450" cy="3798888"/>
          </a:xfrm>
          <a:custGeom>
            <a:avLst/>
            <a:gdLst>
              <a:gd name="T0" fmla="*/ 1836674 w 5175250"/>
              <a:gd name="T1" fmla="*/ 47458 h 5175250"/>
              <a:gd name="T2" fmla="*/ 3502453 w 5175250"/>
              <a:gd name="T3" fmla="*/ 721871 h 5175250"/>
              <a:gd name="T4" fmla="*/ 1836672 w 5175250"/>
              <a:gd name="T5" fmla="*/ 1023474 h 5175250"/>
              <a:gd name="T6" fmla="*/ 11796480 60000 65536"/>
              <a:gd name="T7" fmla="*/ 5898240 60000 65536"/>
              <a:gd name="T8" fmla="*/ 17694720 60000 65536"/>
              <a:gd name="T9" fmla="*/ 2587628 w 5175250"/>
              <a:gd name="T10" fmla="*/ 0 h 5175250"/>
              <a:gd name="T11" fmla="*/ 5048604 w 5175250"/>
              <a:gd name="T12" fmla="*/ 1862167 h 5175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75250" h="5175250">
                <a:moveTo>
                  <a:pt x="2587628" y="0"/>
                </a:moveTo>
                <a:lnTo>
                  <a:pt x="2587627" y="0"/>
                </a:lnTo>
                <a:cubicBezTo>
                  <a:pt x="3708656" y="1"/>
                  <a:pt x="4702190" y="721848"/>
                  <a:pt x="5048604" y="1788010"/>
                </a:cubicBezTo>
                <a:lnTo>
                  <a:pt x="4820373" y="1862167"/>
                </a:lnTo>
                <a:lnTo>
                  <a:pt x="4820372" y="1862167"/>
                </a:lnTo>
                <a:cubicBezTo>
                  <a:pt x="4506084" y="894880"/>
                  <a:pt x="3604691" y="239977"/>
                  <a:pt x="2587626" y="239976"/>
                </a:cubicBezTo>
                <a:lnTo>
                  <a:pt x="258762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248" name="Группа 107"/>
          <p:cNvGrpSpPr>
            <a:grpSpLocks/>
          </p:cNvGrpSpPr>
          <p:nvPr/>
        </p:nvGrpSpPr>
        <p:grpSpPr bwMode="auto">
          <a:xfrm>
            <a:off x="4067175" y="0"/>
            <a:ext cx="1666875" cy="1666875"/>
            <a:chOff x="3881741" y="1523"/>
            <a:chExt cx="1666333" cy="1666333"/>
          </a:xfrm>
        </p:grpSpPr>
        <p:sp>
          <p:nvSpPr>
            <p:cNvPr id="10261" name="Овал 120"/>
            <p:cNvSpPr>
              <a:spLocks noChangeArrowheads="1"/>
            </p:cNvSpPr>
            <p:nvPr/>
          </p:nvSpPr>
          <p:spPr bwMode="auto">
            <a:xfrm>
              <a:off x="3881741" y="1523"/>
              <a:ext cx="1666333" cy="1666333"/>
            </a:xfrm>
            <a:prstGeom prst="ellipse">
              <a:avLst/>
            </a:prstGeom>
            <a:solidFill>
              <a:srgbClr val="DD1101"/>
            </a:solidFill>
            <a:ln>
              <a:noFill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Овал 11"/>
            <p:cNvSpPr>
              <a:spLocks noChangeArrowheads="1"/>
            </p:cNvSpPr>
            <p:nvPr/>
          </p:nvSpPr>
          <p:spPr bwMode="auto">
            <a:xfrm>
              <a:off x="4126137" y="245919"/>
              <a:ext cx="1177542" cy="1177542"/>
            </a:xfrm>
            <a:prstGeom prst="rect">
              <a:avLst/>
            </a:prstGeom>
            <a:solidFill>
              <a:srgbClr val="DD1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800" u="none">
                  <a:solidFill>
                    <a:srgbClr val="FFFF00"/>
                  </a:solidFill>
                  <a:latin typeface="Monotype Corsiva" pitchFamily="66" charset="0"/>
                </a:rPr>
                <a:t>Что же такое мотивация? Что она объясняет?</a:t>
              </a:r>
            </a:p>
          </p:txBody>
        </p:sp>
      </p:grpSp>
      <p:grpSp>
        <p:nvGrpSpPr>
          <p:cNvPr id="10249" name="Группа 108"/>
          <p:cNvGrpSpPr>
            <a:grpSpLocks/>
          </p:cNvGrpSpPr>
          <p:nvPr/>
        </p:nvGrpSpPr>
        <p:grpSpPr bwMode="auto">
          <a:xfrm>
            <a:off x="6494463" y="1960563"/>
            <a:ext cx="1666875" cy="1666875"/>
            <a:chOff x="6285515" y="1747967"/>
            <a:chExt cx="1666333" cy="1666333"/>
          </a:xfrm>
        </p:grpSpPr>
        <p:sp>
          <p:nvSpPr>
            <p:cNvPr id="10259" name="Овал 118"/>
            <p:cNvSpPr>
              <a:spLocks noChangeArrowheads="1"/>
            </p:cNvSpPr>
            <p:nvPr/>
          </p:nvSpPr>
          <p:spPr bwMode="auto">
            <a:xfrm>
              <a:off x="6285515" y="1747967"/>
              <a:ext cx="1666333" cy="1666333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Овал 13"/>
            <p:cNvSpPr/>
            <p:nvPr/>
          </p:nvSpPr>
          <p:spPr>
            <a:xfrm>
              <a:off x="6529911" y="1992363"/>
              <a:ext cx="1177542" cy="1177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u="none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Monotype Corsiva" pitchFamily="66" charset="0"/>
                </a:rPr>
                <a:t>Чем определяется учебная мотивация?</a:t>
              </a:r>
            </a:p>
          </p:txBody>
        </p:sp>
      </p:grpSp>
      <p:grpSp>
        <p:nvGrpSpPr>
          <p:cNvPr id="10250" name="Группа 109"/>
          <p:cNvGrpSpPr>
            <a:grpSpLocks/>
          </p:cNvGrpSpPr>
          <p:nvPr/>
        </p:nvGrpSpPr>
        <p:grpSpPr bwMode="auto">
          <a:xfrm>
            <a:off x="5576888" y="4786313"/>
            <a:ext cx="1666875" cy="1666875"/>
            <a:chOff x="5367355" y="4573772"/>
            <a:chExt cx="1666333" cy="1666333"/>
          </a:xfrm>
        </p:grpSpPr>
        <p:sp>
          <p:nvSpPr>
            <p:cNvPr id="10257" name="Овал 116"/>
            <p:cNvSpPr>
              <a:spLocks noChangeArrowheads="1"/>
            </p:cNvSpPr>
            <p:nvPr/>
          </p:nvSpPr>
          <p:spPr bwMode="auto">
            <a:xfrm>
              <a:off x="5367355" y="4573772"/>
              <a:ext cx="1666333" cy="1666333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Овал 15"/>
            <p:cNvSpPr>
              <a:spLocks noChangeArrowheads="1"/>
            </p:cNvSpPr>
            <p:nvPr/>
          </p:nvSpPr>
          <p:spPr bwMode="auto">
            <a:xfrm>
              <a:off x="5611751" y="4818168"/>
              <a:ext cx="1177542" cy="117754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800" u="none">
                  <a:solidFill>
                    <a:srgbClr val="6600FF"/>
                  </a:solidFill>
                  <a:latin typeface="Monotype Corsiva" pitchFamily="66" charset="0"/>
                </a:rPr>
                <a:t>Каковы уровни учебной мотивации?</a:t>
              </a:r>
            </a:p>
          </p:txBody>
        </p:sp>
      </p:grpSp>
      <p:grpSp>
        <p:nvGrpSpPr>
          <p:cNvPr id="10251" name="Группа 110"/>
          <p:cNvGrpSpPr>
            <a:grpSpLocks/>
          </p:cNvGrpSpPr>
          <p:nvPr/>
        </p:nvGrpSpPr>
        <p:grpSpPr bwMode="auto">
          <a:xfrm>
            <a:off x="2627313" y="4797425"/>
            <a:ext cx="1666875" cy="1666875"/>
            <a:chOff x="2396127" y="4573772"/>
            <a:chExt cx="1666333" cy="1666333"/>
          </a:xfrm>
        </p:grpSpPr>
        <p:sp>
          <p:nvSpPr>
            <p:cNvPr id="10255" name="Овал 114"/>
            <p:cNvSpPr>
              <a:spLocks noChangeArrowheads="1"/>
            </p:cNvSpPr>
            <p:nvPr/>
          </p:nvSpPr>
          <p:spPr bwMode="auto">
            <a:xfrm>
              <a:off x="2396127" y="4573772"/>
              <a:ext cx="1666333" cy="1666333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Овал 17"/>
            <p:cNvSpPr>
              <a:spLocks noChangeArrowheads="1"/>
            </p:cNvSpPr>
            <p:nvPr/>
          </p:nvSpPr>
          <p:spPr bwMode="auto">
            <a:xfrm>
              <a:off x="2640523" y="4818168"/>
              <a:ext cx="1177542" cy="117754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20320" tIns="20320" rIns="20320" bIns="2032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u="none">
                  <a:solidFill>
                    <a:schemeClr val="bg1">
                      <a:lumMod val="20000"/>
                      <a:lumOff val="80000"/>
                    </a:schemeClr>
                  </a:solidFill>
                  <a:latin typeface="Monotype Corsiva" pitchFamily="66" charset="0"/>
                </a:rPr>
                <a:t>Как связана учебная мотивация с факторами успешности учения?</a:t>
              </a:r>
              <a:endParaRPr lang="ru-RU" sz="1600" u="none" dirty="0">
                <a:solidFill>
                  <a:schemeClr val="bg1">
                    <a:lumMod val="20000"/>
                    <a:lumOff val="80000"/>
                  </a:schemeClr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10252" name="Группа 111"/>
          <p:cNvGrpSpPr>
            <a:grpSpLocks/>
          </p:cNvGrpSpPr>
          <p:nvPr/>
        </p:nvGrpSpPr>
        <p:grpSpPr bwMode="auto">
          <a:xfrm>
            <a:off x="1687513" y="1960563"/>
            <a:ext cx="1666875" cy="1666875"/>
            <a:chOff x="1477967" y="1747967"/>
            <a:chExt cx="1666333" cy="1666333"/>
          </a:xfrm>
        </p:grpSpPr>
        <p:sp>
          <p:nvSpPr>
            <p:cNvPr id="10253" name="Овал 112"/>
            <p:cNvSpPr>
              <a:spLocks noChangeArrowheads="1"/>
            </p:cNvSpPr>
            <p:nvPr/>
          </p:nvSpPr>
          <p:spPr bwMode="auto">
            <a:xfrm>
              <a:off x="1477967" y="1747967"/>
              <a:ext cx="1666333" cy="1666333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Овал 19"/>
            <p:cNvSpPr/>
            <p:nvPr/>
          </p:nvSpPr>
          <p:spPr>
            <a:xfrm>
              <a:off x="1722363" y="1992363"/>
              <a:ext cx="1177542" cy="1177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u="none">
                  <a:solidFill>
                    <a:srgbClr val="9900FF"/>
                  </a:solidFill>
                  <a:latin typeface="Monotype Corsiva" pitchFamily="66" charset="0"/>
                </a:rPr>
                <a:t>Использование современных образовательных технологий в моей работе для пробуждения познавательных интересов учащихся.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хема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J03369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857875"/>
            <a:ext cx="6905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J03369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286000"/>
            <a:ext cx="466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хема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15" descr="68020266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4738688"/>
            <a:ext cx="67786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Группа 50"/>
          <p:cNvGrpSpPr>
            <a:grpSpLocks/>
          </p:cNvGrpSpPr>
          <p:nvPr/>
        </p:nvGrpSpPr>
        <p:grpSpPr bwMode="auto">
          <a:xfrm>
            <a:off x="3706813" y="552450"/>
            <a:ext cx="165100" cy="3303588"/>
            <a:chOff x="3421633" y="52311"/>
            <a:chExt cx="165222" cy="3304458"/>
          </a:xfrm>
        </p:grpSpPr>
        <p:sp>
          <p:nvSpPr>
            <p:cNvPr id="79" name="Прямая соединительная линия 5"/>
            <p:cNvSpPr/>
            <p:nvPr/>
          </p:nvSpPr>
          <p:spPr>
            <a:xfrm rot="18839449">
              <a:off x="1852015" y="1688653"/>
              <a:ext cx="3304458" cy="3177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46"/>
                  </a:moveTo>
                  <a:lnTo>
                    <a:pt x="3304458" y="16046"/>
                  </a:ln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Прямая соединительная линия 6"/>
            <p:cNvSpPr/>
            <p:nvPr/>
          </p:nvSpPr>
          <p:spPr>
            <a:xfrm rot="18839449">
              <a:off x="3420878" y="1621929"/>
              <a:ext cx="166732" cy="165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u="none"/>
            </a:p>
          </p:txBody>
        </p:sp>
      </p:grpSp>
      <p:grpSp>
        <p:nvGrpSpPr>
          <p:cNvPr id="12293" name="Группа 51"/>
          <p:cNvGrpSpPr>
            <a:grpSpLocks/>
          </p:cNvGrpSpPr>
          <p:nvPr/>
        </p:nvGrpSpPr>
        <p:grpSpPr bwMode="auto">
          <a:xfrm>
            <a:off x="4937125" y="500063"/>
            <a:ext cx="3852863" cy="1031875"/>
            <a:chOff x="4651788" y="0"/>
            <a:chExt cx="3853119" cy="1031685"/>
          </a:xfrm>
        </p:grpSpPr>
        <p:sp>
          <p:nvSpPr>
            <p:cNvPr id="12318" name="Скругленный прямоугольник 76"/>
            <p:cNvSpPr>
              <a:spLocks noChangeArrowheads="1"/>
            </p:cNvSpPr>
            <p:nvPr/>
          </p:nvSpPr>
          <p:spPr bwMode="auto">
            <a:xfrm>
              <a:off x="4651788" y="0"/>
              <a:ext cx="3853119" cy="1031685"/>
            </a:xfrm>
            <a:prstGeom prst="roundRect">
              <a:avLst>
                <a:gd name="adj" fmla="val 10000"/>
              </a:avLst>
            </a:prstGeom>
            <a:solidFill>
              <a:srgbClr val="FFCC00"/>
            </a:solidFill>
            <a:ln w="9525" algn="ctr">
              <a:solidFill>
                <a:srgbClr val="FEB60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endParaRPr lang="ru-RU" sz="1800" u="none"/>
            </a:p>
          </p:txBody>
        </p:sp>
        <p:sp>
          <p:nvSpPr>
            <p:cNvPr id="78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4681953" y="30156"/>
              <a:ext cx="3792789" cy="97137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8890" tIns="8890" rIns="8890" bIns="889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u="none" dirty="0">
                  <a:solidFill>
                    <a:schemeClr val="dk1"/>
                  </a:solidFill>
                  <a:latin typeface="+mn-lt"/>
                </a:rPr>
                <a:t>Она определяется самой образовательной системой, образовательным учреждением, где осуществляется учебная деятельность.</a:t>
              </a:r>
            </a:p>
          </p:txBody>
        </p:sp>
      </p:grpSp>
      <p:grpSp>
        <p:nvGrpSpPr>
          <p:cNvPr id="12294" name="Группа 52"/>
          <p:cNvGrpSpPr>
            <a:grpSpLocks/>
          </p:cNvGrpSpPr>
          <p:nvPr/>
        </p:nvGrpSpPr>
        <p:grpSpPr bwMode="auto">
          <a:xfrm>
            <a:off x="2493963" y="2725738"/>
            <a:ext cx="2592387" cy="128587"/>
            <a:chOff x="2207827" y="2225227"/>
            <a:chExt cx="2592833" cy="129641"/>
          </a:xfrm>
        </p:grpSpPr>
        <p:sp>
          <p:nvSpPr>
            <p:cNvPr id="75" name="Прямая соединительная линия 9"/>
            <p:cNvSpPr/>
            <p:nvPr/>
          </p:nvSpPr>
          <p:spPr>
            <a:xfrm rot="19936318">
              <a:off x="2207827" y="2273242"/>
              <a:ext cx="2592833" cy="3361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46"/>
                  </a:moveTo>
                  <a:lnTo>
                    <a:pt x="2592833" y="16046"/>
                  </a:ln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Прямая соединительная линия 10"/>
            <p:cNvSpPr/>
            <p:nvPr/>
          </p:nvSpPr>
          <p:spPr>
            <a:xfrm rot="19936318">
              <a:off x="3439939" y="2225227"/>
              <a:ext cx="128609" cy="129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 u="none"/>
            </a:p>
          </p:txBody>
        </p:sp>
      </p:grpSp>
      <p:grpSp>
        <p:nvGrpSpPr>
          <p:cNvPr id="12295" name="Группа 53"/>
          <p:cNvGrpSpPr>
            <a:grpSpLocks/>
          </p:cNvGrpSpPr>
          <p:nvPr/>
        </p:nvGrpSpPr>
        <p:grpSpPr bwMode="auto">
          <a:xfrm>
            <a:off x="4937125" y="1671638"/>
            <a:ext cx="3852863" cy="1031875"/>
            <a:chOff x="4651788" y="1171015"/>
            <a:chExt cx="3853119" cy="1031685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4651788" y="1171015"/>
              <a:ext cx="3853119" cy="103168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4" name="Скругленный прямоугольник 12"/>
            <p:cNvSpPr/>
            <p:nvPr/>
          </p:nvSpPr>
          <p:spPr>
            <a:xfrm>
              <a:off x="4681953" y="1201171"/>
              <a:ext cx="3792789" cy="971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1430" tIns="11430" rIns="11430" bIns="1143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u="none" dirty="0"/>
                <a:t>Организацией образовательного процесса.</a:t>
              </a:r>
            </a:p>
          </p:txBody>
        </p:sp>
      </p:grpSp>
      <p:grpSp>
        <p:nvGrpSpPr>
          <p:cNvPr id="12296" name="Группа 54"/>
          <p:cNvGrpSpPr>
            <a:grpSpLocks/>
          </p:cNvGrpSpPr>
          <p:nvPr/>
        </p:nvGrpSpPr>
        <p:grpSpPr bwMode="auto">
          <a:xfrm>
            <a:off x="2641600" y="3325813"/>
            <a:ext cx="2295525" cy="114300"/>
            <a:chOff x="2356656" y="2825888"/>
            <a:chExt cx="2295175" cy="114758"/>
          </a:xfrm>
        </p:grpSpPr>
        <p:sp>
          <p:nvSpPr>
            <p:cNvPr id="71" name="Прямая соединительная линия 13"/>
            <p:cNvSpPr/>
            <p:nvPr/>
          </p:nvSpPr>
          <p:spPr>
            <a:xfrm rot="21570129">
              <a:off x="2356656" y="2867328"/>
              <a:ext cx="2295175" cy="3187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46"/>
                  </a:moveTo>
                  <a:lnTo>
                    <a:pt x="2295175" y="16046"/>
                  </a:ln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Прямая соединительная линия 14"/>
            <p:cNvSpPr/>
            <p:nvPr/>
          </p:nvSpPr>
          <p:spPr>
            <a:xfrm rot="21570129">
              <a:off x="3447103" y="2825888"/>
              <a:ext cx="114283" cy="114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800" u="none"/>
            </a:p>
          </p:txBody>
        </p:sp>
      </p:grpSp>
      <p:grpSp>
        <p:nvGrpSpPr>
          <p:cNvPr id="12297" name="Группа 55"/>
          <p:cNvGrpSpPr>
            <a:grpSpLocks/>
          </p:cNvGrpSpPr>
          <p:nvPr/>
        </p:nvGrpSpPr>
        <p:grpSpPr bwMode="auto">
          <a:xfrm>
            <a:off x="4937125" y="2857500"/>
            <a:ext cx="3852863" cy="1031875"/>
            <a:chOff x="4651788" y="2357453"/>
            <a:chExt cx="3853119" cy="1031685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4651788" y="2357453"/>
              <a:ext cx="3853119" cy="103168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0" name="Скругленный прямоугольник 16"/>
            <p:cNvSpPr>
              <a:spLocks noChangeArrowheads="1"/>
            </p:cNvSpPr>
            <p:nvPr/>
          </p:nvSpPr>
          <p:spPr bwMode="auto">
            <a:xfrm>
              <a:off x="4681953" y="2387610"/>
              <a:ext cx="3792789" cy="97137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8890" tIns="8890" rIns="8890" bIns="889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u="none" dirty="0">
                  <a:solidFill>
                    <a:schemeClr val="dk1"/>
                  </a:solidFill>
                  <a:latin typeface="+mn-lt"/>
                </a:rPr>
                <a:t>Субъектными особенностями обучающегося (возраст, пол, интеллектуальное развитие, способности, уровень притязаний, самооценка, взаимодействие с другими учениками и т. д.)</a:t>
              </a:r>
            </a:p>
          </p:txBody>
        </p:sp>
      </p:grpSp>
      <p:grpSp>
        <p:nvGrpSpPr>
          <p:cNvPr id="12298" name="Группа 56"/>
          <p:cNvGrpSpPr>
            <a:grpSpLocks/>
          </p:cNvGrpSpPr>
          <p:nvPr/>
        </p:nvGrpSpPr>
        <p:grpSpPr bwMode="auto">
          <a:xfrm>
            <a:off x="2503488" y="3911600"/>
            <a:ext cx="2573337" cy="128588"/>
            <a:chOff x="2216985" y="3412124"/>
            <a:chExt cx="2574518" cy="128725"/>
          </a:xfrm>
        </p:grpSpPr>
        <p:sp>
          <p:nvSpPr>
            <p:cNvPr id="67" name="Прямая соединительная линия 17"/>
            <p:cNvSpPr/>
            <p:nvPr/>
          </p:nvSpPr>
          <p:spPr>
            <a:xfrm rot="1616538">
              <a:off x="2216985" y="3459800"/>
              <a:ext cx="2574518" cy="3337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46"/>
                  </a:moveTo>
                  <a:lnTo>
                    <a:pt x="2574518" y="16046"/>
                  </a:ln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Прямая соединительная линия 18"/>
            <p:cNvSpPr/>
            <p:nvPr/>
          </p:nvSpPr>
          <p:spPr>
            <a:xfrm rot="1616538">
              <a:off x="3439921" y="3412124"/>
              <a:ext cx="128646" cy="128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 u="none"/>
            </a:p>
          </p:txBody>
        </p:sp>
      </p:grpSp>
      <p:grpSp>
        <p:nvGrpSpPr>
          <p:cNvPr id="12299" name="Группа 57"/>
          <p:cNvGrpSpPr>
            <a:grpSpLocks/>
          </p:cNvGrpSpPr>
          <p:nvPr/>
        </p:nvGrpSpPr>
        <p:grpSpPr bwMode="auto">
          <a:xfrm>
            <a:off x="4937125" y="4043363"/>
            <a:ext cx="3852863" cy="1031875"/>
            <a:chOff x="4651788" y="3543892"/>
            <a:chExt cx="3853119" cy="1031685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4651788" y="3543892"/>
              <a:ext cx="3853119" cy="103168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66" name="Скругленный прямоугольник 20"/>
            <p:cNvSpPr/>
            <p:nvPr/>
          </p:nvSpPr>
          <p:spPr>
            <a:xfrm>
              <a:off x="4681953" y="3574048"/>
              <a:ext cx="3792789" cy="971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8890" tIns="8890" rIns="8890" bIns="889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u="none"/>
                <a:t>Субъектными особенностями педагога и, прежде всего системой отношения его к ученику, к делу.</a:t>
              </a:r>
              <a:endParaRPr lang="ru-RU" sz="1400" u="none" dirty="0"/>
            </a:p>
          </p:txBody>
        </p:sp>
      </p:grpSp>
      <p:grpSp>
        <p:nvGrpSpPr>
          <p:cNvPr id="12300" name="Группа 58"/>
          <p:cNvGrpSpPr>
            <a:grpSpLocks/>
          </p:cNvGrpSpPr>
          <p:nvPr/>
        </p:nvGrpSpPr>
        <p:grpSpPr bwMode="auto">
          <a:xfrm>
            <a:off x="3708400" y="2924175"/>
            <a:ext cx="163513" cy="3273425"/>
            <a:chOff x="3422410" y="2423545"/>
            <a:chExt cx="163667" cy="3273348"/>
          </a:xfrm>
        </p:grpSpPr>
        <p:sp>
          <p:nvSpPr>
            <p:cNvPr id="63" name="Прямая соединительная линия 21"/>
            <p:cNvSpPr/>
            <p:nvPr/>
          </p:nvSpPr>
          <p:spPr>
            <a:xfrm rot="2728869">
              <a:off x="1867569" y="4043535"/>
              <a:ext cx="3273348" cy="333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46"/>
                  </a:moveTo>
                  <a:lnTo>
                    <a:pt x="3273348" y="16046"/>
                  </a:ln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Прямая соединительная линия 22"/>
            <p:cNvSpPr/>
            <p:nvPr/>
          </p:nvSpPr>
          <p:spPr>
            <a:xfrm rot="2728869">
              <a:off x="3421696" y="3978386"/>
              <a:ext cx="165096" cy="163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u="none"/>
            </a:p>
          </p:txBody>
        </p:sp>
      </p:grpSp>
      <p:grpSp>
        <p:nvGrpSpPr>
          <p:cNvPr id="12301" name="Группа 59"/>
          <p:cNvGrpSpPr>
            <a:grpSpLocks/>
          </p:cNvGrpSpPr>
          <p:nvPr/>
        </p:nvGrpSpPr>
        <p:grpSpPr bwMode="auto">
          <a:xfrm>
            <a:off x="4937125" y="5211763"/>
            <a:ext cx="3852863" cy="1031875"/>
            <a:chOff x="4651788" y="4711358"/>
            <a:chExt cx="3853119" cy="1031685"/>
          </a:xfrm>
        </p:grpSpPr>
        <p:sp>
          <p:nvSpPr>
            <p:cNvPr id="12302" name="Скругленный прямоугольник 60"/>
            <p:cNvSpPr>
              <a:spLocks noChangeArrowheads="1"/>
            </p:cNvSpPr>
            <p:nvPr/>
          </p:nvSpPr>
          <p:spPr bwMode="auto">
            <a:xfrm>
              <a:off x="4651788" y="4711358"/>
              <a:ext cx="3853119" cy="1031685"/>
            </a:xfrm>
            <a:prstGeom prst="roundRect">
              <a:avLst>
                <a:gd name="adj" fmla="val 10000"/>
              </a:avLst>
            </a:prstGeom>
            <a:solidFill>
              <a:srgbClr val="FFCC00"/>
            </a:solidFill>
            <a:ln w="9525" algn="ctr">
              <a:solidFill>
                <a:srgbClr val="FEB60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endParaRPr lang="ru-RU" sz="1800" u="none"/>
            </a:p>
          </p:txBody>
        </p:sp>
        <p:sp>
          <p:nvSpPr>
            <p:cNvPr id="62" name="Скругленный прямоугольник 24"/>
            <p:cNvSpPr>
              <a:spLocks noChangeArrowheads="1"/>
            </p:cNvSpPr>
            <p:nvPr/>
          </p:nvSpPr>
          <p:spPr bwMode="auto">
            <a:xfrm>
              <a:off x="4681953" y="4741514"/>
              <a:ext cx="3792789" cy="97137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11430" tIns="11430" rIns="11430" bIns="1143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u="none">
                  <a:solidFill>
                    <a:schemeClr val="dk1"/>
                  </a:solidFill>
                  <a:latin typeface="+mn-lt"/>
                </a:rPr>
                <a:t>Спецификой учебного предмета.</a:t>
              </a:r>
              <a:endParaRPr lang="ru-RU" sz="1800" u="none" dirty="0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6"/>
          <p:cNvGrpSpPr>
            <a:grpSpLocks/>
          </p:cNvGrpSpPr>
          <p:nvPr/>
        </p:nvGrpSpPr>
        <p:grpSpPr bwMode="auto">
          <a:xfrm>
            <a:off x="1592263" y="455613"/>
            <a:ext cx="5929312" cy="5903912"/>
            <a:chOff x="1571604" y="714356"/>
            <a:chExt cx="5929354" cy="5903489"/>
          </a:xfrm>
        </p:grpSpPr>
        <p:sp>
          <p:nvSpPr>
            <p:cNvPr id="5" name="Овал 4"/>
            <p:cNvSpPr/>
            <p:nvPr/>
          </p:nvSpPr>
          <p:spPr>
            <a:xfrm>
              <a:off x="3570280" y="4617738"/>
              <a:ext cx="2000264" cy="200010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u="none" dirty="0">
                  <a:latin typeface="Monotype Corsiva" pitchFamily="66" charset="0"/>
                </a:rPr>
                <a:t>Негативное отношение к школе</a:t>
              </a:r>
            </a:p>
          </p:txBody>
        </p:sp>
        <p:sp>
          <p:nvSpPr>
            <p:cNvPr id="6" name="Овал 5"/>
            <p:cNvSpPr/>
            <p:nvPr/>
          </p:nvSpPr>
          <p:spPr>
            <a:xfrm>
              <a:off x="1571604" y="3285922"/>
              <a:ext cx="2000264" cy="200010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u="none" dirty="0">
                  <a:latin typeface="Monotype Corsiva" pitchFamily="66" charset="0"/>
                </a:rPr>
                <a:t>Низкая школьная мотивация</a:t>
              </a:r>
            </a:p>
          </p:txBody>
        </p:sp>
        <p:sp>
          <p:nvSpPr>
            <p:cNvPr id="9" name="Овал 8"/>
            <p:cNvSpPr/>
            <p:nvPr/>
          </p:nvSpPr>
          <p:spPr>
            <a:xfrm>
              <a:off x="5500694" y="3214489"/>
              <a:ext cx="2000264" cy="200010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u="none" dirty="0">
                  <a:latin typeface="Monotype Corsiva" pitchFamily="66" charset="0"/>
                </a:rPr>
                <a:t>Высокий уровень школьной мотивации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2071670" y="714356"/>
              <a:ext cx="2000264" cy="200010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u="none" dirty="0">
                  <a:latin typeface="Monotype Corsiva" pitchFamily="66" charset="0"/>
                </a:rPr>
                <a:t>Хорошая школьная мотивация</a:t>
              </a:r>
            </a:p>
          </p:txBody>
        </p:sp>
        <p:sp>
          <p:nvSpPr>
            <p:cNvPr id="7" name="Овал 6"/>
            <p:cNvSpPr/>
            <p:nvPr/>
          </p:nvSpPr>
          <p:spPr>
            <a:xfrm>
              <a:off x="4929190" y="714356"/>
              <a:ext cx="2000264" cy="200010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u="none" dirty="0">
                  <a:latin typeface="Monotype Corsiva" pitchFamily="66" charset="0"/>
                </a:rPr>
                <a:t>Положительное отношение к школе</a:t>
              </a:r>
            </a:p>
          </p:txBody>
        </p:sp>
        <p:sp>
          <p:nvSpPr>
            <p:cNvPr id="4" name="Овал 3"/>
            <p:cNvSpPr/>
            <p:nvPr/>
          </p:nvSpPr>
          <p:spPr>
            <a:xfrm>
              <a:off x="3143240" y="1993789"/>
              <a:ext cx="2720994" cy="272078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u="none" dirty="0">
                  <a:latin typeface="Monotype Corsiva" pitchFamily="66" charset="0"/>
                </a:rPr>
                <a:t>Уровни учебной мотивации</a:t>
              </a:r>
            </a:p>
          </p:txBody>
        </p:sp>
      </p:grpSp>
      <p:sp>
        <p:nvSpPr>
          <p:cNvPr id="13315" name="Овал 32"/>
          <p:cNvSpPr>
            <a:spLocks noChangeArrowheads="1"/>
          </p:cNvSpPr>
          <p:nvPr/>
        </p:nvSpPr>
        <p:spPr bwMode="auto">
          <a:xfrm>
            <a:off x="3586163" y="4368800"/>
            <a:ext cx="2000250" cy="2000250"/>
          </a:xfrm>
          <a:prstGeom prst="ellipse">
            <a:avLst/>
          </a:prstGeom>
          <a:solidFill>
            <a:srgbClr val="DD110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000" u="none">
                <a:solidFill>
                  <a:srgbClr val="FFFFFF"/>
                </a:solidFill>
                <a:latin typeface="Monotype Corsiva" pitchFamily="66" charset="0"/>
              </a:rPr>
              <a:t>Негативное отношение к школе</a:t>
            </a:r>
          </a:p>
        </p:txBody>
      </p:sp>
      <p:sp>
        <p:nvSpPr>
          <p:cNvPr id="13316" name="Овал 33"/>
          <p:cNvSpPr>
            <a:spLocks noChangeArrowheads="1"/>
          </p:cNvSpPr>
          <p:nvPr/>
        </p:nvSpPr>
        <p:spPr bwMode="auto">
          <a:xfrm>
            <a:off x="1587500" y="3036888"/>
            <a:ext cx="2000250" cy="2000250"/>
          </a:xfrm>
          <a:prstGeom prst="ellipse">
            <a:avLst/>
          </a:prstGeom>
          <a:solidFill>
            <a:srgbClr val="00FFFF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000" u="none">
                <a:solidFill>
                  <a:srgbClr val="CC0099"/>
                </a:solidFill>
                <a:latin typeface="Monotype Corsiva" pitchFamily="66" charset="0"/>
              </a:rPr>
              <a:t>Низкая школьная мотивация</a:t>
            </a:r>
          </a:p>
        </p:txBody>
      </p:sp>
      <p:sp>
        <p:nvSpPr>
          <p:cNvPr id="13317" name="Овал 34"/>
          <p:cNvSpPr>
            <a:spLocks noChangeArrowheads="1"/>
          </p:cNvSpPr>
          <p:nvPr/>
        </p:nvSpPr>
        <p:spPr bwMode="auto">
          <a:xfrm>
            <a:off x="5516563" y="2965450"/>
            <a:ext cx="2000250" cy="20002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800" u="none">
                <a:solidFill>
                  <a:srgbClr val="6600FF"/>
                </a:solidFill>
                <a:latin typeface="Monotype Corsiva" pitchFamily="66" charset="0"/>
              </a:rPr>
              <a:t>Высокий уровень школьной мотивации</a:t>
            </a:r>
          </a:p>
        </p:txBody>
      </p:sp>
      <p:sp>
        <p:nvSpPr>
          <p:cNvPr id="13318" name="Овал 35"/>
          <p:cNvSpPr>
            <a:spLocks noChangeArrowheads="1"/>
          </p:cNvSpPr>
          <p:nvPr/>
        </p:nvSpPr>
        <p:spPr bwMode="auto">
          <a:xfrm>
            <a:off x="2087563" y="465138"/>
            <a:ext cx="2000250" cy="2000250"/>
          </a:xfrm>
          <a:prstGeom prst="ellipse">
            <a:avLst/>
          </a:prstGeom>
          <a:solidFill>
            <a:srgbClr val="FF00FF"/>
          </a:solidFill>
          <a:ln w="9525" algn="ctr">
            <a:solidFill>
              <a:srgbClr val="FF00FF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000" u="none">
                <a:solidFill>
                  <a:srgbClr val="FFFFFF"/>
                </a:solidFill>
                <a:latin typeface="Monotype Corsiva" pitchFamily="66" charset="0"/>
              </a:rPr>
              <a:t>Хорошая школьная мотивация</a:t>
            </a:r>
          </a:p>
        </p:txBody>
      </p:sp>
      <p:sp>
        <p:nvSpPr>
          <p:cNvPr id="13319" name="Овал 36"/>
          <p:cNvSpPr>
            <a:spLocks noChangeArrowheads="1"/>
          </p:cNvSpPr>
          <p:nvPr/>
        </p:nvSpPr>
        <p:spPr bwMode="auto">
          <a:xfrm>
            <a:off x="4932363" y="476250"/>
            <a:ext cx="2000250" cy="2000250"/>
          </a:xfrm>
          <a:prstGeom prst="ellipse">
            <a:avLst/>
          </a:prstGeom>
          <a:solidFill>
            <a:srgbClr val="00FF00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000" u="none">
                <a:solidFill>
                  <a:srgbClr val="FF00FF"/>
                </a:solidFill>
                <a:latin typeface="Monotype Corsiva" pitchFamily="66" charset="0"/>
              </a:rPr>
              <a:t>Положительное отношение к школе</a:t>
            </a:r>
          </a:p>
        </p:txBody>
      </p:sp>
      <p:sp>
        <p:nvSpPr>
          <p:cNvPr id="13320" name="Овал 37"/>
          <p:cNvSpPr>
            <a:spLocks noChangeArrowheads="1"/>
          </p:cNvSpPr>
          <p:nvPr/>
        </p:nvSpPr>
        <p:spPr bwMode="auto">
          <a:xfrm>
            <a:off x="3155950" y="1733550"/>
            <a:ext cx="2719388" cy="2703513"/>
          </a:xfrm>
          <a:prstGeom prst="ellipse">
            <a:avLst/>
          </a:prstGeom>
          <a:solidFill>
            <a:srgbClr val="9900FF"/>
          </a:solidFill>
          <a:ln w="9525" algn="ctr">
            <a:solidFill>
              <a:srgbClr val="00999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800" u="none">
                <a:solidFill>
                  <a:srgbClr val="99FF33"/>
                </a:solidFill>
                <a:latin typeface="Monotype Corsiva" pitchFamily="66" charset="0"/>
              </a:rPr>
              <a:t>Уровни учебной мотивации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0"/>
            <a:ext cx="9156700" cy="1858963"/>
          </a:xfrm>
          <a:solidFill>
            <a:srgbClr val="FFFF00"/>
          </a:solidFill>
        </p:spPr>
      </p:pic>
      <p:pic>
        <p:nvPicPr>
          <p:cNvPr id="27" name="02 - V.Del Monaco - L'Ete Indi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714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TextBox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numSld="2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D:\Documents and Settings\All.ALL-1DAEA0BB030\Рабочий стол\i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241141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Заголово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446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0" y="1844675"/>
            <a:ext cx="6877050" cy="1563688"/>
          </a:xfrm>
          <a:prstGeom prst="rect">
            <a:avLst/>
          </a:prstGeom>
          <a:solidFill>
            <a:srgbClr val="00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00FF"/>
                </a:solidFill>
              </a:rPr>
              <a:t>Принцип сознательности</a:t>
            </a:r>
            <a:endParaRPr lang="ru-RU" sz="3200" b="1" u="none">
              <a:solidFill>
                <a:srgbClr val="9900FF"/>
              </a:solidFill>
            </a:endParaRPr>
          </a:p>
          <a:p>
            <a:endParaRPr lang="ru-RU" sz="3200" b="1">
              <a:solidFill>
                <a:srgbClr val="9900FF"/>
              </a:solidFill>
            </a:endParaRPr>
          </a:p>
          <a:p>
            <a:r>
              <a:rPr lang="ru-RU" sz="3200" b="1">
                <a:solidFill>
                  <a:srgbClr val="9900FF"/>
                </a:solidFill>
              </a:rPr>
              <a:t>Принцип доступности</a:t>
            </a:r>
            <a:endParaRPr lang="ru-RU" sz="3200" b="1" u="none">
              <a:solidFill>
                <a:srgbClr val="9900FF"/>
              </a:solidFill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0" y="3357563"/>
            <a:ext cx="6877050" cy="1563687"/>
          </a:xfrm>
          <a:prstGeom prst="rect">
            <a:avLst/>
          </a:prstGeom>
          <a:solidFill>
            <a:srgbClr val="00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00FF"/>
                </a:solidFill>
              </a:rPr>
              <a:t>Принцип активности</a:t>
            </a:r>
            <a:r>
              <a:rPr lang="ru-RU" sz="3200" b="1" u="none">
                <a:solidFill>
                  <a:srgbClr val="9900FF"/>
                </a:solidFill>
              </a:rPr>
              <a:t> </a:t>
            </a:r>
          </a:p>
          <a:p>
            <a:r>
              <a:rPr lang="ru-RU" sz="3200" b="1">
                <a:solidFill>
                  <a:srgbClr val="9900FF"/>
                </a:solidFill>
              </a:rPr>
              <a:t>Принцип коммуникативности</a:t>
            </a:r>
            <a:endParaRPr lang="ru-RU" sz="3200" b="1" u="none">
              <a:solidFill>
                <a:srgbClr val="9900FF"/>
              </a:solidFill>
            </a:endParaRPr>
          </a:p>
        </p:txBody>
      </p:sp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0" y="4806950"/>
            <a:ext cx="6877050" cy="2051050"/>
          </a:xfrm>
          <a:prstGeom prst="rect">
            <a:avLst/>
          </a:prstGeom>
          <a:solidFill>
            <a:srgbClr val="00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00FF"/>
                </a:solidFill>
              </a:rPr>
              <a:t>Принцип наглядности</a:t>
            </a:r>
            <a:r>
              <a:rPr lang="ru-RU" sz="3200" b="1" u="none">
                <a:solidFill>
                  <a:srgbClr val="9900FF"/>
                </a:solidFill>
              </a:rPr>
              <a:t> </a:t>
            </a:r>
          </a:p>
          <a:p>
            <a:r>
              <a:rPr lang="ru-RU" sz="3200" b="1">
                <a:solidFill>
                  <a:srgbClr val="9900FF"/>
                </a:solidFill>
              </a:rPr>
              <a:t>Принцип систематичности</a:t>
            </a:r>
            <a:endParaRPr lang="ru-RU" sz="3200" b="1" u="none">
              <a:solidFill>
                <a:srgbClr val="9900FF"/>
              </a:solidFill>
            </a:endParaRPr>
          </a:p>
          <a:p>
            <a:r>
              <a:rPr lang="ru-RU" sz="3200" b="1">
                <a:solidFill>
                  <a:srgbClr val="9900FF"/>
                </a:solidFill>
              </a:rPr>
              <a:t>Принцип самостоятельности</a:t>
            </a:r>
            <a:r>
              <a:rPr lang="ru-RU" sz="3200" b="1" u="none">
                <a:solidFill>
                  <a:srgbClr val="FF66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Другая 1">
      <a:dk1>
        <a:srgbClr val="FFFF00"/>
      </a:dk1>
      <a:lt1>
        <a:sysClr val="window" lastClr="FFFFFF"/>
      </a:lt1>
      <a:dk2>
        <a:srgbClr val="FFC000"/>
      </a:dk2>
      <a:lt2>
        <a:srgbClr val="EEECE1"/>
      </a:lt2>
      <a:accent1>
        <a:srgbClr val="3BD154"/>
      </a:accent1>
      <a:accent2>
        <a:srgbClr val="FE19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FF9900"/>
      </a:hlink>
      <a:folHlink>
        <a:srgbClr val="800080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лои">
  <a:themeElements>
    <a:clrScheme name="Слои 5">
      <a:dk1>
        <a:srgbClr val="330000"/>
      </a:dk1>
      <a:lt1>
        <a:srgbClr val="FF9900"/>
      </a:lt1>
      <a:dk2>
        <a:srgbClr val="FFFFFF"/>
      </a:dk2>
      <a:lt2>
        <a:srgbClr val="8B3111"/>
      </a:lt2>
      <a:accent1>
        <a:srgbClr val="DD6D07"/>
      </a:accent1>
      <a:accent2>
        <a:srgbClr val="CC9900"/>
      </a:accent2>
      <a:accent3>
        <a:srgbClr val="FFCAAA"/>
      </a:accent3>
      <a:accent4>
        <a:srgbClr val="2A0000"/>
      </a:accent4>
      <a:accent5>
        <a:srgbClr val="EBBAAA"/>
      </a:accent5>
      <a:accent6>
        <a:srgbClr val="B98A00"/>
      </a:accent6>
      <a:hlink>
        <a:srgbClr val="CC3300"/>
      </a:hlink>
      <a:folHlink>
        <a:srgbClr val="CCCC66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рава">
  <a:themeElements>
    <a:clrScheme name="Другая 1">
      <a:dk1>
        <a:srgbClr val="FFFF00"/>
      </a:dk1>
      <a:lt1>
        <a:sysClr val="window" lastClr="FFFFFF"/>
      </a:lt1>
      <a:dk2>
        <a:srgbClr val="FFC000"/>
      </a:dk2>
      <a:lt2>
        <a:srgbClr val="EEECE1"/>
      </a:lt2>
      <a:accent1>
        <a:srgbClr val="3BD154"/>
      </a:accent1>
      <a:accent2>
        <a:srgbClr val="FE19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FF9900"/>
      </a:hlink>
      <a:folHlink>
        <a:srgbClr val="800080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352</Words>
  <Application>Microsoft Office PowerPoint</Application>
  <PresentationFormat>Экран (4:3)</PresentationFormat>
  <Paragraphs>49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Склон</vt:lpstr>
      <vt:lpstr>Слои</vt:lpstr>
      <vt:lpstr>Оформление по умолчанию</vt:lpstr>
      <vt:lpstr>Трава</vt:lpstr>
      <vt:lpstr>Презентация PowerPoint</vt:lpstr>
      <vt:lpstr>Самоорганизации    учащегося. </vt:lpstr>
      <vt:lpstr>Разделение сфер познания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же обеспечить глубокое понимание материала учащимися?</vt:lpstr>
      <vt:lpstr>Интернет ресурсы: (медиотека)</vt:lpstr>
    </vt:vector>
  </TitlesOfParts>
  <Company>Xata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деятельностного подхода в обучении, увеличение самостоятельности учащихся в приобретении знаний, работа с различными источниками информации </dc:title>
  <dc:creator>Archangel</dc:creator>
  <cp:lastModifiedBy>AS</cp:lastModifiedBy>
  <cp:revision>90</cp:revision>
  <cp:lastPrinted>1601-01-01T00:00:00Z</cp:lastPrinted>
  <dcterms:created xsi:type="dcterms:W3CDTF">2000-01-01T03:28:39Z</dcterms:created>
  <dcterms:modified xsi:type="dcterms:W3CDTF">2012-05-19T09:25:48Z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