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634E34-7FDA-45E8-A986-1F2DDAFC2D28}" type="datetimeFigureOut">
              <a:rPr lang="ru-RU" smtClean="0"/>
              <a:pPr/>
              <a:t>17.04.2012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9359E4-F356-46F0-8E79-8FC3A16213E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9359E4-F356-46F0-8E79-8FC3A16213EE}"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17.04.2012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17.04.2012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17.04.2012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17.04.2012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19381.jpg"/>
          <p:cNvPicPr>
            <a:picLocks noChangeAspect="1"/>
          </p:cNvPicPr>
          <p:nvPr/>
        </p:nvPicPr>
        <p:blipFill>
          <a:blip r:embed="rId2" cstate="print"/>
          <a:srcRect t="11591"/>
          <a:stretch>
            <a:fillRect/>
          </a:stretch>
        </p:blipFill>
        <p:spPr>
          <a:xfrm>
            <a:off x="0" y="0"/>
            <a:ext cx="9144000" cy="6858000"/>
          </a:xfrm>
          <a:prstGeom prst="rect">
            <a:avLst/>
          </a:prstGeom>
        </p:spPr>
      </p:pic>
      <p:sp>
        <p:nvSpPr>
          <p:cNvPr id="2" name="Заголовок 1"/>
          <p:cNvSpPr>
            <a:spLocks noGrp="1"/>
          </p:cNvSpPr>
          <p:nvPr>
            <p:ph type="ctrTitle"/>
          </p:nvPr>
        </p:nvSpPr>
        <p:spPr>
          <a:xfrm>
            <a:off x="755576" y="908720"/>
            <a:ext cx="7772400" cy="4176464"/>
          </a:xfrm>
        </p:spPr>
        <p:txBody>
          <a:bodyPr>
            <a:normAutofit/>
            <a:scene3d>
              <a:camera prst="orthographicFront"/>
              <a:lightRig rig="soft" dir="t">
                <a:rot lat="0" lon="0" rev="10800000"/>
              </a:lightRig>
            </a:scene3d>
            <a:sp3d>
              <a:bevelT w="27940" h="12700"/>
              <a:contourClr>
                <a:srgbClr val="DDDDDD"/>
              </a:contourClr>
            </a:sp3d>
          </a:bodyPr>
          <a:lstStyle/>
          <a:p>
            <a:r>
              <a:rPr lang="ru-RU" spc="150" dirty="0" smtClean="0">
                <a:ln w="11430"/>
                <a:solidFill>
                  <a:schemeClr val="tx1"/>
                </a:solidFill>
                <a:effectLst>
                  <a:outerShdw blurRad="25400" algn="tl" rotWithShape="0">
                    <a:srgbClr val="000000">
                      <a:alpha val="43000"/>
                    </a:srgbClr>
                  </a:outerShdw>
                </a:effectLst>
              </a:rPr>
              <a:t>богатые и бедные:</a:t>
            </a:r>
            <a:br>
              <a:rPr lang="ru-RU" spc="150" dirty="0" smtClean="0">
                <a:ln w="11430"/>
                <a:solidFill>
                  <a:schemeClr val="tx1"/>
                </a:solidFill>
                <a:effectLst>
                  <a:outerShdw blurRad="25400" algn="tl" rotWithShape="0">
                    <a:srgbClr val="000000">
                      <a:alpha val="43000"/>
                    </a:srgbClr>
                  </a:outerShdw>
                </a:effectLst>
              </a:rPr>
            </a:br>
            <a:r>
              <a:rPr lang="ru-RU" spc="150" dirty="0" smtClean="0">
                <a:ln w="11430"/>
                <a:solidFill>
                  <a:schemeClr val="tx1"/>
                </a:solidFill>
                <a:effectLst>
                  <a:outerShdw blurRad="25400" algn="tl" rotWithShape="0">
                    <a:srgbClr val="000000">
                      <a:alpha val="43000"/>
                    </a:srgbClr>
                  </a:outerShdw>
                </a:effectLst>
              </a:rPr>
              <a:t>Современный </a:t>
            </a:r>
            <a:r>
              <a:rPr lang="ru-RU" b="1" spc="150" dirty="0" smtClean="0">
                <a:ln w="11430"/>
                <a:solidFill>
                  <a:schemeClr val="tx1"/>
                </a:solidFill>
                <a:effectLst>
                  <a:outerShdw blurRad="25400" algn="tl" rotWithShape="0">
                    <a:srgbClr val="000000">
                      <a:alpha val="43000"/>
                    </a:srgbClr>
                  </a:outerShdw>
                </a:effectLst>
              </a:rPr>
              <a:t>взгляд на проблему сосуществования</a:t>
            </a:r>
            <a:br>
              <a:rPr lang="ru-RU" b="1" spc="150" dirty="0" smtClean="0">
                <a:ln w="11430"/>
                <a:solidFill>
                  <a:schemeClr val="tx1"/>
                </a:solidFill>
                <a:effectLst>
                  <a:outerShdw blurRad="25400" algn="tl" rotWithShape="0">
                    <a:srgbClr val="000000">
                      <a:alpha val="43000"/>
                    </a:srgbClr>
                  </a:outerShdw>
                </a:effectLst>
              </a:rPr>
            </a:br>
            <a:endParaRPr lang="ru-RU" b="1" spc="150" dirty="0">
              <a:ln w="11430"/>
              <a:solidFill>
                <a:schemeClr val="tx1"/>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34c9_Millionare_12.jpg"/>
          <p:cNvPicPr>
            <a:picLocks noGrp="1" noChangeAspect="1"/>
          </p:cNvPicPr>
          <p:nvPr>
            <p:ph idx="1"/>
          </p:nvPr>
        </p:nvPicPr>
        <p:blipFill>
          <a:blip r:embed="rId2" cstate="print"/>
          <a:srcRect r="22178"/>
          <a:stretch>
            <a:fillRect/>
          </a:stretch>
        </p:blipFill>
        <p:spPr>
          <a:xfrm>
            <a:off x="285720" y="642918"/>
            <a:ext cx="3643338" cy="4786346"/>
          </a:xfrm>
        </p:spPr>
      </p:pic>
      <p:sp>
        <p:nvSpPr>
          <p:cNvPr id="5" name="TextBox 4"/>
          <p:cNvSpPr txBox="1"/>
          <p:nvPr/>
        </p:nvSpPr>
        <p:spPr>
          <a:xfrm>
            <a:off x="4571968" y="1142984"/>
            <a:ext cx="4572032" cy="4124206"/>
          </a:xfrm>
          <a:prstGeom prst="rect">
            <a:avLst/>
          </a:prstGeom>
          <a:noFill/>
        </p:spPr>
        <p:txBody>
          <a:bodyPr wrap="square" rtlCol="0">
            <a:spAutoFit/>
          </a:bodyPr>
          <a:lstStyle/>
          <a:p>
            <a:r>
              <a:rPr lang="ru-RU" dirty="0" smtClean="0"/>
              <a:t>Когда 21-летний студент университета </a:t>
            </a:r>
            <a:r>
              <a:rPr lang="ru-RU" sz="2400" b="1" dirty="0" err="1" smtClean="0"/>
              <a:t>Джэйми</a:t>
            </a:r>
            <a:r>
              <a:rPr lang="ru-RU" sz="2400" b="1" dirty="0" smtClean="0"/>
              <a:t> </a:t>
            </a:r>
            <a:r>
              <a:rPr lang="ru-RU" sz="2400" b="1" dirty="0" err="1" smtClean="0"/>
              <a:t>Мюррей</a:t>
            </a:r>
            <a:r>
              <a:rPr lang="ru-RU" sz="2800" b="1" dirty="0" smtClean="0"/>
              <a:t> </a:t>
            </a:r>
            <a:r>
              <a:rPr lang="ru-RU" dirty="0" smtClean="0"/>
              <a:t>попытался в 2004 году купить пару очков по рецепту, в его голове родился новый бизнес. Ошеломленный ценой на очки в $300, Уэллс решил бросить школу и пустить свой студенческий кредит ($2000) на то, что потом превратилось в </a:t>
            </a:r>
            <a:r>
              <a:rPr lang="ru-RU" dirty="0" err="1" smtClean="0"/>
              <a:t>Glasses</a:t>
            </a:r>
            <a:r>
              <a:rPr lang="ru-RU" dirty="0" smtClean="0"/>
              <a:t> </a:t>
            </a:r>
            <a:r>
              <a:rPr lang="ru-RU" dirty="0" err="1" smtClean="0"/>
              <a:t>Direct</a:t>
            </a:r>
            <a:r>
              <a:rPr lang="ru-RU" dirty="0" smtClean="0"/>
              <a:t>, базирующегося в Лондоне </a:t>
            </a:r>
            <a:r>
              <a:rPr lang="ru-RU" dirty="0" err="1" smtClean="0"/>
              <a:t>онлайн-ритейлера</a:t>
            </a:r>
            <a:r>
              <a:rPr lang="ru-RU" dirty="0" smtClean="0"/>
              <a:t>. За первый год существования доход компании превысил $2 млн. К 2010 году выручка компании достигла $5 </a:t>
            </a:r>
            <a:r>
              <a:rPr lang="ru-RU" dirty="0" err="1" smtClean="0"/>
              <a:t>млн</a:t>
            </a:r>
            <a:r>
              <a:rPr lang="ru-RU" dirty="0" smtClean="0"/>
              <a:t>, число сотрудников — 70 человек, а привлеченные инвестиции — $34 млн.</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143372" y="1142984"/>
            <a:ext cx="4543428" cy="4929222"/>
          </a:xfrm>
        </p:spPr>
        <p:txBody>
          <a:bodyPr>
            <a:normAutofit fontScale="70000" lnSpcReduction="20000"/>
          </a:bodyPr>
          <a:lstStyle/>
          <a:p>
            <a:r>
              <a:rPr lang="ru-RU" dirty="0" smtClean="0"/>
              <a:t>Задуманный 14-летней уроженкой Детройта </a:t>
            </a:r>
            <a:r>
              <a:rPr lang="ru-RU" sz="3400" b="1" dirty="0" err="1" smtClean="0"/>
              <a:t>Эшли</a:t>
            </a:r>
            <a:r>
              <a:rPr lang="ru-RU" sz="3400" b="1" dirty="0" smtClean="0"/>
              <a:t> </a:t>
            </a:r>
            <a:r>
              <a:rPr lang="ru-RU" sz="3400" b="1" dirty="0" err="1" smtClean="0"/>
              <a:t>Куолс</a:t>
            </a:r>
            <a:r>
              <a:rPr lang="ru-RU" sz="3400" b="1" dirty="0" smtClean="0"/>
              <a:t> </a:t>
            </a:r>
            <a:r>
              <a:rPr lang="ru-RU" dirty="0" smtClean="0"/>
              <a:t>как ее личное </a:t>
            </a:r>
            <a:r>
              <a:rPr lang="ru-RU" dirty="0" err="1" smtClean="0"/>
              <a:t>портфолио</a:t>
            </a:r>
            <a:r>
              <a:rPr lang="ru-RU" dirty="0" smtClean="0"/>
              <a:t> с картинками и графикой, зарабатывающий на </a:t>
            </a:r>
            <a:r>
              <a:rPr lang="ru-RU" dirty="0" smtClean="0"/>
              <a:t>рекламе, </a:t>
            </a:r>
            <a:r>
              <a:rPr lang="ru-RU" dirty="0" smtClean="0"/>
              <a:t>сайт стал предлагать бесплатные дизайны для странички </a:t>
            </a:r>
            <a:r>
              <a:rPr lang="ru-RU" dirty="0" err="1" smtClean="0"/>
              <a:t>MySpace</a:t>
            </a:r>
            <a:r>
              <a:rPr lang="ru-RU" dirty="0" smtClean="0"/>
              <a:t> и руководства для подростков, которые хотят научиться создавать свой собственный графический дизайн. В марте 2006 года </a:t>
            </a:r>
            <a:r>
              <a:rPr lang="ru-RU" dirty="0" err="1" smtClean="0"/>
              <a:t>Куолс</a:t>
            </a:r>
            <a:r>
              <a:rPr lang="ru-RU" dirty="0" smtClean="0"/>
              <a:t>, с самого начала владевшая </a:t>
            </a:r>
            <a:r>
              <a:rPr lang="ru-RU" dirty="0" err="1" smtClean="0"/>
              <a:t>Whateverlife.com</a:t>
            </a:r>
            <a:r>
              <a:rPr lang="ru-RU" dirty="0" smtClean="0"/>
              <a:t>, по сообщениям, получила от неизвестного покупателя предложение продать сайт за $1,5 </a:t>
            </a:r>
            <a:r>
              <a:rPr lang="ru-RU" dirty="0" err="1" smtClean="0"/>
              <a:t>млн</a:t>
            </a:r>
            <a:r>
              <a:rPr lang="ru-RU" dirty="0" smtClean="0"/>
              <a:t>, но отклонила его.</a:t>
            </a:r>
            <a:endParaRPr lang="ru-RU" dirty="0"/>
          </a:p>
        </p:txBody>
      </p:sp>
      <p:pic>
        <p:nvPicPr>
          <p:cNvPr id="4" name="Рисунок 3" descr="734c9_Millionare_13.jpg"/>
          <p:cNvPicPr>
            <a:picLocks noChangeAspect="1"/>
          </p:cNvPicPr>
          <p:nvPr/>
        </p:nvPicPr>
        <p:blipFill>
          <a:blip r:embed="rId2" cstate="print"/>
          <a:srcRect l="16500"/>
          <a:stretch>
            <a:fillRect/>
          </a:stretch>
        </p:blipFill>
        <p:spPr>
          <a:xfrm>
            <a:off x="428596" y="1214422"/>
            <a:ext cx="3976715" cy="35719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04664"/>
            <a:ext cx="8729634" cy="6048672"/>
          </a:xfrm>
        </p:spPr>
        <p:txBody>
          <a:bodyPr>
            <a:normAutofit/>
          </a:bodyPr>
          <a:lstStyle/>
          <a:p>
            <a:pPr algn="ctr">
              <a:buNone/>
            </a:pPr>
            <a:r>
              <a:rPr lang="ru-RU" sz="3200" dirty="0" smtClean="0"/>
              <a:t>Теперь вполне объяснимо желание сверстников стать людьми богатыми и зажиточными, иметь престижные профессии. В России, а так же во всем мире абсолютно все не станут миллионерами. Нужно провести отдельную политику, чтобы людей низшего звена становилось меньше. По предоставленными мной данным можно сделать вывод, что бедных людей очень </a:t>
            </a:r>
            <a:r>
              <a:rPr lang="ru-RU" sz="3200" dirty="0" smtClean="0"/>
              <a:t>много, </a:t>
            </a:r>
            <a:r>
              <a:rPr lang="ru-RU" sz="3200" dirty="0" smtClean="0"/>
              <a:t>и это глобальная социальная проблема, </a:t>
            </a:r>
            <a:r>
              <a:rPr lang="ru-RU" sz="3200" dirty="0" smtClean="0"/>
              <a:t>которая, вероятно</a:t>
            </a:r>
            <a:r>
              <a:rPr lang="ru-RU" sz="3200" dirty="0" smtClean="0"/>
              <a:t>, неисчерпаема</a:t>
            </a:r>
            <a:r>
              <a:rPr lang="ru-RU" dirty="0" smtClean="0"/>
              <a:t>.</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71480"/>
            <a:ext cx="4114800" cy="5643601"/>
          </a:xfrm>
        </p:spPr>
        <p:txBody>
          <a:bodyPr>
            <a:normAutofit/>
          </a:bodyPr>
          <a:lstStyle/>
          <a:p>
            <a:pPr>
              <a:buNone/>
            </a:pPr>
            <a:r>
              <a:rPr lang="ru-RU" dirty="0" smtClean="0"/>
              <a:t>    Всего 1% жителей Земли владеет </a:t>
            </a:r>
          </a:p>
          <a:p>
            <a:pPr>
              <a:buNone/>
            </a:pPr>
            <a:r>
              <a:rPr lang="ru-RU" dirty="0" smtClean="0"/>
              <a:t>     почти половиной всего имущества на планете. За 30 последних лет разрыв между доходами богатейших и беднейших людей увеличился в пять раз, приводят данные социологи.</a:t>
            </a:r>
            <a:endParaRPr lang="ru-RU" dirty="0"/>
          </a:p>
        </p:txBody>
      </p:sp>
      <p:pic>
        <p:nvPicPr>
          <p:cNvPr id="4" name="Рисунок 3" descr="1255712889_s_shiroko.jpg"/>
          <p:cNvPicPr>
            <a:picLocks noChangeAspect="1"/>
          </p:cNvPicPr>
          <p:nvPr/>
        </p:nvPicPr>
        <p:blipFill>
          <a:blip r:embed="rId2" cstate="print"/>
          <a:srcRect t="154" r="3910" b="8269"/>
          <a:stretch>
            <a:fillRect/>
          </a:stretch>
        </p:blipFill>
        <p:spPr>
          <a:xfrm>
            <a:off x="4214810" y="1214421"/>
            <a:ext cx="4643470" cy="319913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55526_f520.jpg"/>
          <p:cNvPicPr>
            <a:picLocks noChangeAspect="1"/>
          </p:cNvPicPr>
          <p:nvPr/>
        </p:nvPicPr>
        <p:blipFill>
          <a:blip r:embed="rId3" cstate="print">
            <a:duotone>
              <a:schemeClr val="bg2">
                <a:shade val="45000"/>
                <a:satMod val="135000"/>
              </a:schemeClr>
              <a:prstClr val="white"/>
            </a:duotone>
            <a:lum bright="20000"/>
          </a:blip>
          <a:stretch>
            <a:fillRect/>
          </a:stretch>
        </p:blipFill>
        <p:spPr>
          <a:xfrm>
            <a:off x="0" y="0"/>
            <a:ext cx="9134662" cy="6858001"/>
          </a:xfrm>
          <a:prstGeom prst="rect">
            <a:avLst/>
          </a:prstGeom>
        </p:spPr>
      </p:pic>
      <p:sp>
        <p:nvSpPr>
          <p:cNvPr id="3" name="Содержимое 2"/>
          <p:cNvSpPr>
            <a:spLocks noGrp="1"/>
          </p:cNvSpPr>
          <p:nvPr>
            <p:ph idx="1"/>
          </p:nvPr>
        </p:nvSpPr>
        <p:spPr>
          <a:xfrm>
            <a:off x="467544" y="1097360"/>
            <a:ext cx="7972452" cy="5760640"/>
          </a:xfrm>
        </p:spPr>
        <p:txBody>
          <a:bodyPr>
            <a:normAutofit/>
          </a:bodyPr>
          <a:lstStyle/>
          <a:p>
            <a:pPr algn="ctr">
              <a:buNone/>
            </a:pPr>
            <a:r>
              <a:rPr lang="ru-RU" b="1" dirty="0" smtClean="0">
                <a:solidFill>
                  <a:schemeClr val="bg1"/>
                </a:solidFill>
              </a:rPr>
              <a:t>   </a:t>
            </a:r>
            <a:r>
              <a:rPr lang="ru-RU" sz="3600" b="1" dirty="0" smtClean="0">
                <a:solidFill>
                  <a:schemeClr val="bg1"/>
                </a:solidFill>
              </a:rPr>
              <a:t>За последние годы доходы 0,01% богатейших людей планеты повысились настолько, что если 30 лет назад они превышавшие доходы беднейших 90% почти в 200 раз, то теперь превышают их более чем в тысячу раз, сообщает деловая газета "Взгляд".</a:t>
            </a:r>
            <a:endParaRPr lang="ru-RU" sz="36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5666.jpg"/>
          <p:cNvPicPr>
            <a:picLocks noChangeAspect="1"/>
          </p:cNvPicPr>
          <p:nvPr/>
        </p:nvPicPr>
        <p:blipFill>
          <a:blip r:embed="rId2" cstate="print"/>
          <a:stretch>
            <a:fillRect/>
          </a:stretch>
        </p:blipFill>
        <p:spPr>
          <a:xfrm>
            <a:off x="0" y="0"/>
            <a:ext cx="9144000" cy="6860144"/>
          </a:xfrm>
          <a:prstGeom prst="rect">
            <a:avLst/>
          </a:prstGeom>
        </p:spPr>
      </p:pic>
      <p:sp>
        <p:nvSpPr>
          <p:cNvPr id="3" name="Содержимое 2"/>
          <p:cNvSpPr>
            <a:spLocks noGrp="1"/>
          </p:cNvSpPr>
          <p:nvPr>
            <p:ph idx="1"/>
          </p:nvPr>
        </p:nvSpPr>
        <p:spPr>
          <a:xfrm>
            <a:off x="0" y="0"/>
            <a:ext cx="9144000" cy="6858000"/>
          </a:xfrm>
        </p:spPr>
        <p:txBody>
          <a:bodyPr>
            <a:normAutofit/>
          </a:bodyPr>
          <a:lstStyle/>
          <a:p>
            <a:pPr>
              <a:buNone/>
            </a:pPr>
            <a:r>
              <a:rPr lang="ru-RU" dirty="0" smtClean="0"/>
              <a:t> </a:t>
            </a:r>
            <a:r>
              <a:rPr lang="ru-RU" sz="2000" dirty="0" smtClean="0">
                <a:solidFill>
                  <a:srgbClr val="FFFF00"/>
                </a:solidFill>
              </a:rPr>
              <a:t>Средний класс к 2011 году существенно сократился по причине уменьшения реальной средней заработной платы. Этот процесс происходит не только в развитых капиталистических странах, но и в развивающихся. Многие представители среднего класса перемещаются в нижние слои. При этом одновременно с увеличением разрыва между слоями населения сокращаются возможности для беднейших слоев планеты. Мировые богатства все больше концентрируются в руках немногих.              </a:t>
            </a:r>
          </a:p>
          <a:p>
            <a:pPr>
              <a:buNone/>
            </a:pPr>
            <a:r>
              <a:rPr lang="ru-RU" sz="2000" dirty="0" smtClean="0"/>
              <a:t>  </a:t>
            </a:r>
            <a:r>
              <a:rPr lang="ru-RU" sz="3900" b="1" dirty="0" smtClean="0">
                <a:solidFill>
                  <a:srgbClr val="FF0000"/>
                </a:solidFill>
              </a:rPr>
              <a:t>Разрыв между самыми богатыми и самыми нищими жителями планеты</a:t>
            </a:r>
          </a:p>
          <a:p>
            <a:pPr>
              <a:buNone/>
            </a:pPr>
            <a:r>
              <a:rPr lang="ru-RU" sz="3900" b="1" dirty="0" smtClean="0">
                <a:solidFill>
                  <a:srgbClr val="FF0000"/>
                </a:solidFill>
              </a:rPr>
              <a:t>                                   постоянно                </a:t>
            </a:r>
          </a:p>
          <a:p>
            <a:pPr>
              <a:buNone/>
            </a:pPr>
            <a:r>
              <a:rPr lang="ru-RU" sz="3900" b="1" dirty="0" smtClean="0">
                <a:solidFill>
                  <a:srgbClr val="FF0000"/>
                </a:solidFill>
              </a:rPr>
              <a:t>                                    </a:t>
            </a:r>
            <a:r>
              <a:rPr lang="ru-RU" sz="4800" b="1" dirty="0" smtClean="0">
                <a:solidFill>
                  <a:srgbClr val="FF0000"/>
                </a:solidFill>
              </a:rPr>
              <a:t>увеличивается.</a:t>
            </a:r>
            <a:endParaRPr lang="ru-RU" sz="48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6429388" cy="3786190"/>
          </a:xfrm>
        </p:spPr>
        <p:txBody>
          <a:bodyPr/>
          <a:lstStyle/>
          <a:p>
            <a:pPr>
              <a:buNone/>
            </a:pPr>
            <a:r>
              <a:rPr lang="ru-RU" dirty="0" smtClean="0"/>
              <a:t>   В первом квартале разница между доходами 10% самых бедных и самых богатых россиян составила 15 раз. При этом самая обеспеченная часть соотечественников стала чуть беднее. На ее долю пришлось менее 30% всех доходов россиян, или «всего» 2 </a:t>
            </a:r>
            <a:r>
              <a:rPr lang="ru-RU" dirty="0" smtClean="0"/>
              <a:t>трлн. рублей.</a:t>
            </a:r>
            <a:endParaRPr lang="ru-RU" dirty="0"/>
          </a:p>
        </p:txBody>
      </p:sp>
      <p:pic>
        <p:nvPicPr>
          <p:cNvPr id="4" name="Рисунок 3" descr="1204762608_88c15f5b6861bfeb29b7ea5af51ec895_full.jpg"/>
          <p:cNvPicPr>
            <a:picLocks noChangeAspect="1"/>
          </p:cNvPicPr>
          <p:nvPr/>
        </p:nvPicPr>
        <p:blipFill>
          <a:blip r:embed="rId2" cstate="print"/>
          <a:stretch>
            <a:fillRect/>
          </a:stretch>
        </p:blipFill>
        <p:spPr>
          <a:xfrm>
            <a:off x="6429388" y="214290"/>
            <a:ext cx="2463885" cy="3332404"/>
          </a:xfrm>
          <a:prstGeom prst="rect">
            <a:avLst/>
          </a:prstGeom>
        </p:spPr>
      </p:pic>
      <p:pic>
        <p:nvPicPr>
          <p:cNvPr id="6" name="Рисунок 5" descr="56826088_1684aa67f61d0311ef2eef853cb28ffa_446xFT.jpg"/>
          <p:cNvPicPr>
            <a:picLocks noChangeAspect="1"/>
          </p:cNvPicPr>
          <p:nvPr/>
        </p:nvPicPr>
        <p:blipFill>
          <a:blip r:embed="rId3" cstate="print"/>
          <a:srcRect b="4661"/>
          <a:stretch>
            <a:fillRect/>
          </a:stretch>
        </p:blipFill>
        <p:spPr>
          <a:xfrm>
            <a:off x="3000364" y="3571876"/>
            <a:ext cx="2714644" cy="3063971"/>
          </a:xfrm>
          <a:prstGeom prst="rect">
            <a:avLst/>
          </a:prstGeom>
        </p:spPr>
      </p:pic>
      <p:pic>
        <p:nvPicPr>
          <p:cNvPr id="7" name="Рисунок 6" descr="олег дирепаска.jpg"/>
          <p:cNvPicPr>
            <a:picLocks noChangeAspect="1"/>
          </p:cNvPicPr>
          <p:nvPr/>
        </p:nvPicPr>
        <p:blipFill>
          <a:blip r:embed="rId4" cstate="print"/>
          <a:srcRect l="14063" r="24999"/>
          <a:stretch>
            <a:fillRect/>
          </a:stretch>
        </p:blipFill>
        <p:spPr>
          <a:xfrm>
            <a:off x="500034" y="3714752"/>
            <a:ext cx="2786082" cy="2495550"/>
          </a:xfrm>
          <a:prstGeom prst="rect">
            <a:avLst/>
          </a:prstGeom>
        </p:spPr>
      </p:pic>
      <p:pic>
        <p:nvPicPr>
          <p:cNvPr id="8" name="Рисунок 7" descr="100916_1.jpg"/>
          <p:cNvPicPr>
            <a:picLocks noChangeAspect="1"/>
          </p:cNvPicPr>
          <p:nvPr/>
        </p:nvPicPr>
        <p:blipFill>
          <a:blip r:embed="rId5" cstate="print"/>
          <a:stretch>
            <a:fillRect/>
          </a:stretch>
        </p:blipFill>
        <p:spPr>
          <a:xfrm>
            <a:off x="5669726" y="2619386"/>
            <a:ext cx="3298626" cy="402432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65277898_52011.jpg"/>
          <p:cNvPicPr>
            <a:picLocks noChangeAspect="1"/>
          </p:cNvPicPr>
          <p:nvPr/>
        </p:nvPicPr>
        <p:blipFill>
          <a:blip r:embed="rId2" cstate="print">
            <a:duotone>
              <a:schemeClr val="bg2">
                <a:shade val="45000"/>
                <a:satMod val="135000"/>
              </a:schemeClr>
              <a:prstClr val="white"/>
            </a:duotone>
            <a:lum bright="20000"/>
          </a:blip>
          <a:srcRect r="2148"/>
          <a:stretch>
            <a:fillRect/>
          </a:stretch>
        </p:blipFill>
        <p:spPr>
          <a:xfrm rot="16200000">
            <a:off x="1143000" y="-1143001"/>
            <a:ext cx="6858000" cy="9144000"/>
          </a:xfrm>
          <a:prstGeom prst="rect">
            <a:avLst/>
          </a:prstGeom>
        </p:spPr>
      </p:pic>
      <p:sp>
        <p:nvSpPr>
          <p:cNvPr id="3" name="Содержимое 2"/>
          <p:cNvSpPr>
            <a:spLocks noGrp="1"/>
          </p:cNvSpPr>
          <p:nvPr>
            <p:ph idx="1"/>
          </p:nvPr>
        </p:nvSpPr>
        <p:spPr>
          <a:xfrm>
            <a:off x="323528" y="476672"/>
            <a:ext cx="8229600" cy="5976664"/>
          </a:xfrm>
        </p:spPr>
        <p:txBody>
          <a:bodyPr>
            <a:noAutofit/>
          </a:bodyPr>
          <a:lstStyle/>
          <a:p>
            <a:pPr algn="ctr">
              <a:buNone/>
            </a:pPr>
            <a:r>
              <a:rPr lang="ru-RU" sz="3000" b="1" dirty="0" smtClean="0">
                <a:solidFill>
                  <a:schemeClr val="bg1">
                    <a:lumMod val="95000"/>
                    <a:lumOff val="5000"/>
                  </a:schemeClr>
                </a:solidFill>
              </a:rPr>
              <a:t>    Финансовые аналитики задались вопросом, кто они, наиболее влиятельные богачи современности, как они нажили свои состояния: благодаря личным предпринимательским </a:t>
            </a:r>
            <a:r>
              <a:rPr lang="ru-RU" sz="3000" b="1" dirty="0" smtClean="0">
                <a:solidFill>
                  <a:schemeClr val="bg1">
                    <a:lumMod val="95000"/>
                    <a:lumOff val="5000"/>
                  </a:schemeClr>
                </a:solidFill>
              </a:rPr>
              <a:t>качествам, </a:t>
            </a:r>
            <a:r>
              <a:rPr lang="ru-RU" sz="3000" b="1" dirty="0" smtClean="0">
                <a:solidFill>
                  <a:schemeClr val="bg1">
                    <a:lumMod val="95000"/>
                    <a:lumOff val="5000"/>
                  </a:schemeClr>
                </a:solidFill>
              </a:rPr>
              <a:t>инициативности и изобретательности, как например, Стив Джобс и Марк </a:t>
            </a:r>
            <a:r>
              <a:rPr lang="ru-RU" sz="3000" b="1" dirty="0" err="1" smtClean="0">
                <a:solidFill>
                  <a:schemeClr val="bg1">
                    <a:lumMod val="95000"/>
                    <a:lumOff val="5000"/>
                  </a:schemeClr>
                </a:solidFill>
              </a:rPr>
              <a:t>Цукерберг</a:t>
            </a:r>
            <a:r>
              <a:rPr lang="ru-RU" sz="3000" b="1" dirty="0" smtClean="0">
                <a:solidFill>
                  <a:schemeClr val="bg1">
                    <a:lumMod val="95000"/>
                    <a:lumOff val="5000"/>
                  </a:schemeClr>
                </a:solidFill>
              </a:rPr>
              <a:t>, или доставшимся по наследству привилегиям и возможностью неограниченно распоряжаться имуществом страны?</a:t>
            </a:r>
            <a:endParaRPr lang="ru-RU" sz="3000" b="1"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P610136.jpg"/>
          <p:cNvPicPr>
            <a:picLocks noChangeAspect="1"/>
          </p:cNvPicPr>
          <p:nvPr/>
        </p:nvPicPr>
        <p:blipFill>
          <a:blip r:embed="rId2" cstate="print"/>
          <a:stretch>
            <a:fillRect/>
          </a:stretch>
        </p:blipFill>
        <p:spPr>
          <a:xfrm>
            <a:off x="0" y="3071810"/>
            <a:ext cx="4522297" cy="3422556"/>
          </a:xfrm>
          <a:prstGeom prst="rect">
            <a:avLst/>
          </a:prstGeom>
        </p:spPr>
      </p:pic>
      <p:pic>
        <p:nvPicPr>
          <p:cNvPr id="4" name="Содержимое 3" descr="0_4d0b1_4782a086_XL.jpeg"/>
          <p:cNvPicPr>
            <a:picLocks noGrp="1" noChangeAspect="1"/>
          </p:cNvPicPr>
          <p:nvPr>
            <p:ph idx="1"/>
          </p:nvPr>
        </p:nvPicPr>
        <p:blipFill>
          <a:blip r:embed="rId3" cstate="print"/>
          <a:srcRect t="27907"/>
          <a:stretch>
            <a:fillRect/>
          </a:stretch>
        </p:blipFill>
        <p:spPr>
          <a:xfrm>
            <a:off x="0" y="0"/>
            <a:ext cx="3967251" cy="2214553"/>
          </a:xfrm>
        </p:spPr>
      </p:pic>
      <p:sp>
        <p:nvSpPr>
          <p:cNvPr id="7" name="TextBox 6"/>
          <p:cNvSpPr txBox="1"/>
          <p:nvPr/>
        </p:nvSpPr>
        <p:spPr>
          <a:xfrm>
            <a:off x="5572132" y="571481"/>
            <a:ext cx="3571868" cy="3416320"/>
          </a:xfrm>
          <a:prstGeom prst="rect">
            <a:avLst/>
          </a:prstGeom>
          <a:noFill/>
        </p:spPr>
        <p:txBody>
          <a:bodyPr wrap="square" rtlCol="0">
            <a:spAutoFit/>
          </a:bodyPr>
          <a:lstStyle/>
          <a:p>
            <a:r>
              <a:rPr lang="ru-RU" dirty="0" smtClean="0"/>
              <a:t>Ситуация, сложившая за последние время в ряде стран Африки и Ближнего Востока, показала, что  с помощью изобретений первых происходит свержение тех, кто нажил капитал благодаря неограниченной власти. Ведь, например, революция в Египте стала возможной во многом благодаря социальным сетям, в которых митингующие собирали армии недовольных.</a:t>
            </a:r>
            <a:endParaRPr lang="ru-RU" dirty="0"/>
          </a:p>
        </p:txBody>
      </p:sp>
      <p:pic>
        <p:nvPicPr>
          <p:cNvPr id="6" name="Рисунок 5" descr="pobreza-y-hambre-en-africa(71537).jpg"/>
          <p:cNvPicPr>
            <a:picLocks noChangeAspect="1"/>
          </p:cNvPicPr>
          <p:nvPr/>
        </p:nvPicPr>
        <p:blipFill>
          <a:blip r:embed="rId4" cstate="print"/>
          <a:stretch>
            <a:fillRect/>
          </a:stretch>
        </p:blipFill>
        <p:spPr>
          <a:xfrm>
            <a:off x="857224" y="1714488"/>
            <a:ext cx="2571768" cy="185167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14290"/>
            <a:ext cx="3328982" cy="4714932"/>
          </a:xfrm>
        </p:spPr>
        <p:txBody>
          <a:bodyPr>
            <a:noAutofit/>
          </a:bodyPr>
          <a:lstStyle/>
          <a:p>
            <a:pPr>
              <a:buNone/>
            </a:pPr>
            <a:r>
              <a:rPr lang="ru-RU" sz="2000" dirty="0" smtClean="0"/>
              <a:t>      </a:t>
            </a:r>
            <a:r>
              <a:rPr lang="ru-RU" sz="1800" dirty="0" smtClean="0"/>
              <a:t>Молодая порода миллиардеров увеличивает </a:t>
            </a:r>
            <a:r>
              <a:rPr lang="ru-RU" sz="1800" dirty="0" smtClean="0"/>
              <a:t>свое состояние </a:t>
            </a:r>
            <a:r>
              <a:rPr lang="ru-RU" sz="1800" dirty="0" smtClean="0"/>
              <a:t>нарастающими темпами. Как писали </a:t>
            </a:r>
            <a:r>
              <a:rPr lang="ru-RU" sz="1800" dirty="0" err="1" smtClean="0"/>
              <a:t>Дни.Ру</a:t>
            </a:r>
            <a:r>
              <a:rPr lang="ru-RU" sz="1800" dirty="0" smtClean="0"/>
              <a:t>, с начала 2011 года рыночная стоимость </a:t>
            </a:r>
            <a:r>
              <a:rPr lang="ru-RU" sz="1800" dirty="0" err="1" smtClean="0"/>
              <a:t>Facebook</a:t>
            </a:r>
            <a:r>
              <a:rPr lang="ru-RU" sz="1800" dirty="0" smtClean="0"/>
              <a:t> достигла 65 миллиардов долларов. Таким образом,  за последние полтора месяца стоимость социальной сети выросла на 30%. Сам основатель ресурса  Марк </a:t>
            </a:r>
            <a:r>
              <a:rPr lang="ru-RU" sz="1800" dirty="0" err="1" smtClean="0"/>
              <a:t>Цукерберг</a:t>
            </a:r>
            <a:r>
              <a:rPr lang="ru-RU" sz="1800" dirty="0" smtClean="0"/>
              <a:t> входит в первую тридцатку самых богатых людей в США. Его состояние оценивается почти в семь миллиардов долларов.</a:t>
            </a:r>
            <a:endParaRPr lang="ru-RU" sz="2000" dirty="0"/>
          </a:p>
        </p:txBody>
      </p:sp>
      <p:pic>
        <p:nvPicPr>
          <p:cNvPr id="4" name="Рисунок 3" descr="1298995837_mark-zuckerberg-comic-book-500x768.jpg"/>
          <p:cNvPicPr>
            <a:picLocks noChangeAspect="1"/>
          </p:cNvPicPr>
          <p:nvPr/>
        </p:nvPicPr>
        <p:blipFill>
          <a:blip r:embed="rId2" cstate="print"/>
          <a:stretch>
            <a:fillRect/>
          </a:stretch>
        </p:blipFill>
        <p:spPr>
          <a:xfrm>
            <a:off x="4714876" y="714356"/>
            <a:ext cx="3409950" cy="52387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Молодые миллионеры</a:t>
            </a:r>
            <a:endParaRPr lang="ru-RU" dirty="0"/>
          </a:p>
        </p:txBody>
      </p:sp>
      <p:pic>
        <p:nvPicPr>
          <p:cNvPr id="4" name="Содержимое 3" descr="70f83_Millionare_04.jpg"/>
          <p:cNvPicPr>
            <a:picLocks noGrp="1" noChangeAspect="1"/>
          </p:cNvPicPr>
          <p:nvPr>
            <p:ph idx="1"/>
          </p:nvPr>
        </p:nvPicPr>
        <p:blipFill>
          <a:blip r:embed="rId2" cstate="print"/>
          <a:stretch>
            <a:fillRect/>
          </a:stretch>
        </p:blipFill>
        <p:spPr>
          <a:xfrm>
            <a:off x="571472" y="1214422"/>
            <a:ext cx="3929090" cy="5345664"/>
          </a:xfrm>
        </p:spPr>
      </p:pic>
      <p:sp>
        <p:nvSpPr>
          <p:cNvPr id="5" name="TextBox 4"/>
          <p:cNvSpPr txBox="1"/>
          <p:nvPr/>
        </p:nvSpPr>
        <p:spPr>
          <a:xfrm>
            <a:off x="4643438" y="1428736"/>
            <a:ext cx="4000528" cy="4955203"/>
          </a:xfrm>
          <a:prstGeom prst="rect">
            <a:avLst/>
          </a:prstGeom>
          <a:noFill/>
        </p:spPr>
        <p:txBody>
          <a:bodyPr wrap="square" rtlCol="0">
            <a:spAutoFit/>
          </a:bodyPr>
          <a:lstStyle/>
          <a:p>
            <a:r>
              <a:rPr lang="ru-RU" dirty="0" smtClean="0"/>
              <a:t>Летом 2008 года, закончив школу, </a:t>
            </a:r>
            <a:r>
              <a:rPr lang="ru-RU" sz="2400" b="1" dirty="0" smtClean="0"/>
              <a:t>Джейсон Брайан</a:t>
            </a:r>
            <a:r>
              <a:rPr lang="ru-RU" sz="2800" b="1" dirty="0" smtClean="0"/>
              <a:t> </a:t>
            </a:r>
            <a:r>
              <a:rPr lang="ru-RU" dirty="0" smtClean="0"/>
              <a:t>начал работать в департаменте маркетинга фирмы, торгующей автомобилями во Флориде. Он знал, что будущее маркетинга — в интернете. Три года спустя, когда ему было </a:t>
            </a:r>
            <a:r>
              <a:rPr lang="ru-RU" dirty="0" smtClean="0"/>
              <a:t>21, </a:t>
            </a:r>
            <a:r>
              <a:rPr lang="ru-RU" dirty="0" smtClean="0"/>
              <a:t>создал </a:t>
            </a:r>
            <a:r>
              <a:rPr lang="ru-RU" dirty="0" smtClean="0"/>
              <a:t>сайт, который </a:t>
            </a:r>
            <a:r>
              <a:rPr lang="ru-RU" dirty="0" smtClean="0"/>
              <a:t>помогал бы потребителям искать машины. </a:t>
            </a:r>
            <a:r>
              <a:rPr lang="ru-RU" dirty="0" err="1" smtClean="0"/>
              <a:t>Autocricket.com</a:t>
            </a:r>
            <a:r>
              <a:rPr lang="ru-RU" dirty="0" smtClean="0"/>
              <a:t> стал зарабатывать деньги, продавая информацию о клиентах торговцам и производителям машин. Через шесть месяцев после </a:t>
            </a:r>
            <a:r>
              <a:rPr lang="ru-RU" dirty="0" smtClean="0"/>
              <a:t>запуска, </a:t>
            </a:r>
            <a:r>
              <a:rPr lang="ru-RU" dirty="0" smtClean="0"/>
              <a:t>сайт привлек внимание инвесторов, вложивших в дело $250 000. Выручка в 2009 году составила $1,2 </a:t>
            </a:r>
            <a:r>
              <a:rPr lang="ru-RU" dirty="0" err="1" smtClean="0"/>
              <a:t>млн</a:t>
            </a:r>
            <a:r>
              <a:rPr lang="ru-RU" dirty="0" smtClean="0"/>
              <a:t>, в 2010-м — уже $6 млн.</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Разрыв между богатыми и бедными">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Разрыв между богатыми и бедными</Template>
  <TotalTime>24</TotalTime>
  <Words>716</Words>
  <Application>Microsoft Office PowerPoint</Application>
  <PresentationFormat>Экран (4:3)</PresentationFormat>
  <Paragraphs>18</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Разрыв между богатыми и бедными</vt:lpstr>
      <vt:lpstr>богатые и бедные: Современный взгляд на проблему сосуществования </vt:lpstr>
      <vt:lpstr>Слайд 2</vt:lpstr>
      <vt:lpstr>Слайд 3</vt:lpstr>
      <vt:lpstr>Слайд 4</vt:lpstr>
      <vt:lpstr>Слайд 5</vt:lpstr>
      <vt:lpstr>Слайд 6</vt:lpstr>
      <vt:lpstr>Слайд 7</vt:lpstr>
      <vt:lpstr>Слайд 8</vt:lpstr>
      <vt:lpstr>Молодые миллионеры</vt:lpstr>
      <vt:lpstr>Слайд 10</vt:lpstr>
      <vt:lpstr>Слайд 11</vt:lpstr>
      <vt:lpstr>Слайд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Разрыв между богатыми и бедными</dc:title>
  <dc:creator>Admin</dc:creator>
  <cp:lastModifiedBy>H o m e</cp:lastModifiedBy>
  <cp:revision>6</cp:revision>
  <dcterms:created xsi:type="dcterms:W3CDTF">2012-04-02T02:38:47Z</dcterms:created>
  <dcterms:modified xsi:type="dcterms:W3CDTF">2012-04-17T17:37:57Z</dcterms:modified>
</cp:coreProperties>
</file>