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32" r:id="rId3"/>
  </p:sldMasterIdLst>
  <p:sldIdLst>
    <p:sldId id="278" r:id="rId4"/>
    <p:sldId id="271" r:id="rId5"/>
    <p:sldId id="272" r:id="rId6"/>
    <p:sldId id="287" r:id="rId7"/>
    <p:sldId id="288" r:id="rId8"/>
    <p:sldId id="273" r:id="rId9"/>
    <p:sldId id="274" r:id="rId10"/>
    <p:sldId id="275" r:id="rId11"/>
    <p:sldId id="276" r:id="rId12"/>
    <p:sldId id="277" r:id="rId13"/>
    <p:sldId id="28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33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2" autoAdjust="0"/>
    <p:restoredTop sz="94714" autoAdjust="0"/>
  </p:normalViewPr>
  <p:slideViewPr>
    <p:cSldViewPr>
      <p:cViewPr varScale="1">
        <p:scale>
          <a:sx n="88" d="100"/>
          <a:sy n="88" d="100"/>
        </p:scale>
        <p:origin x="-10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091EA-BB20-4F9F-BAF6-05FB1C67A9BC}" type="datetimeFigureOut">
              <a:rPr lang="ru-RU" smtClean="0"/>
              <a:pPr/>
              <a:t>05.11.2012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79BA1-65B6-4F76-A6E6-BA3F6B6DBAE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file:///C:\Users\1\Desktop\&#1082;&#1086;&#1096;&#1082;&#1080;&#1085;%20&#1076;&#1086;&#1084;.mp3" TargetMode="External"/><Relationship Id="rId1" Type="http://schemas.openxmlformats.org/officeDocument/2006/relationships/audio" Target="file:///C:\Users\1\Desktop\&#1090;&#1077;&#1088;&#1077;&#1084;&#1086;&#1082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marshak/" TargetMode="External"/><Relationship Id="rId13" Type="http://schemas.openxmlformats.org/officeDocument/2006/relationships/hyperlink" Target="http://alexgetti.narod.ru/imga055.jpg" TargetMode="External"/><Relationship Id="rId18" Type="http://schemas.openxmlformats.org/officeDocument/2006/relationships/hyperlink" Target="http://lenagold.ru/fon/clipart/u/ugol/ugol02.png" TargetMode="External"/><Relationship Id="rId3" Type="http://schemas.openxmlformats.org/officeDocument/2006/relationships/hyperlink" Target="http://s-marshak.ru/photo/detstvo/detstvo.htm%20-%20%20%20&#1057;.&#1071;.&#1052;&#1072;&#1088;&#1096;&#1072;&#1082;" TargetMode="External"/><Relationship Id="rId7" Type="http://schemas.openxmlformats.org/officeDocument/2006/relationships/hyperlink" Target="http://s-marshak.ru/photo/family/family.htm" TargetMode="External"/><Relationship Id="rId12" Type="http://schemas.openxmlformats.org/officeDocument/2006/relationships/hyperlink" Target="http://lib.rus.ec/i/58/109258/cover.jpg" TargetMode="External"/><Relationship Id="rId17" Type="http://schemas.openxmlformats.org/officeDocument/2006/relationships/hyperlink" Target="http://gorod.tomsk.ru/index-1257226960.php" TargetMode="External"/><Relationship Id="rId2" Type="http://schemas.openxmlformats.org/officeDocument/2006/relationships/image" Target="../media/image27.png"/><Relationship Id="rId16" Type="http://schemas.openxmlformats.org/officeDocument/2006/relationships/hyperlink" Target="http://img-fotki.yandex.ru/get/3305/m2oo7.0/0_22f55_6059b741_L" TargetMode="External"/><Relationship Id="rId20" Type="http://schemas.openxmlformats.org/officeDocument/2006/relationships/hyperlink" Target="http://s-marshak.ru/books/child_p.htm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s-marshak.ru/photo/leningrad/leningrad.htm-" TargetMode="External"/><Relationship Id="rId11" Type="http://schemas.openxmlformats.org/officeDocument/2006/relationships/hyperlink" Target="http://er3ed.qrz.ru/marshak-gallery.htm" TargetMode="External"/><Relationship Id="rId5" Type="http://schemas.openxmlformats.org/officeDocument/2006/relationships/hyperlink" Target="http://s-marshak.ru/photo/krasnodar/krasnodar.htm" TargetMode="External"/><Relationship Id="rId15" Type="http://schemas.openxmlformats.org/officeDocument/2006/relationships/hyperlink" Target="http://covers.cnt.itdelo.com/a/as/ast/ast949693big.jpg" TargetMode="External"/><Relationship Id="rId10" Type="http://schemas.openxmlformats.org/officeDocument/2006/relationships/hyperlink" Target="http://s-marshak.ru/photo/cemetery/cemetery02.htm" TargetMode="External"/><Relationship Id="rId19" Type="http://schemas.openxmlformats.org/officeDocument/2006/relationships/hyperlink" Target="http://s-marshak.ru/art/post/ginukov1/ginukov1_01.htm" TargetMode="External"/><Relationship Id="rId4" Type="http://schemas.openxmlformats.org/officeDocument/2006/relationships/hyperlink" Target="http://s-marshak.ru/photo/molodost/molodost.htm" TargetMode="External"/><Relationship Id="rId9" Type="http://schemas.openxmlformats.org/officeDocument/2006/relationships/hyperlink" Target="http://s-marshak.ru/books/d/d10/d10_01.htm-" TargetMode="External"/><Relationship Id="rId14" Type="http://schemas.openxmlformats.org/officeDocument/2006/relationships/hyperlink" Target="http://www.char.ru/books/606150.jpg-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doshvozrast.ru/roditeli/roditeliproza02.htm" TargetMode="External"/><Relationship Id="rId13" Type="http://schemas.openxmlformats.org/officeDocument/2006/relationships/hyperlink" Target="http://www.chudopredki.ru/1215-detskie-stikhi.-s.-marshak.html" TargetMode="External"/><Relationship Id="rId3" Type="http://schemas.openxmlformats.org/officeDocument/2006/relationships/hyperlink" Target="http://s-marshak.ru/articles/marshak/marshak01.htm" TargetMode="External"/><Relationship Id="rId7" Type="http://schemas.openxmlformats.org/officeDocument/2006/relationships/hyperlink" Target="http://er3ed.qrz.ru/marshak-koshkin.htm" TargetMode="External"/><Relationship Id="rId12" Type="http://schemas.openxmlformats.org/officeDocument/2006/relationships/hyperlink" Target="http://publ.lib.ru/ARCHIVES/M/MARSHAK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allforchildren.ru/audio/muzaudio10-1a.php" TargetMode="External"/><Relationship Id="rId11" Type="http://schemas.openxmlformats.org/officeDocument/2006/relationships/hyperlink" Target="http://russianwinter.rian.ru/review/20071102/86350891.html" TargetMode="External"/><Relationship Id="rId5" Type="http://schemas.openxmlformats.org/officeDocument/2006/relationships/hyperlink" Target="http://www.kostyor.ru/biography/?n=102" TargetMode="External"/><Relationship Id="rId10" Type="http://schemas.openxmlformats.org/officeDocument/2006/relationships/hyperlink" Target="http://www.litra.ru/biography/get/wrid/00693591229859304145/" TargetMode="External"/><Relationship Id="rId4" Type="http://schemas.openxmlformats.org/officeDocument/2006/relationships/hyperlink" Target="http://berkovich-zametki.com/2009/Zametki/Nomer13/Marjasin1.php" TargetMode="External"/><Relationship Id="rId9" Type="http://schemas.openxmlformats.org/officeDocument/2006/relationships/hyperlink" Target="http://lib.ru/POEZIQ/MARSHAK/p_dwenadcatxmes.tx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image" Target="../media/image1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Users\1\Desktop\&#1057;&#1072;&#1084;&#1091;&#1080;&#1083;-&#1052;&#1072;&#1088;&#1096;&#1072;&#1082;---&#1055;&#1086;&#1078;&#1077;&#1083;&#1072;&#1085;&#1080;&#1077;-&#1076;&#1088;&#1091;&#1079;&#1100;&#1103;&#1084;-(mp3-sait.info).mp3" TargetMode="Externa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На сценах многих детских театров до сих пор идут пьесы-сказки Маршака.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2214554"/>
            <a:ext cx="35004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«Есть такие дома в городе, где по воскресным и праздничным дням, а иногда и в будни творятся немыслимые чудеса,  происходят волшебные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превращения. Это в театрах показывают ребятам сказку.»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С.Я.Маршак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28728" y="0"/>
            <a:ext cx="6643702" cy="6814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18330" y="14088"/>
            <a:ext cx="6654132" cy="684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25717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928794" y="-44062"/>
            <a:ext cx="5286412" cy="687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71670" y="-142900"/>
            <a:ext cx="4929222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rgbClr val="7030A0"/>
                </a:solidFill>
              </a:rPr>
              <a:t>Двенадцать месяцев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857357" y="-79462"/>
            <a:ext cx="5488498" cy="6937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857356" y="0"/>
            <a:ext cx="542928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600" b="1" dirty="0" smtClean="0">
                <a:solidFill>
                  <a:srgbClr val="00B0F0"/>
                </a:solidFill>
              </a:rPr>
              <a:t>Горя бояться – счастья не видать</a:t>
            </a:r>
            <a:endParaRPr lang="ru-RU" sz="3600" b="1" dirty="0">
              <a:solidFill>
                <a:srgbClr val="00B0F0"/>
              </a:solidFill>
            </a:endParaRPr>
          </a:p>
        </p:txBody>
      </p:sp>
      <p:pic>
        <p:nvPicPr>
          <p:cNvPr id="12" name="терем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screen"/>
          <a:stretch>
            <a:fillRect/>
          </a:stretch>
        </p:blipFill>
        <p:spPr>
          <a:xfrm>
            <a:off x="9144000" y="0"/>
            <a:ext cx="152400" cy="152400"/>
          </a:xfrm>
          <a:prstGeom prst="rect">
            <a:avLst/>
          </a:prstGeom>
        </p:spPr>
      </p:pic>
      <p:pic>
        <p:nvPicPr>
          <p:cNvPr id="13" name="кошкин дом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screen"/>
          <a:stretch>
            <a:fillRect/>
          </a:stretch>
        </p:blipFill>
        <p:spPr>
          <a:xfrm>
            <a:off x="9358346" y="0"/>
            <a:ext cx="152400" cy="152400"/>
          </a:xfrm>
          <a:prstGeom prst="rect">
            <a:avLst/>
          </a:prstGeom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0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96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96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707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172"/>
                            </p:stCondLst>
                            <p:childTnLst>
                              <p:par>
                                <p:cTn id="42" presetID="2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172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2172"/>
                            </p:stCondLst>
                            <p:childTnLst>
                              <p:par>
                                <p:cTn id="5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4172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172"/>
                            </p:stCondLst>
                            <p:childTnLst>
                              <p:par>
                                <p:cTn id="6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build="allAtOnce"/>
      <p:bldP spid="3" grpId="0"/>
      <p:bldP spid="3" grpId="1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00000">
            <a:off x="5672138" y="128588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6200000">
            <a:off x="-128586" y="3386137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9900FF"/>
                </a:solidFill>
                <a:latin typeface="Franklin Gothic Medium" pitchFamily="34" charset="0"/>
              </a:rPr>
              <a:t>Источники иллюстраций</a:t>
            </a:r>
            <a:endParaRPr lang="ru-RU" sz="3600" b="1" dirty="0">
              <a:solidFill>
                <a:srgbClr val="9900FF"/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928670"/>
            <a:ext cx="692948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hlinkClick r:id="rId3"/>
              </a:rPr>
              <a:t>http://s-marshak.ru/photo/detstvo/detstvo.htm - </a:t>
            </a:r>
            <a:r>
              <a:rPr lang="ru-RU" sz="1200" dirty="0" smtClean="0"/>
              <a:t>С.Я.Маршак в детстве. </a:t>
            </a:r>
          </a:p>
          <a:p>
            <a:r>
              <a:rPr lang="ru-RU" sz="1200" u="sng" dirty="0" smtClean="0">
                <a:hlinkClick r:id="rId4"/>
              </a:rPr>
              <a:t>http://s-marshak.ru/photo/molodost/molodost.htm</a:t>
            </a:r>
            <a:r>
              <a:rPr lang="ru-RU" sz="1200" u="sng" dirty="0" smtClean="0"/>
              <a:t> -</a:t>
            </a:r>
            <a:r>
              <a:rPr lang="ru-RU" sz="1200" dirty="0" smtClean="0"/>
              <a:t>С.Я. Маршак и С.М. Мильвидская</a:t>
            </a:r>
          </a:p>
          <a:p>
            <a:r>
              <a:rPr lang="ru-RU" sz="1200" dirty="0" smtClean="0"/>
              <a:t> незадолго до свадьбы, С.Я. Маршак - студент Лондонского университета, С.Я. Маршак, С.М. Маршак, их дочь Натанель, сестра С.Я. Маршака Сусанна.</a:t>
            </a:r>
          </a:p>
          <a:p>
            <a:r>
              <a:rPr lang="ru-RU" sz="1200" u="sng" dirty="0" smtClean="0">
                <a:hlinkClick r:id="rId5"/>
              </a:rPr>
              <a:t>http://s-marshak.ru/photo/krasnodar/krasnodar.htm</a:t>
            </a:r>
            <a:r>
              <a:rPr lang="ru-RU" sz="1200" u="sng" dirty="0" smtClean="0"/>
              <a:t> - </a:t>
            </a:r>
            <a:r>
              <a:rPr lang="ru-RU" sz="1200" dirty="0" smtClean="0"/>
              <a:t>Организаторы Краснодарского "Детского городка" Б.А. Леман, Л.Р. Свирский, С.Я. Маршак, Е.И. Васильева. Краснодар, 1921 г.</a:t>
            </a:r>
          </a:p>
          <a:p>
            <a:r>
              <a:rPr lang="ru-RU" sz="1200" u="sng" dirty="0" smtClean="0">
                <a:hlinkClick r:id="rId6"/>
              </a:rPr>
              <a:t>http://s-marshak.ru/photo/leningrad/leningrad.htm-</a:t>
            </a:r>
            <a:r>
              <a:rPr lang="ru-RU" sz="1200" u="sng" dirty="0" smtClean="0"/>
              <a:t> </a:t>
            </a:r>
            <a:r>
              <a:rPr lang="ru-RU" sz="1200" dirty="0" smtClean="0"/>
              <a:t>Журнал "Новый Робинзон", который издавал С.Я. Маршак, Группа детских писателей на Первом Всесоюзном съезде советских писателей: С. Маршак, Е. Шварц, А. Барто, Л. Кассиль.</a:t>
            </a:r>
          </a:p>
          <a:p>
            <a:r>
              <a:rPr lang="ru-RU" sz="1200" u="sng" dirty="0" smtClean="0">
                <a:hlinkClick r:id="rId7"/>
              </a:rPr>
              <a:t>http://s-marshak.ru/photo/family/family.htm</a:t>
            </a:r>
            <a:r>
              <a:rPr lang="ru-RU" sz="1200" u="sng" dirty="0" smtClean="0"/>
              <a:t> </a:t>
            </a:r>
            <a:r>
              <a:rPr lang="ru-RU" sz="1200" dirty="0" smtClean="0"/>
              <a:t>- Семья</a:t>
            </a:r>
          </a:p>
          <a:p>
            <a:r>
              <a:rPr lang="ru-RU" sz="1200" u="sng" dirty="0" smtClean="0">
                <a:hlinkClick r:id="rId8"/>
              </a:rPr>
              <a:t>http://www.smarshak</a:t>
            </a:r>
            <a:r>
              <a:rPr lang="ru-RU" sz="1200" u="sng" dirty="0" smtClean="0"/>
              <a:t>. – фото С.Я.Маршака</a:t>
            </a:r>
            <a:endParaRPr lang="ru-RU" sz="1200" dirty="0" smtClean="0"/>
          </a:p>
          <a:p>
            <a:r>
              <a:rPr lang="ru-RU" sz="1200" u="sng" dirty="0" smtClean="0">
                <a:hlinkClick r:id="rId9"/>
              </a:rPr>
              <a:t>http://s-marshak.ru/books/d/d10/d10_01.htm-</a:t>
            </a:r>
            <a:r>
              <a:rPr lang="ru-RU" sz="1200" dirty="0" smtClean="0"/>
              <a:t>  Двенадцать месяцев. Горя бояться - счастья не видать Рисунки В. Лебедева</a:t>
            </a:r>
          </a:p>
          <a:p>
            <a:r>
              <a:rPr lang="en-US" sz="1200" u="sng" dirty="0" smtClean="0">
                <a:hlinkClick r:id="rId10"/>
              </a:rPr>
              <a:t>http</a:t>
            </a:r>
            <a:r>
              <a:rPr lang="ru-RU" sz="1200" u="sng" dirty="0" smtClean="0">
                <a:hlinkClick r:id="rId10"/>
              </a:rPr>
              <a:t>://</a:t>
            </a:r>
            <a:r>
              <a:rPr lang="en-US" sz="1200" u="sng" dirty="0" smtClean="0">
                <a:hlinkClick r:id="rId10"/>
              </a:rPr>
              <a:t>s</a:t>
            </a:r>
            <a:r>
              <a:rPr lang="ru-RU" sz="1200" u="sng" dirty="0" smtClean="0">
                <a:hlinkClick r:id="rId10"/>
              </a:rPr>
              <a:t>-</a:t>
            </a:r>
            <a:r>
              <a:rPr lang="en-US" sz="1200" u="sng" dirty="0" smtClean="0">
                <a:hlinkClick r:id="rId10"/>
              </a:rPr>
              <a:t>marshak</a:t>
            </a:r>
            <a:r>
              <a:rPr lang="ru-RU" sz="1200" u="sng" dirty="0" smtClean="0">
                <a:hlinkClick r:id="rId10"/>
              </a:rPr>
              <a:t>.</a:t>
            </a:r>
            <a:r>
              <a:rPr lang="en-US" sz="1200" u="sng" dirty="0" err="1" smtClean="0">
                <a:hlinkClick r:id="rId10"/>
              </a:rPr>
              <a:t>ru</a:t>
            </a:r>
            <a:r>
              <a:rPr lang="ru-RU" sz="1200" u="sng" dirty="0" smtClean="0">
                <a:hlinkClick r:id="rId10"/>
              </a:rPr>
              <a:t>/</a:t>
            </a:r>
            <a:r>
              <a:rPr lang="en-US" sz="1200" u="sng" dirty="0" smtClean="0">
                <a:hlinkClick r:id="rId10"/>
              </a:rPr>
              <a:t>photo</a:t>
            </a:r>
            <a:r>
              <a:rPr lang="ru-RU" sz="1200" u="sng" dirty="0" smtClean="0">
                <a:hlinkClick r:id="rId10"/>
              </a:rPr>
              <a:t>/</a:t>
            </a:r>
            <a:r>
              <a:rPr lang="en-US" sz="1200" u="sng" dirty="0" smtClean="0">
                <a:hlinkClick r:id="rId10"/>
              </a:rPr>
              <a:t>cemetery</a:t>
            </a:r>
            <a:r>
              <a:rPr lang="ru-RU" sz="1200" u="sng" dirty="0" smtClean="0">
                <a:hlinkClick r:id="rId10"/>
              </a:rPr>
              <a:t>/</a:t>
            </a:r>
            <a:r>
              <a:rPr lang="en-US" sz="1200" u="sng" dirty="0" smtClean="0">
                <a:hlinkClick r:id="rId10"/>
              </a:rPr>
              <a:t>cemetery</a:t>
            </a:r>
            <a:r>
              <a:rPr lang="ru-RU" sz="1200" u="sng" dirty="0" smtClean="0">
                <a:hlinkClick r:id="rId10"/>
              </a:rPr>
              <a:t>02.</a:t>
            </a:r>
            <a:r>
              <a:rPr lang="en-US" sz="1200" u="sng" dirty="0" smtClean="0">
                <a:hlinkClick r:id="rId10"/>
              </a:rPr>
              <a:t>htm</a:t>
            </a:r>
            <a:r>
              <a:rPr lang="ru-RU" sz="1200" dirty="0" smtClean="0"/>
              <a:t> -Памятник на могиле Самуила Яковлевича Маршака</a:t>
            </a:r>
          </a:p>
          <a:p>
            <a:r>
              <a:rPr lang="en-US" sz="1200" u="sng" dirty="0" smtClean="0">
                <a:hlinkClick r:id="rId11"/>
              </a:rPr>
              <a:t>http</a:t>
            </a:r>
            <a:r>
              <a:rPr lang="ru-RU" sz="1200" u="sng" dirty="0" smtClean="0">
                <a:hlinkClick r:id="rId11"/>
              </a:rPr>
              <a:t>://</a:t>
            </a:r>
            <a:r>
              <a:rPr lang="en-US" sz="1200" u="sng" dirty="0" err="1" smtClean="0">
                <a:hlinkClick r:id="rId11"/>
              </a:rPr>
              <a:t>er</a:t>
            </a:r>
            <a:r>
              <a:rPr lang="ru-RU" sz="1200" u="sng" dirty="0" smtClean="0">
                <a:hlinkClick r:id="rId11"/>
              </a:rPr>
              <a:t>3</a:t>
            </a:r>
            <a:r>
              <a:rPr lang="en-US" sz="1200" u="sng" dirty="0" err="1" smtClean="0">
                <a:hlinkClick r:id="rId11"/>
              </a:rPr>
              <a:t>ed</a:t>
            </a:r>
            <a:r>
              <a:rPr lang="ru-RU" sz="1200" u="sng" dirty="0" smtClean="0">
                <a:hlinkClick r:id="rId11"/>
              </a:rPr>
              <a:t>.</a:t>
            </a:r>
            <a:r>
              <a:rPr lang="en-US" sz="1200" u="sng" dirty="0" err="1" smtClean="0">
                <a:hlinkClick r:id="rId11"/>
              </a:rPr>
              <a:t>qrz</a:t>
            </a:r>
            <a:r>
              <a:rPr lang="ru-RU" sz="1200" u="sng" dirty="0" smtClean="0">
                <a:hlinkClick r:id="rId11"/>
              </a:rPr>
              <a:t>.</a:t>
            </a:r>
            <a:r>
              <a:rPr lang="en-US" sz="1200" u="sng" dirty="0" err="1" smtClean="0">
                <a:hlinkClick r:id="rId11"/>
              </a:rPr>
              <a:t>ru</a:t>
            </a:r>
            <a:r>
              <a:rPr lang="ru-RU" sz="1200" u="sng" dirty="0" smtClean="0">
                <a:hlinkClick r:id="rId11"/>
              </a:rPr>
              <a:t>/</a:t>
            </a:r>
            <a:r>
              <a:rPr lang="en-US" sz="1200" u="sng" dirty="0" smtClean="0">
                <a:hlinkClick r:id="rId11"/>
              </a:rPr>
              <a:t>marshak</a:t>
            </a:r>
            <a:r>
              <a:rPr lang="ru-RU" sz="1200" u="sng" dirty="0" smtClean="0">
                <a:hlinkClick r:id="rId11"/>
              </a:rPr>
              <a:t>-</a:t>
            </a:r>
            <a:r>
              <a:rPr lang="en-US" sz="1200" u="sng" dirty="0" smtClean="0">
                <a:hlinkClick r:id="rId11"/>
              </a:rPr>
              <a:t>gallery</a:t>
            </a:r>
            <a:r>
              <a:rPr lang="ru-RU" sz="1200" u="sng" dirty="0" smtClean="0">
                <a:hlinkClick r:id="rId11"/>
              </a:rPr>
              <a:t>.</a:t>
            </a:r>
            <a:r>
              <a:rPr lang="en-US" sz="1200" u="sng" dirty="0" err="1" smtClean="0">
                <a:hlinkClick r:id="rId11"/>
              </a:rPr>
              <a:t>htm</a:t>
            </a:r>
            <a:r>
              <a:rPr lang="ru-RU" sz="1200" dirty="0" smtClean="0"/>
              <a:t> - фото С.Я.Маршака</a:t>
            </a:r>
          </a:p>
          <a:p>
            <a:r>
              <a:rPr lang="ru-RU" sz="1200" u="sng" dirty="0" smtClean="0">
                <a:hlinkClick r:id="rId12"/>
              </a:rPr>
              <a:t>http://lib.rus.ec/i/58/109258/cover.jpg</a:t>
            </a:r>
            <a:r>
              <a:rPr lang="ru-RU" sz="1200" dirty="0" smtClean="0"/>
              <a:t> картинка «Усатый полосатый»</a:t>
            </a:r>
          </a:p>
          <a:p>
            <a:r>
              <a:rPr lang="ru-RU" sz="1200" u="sng" dirty="0" smtClean="0">
                <a:hlinkClick r:id="rId13"/>
              </a:rPr>
              <a:t>http://alexgetti.narod.ru/imga055.jpg</a:t>
            </a:r>
            <a:r>
              <a:rPr lang="ru-RU" sz="1200" dirty="0" smtClean="0"/>
              <a:t> - «Кошкин дом»</a:t>
            </a:r>
          </a:p>
          <a:p>
            <a:r>
              <a:rPr lang="ru-RU" sz="1200" u="sng" dirty="0" smtClean="0">
                <a:hlinkClick r:id="rId14"/>
              </a:rPr>
              <a:t>http://www.char.ru/books/606150.jpg-</a:t>
            </a:r>
            <a:r>
              <a:rPr lang="ru-RU" sz="1200" dirty="0" smtClean="0"/>
              <a:t> «Двенадцать месяцев»</a:t>
            </a:r>
          </a:p>
          <a:p>
            <a:r>
              <a:rPr lang="ru-RU" sz="1200" u="sng" dirty="0" smtClean="0">
                <a:hlinkClick r:id="rId15"/>
              </a:rPr>
              <a:t>http://covers.cnt.itdelo.com/a/as/ast/ast949693big.jpg</a:t>
            </a:r>
            <a:r>
              <a:rPr lang="ru-RU" sz="1200" dirty="0" smtClean="0"/>
              <a:t> -«Азбука в стихах и картинках»</a:t>
            </a:r>
          </a:p>
          <a:p>
            <a:r>
              <a:rPr lang="ru-RU" sz="1200" u="sng" dirty="0" smtClean="0">
                <a:hlinkClick r:id="rId16"/>
              </a:rPr>
              <a:t>http://img-fotki.yandex.ru/get/3305/m2oo7.0/0_22f55_6059b741_L</a:t>
            </a:r>
            <a:r>
              <a:rPr lang="ru-RU" sz="1200" dirty="0" smtClean="0"/>
              <a:t> - «Почта»</a:t>
            </a:r>
          </a:p>
          <a:p>
            <a:r>
              <a:rPr lang="en-US" sz="1200" u="sng" dirty="0" smtClean="0">
                <a:hlinkClick r:id="rId17"/>
              </a:rPr>
              <a:t>http</a:t>
            </a:r>
            <a:r>
              <a:rPr lang="ru-RU" sz="1200" u="sng" dirty="0" smtClean="0">
                <a:hlinkClick r:id="rId17"/>
              </a:rPr>
              <a:t>://</a:t>
            </a:r>
            <a:r>
              <a:rPr lang="en-US" sz="1200" u="sng" dirty="0" err="1" smtClean="0">
                <a:hlinkClick r:id="rId17"/>
              </a:rPr>
              <a:t>gorod</a:t>
            </a:r>
            <a:r>
              <a:rPr lang="ru-RU" sz="1200" u="sng" dirty="0" smtClean="0">
                <a:hlinkClick r:id="rId17"/>
              </a:rPr>
              <a:t>.</a:t>
            </a:r>
            <a:r>
              <a:rPr lang="en-US" sz="1200" u="sng" dirty="0" smtClean="0">
                <a:hlinkClick r:id="rId17"/>
              </a:rPr>
              <a:t>tomsk</a:t>
            </a:r>
            <a:r>
              <a:rPr lang="ru-RU" sz="1200" u="sng" dirty="0" smtClean="0">
                <a:hlinkClick r:id="rId17"/>
              </a:rPr>
              <a:t>.</a:t>
            </a:r>
            <a:r>
              <a:rPr lang="en-US" sz="1200" u="sng" dirty="0" err="1" smtClean="0">
                <a:hlinkClick r:id="rId17"/>
              </a:rPr>
              <a:t>ru</a:t>
            </a:r>
            <a:r>
              <a:rPr lang="ru-RU" sz="1200" u="sng" dirty="0" smtClean="0">
                <a:hlinkClick r:id="rId17"/>
              </a:rPr>
              <a:t>/</a:t>
            </a:r>
            <a:r>
              <a:rPr lang="en-US" sz="1200" u="sng" dirty="0" smtClean="0">
                <a:hlinkClick r:id="rId17"/>
              </a:rPr>
              <a:t>index</a:t>
            </a:r>
            <a:r>
              <a:rPr lang="ru-RU" sz="1200" u="sng" dirty="0" smtClean="0">
                <a:hlinkClick r:id="rId17"/>
              </a:rPr>
              <a:t>-1257226960.</a:t>
            </a:r>
            <a:r>
              <a:rPr lang="en-US" sz="1200" u="sng" dirty="0" err="1" smtClean="0">
                <a:hlinkClick r:id="rId17"/>
              </a:rPr>
              <a:t>php</a:t>
            </a:r>
            <a:r>
              <a:rPr lang="ru-RU" sz="1200" dirty="0" smtClean="0"/>
              <a:t>  -«Усатый полосатый», фото С.Я.Маршака</a:t>
            </a:r>
          </a:p>
          <a:p>
            <a:r>
              <a:rPr lang="en-US" sz="1200" u="sng" dirty="0" smtClean="0">
                <a:hlinkClick r:id="rId18"/>
              </a:rPr>
              <a:t>http</a:t>
            </a:r>
            <a:r>
              <a:rPr lang="ru-RU" sz="1200" u="sng" dirty="0" smtClean="0">
                <a:hlinkClick r:id="rId18"/>
              </a:rPr>
              <a:t>://</a:t>
            </a:r>
            <a:r>
              <a:rPr lang="en-US" sz="1200" u="sng" dirty="0" smtClean="0">
                <a:hlinkClick r:id="rId18"/>
              </a:rPr>
              <a:t>lenagold</a:t>
            </a:r>
            <a:r>
              <a:rPr lang="ru-RU" sz="1200" u="sng" dirty="0" smtClean="0">
                <a:hlinkClick r:id="rId18"/>
              </a:rPr>
              <a:t>.</a:t>
            </a:r>
            <a:r>
              <a:rPr lang="en-US" sz="1200" u="sng" dirty="0" err="1" smtClean="0">
                <a:hlinkClick r:id="rId18"/>
              </a:rPr>
              <a:t>ru</a:t>
            </a:r>
            <a:r>
              <a:rPr lang="ru-RU" sz="1200" u="sng" dirty="0" smtClean="0">
                <a:hlinkClick r:id="rId18"/>
              </a:rPr>
              <a:t>/</a:t>
            </a:r>
            <a:r>
              <a:rPr lang="en-US" sz="1200" u="sng" dirty="0" err="1" smtClean="0">
                <a:hlinkClick r:id="rId18"/>
              </a:rPr>
              <a:t>fon</a:t>
            </a:r>
            <a:r>
              <a:rPr lang="ru-RU" sz="1200" u="sng" dirty="0" smtClean="0">
                <a:hlinkClick r:id="rId18"/>
              </a:rPr>
              <a:t>/</a:t>
            </a:r>
            <a:r>
              <a:rPr lang="en-US" sz="1200" u="sng" dirty="0" smtClean="0">
                <a:hlinkClick r:id="rId18"/>
              </a:rPr>
              <a:t>clipart</a:t>
            </a:r>
            <a:r>
              <a:rPr lang="ru-RU" sz="1200" u="sng" dirty="0" smtClean="0">
                <a:hlinkClick r:id="rId18"/>
              </a:rPr>
              <a:t>/</a:t>
            </a:r>
            <a:r>
              <a:rPr lang="en-US" sz="1200" u="sng" dirty="0" smtClean="0">
                <a:hlinkClick r:id="rId18"/>
              </a:rPr>
              <a:t>u</a:t>
            </a:r>
            <a:r>
              <a:rPr lang="ru-RU" sz="1200" u="sng" dirty="0" smtClean="0">
                <a:hlinkClick r:id="rId18"/>
              </a:rPr>
              <a:t>/</a:t>
            </a:r>
            <a:r>
              <a:rPr lang="en-US" sz="1200" u="sng" dirty="0" smtClean="0">
                <a:hlinkClick r:id="rId18"/>
              </a:rPr>
              <a:t>ugol</a:t>
            </a:r>
            <a:r>
              <a:rPr lang="ru-RU" sz="1200" u="sng" dirty="0" smtClean="0">
                <a:hlinkClick r:id="rId18"/>
              </a:rPr>
              <a:t>/</a:t>
            </a:r>
            <a:r>
              <a:rPr lang="en-US" sz="1200" u="sng" dirty="0" smtClean="0">
                <a:hlinkClick r:id="rId18"/>
              </a:rPr>
              <a:t>ugol</a:t>
            </a:r>
            <a:r>
              <a:rPr lang="ru-RU" sz="1200" u="sng" dirty="0" smtClean="0">
                <a:hlinkClick r:id="rId18"/>
              </a:rPr>
              <a:t>02.</a:t>
            </a:r>
            <a:r>
              <a:rPr lang="en-US" sz="1200" u="sng" dirty="0" err="1" smtClean="0">
                <a:hlinkClick r:id="rId18"/>
              </a:rPr>
              <a:t>png</a:t>
            </a:r>
            <a:r>
              <a:rPr lang="ru-RU" sz="1200" dirty="0" smtClean="0"/>
              <a:t> - уголок</a:t>
            </a:r>
          </a:p>
          <a:p>
            <a:r>
              <a:rPr lang="en-US" sz="1200" u="sng" dirty="0" smtClean="0">
                <a:hlinkClick r:id="rId19"/>
              </a:rPr>
              <a:t>http</a:t>
            </a:r>
            <a:r>
              <a:rPr lang="ru-RU" sz="1200" u="sng" dirty="0" smtClean="0">
                <a:hlinkClick r:id="rId19"/>
              </a:rPr>
              <a:t>://</a:t>
            </a:r>
            <a:r>
              <a:rPr lang="en-US" sz="1200" u="sng" dirty="0" smtClean="0">
                <a:hlinkClick r:id="rId19"/>
              </a:rPr>
              <a:t>s</a:t>
            </a:r>
            <a:r>
              <a:rPr lang="ru-RU" sz="1200" u="sng" dirty="0" smtClean="0">
                <a:hlinkClick r:id="rId19"/>
              </a:rPr>
              <a:t>-</a:t>
            </a:r>
            <a:r>
              <a:rPr lang="en-US" sz="1200" u="sng" dirty="0" smtClean="0">
                <a:hlinkClick r:id="rId19"/>
              </a:rPr>
              <a:t>marshak</a:t>
            </a:r>
            <a:r>
              <a:rPr lang="ru-RU" sz="1200" u="sng" dirty="0" smtClean="0">
                <a:hlinkClick r:id="rId19"/>
              </a:rPr>
              <a:t>.</a:t>
            </a:r>
            <a:r>
              <a:rPr lang="en-US" sz="1200" u="sng" dirty="0" err="1" smtClean="0">
                <a:hlinkClick r:id="rId19"/>
              </a:rPr>
              <a:t>ru</a:t>
            </a:r>
            <a:r>
              <a:rPr lang="ru-RU" sz="1200" u="sng" dirty="0" smtClean="0">
                <a:hlinkClick r:id="rId19"/>
              </a:rPr>
              <a:t>/</a:t>
            </a:r>
            <a:r>
              <a:rPr lang="en-US" sz="1200" u="sng" dirty="0" smtClean="0">
                <a:hlinkClick r:id="rId19"/>
              </a:rPr>
              <a:t>art</a:t>
            </a:r>
            <a:r>
              <a:rPr lang="ru-RU" sz="1200" u="sng" dirty="0" smtClean="0">
                <a:hlinkClick r:id="rId19"/>
              </a:rPr>
              <a:t>/</a:t>
            </a:r>
            <a:r>
              <a:rPr lang="en-US" sz="1200" u="sng" dirty="0" smtClean="0">
                <a:hlinkClick r:id="rId19"/>
              </a:rPr>
              <a:t>post</a:t>
            </a:r>
            <a:r>
              <a:rPr lang="ru-RU" sz="1200" u="sng" dirty="0" smtClean="0">
                <a:hlinkClick r:id="rId19"/>
              </a:rPr>
              <a:t>/</a:t>
            </a:r>
            <a:r>
              <a:rPr lang="en-US" sz="1200" u="sng" dirty="0" smtClean="0">
                <a:hlinkClick r:id="rId19"/>
              </a:rPr>
              <a:t>ginukov</a:t>
            </a:r>
            <a:r>
              <a:rPr lang="ru-RU" sz="1200" u="sng" dirty="0" smtClean="0">
                <a:hlinkClick r:id="rId19"/>
              </a:rPr>
              <a:t>1/</a:t>
            </a:r>
            <a:r>
              <a:rPr lang="en-US" sz="1200" u="sng" dirty="0" smtClean="0">
                <a:hlinkClick r:id="rId19"/>
              </a:rPr>
              <a:t>ginukov</a:t>
            </a:r>
            <a:r>
              <a:rPr lang="ru-RU" sz="1200" u="sng" dirty="0" smtClean="0">
                <a:hlinkClick r:id="rId19"/>
              </a:rPr>
              <a:t>1_01.</a:t>
            </a:r>
            <a:r>
              <a:rPr lang="en-US" sz="1200" u="sng" dirty="0" smtClean="0">
                <a:hlinkClick r:id="rId19"/>
              </a:rPr>
              <a:t>htm</a:t>
            </a:r>
            <a:r>
              <a:rPr lang="ru-RU" sz="1200" dirty="0" smtClean="0"/>
              <a:t> - Рисунки к стихам С. Маршака.</a:t>
            </a:r>
          </a:p>
          <a:p>
            <a:r>
              <a:rPr lang="en-US" sz="1200" u="sng" dirty="0" smtClean="0">
                <a:hlinkClick r:id="rId20"/>
              </a:rPr>
              <a:t>http</a:t>
            </a:r>
            <a:r>
              <a:rPr lang="ru-RU" sz="1200" u="sng" dirty="0" smtClean="0">
                <a:hlinkClick r:id="rId20"/>
              </a:rPr>
              <a:t>://</a:t>
            </a:r>
            <a:r>
              <a:rPr lang="en-US" sz="1200" u="sng" dirty="0" smtClean="0">
                <a:hlinkClick r:id="rId20"/>
              </a:rPr>
              <a:t>s</a:t>
            </a:r>
            <a:r>
              <a:rPr lang="ru-RU" sz="1200" u="sng" dirty="0" smtClean="0">
                <a:hlinkClick r:id="rId20"/>
              </a:rPr>
              <a:t>-</a:t>
            </a:r>
            <a:r>
              <a:rPr lang="en-US" sz="1200" u="sng" dirty="0" smtClean="0">
                <a:hlinkClick r:id="rId20"/>
              </a:rPr>
              <a:t>marshak</a:t>
            </a:r>
            <a:r>
              <a:rPr lang="ru-RU" sz="1200" u="sng" dirty="0" smtClean="0">
                <a:hlinkClick r:id="rId20"/>
              </a:rPr>
              <a:t>.</a:t>
            </a:r>
            <a:r>
              <a:rPr lang="en-US" sz="1200" u="sng" dirty="0" err="1" smtClean="0">
                <a:hlinkClick r:id="rId20"/>
              </a:rPr>
              <a:t>ru</a:t>
            </a:r>
            <a:r>
              <a:rPr lang="ru-RU" sz="1200" u="sng" dirty="0" smtClean="0">
                <a:hlinkClick r:id="rId20"/>
              </a:rPr>
              <a:t>/</a:t>
            </a:r>
            <a:r>
              <a:rPr lang="en-US" sz="1200" u="sng" dirty="0" smtClean="0">
                <a:hlinkClick r:id="rId20"/>
              </a:rPr>
              <a:t>books</a:t>
            </a:r>
            <a:r>
              <a:rPr lang="ru-RU" sz="1200" u="sng" dirty="0" smtClean="0">
                <a:hlinkClick r:id="rId20"/>
              </a:rPr>
              <a:t>/</a:t>
            </a:r>
            <a:r>
              <a:rPr lang="en-US" sz="1200" u="sng" dirty="0" smtClean="0">
                <a:hlinkClick r:id="rId20"/>
              </a:rPr>
              <a:t>child</a:t>
            </a:r>
            <a:r>
              <a:rPr lang="ru-RU" sz="1200" u="sng" dirty="0" smtClean="0">
                <a:hlinkClick r:id="rId20"/>
              </a:rPr>
              <a:t>_</a:t>
            </a:r>
            <a:r>
              <a:rPr lang="en-US" sz="1200" u="sng" dirty="0" smtClean="0">
                <a:hlinkClick r:id="rId20"/>
              </a:rPr>
              <a:t>p</a:t>
            </a:r>
            <a:r>
              <a:rPr lang="ru-RU" sz="1200" u="sng" dirty="0" smtClean="0">
                <a:hlinkClick r:id="rId20"/>
              </a:rPr>
              <a:t>.</a:t>
            </a:r>
            <a:r>
              <a:rPr lang="en-US" sz="1200" u="sng" dirty="0" smtClean="0">
                <a:hlinkClick r:id="rId20"/>
              </a:rPr>
              <a:t>htm</a:t>
            </a:r>
            <a:r>
              <a:rPr lang="ru-RU" sz="1200" dirty="0" smtClean="0"/>
              <a:t> - Рисунки к стихам С. Маршака.</a:t>
            </a:r>
          </a:p>
          <a:p>
            <a:r>
              <a:rPr lang="ru-RU" sz="12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400000">
            <a:off x="5672138" y="128588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6200000">
            <a:off x="-128586" y="3386137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8542" y="357166"/>
            <a:ext cx="58099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</a:rPr>
              <a:t>Источники</a:t>
            </a:r>
            <a:r>
              <a:rPr lang="ru-RU" sz="2800" b="1" dirty="0" smtClean="0">
                <a:solidFill>
                  <a:srgbClr val="00B0F0"/>
                </a:solidFill>
                <a:latin typeface="Franklin Gothic Medium" pitchFamily="34" charset="0"/>
              </a:rPr>
              <a:t> текстовой информации</a:t>
            </a:r>
            <a:endParaRPr lang="ru-RU" sz="2800" b="1" dirty="0">
              <a:solidFill>
                <a:srgbClr val="00B0F0"/>
              </a:solidFill>
              <a:latin typeface="Franklin Gothic Medium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1357298"/>
            <a:ext cx="67866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3"/>
              </a:rPr>
              <a:t>http://s-marshak.ru/articles/marshak/marshak01.htm</a:t>
            </a: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4"/>
              </a:rPr>
              <a:t>http://berkovich-zametki.com/2009/Zametki/Nomer13/Marjasin1.php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5"/>
              </a:rPr>
              <a:t>http://www.kostyor.ru/biography/?n=102</a:t>
            </a: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6"/>
              </a:rPr>
              <a:t>http://allforchildren.ru/audio/muzaudio10-1a.php</a:t>
            </a: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 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7"/>
              </a:rPr>
              <a:t>http://er3ed.qrz.ru/marshak-koshkin.htm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8"/>
              </a:rPr>
              <a:t>http://doshvozrast.ru/roditeli/roditeliproza02.htm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9"/>
              </a:rPr>
              <a:t>http://lib.ru/POEZIQ/MARSHAK/p_dwenadcatxmes.txt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0"/>
              </a:rPr>
              <a:t>http://www.litra.ru/biography/get/wrid/00693591229859304145/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1"/>
              </a:rPr>
              <a:t>http://russianwinter.rian.ru/review/20071102/86350891.html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2"/>
              </a:rPr>
              <a:t>http://publ.lib.ru/ARCHIVES/M/MARSHAK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  <a:hlinkClick r:id="rId13"/>
              </a:rPr>
              <a:t>http://www.chudopredki.ru/1215-detskie-stikhi.-s.-marshak.html</a:t>
            </a:r>
            <a:endParaRPr lang="ru-RU" sz="1100" dirty="0" smtClean="0">
              <a:solidFill>
                <a:srgbClr val="0000FF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http://www.sem40.ru/ourpeople/famous/15687/</a:t>
            </a:r>
            <a:endParaRPr lang="ru-RU" sz="3200" dirty="0" smtClean="0">
              <a:solidFill>
                <a:srgbClr val="0000FF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14290"/>
            <a:ext cx="828680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4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ЗАГАДКИ  МАРШАКА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Загадки Маршака выглядят как маленькие литературные произведения, дети всегда в восторге от них.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21455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Бьют его рукой и палкой.</a:t>
            </a:r>
            <a:b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Никому его не жалко.</a:t>
            </a:r>
            <a:b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за что беднягу бьют?</a:t>
            </a:r>
            <a:b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А за то, что он надут!</a:t>
            </a:r>
            <a:endParaRPr lang="ru-RU" dirty="0"/>
          </a:p>
        </p:txBody>
      </p:sp>
      <p:pic>
        <p:nvPicPr>
          <p:cNvPr id="5" name="Picture 11" descr="47"/>
          <p:cNvPicPr>
            <a:picLocks noChangeAspect="1" noChangeArrowheads="1" noCrop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714612" y="2500306"/>
            <a:ext cx="1066800" cy="1219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429124" y="5143512"/>
            <a:ext cx="4000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Была зеленой, маленькой,</a:t>
            </a:r>
          </a:p>
          <a:p>
            <a:r>
              <a:rPr lang="ru-RU" b="1" dirty="0" smtClean="0"/>
              <a:t> Потом я стала аленькой.</a:t>
            </a:r>
          </a:p>
          <a:p>
            <a:r>
              <a:rPr lang="ru-RU" b="1" dirty="0" smtClean="0"/>
              <a:t> На солнце почернела я,</a:t>
            </a:r>
          </a:p>
          <a:p>
            <a:r>
              <a:rPr lang="ru-RU" b="1" dirty="0" smtClean="0"/>
              <a:t> И вот теперь я спелая.</a:t>
            </a:r>
            <a:endParaRPr lang="ru-RU" b="1" dirty="0"/>
          </a:p>
        </p:txBody>
      </p:sp>
      <p:pic>
        <p:nvPicPr>
          <p:cNvPr id="2050" name="Picture 2" descr="C:\Users\1\AppData\Local\Microsoft\Windows\Temporary Internet Files\Content.IE5\A13GNC27\MC900436891[1]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429500" y="4786322"/>
            <a:ext cx="1714500" cy="1714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6248" y="2285992"/>
            <a:ext cx="32861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Его весной и летом</a:t>
            </a:r>
          </a:p>
          <a:p>
            <a:r>
              <a:rPr lang="ru-RU" b="1" dirty="0" smtClean="0"/>
              <a:t> Мы видели одетым.</a:t>
            </a:r>
          </a:p>
          <a:p>
            <a:r>
              <a:rPr lang="ru-RU" b="1" dirty="0" smtClean="0"/>
              <a:t> А осенью с бедняжки</a:t>
            </a:r>
          </a:p>
          <a:p>
            <a:r>
              <a:rPr lang="ru-RU" b="1" dirty="0" smtClean="0"/>
              <a:t> Сорвали все рубашки.</a:t>
            </a:r>
          </a:p>
          <a:p>
            <a:r>
              <a:rPr lang="ru-RU" b="1" dirty="0" smtClean="0"/>
              <a:t> Но зимние метели</a:t>
            </a:r>
          </a:p>
          <a:p>
            <a:r>
              <a:rPr lang="ru-RU" b="1" dirty="0" smtClean="0"/>
              <a:t> В меха его одели.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5072074"/>
            <a:ext cx="3071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Я конем рогатым правлю.</a:t>
            </a:r>
          </a:p>
          <a:p>
            <a:r>
              <a:rPr lang="ru-RU" b="1" dirty="0" smtClean="0"/>
              <a:t> Если этого коня</a:t>
            </a:r>
          </a:p>
          <a:p>
            <a:r>
              <a:rPr lang="ru-RU" b="1" dirty="0" smtClean="0"/>
              <a:t> Я к забору не приставлю,</a:t>
            </a:r>
          </a:p>
          <a:p>
            <a:r>
              <a:rPr lang="ru-RU" b="1" dirty="0" smtClean="0"/>
              <a:t> Упадет он без меня.</a:t>
            </a:r>
            <a:endParaRPr lang="ru-RU" b="1" dirty="0"/>
          </a:p>
        </p:txBody>
      </p:sp>
      <p:pic>
        <p:nvPicPr>
          <p:cNvPr id="2051" name="Picture 3" descr="C:\Users\1\AppData\Local\Microsoft\Windows\Temporary Internet Files\Content.IE5\A13GNC27\MC900435572[1].wm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858016" y="2357430"/>
            <a:ext cx="1643074" cy="1643074"/>
          </a:xfrm>
          <a:prstGeom prst="rect">
            <a:avLst/>
          </a:prstGeom>
          <a:noFill/>
        </p:spPr>
      </p:pic>
      <p:pic>
        <p:nvPicPr>
          <p:cNvPr id="2052" name="Picture 4" descr="C:\Users\1\AppData\Local\Microsoft\Windows\Temporary Internet Files\Content.IE5\SSU6ZZHK\MM900303380[1]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643174" y="4857760"/>
            <a:ext cx="1357322" cy="158044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00024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Мы ходим ночью,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Ходим днем,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Но никуда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Мы не уйдем.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Мы бьем исправно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Каждый час.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А вы, друзья,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 Не бейте нас!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1\AppData\Local\Microsoft\Windows\Temporary Internet Files\Content.IE5\A13GNC27\MC900441468[1]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1357298"/>
            <a:ext cx="4643470" cy="46434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28572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Шумит он в поле и в саду,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 в дом не попадёт.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никуда я не иду,</a:t>
            </a:r>
            <a:b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Покуда он идет.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10" descr="2ca604037f72b8fb5436c648e2be6c98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214346" y="285728"/>
            <a:ext cx="2832090" cy="21240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44" y="50006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 Полотняной стране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По реке Простыне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Плывет пароход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То назад, то вперед.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А за ним такая гладь-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Ни морщинки не видать.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6" name="Picture 4" descr="C:\Users\1\AppData\Local\Microsoft\Windows\Temporary Internet Files\Content.IE5\HM610N9M\MM900354394[1]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4282" y="4929198"/>
            <a:ext cx="2527096" cy="209482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14810" y="28572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Кто, на бегу пары клубя,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                        Пуская дым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                        Трубой,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                        Несет вперед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                        И сам себя,</a:t>
            </a:r>
          </a:p>
          <a:p>
            <a:pPr algn="r"/>
            <a:r>
              <a:rPr lang="ru-RU" b="1" dirty="0" smtClean="0">
                <a:solidFill>
                  <a:srgbClr val="C00000"/>
                </a:solidFill>
              </a:rPr>
              <a:t>                         Да и меня с тобой?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7" name="Picture 5" descr="C:\Users\1\AppData\Local\Microsoft\Windows\Temporary Internet Files\Content.IE5\A13GNC27\MC900150076[1].wmf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857885" y="-23311"/>
            <a:ext cx="3286116" cy="262922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572000" y="435769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Самый бойкий я рабочий в мастерской.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Колочу я что есть мочи день- деньской.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Как завижу лежебоку,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Что валяется без проку,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Я прижму его к доске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Да как стукну по башке!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В доску спрячется бедняжка-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</a:rPr>
              <a:t>Чуть видна его фуражка.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078" name="Picture 6" descr="C:\Users\1\AppData\Local\Microsoft\Windows\Temporary Internet Files\Content.IE5\SSU6ZZHK\MC900432604[1]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43636" y="4071942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85728"/>
            <a:ext cx="7112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99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Маршак - переводчик</a:t>
            </a:r>
            <a:endParaRPr lang="ru-RU" sz="5400" b="1" cap="none" spc="0" dirty="0">
              <a:ln w="11430"/>
              <a:solidFill>
                <a:srgbClr val="99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1214422"/>
            <a:ext cx="30765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5977640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С.Я. Маршак.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1927 г.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cs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1357298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Маршак не просто изучал язык, он впитывал историю страны, нравы, обычаи народа. Английский он изучал всю жизнь, поскольку много переводил с этого языка, а к своей работе Маршак относился очень ответственно: «...переводил я не по заказу, а по любви».  В Лондоне он начал работать над переводами английских баллад, впоследствии прославившими его, тогда же столкнулся с замечательным английским детским фольклором, полным причудливого юмора. 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1"/>
          <p:cNvSpPr>
            <a:spLocks noChangeArrowheads="1"/>
          </p:cNvSpPr>
          <p:nvPr/>
        </p:nvSpPr>
        <p:spPr bwMode="auto">
          <a:xfrm>
            <a:off x="2357422" y="919917"/>
            <a:ext cx="4572000" cy="4801314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В 1923 году, вернувшись в Петроград, Маршак взялся за перевод с английского книг песен и стихов для детей, - «Дом, который построил Джек», </a:t>
            </a:r>
            <a:r>
              <a:rPr lang="ru-RU" b="1" dirty="0" smtClean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Шалтай – Болтай», </a:t>
            </a:r>
            <a:r>
              <a:rPr lang="ru-RU" b="1" dirty="0" smtClean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+mn-lt"/>
                <a:ea typeface="Calibri" pitchFamily="34" charset="0"/>
                <a:cs typeface="Times New Roman" pitchFamily="18" charset="0"/>
              </a:rPr>
              <a:t>Потеряли котятки на дороге перчатки», «Храбрецы». Воссоздать на русском языке песенную, народно-прибауточную душу этих стихов помогло Маршаку его давнее знакомство с нашим русским детским фольклором. В его переводах сохраняется упругость и звонкость, первозданные народные краски английского фольклора.</a:t>
            </a:r>
            <a:r>
              <a:rPr lang="ru-RU" b="1" dirty="0" smtClean="0">
                <a:solidFill>
                  <a:srgbClr val="0000FF"/>
                </a:solidFill>
                <a:latin typeface="+mn-lt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+mn-lt"/>
              </a:rPr>
              <a:t>Переводы С.Я. Маршака английских песенок никогда и никем не ставились под сомнение, они просто великолепны.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94210" name="Picture 2" descr="C:\Users\1\Desktop\images.jpe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929454" y="1"/>
            <a:ext cx="2214545" cy="3071810"/>
          </a:xfrm>
          <a:prstGeom prst="rect">
            <a:avLst/>
          </a:prstGeom>
          <a:noFill/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692210"/>
            <a:ext cx="2406000" cy="316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4" descr="C:\Users\1\Desktop\default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" y="1"/>
            <a:ext cx="2357422" cy="1657562"/>
          </a:xfrm>
          <a:prstGeom prst="rect">
            <a:avLst/>
          </a:prstGeom>
          <a:noFill/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715140" y="5019489"/>
            <a:ext cx="2428860" cy="18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2540860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000108"/>
            <a:ext cx="3048000" cy="381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786182" y="100010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С. Я. Маршак скончался 4 июля 1964 года </a:t>
            </a:r>
          </a:p>
          <a:p>
            <a:r>
              <a:rPr lang="ru-RU" sz="2000" b="1" dirty="0" smtClean="0"/>
              <a:t>в Москве.</a:t>
            </a:r>
            <a:r>
              <a:rPr lang="ru-RU" sz="2000" dirty="0" smtClean="0"/>
              <a:t> </a:t>
            </a:r>
            <a:r>
              <a:rPr lang="ru-RU" sz="2000" b="1" dirty="0" smtClean="0"/>
              <a:t>До последнего дня своей жизни он не расставался с пером и бумагой. </a:t>
            </a:r>
          </a:p>
          <a:p>
            <a:endParaRPr lang="ru-RU" sz="2800" dirty="0"/>
          </a:p>
        </p:txBody>
      </p:sp>
      <p:pic>
        <p:nvPicPr>
          <p:cNvPr id="5" name="Picture 5" descr="64234286_ori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86512" y="2571744"/>
            <a:ext cx="2714644" cy="4088109"/>
          </a:xfrm>
          <a:prstGeom prst="rect">
            <a:avLst/>
          </a:prstGeom>
          <a:noFill/>
          <a:ln w="28575">
            <a:solidFill>
              <a:srgbClr val="000000"/>
            </a:solidFill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214678" y="5786454"/>
            <a:ext cx="30003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Памятник на могиле </a:t>
            </a:r>
          </a:p>
          <a:p>
            <a:pPr algn="ctr"/>
            <a:r>
              <a:rPr lang="ru-RU" b="1" dirty="0" smtClean="0"/>
              <a:t>С.Я.Маршака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0"/>
            <a:ext cx="5643570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3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...С самого раннего детства, на протяжении всей жизни, мне время от времени являлся по ночам один и тот же страшный сон, - как будто мой отец умер, и весь свет для меня потускнел и стал каким-то приглушенным. С каким счастьем я просыпался в сознании, что он жив, что я могу его снова увидеть! А теперь этот сон так надолго затянулся...</a:t>
            </a:r>
          </a:p>
          <a:p>
            <a:pPr algn="r"/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И. Маршак</a:t>
            </a:r>
          </a:p>
          <a:p>
            <a:pPr algn="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«</a:t>
            </a:r>
            <a:r>
              <a:rPr lang="ru-RU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Мой мальчик, тебе эту песню дарю»</a:t>
            </a:r>
            <a:endParaRPr lang="ru-RU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857356" y="3143248"/>
            <a:ext cx="546389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78579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Великолепный мастер стиха, человек высокой культуры и разнообразных интересов и знаний - С.Я.Маршак всю жизнь был добрым другом детей. Он подружил с детских лет с поэзией многих ребят, показал чудесную силу родного языка. Маршак показал, что стихами можно рисовать цветные картины мира, рассказывать знаменательные и поучительные истории, вызывать в человеке раздумье, научить мечтать о будущем.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амуил-Маршак---Пожелание-друзьям-(mp3-sait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9144000" y="0"/>
            <a:ext cx="152400" cy="1524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357166"/>
            <a:ext cx="864399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ПОЖЕЛАНИЕ</a:t>
            </a:r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Franklin Gothic Medium" pitchFamily="34" charset="0"/>
              </a:rPr>
              <a:t> ДРУЗЬЯМ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Franklin Gothic Medium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443840"/>
            <a:ext cx="5643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Желаю вам цвести, расти,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Копить, крепить здоровье.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Оно для дальнего пути -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Главнейшее условие.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Пусть каждый день и каждый час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Вам новое добудет.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Пусть добрым будет ум у вас,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А сердце умным будет.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/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Вам от души желаю я,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Друзья, всего хорошего.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А всё хорошее, друзья,</a:t>
            </a:r>
            <a:b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</a:br>
            <a:r>
              <a:rPr lang="ru-RU" sz="2000" b="1" dirty="0" smtClean="0">
                <a:solidFill>
                  <a:srgbClr val="0070C0"/>
                </a:solidFill>
                <a:latin typeface="Franklin Gothic Medium" pitchFamily="34" charset="0"/>
              </a:rPr>
              <a:t>Дается нам недешево! </a:t>
            </a:r>
            <a:endParaRPr lang="ru-RU" sz="2000" dirty="0">
              <a:solidFill>
                <a:srgbClr val="0070C0"/>
              </a:solidFill>
              <a:latin typeface="Franklin Gothic Medium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643570" y="1500174"/>
            <a:ext cx="2970738" cy="478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10800000">
            <a:off x="5543550" y="3514725"/>
            <a:ext cx="36004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71538" y="2143116"/>
            <a:ext cx="7929618" cy="16430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СПАСИБО ЗА ВНИМАНИЕ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ransition spd="med" advClick="0" advTm="5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3766</TotalTime>
  <Words>1027</Words>
  <Application>Microsoft Office PowerPoint</Application>
  <PresentationFormat>Экран (4:3)</PresentationFormat>
  <Paragraphs>103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Трек</vt:lpstr>
      <vt:lpstr>Поток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«Конкурс презентаций «Великие люди России»</dc:title>
  <dc:creator>1</dc:creator>
  <cp:lastModifiedBy>1</cp:lastModifiedBy>
  <cp:revision>373</cp:revision>
  <dcterms:created xsi:type="dcterms:W3CDTF">2012-06-02T12:19:18Z</dcterms:created>
  <dcterms:modified xsi:type="dcterms:W3CDTF">2012-11-05T11:56:52Z</dcterms:modified>
</cp:coreProperties>
</file>