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77" r:id="rId9"/>
    <p:sldId id="273" r:id="rId10"/>
    <p:sldId id="274" r:id="rId11"/>
    <p:sldId id="275" r:id="rId12"/>
    <p:sldId id="276" r:id="rId13"/>
    <p:sldId id="266" r:id="rId14"/>
    <p:sldId id="270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20B2E-F429-4FD2-A903-D07FD10EB59B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9F07-78D5-4F71-AC01-4231A98DA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9F07-78D5-4F71-AC01-4231A98DA2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3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F9E773B-BC8F-41F8-A4B4-50F3F211B652}" type="slidenum">
              <a:rPr lang="ru-RU" sz="1200">
                <a:solidFill>
                  <a:prstClr val="black"/>
                </a:solidFill>
              </a:rPr>
              <a:pPr algn="r">
                <a:defRPr/>
              </a:pPr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9E7E-F928-4D9B-A64A-E79408B9B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2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76A74B-A411-48C2-80B8-4729325D21E7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27AA47-5109-41DB-92EA-AB033AA7AA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www2.bc.edu/~alloccak/Images/j0198594.png&amp;pageurl=http://bmockbe.ru/events/?id=1125&amp;id=76162620&amp;iid=4&amp;imgwidth=1013&amp;imgheight=768&amp;imgsize=5576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.mail.ru/frame.html?&amp;imgurl=http://shkolazhizni.ru/img/content/i68/68653.jpg&amp;pageurl=http://shkolazhizni.ru/archive/0/n-30586&amp;id=78218061&amp;iid=3&amp;imgwidth=300&amp;imgheight=375&amp;imgsize=2192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8964488" cy="1628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3200" b="1" dirty="0" smtClean="0">
                <a:solidFill>
                  <a:srgbClr val="9900FF"/>
                </a:solidFill>
              </a:rPr>
              <a:t>Предлагаем поучаствовать в мастер –классе гостям.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3863548"/>
            <a:ext cx="3167707" cy="1149628"/>
          </a:xfrm>
          <a:solidFill>
            <a:srgbClr val="9900FF"/>
          </a:solidFill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Что можно отнести к сфере мыслительных операций?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815411" y="3918416"/>
            <a:ext cx="3149078" cy="1238776"/>
          </a:xfrm>
          <a:solidFill>
            <a:srgbClr val="9900FF"/>
          </a:solidFill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Что можно отнести к сфере практических умений?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«Мастер класс» Лабораторный практикум для коллег  по теме :«Организация деятельностного подхода в обучении» . Форма работы :</a:t>
            </a:r>
            <a:r>
              <a:rPr lang="ru-RU" sz="3200" b="1" dirty="0">
                <a:solidFill>
                  <a:srgbClr val="7030A0"/>
                </a:solidFill>
              </a:rPr>
              <a:t>к</a:t>
            </a:r>
            <a:r>
              <a:rPr lang="ru-RU" sz="3200" b="1" dirty="0" smtClean="0">
                <a:solidFill>
                  <a:srgbClr val="7030A0"/>
                </a:solidFill>
              </a:rPr>
              <a:t>руглый стол.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237312"/>
            <a:ext cx="196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Часть №4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Работу подготовила и  провела  </a:t>
            </a:r>
            <a:r>
              <a:rPr lang="ru-RU" b="1" dirty="0">
                <a:solidFill>
                  <a:srgbClr val="7030A0"/>
                </a:solidFill>
              </a:rPr>
              <a:t>Щеколдина Маргарита Анатольевна  учитель биологии МКОУ СОШ №251  с углубленным изучением отдельных предметов  ЗАТО город Фокино Приморского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9657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7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35958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/>
              <a:tblGrid>
                <a:gridCol w="6637338"/>
                <a:gridCol w="2506662"/>
              </a:tblGrid>
              <a:tr h="54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Представьте себе, что вы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гусеница, превращающаяся в бабочку-капустницу. Опишите свои ощущения.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эмпатии (вживания)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204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Опишите пчелу медоносную, используя только прилагательные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образного видения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4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Придумайте 3  вопроса о муравьях, используя слова: зачем? почему? сравни.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эвристических вопросов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4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Нарисуйте зоошутку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необычное насекомое, которого не существует в природе: органы возьмите от разных насекомых.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фактов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204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 думаете, что произойдёт, если вдруг исчезнут все насекомые?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прогнозирования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582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Найдите биологическую неточность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в стихотворении А. А. Фета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Бабочка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Ты прав.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Одним воздушным очертаньем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Я так мила.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Весь бархат мой с его живым    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миганьем-               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Лишь два крыла.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Не спрашивай: откуда появилась,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куда спешу?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Здесь на цветок я лёгкий опустилась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и  вот - дышу.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Б) в басне И. А. Крылова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Стрекоза и  муравей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Попрыгунья Стрекоза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Лето красное пропела,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Оглянуться не успела,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Как зима катит в глаза.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Кумушка, мне странно это: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Да работала ль ты в лето?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Говорит ей Муравей.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ошибок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6105" name="WordArt 86"/>
          <p:cNvSpPr>
            <a:spLocks noChangeArrowheads="1" noChangeShapeType="1" noTextEdit="1"/>
          </p:cNvSpPr>
          <p:nvPr/>
        </p:nvSpPr>
        <p:spPr bwMode="auto">
          <a:xfrm>
            <a:off x="4932363" y="3141663"/>
            <a:ext cx="2857500" cy="2625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  теме </a:t>
            </a:r>
          </a:p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«Насекомые»: </a:t>
            </a:r>
          </a:p>
        </p:txBody>
      </p:sp>
    </p:spTree>
    <p:extLst>
      <p:ext uri="{BB962C8B-B14F-4D97-AF65-F5344CB8AC3E}">
        <p14:creationId xmlns:p14="http://schemas.microsoft.com/office/powerpoint/2010/main" val="38565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0" y="-579438"/>
            <a:ext cx="362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 i="1" u="none" dirty="0">
                <a:cs typeface="Times New Roman" pitchFamily="18" charset="0"/>
              </a:rPr>
              <a:t>Креативные задания по теме «Птицы»:</a:t>
            </a:r>
            <a:endParaRPr lang="ru-RU" sz="1100" u="none" dirty="0"/>
          </a:p>
          <a:p>
            <a:pPr eaLnBrk="0" hangingPunct="0"/>
            <a:endParaRPr lang="ru-RU" sz="1800" u="none" dirty="0"/>
          </a:p>
        </p:txBody>
      </p:sp>
      <p:graphicFrame>
        <p:nvGraphicFramePr>
          <p:cNvPr id="86085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7066"/>
              </p:ext>
            </p:extLst>
          </p:nvPr>
        </p:nvGraphicFramePr>
        <p:xfrm>
          <a:off x="0" y="0"/>
          <a:ext cx="9144000" cy="6979908"/>
        </p:xfrm>
        <a:graphic>
          <a:graphicData uri="http://schemas.openxmlformats.org/drawingml/2006/table">
            <a:tbl>
              <a:tblPr/>
              <a:tblGrid>
                <a:gridCol w="6638925"/>
                <a:gridCol w="2505075"/>
              </a:tblGrid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Напишите ответ на вопрос: кто такие птицы?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0478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помощью символов, которые придумайте сами.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символического видения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04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Напишите мини-сочинение от имени кукушки.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эмпатии (вживания)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065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Найдите в стихах биологические неточности: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Я. Маршак.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А эта весёлая птица-синица,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Которая часто ворует пшеницу,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Которая в тёмном чулане хранится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В доме, который построил Джек.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С. Есенин: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Выткался над озером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алый цвет зари,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На бору со звоном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плачут глухари.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Где-то плачет иволга,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схоронясь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дупло,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Только мне не плачется-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на душе светло                     В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А. Н. Плещеев: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Травка зеленеет.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солнышко блестит,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Ласточка с весною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в сени к нам летит.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Дам тебе я зёрен,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а ты песню спой,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Что из стран далёких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Принесла с собой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Г)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А. Жуковский  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Где же ты, птаха?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Где ж ты, певичка?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В дальнем краю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Гнёздышко вьёшь ты,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Там и поёшь 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0478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Песню свою.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ошибок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9169" name="WordArt 49"/>
          <p:cNvSpPr>
            <a:spLocks noChangeArrowheads="1" noChangeShapeType="1" noTextEdit="1"/>
          </p:cNvSpPr>
          <p:nvPr/>
        </p:nvSpPr>
        <p:spPr bwMode="auto">
          <a:xfrm>
            <a:off x="3348038" y="1700808"/>
            <a:ext cx="4618037" cy="18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 теме «Птицы»:</a:t>
            </a:r>
          </a:p>
        </p:txBody>
      </p:sp>
    </p:spTree>
    <p:extLst>
      <p:ext uri="{BB962C8B-B14F-4D97-AF65-F5344CB8AC3E}">
        <p14:creationId xmlns:p14="http://schemas.microsoft.com/office/powerpoint/2010/main" val="33239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7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83537"/>
              </p:ext>
            </p:extLst>
          </p:nvPr>
        </p:nvGraphicFramePr>
        <p:xfrm>
          <a:off x="0" y="0"/>
          <a:ext cx="9144000" cy="6766080"/>
        </p:xfrm>
        <a:graphic>
          <a:graphicData uri="http://schemas.openxmlformats.org/drawingml/2006/table">
            <a:tbl>
              <a:tblPr/>
              <a:tblGrid>
                <a:gridCol w="6638934"/>
                <a:gridCol w="2505066"/>
              </a:tblGrid>
              <a:tr h="50287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мы так говорим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как с гуся вода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чёрный, как ворон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лучше синица в руках, чем журавль в небе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слово не воробей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вылетит не поймаешь.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Верно ли это с биологической точки зрения?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эвристического исследования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737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Представьте себя птенцом, который вот-вот вылупится из яйца. Опишите свои ощущения.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эмпатии (вживания)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0190" name="WordArt 34"/>
          <p:cNvSpPr>
            <a:spLocks noChangeArrowheads="1" noChangeShapeType="1" noTextEdit="1"/>
          </p:cNvSpPr>
          <p:nvPr/>
        </p:nvSpPr>
        <p:spPr bwMode="auto">
          <a:xfrm>
            <a:off x="5000628" y="3071810"/>
            <a:ext cx="4143372" cy="12858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0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 теме «Птицы»:</a:t>
            </a:r>
          </a:p>
        </p:txBody>
      </p:sp>
    </p:spTree>
    <p:extLst>
      <p:ext uri="{BB962C8B-B14F-4D97-AF65-F5344CB8AC3E}">
        <p14:creationId xmlns:p14="http://schemas.microsoft.com/office/powerpoint/2010/main" val="30546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u="none" dirty="0">
                <a:solidFill>
                  <a:srgbClr val="7030A0"/>
                </a:solidFill>
              </a:rPr>
              <a:t>Предлагаем Вам определить причины</a:t>
            </a:r>
          </a:p>
          <a:p>
            <a:pPr algn="ctr"/>
            <a:r>
              <a:rPr lang="ru-RU" sz="2400" b="1" u="none" dirty="0">
                <a:solidFill>
                  <a:srgbClr val="7030A0"/>
                </a:solidFill>
              </a:rPr>
              <a:t> снижения мотивации к процессу обучения у учащихся.</a:t>
            </a:r>
          </a:p>
        </p:txBody>
      </p:sp>
      <p:pic>
        <p:nvPicPr>
          <p:cNvPr id="5120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13676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Содержимое 2"/>
          <p:cNvSpPr txBox="1">
            <a:spLocks/>
          </p:cNvSpPr>
          <p:nvPr/>
        </p:nvSpPr>
        <p:spPr bwMode="auto">
          <a:xfrm>
            <a:off x="1187450" y="2492375"/>
            <a:ext cx="694848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8080"/>
                </a:solidFill>
                <a:latin typeface="Monotype Corsiva" pitchFamily="66" charset="0"/>
              </a:rPr>
              <a:t>Эрудиция учителя, умение последовательно усложнять познавательные задачи.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8080"/>
                </a:solidFill>
                <a:latin typeface="Monotype Corsiva" pitchFamily="66" charset="0"/>
              </a:rPr>
              <a:t>Увлечённость предметом.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8080"/>
                </a:solidFill>
                <a:latin typeface="Monotype Corsiva" pitchFamily="66" charset="0"/>
              </a:rPr>
              <a:t>Любовь к работе.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8080"/>
                </a:solidFill>
                <a:latin typeface="Monotype Corsiva" pitchFamily="66" charset="0"/>
              </a:rPr>
              <a:t>Доброжелательное отношение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8080"/>
                </a:solidFill>
                <a:latin typeface="Monotype Corsiva" pitchFamily="66" charset="0"/>
              </a:rPr>
              <a:t>к учащимся.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8080"/>
                </a:solidFill>
                <a:latin typeface="Monotype Corsiva" pitchFamily="66" charset="0"/>
              </a:rPr>
              <a:t>Вера в ученика, в его познавательные силы(Педагогический оптимизм).</a:t>
            </a:r>
          </a:p>
        </p:txBody>
      </p:sp>
      <p:pic>
        <p:nvPicPr>
          <p:cNvPr id="51205" name="Picture 6" descr="i?id=76162620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92375"/>
            <a:ext cx="1654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6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u="none" dirty="0">
                <a:solidFill>
                  <a:srgbClr val="9900FF"/>
                </a:solidFill>
              </a:rPr>
              <a:t>Предлагаем Вам определить причины</a:t>
            </a:r>
          </a:p>
          <a:p>
            <a:pPr algn="ctr"/>
            <a:r>
              <a:rPr lang="ru-RU" sz="1600" b="1" u="none" dirty="0">
                <a:solidFill>
                  <a:srgbClr val="9900FF"/>
                </a:solidFill>
              </a:rPr>
              <a:t> снижения мотивации к процессу обучения у учащихся.</a:t>
            </a:r>
          </a:p>
        </p:txBody>
      </p:sp>
      <p:pic>
        <p:nvPicPr>
          <p:cNvPr id="4" name="Рисунок 3" descr="d1ddc3289885.jpg"/>
          <p:cNvPicPr>
            <a:picLocks noChangeAspect="1"/>
          </p:cNvPicPr>
          <p:nvPr/>
        </p:nvPicPr>
        <p:blipFill>
          <a:blip r:embed="rId2"/>
          <a:srcRect t="5208" b="37500"/>
          <a:stretch>
            <a:fillRect/>
          </a:stretch>
        </p:blipFill>
        <p:spPr>
          <a:xfrm>
            <a:off x="395536" y="1052736"/>
            <a:ext cx="1936111" cy="141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antn0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630" y="4509120"/>
            <a:ext cx="1958232" cy="1634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E:\Другое\моя\Смешные\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973222"/>
            <a:ext cx="2295600" cy="1964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j04002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1070305"/>
            <a:ext cx="2745949" cy="183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705241218550_m коп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60" y="3602178"/>
            <a:ext cx="2219662" cy="1849718"/>
          </a:xfrm>
          <a:prstGeom prst="roundRect">
            <a:avLst>
              <a:gd name="adj" fmla="val 1953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0705241219000_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3717032"/>
            <a:ext cx="1837009" cy="2551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91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У подростков наблюдается «гормональный взрыв».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Отношение ученика к учителю.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Отношение учителя к ученику.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Личная значимость предмета.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Умственное развитие ученика.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Продуктивность учебной деятельности.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Непонимание цели учения.</a:t>
            </a:r>
          </a:p>
          <a:p>
            <a:pPr marL="365125" indent="-255588" eaLnBrk="1" hangingPunct="1"/>
            <a:r>
              <a:rPr lang="ru-RU" sz="2400" b="1" dirty="0" smtClean="0">
                <a:solidFill>
                  <a:srgbClr val="7030A0"/>
                </a:solidFill>
              </a:rPr>
              <a:t>Страх перед школой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517232"/>
            <a:ext cx="9144000" cy="1340768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100" b="1" i="1" kern="12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ru-RU" sz="4100" b="1" i="1" kern="12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4100" b="1" i="1" kern="12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Причины </a:t>
            </a:r>
            <a:r>
              <a:rPr lang="ru-RU" sz="4100" b="1" i="1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спада школьной мотивации</a:t>
            </a:r>
            <a:r>
              <a:rPr lang="ru-RU" sz="4100" b="1" i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:</a:t>
            </a:r>
            <a:endParaRPr lang="ru-RU" sz="41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1830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u="none" dirty="0">
                <a:solidFill>
                  <a:srgbClr val="9900FF"/>
                </a:solidFill>
              </a:rPr>
              <a:t>Предлагаем Вам определить причины</a:t>
            </a:r>
          </a:p>
          <a:p>
            <a:pPr algn="ctr"/>
            <a:r>
              <a:rPr lang="ru-RU" sz="2400" b="1" u="none" dirty="0">
                <a:solidFill>
                  <a:srgbClr val="9900FF"/>
                </a:solidFill>
              </a:rPr>
              <a:t> снижения мотивации к процессу обучения у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14183693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EF48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Заключение: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5616575" cy="4319588"/>
          </a:xfrm>
          <a:solidFill>
            <a:srgbClr val="00FF00"/>
          </a:solidFill>
        </p:spPr>
        <p:txBody>
          <a:bodyPr/>
          <a:lstStyle/>
          <a:p>
            <a:pPr eaLnBrk="1" hangingPunct="1"/>
            <a:endParaRPr lang="ru-RU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000" i="1" dirty="0" smtClean="0">
                <a:solidFill>
                  <a:srgbClr val="7030A0"/>
                </a:solidFill>
              </a:rPr>
              <a:t>Сформировать глубокие познавательные интересы к биологии у всех учащихся невозможно и, наверное, не нужно. Важно, чтобы всем ученикам на каждом уроке биологии было интересно. Тогда у многих из них первоначальная заинтересованность предметом перерастет в глубокий и стойкий интерес к науке – биологии.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knigi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204864"/>
            <a:ext cx="1304192" cy="1517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2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</a:p>
        </p:txBody>
      </p:sp>
      <p:pic>
        <p:nvPicPr>
          <p:cNvPr id="55299" name="Picture 10" descr="image46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288" y="1989138"/>
            <a:ext cx="5446712" cy="3457575"/>
          </a:xfrm>
        </p:spPr>
      </p:pic>
    </p:spTree>
    <p:extLst>
      <p:ext uri="{BB962C8B-B14F-4D97-AF65-F5344CB8AC3E}">
        <p14:creationId xmlns:p14="http://schemas.microsoft.com/office/powerpoint/2010/main" val="31628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9900FF"/>
                </a:solidFill>
              </a:rPr>
              <a:t>Творческий процесс обучения подразумевает разделение сфер познания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403350" y="2276475"/>
            <a:ext cx="6264275" cy="4392613"/>
          </a:xfrm>
          <a:noFill/>
          <a:ln w="285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9900FF"/>
                </a:solidFill>
                <a:effectLst/>
              </a:rPr>
              <a:t>I </a:t>
            </a:r>
            <a:r>
              <a:rPr lang="ru-RU" sz="2800" b="1" dirty="0" smtClean="0">
                <a:solidFill>
                  <a:srgbClr val="9900FF"/>
                </a:solidFill>
                <a:effectLst/>
              </a:rPr>
              <a:t>Сфера мыслительных операций: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Анализ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Синтез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Сравнение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Обобщение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Классификация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Систематизация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Абстрагирование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Конкретизация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000" u="sng" dirty="0" smtClean="0">
                <a:solidFill>
                  <a:srgbClr val="CC0099"/>
                </a:solidFill>
                <a:effectLst/>
              </a:rPr>
              <a:t>Индукция</a:t>
            </a:r>
          </a:p>
          <a:p>
            <a:pPr marL="533400" indent="-533400" eaLnBrk="1" hangingPunct="1"/>
            <a:endParaRPr lang="ru-RU" sz="2800" u="sng" dirty="0" smtClean="0">
              <a:solidFill>
                <a:srgbClr val="CC0099"/>
              </a:solidFill>
              <a:effectLst/>
            </a:endParaRPr>
          </a:p>
        </p:txBody>
      </p:sp>
      <p:pic>
        <p:nvPicPr>
          <p:cNvPr id="17412" name="Picture 13" descr="AG00011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636838"/>
            <a:ext cx="2592387" cy="375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476375" y="1196975"/>
            <a:ext cx="5472113" cy="5327650"/>
          </a:xfrm>
          <a:solidFill>
            <a:srgbClr val="FFFF00"/>
          </a:solidFill>
          <a:ln w="2857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9900FF"/>
                </a:solidFill>
              </a:rPr>
              <a:t>II </a:t>
            </a:r>
            <a:r>
              <a:rPr lang="ru-RU" sz="2800" b="1" dirty="0" smtClean="0">
                <a:solidFill>
                  <a:srgbClr val="9900FF"/>
                </a:solidFill>
              </a:rPr>
              <a:t>Сфера практических умений: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Работа с книгой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Работа со справочником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Написание реферата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Устная речь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Создание паспорта прибора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Проведение наблюдений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Составление задач</a:t>
            </a:r>
            <a:endParaRPr lang="en-US" sz="1800" u="sng" dirty="0" smtClean="0">
              <a:solidFill>
                <a:srgbClr val="CC0099"/>
              </a:solidFill>
              <a:effectLst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Создание проекта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Постановка эксперимента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Написание аннотации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Составление рецензии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1800" u="sng" dirty="0" smtClean="0">
                <a:solidFill>
                  <a:srgbClr val="CC0099"/>
                </a:solidFill>
                <a:effectLst/>
              </a:rPr>
              <a:t>Решение исследовательских задач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1800" dirty="0" smtClean="0">
              <a:solidFill>
                <a:srgbClr val="CC0099"/>
              </a:solidFill>
            </a:endParaRPr>
          </a:p>
        </p:txBody>
      </p:sp>
      <p:pic>
        <p:nvPicPr>
          <p:cNvPr id="18435" name="Picture 5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13192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j029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89363"/>
            <a:ext cx="18081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420938"/>
          </a:xfrm>
          <a:solidFill>
            <a:srgbClr val="FFFF00"/>
          </a:solidFill>
        </p:spPr>
        <p:txBody>
          <a:bodyPr anchorCtr="1"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C0099"/>
                </a:solidFill>
              </a:rPr>
              <a:t>Но как добиться самостоятельности ,а главное желания учиться и развивать познавательные способности?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979712" y="2492896"/>
            <a:ext cx="5760640" cy="1260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этом нам поможет- мотивация!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3645024"/>
            <a:ext cx="84969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Учебная мотивация – фактор развития познавательных способностей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1" name="Picture 6" descr="i?id=78218061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20145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888"/>
          </a:xfrm>
          <a:solidFill>
            <a:srgbClr val="6600FF"/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6600"/>
                </a:solidFill>
              </a:rPr>
              <a:t>Интернет ресурсы:</a:t>
            </a:r>
            <a:br>
              <a:rPr lang="ru-RU" b="1" dirty="0" smtClean="0">
                <a:solidFill>
                  <a:srgbClr val="FF6600"/>
                </a:solidFill>
              </a:rPr>
            </a:br>
            <a:r>
              <a:rPr lang="ru-RU" b="1" dirty="0" smtClean="0">
                <a:solidFill>
                  <a:srgbClr val="FF6600"/>
                </a:solidFill>
              </a:rPr>
              <a:t>(</a:t>
            </a:r>
            <a:r>
              <a:rPr lang="ru-RU" b="1" dirty="0" err="1" smtClean="0">
                <a:solidFill>
                  <a:srgbClr val="FF6600"/>
                </a:solidFill>
              </a:rPr>
              <a:t>медиотека</a:t>
            </a:r>
            <a:r>
              <a:rPr lang="ru-RU" b="1" dirty="0" smtClean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144000" cy="5373216"/>
          </a:xfrm>
          <a:solidFill>
            <a:srgbClr val="FFFF99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Электронные пособия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Электронные учебники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Электронные таблицы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Презентации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Ресурсы дистанционного образования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Проекты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Так </a:t>
            </a:r>
            <a:r>
              <a:rPr lang="ru-RU" b="1" dirty="0">
                <a:solidFill>
                  <a:srgbClr val="00B050"/>
                </a:solidFill>
              </a:rPr>
              <a:t>где же  и когда мы используем интернет ресурсы: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медиотеку</a:t>
            </a:r>
            <a:r>
              <a:rPr lang="ru-RU" b="1" dirty="0" smtClean="0">
                <a:solidFill>
                  <a:srgbClr val="00B050"/>
                </a:solidFill>
              </a:rPr>
              <a:t>)?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CCC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</a:rPr>
              <a:t>Предлагаем поучаствовать в лабораторном практикуме  по зоологии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765175"/>
            <a:ext cx="9144000" cy="1008063"/>
          </a:xfrm>
          <a:solidFill>
            <a:srgbClr val="92D050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/>
              <a:t>Представьте себя учениками 7 класса  на уроке биологии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err="1" smtClean="0">
                <a:solidFill>
                  <a:srgbClr val="7030A0"/>
                </a:solidFill>
              </a:rPr>
              <a:t>Тема:Л</a:t>
            </a:r>
            <a:r>
              <a:rPr lang="ru-RU" sz="1800" dirty="0" smtClean="0">
                <a:solidFill>
                  <a:srgbClr val="7030A0"/>
                </a:solidFill>
              </a:rPr>
              <a:t>/Р </a:t>
            </a:r>
            <a:r>
              <a:rPr lang="ru-RU" sz="1800" b="1" dirty="0" smtClean="0">
                <a:solidFill>
                  <a:srgbClr val="FF0000"/>
                </a:solidFill>
              </a:rPr>
              <a:t>«Определение возраста двустворчатых моллюсков по их раковинам</a:t>
            </a:r>
            <a:r>
              <a:rPr lang="ru-RU" sz="1800" b="1" dirty="0" smtClean="0"/>
              <a:t>»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0" y="1720850"/>
            <a:ext cx="9144000" cy="5137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1 Изучить особенности  строение раковин двустворчатых моллюсков на примере </a:t>
            </a:r>
            <a:r>
              <a:rPr lang="ru-RU" sz="1800" b="1">
                <a:cs typeface="Times New Roman" pitchFamily="18" charset="0"/>
              </a:rPr>
              <a:t>«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песчанки</a:t>
            </a:r>
            <a:r>
              <a:rPr lang="ru-RU" sz="1800" b="1">
                <a:cs typeface="Times New Roman" pitchFamily="18" charset="0"/>
              </a:rPr>
              <a:t>»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.2Научиться определять возраст моллюска по  наружной известковой раковине.</a:t>
            </a:r>
          </a:p>
          <a:p>
            <a:pPr eaLnBrk="0" hangingPunct="0"/>
            <a:r>
              <a:rPr lang="ru-RU" sz="1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1Натуральные объекты моллюсков.2Лупы.3 Инструктивная карточка лабораторного практикума</a:t>
            </a:r>
          </a:p>
          <a:p>
            <a:pPr eaLnBrk="0" hangingPunct="0"/>
            <a:r>
              <a:rPr lang="ru-RU" sz="1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18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800" b="1" i="1">
                <a:cs typeface="Times New Roman" pitchFamily="18" charset="0"/>
              </a:rPr>
              <a:t>1 – Рассмотрите раковину песчанки, определите ее форму и  окраску. Найдите ее передний (широкий) и задний (узкий) конец.</a:t>
            </a:r>
            <a:endParaRPr lang="ru-RU" sz="1800">
              <a:cs typeface="Times New Roman" pitchFamily="18" charset="0"/>
            </a:endParaRPr>
          </a:p>
          <a:p>
            <a:pPr eaLnBrk="0" hangingPunct="0"/>
            <a:r>
              <a:rPr lang="ru-RU" sz="1800" b="1" i="1">
                <a:cs typeface="Times New Roman" pitchFamily="18" charset="0"/>
              </a:rPr>
              <a:t>2 – Вблизи переднего конца раковины найдите наиболее выпуклую ее часть – вершину, а также годичные линии. Они ограничивают годичные слои ее прироста, поэтому их называют годичными кольцами.</a:t>
            </a:r>
            <a:endParaRPr lang="ru-RU" sz="1800">
              <a:cs typeface="Times New Roman" pitchFamily="18" charset="0"/>
            </a:endParaRPr>
          </a:p>
          <a:p>
            <a:pPr eaLnBrk="0" hangingPunct="0"/>
            <a:r>
              <a:rPr lang="ru-RU" sz="1800" b="1" i="1">
                <a:cs typeface="Times New Roman" pitchFamily="18" charset="0"/>
              </a:rPr>
              <a:t>3-Определите возраст  предложенной Вам песчанки по годичным кольцам.</a:t>
            </a:r>
            <a:endParaRPr lang="ru-RU" sz="1800">
              <a:cs typeface="Times New Roman" pitchFamily="18" charset="0"/>
            </a:endParaRPr>
          </a:p>
          <a:p>
            <a:pPr eaLnBrk="0" hangingPunct="0"/>
            <a:r>
              <a:rPr lang="ru-RU" sz="1800" b="1" i="1">
                <a:cs typeface="Times New Roman" pitchFamily="18" charset="0"/>
              </a:rPr>
              <a:t>4 – Зарисуйте раковину песчанки и обозначьте на рисунке рассмотренные годичные кольца.</a:t>
            </a:r>
            <a:endParaRPr lang="ru-RU" sz="1800">
              <a:cs typeface="Times New Roman" pitchFamily="18" charset="0"/>
            </a:endParaRPr>
          </a:p>
          <a:p>
            <a:pPr eaLnBrk="0" hangingPunct="0"/>
            <a:r>
              <a:rPr lang="ru-RU" sz="1800" b="1" i="1">
                <a:cs typeface="Times New Roman" pitchFamily="18" charset="0"/>
              </a:rPr>
              <a:t>5Сделайте вывод.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98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71899"/>
              </p:ext>
            </p:extLst>
          </p:nvPr>
        </p:nvGraphicFramePr>
        <p:xfrm>
          <a:off x="346142" y="279273"/>
          <a:ext cx="7754250" cy="581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Слайд" r:id="rId3" imgW="3563735" imgH="2672254" progId="PowerPoint.Slide.12">
                  <p:embed/>
                </p:oleObj>
              </mc:Choice>
              <mc:Fallback>
                <p:oleObj name="Слайд" r:id="rId3" imgW="3563735" imgH="2672254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42" y="279273"/>
                        <a:ext cx="7754250" cy="5814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3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FF"/>
                </a:solidFill>
              </a:rPr>
              <a:t>Предлагаем гостям вновь </a:t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>принять участие в  мастер классе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700808"/>
            <a:ext cx="9144000" cy="5157192"/>
          </a:xfrm>
          <a:solidFill>
            <a:srgbClr val="FFCCFF"/>
          </a:solidFill>
        </p:spPr>
        <p:txBody>
          <a:bodyPr/>
          <a:lstStyle/>
          <a:p>
            <a:r>
              <a:rPr lang="ru-RU" sz="3600" i="1" dirty="0" smtClean="0">
                <a:solidFill>
                  <a:srgbClr val="6600FF"/>
                </a:solidFill>
              </a:rPr>
              <a:t>Где вы почувствуете себя в роли учеников на уроке зоологии в 7 классе.</a:t>
            </a:r>
          </a:p>
          <a:p>
            <a:r>
              <a:rPr lang="ru-RU" sz="3600" i="1" dirty="0" smtClean="0">
                <a:solidFill>
                  <a:srgbClr val="6600FF"/>
                </a:solidFill>
              </a:rPr>
              <a:t>Предлагаем Вам на выбор 3 варианта </a:t>
            </a:r>
          </a:p>
          <a:p>
            <a:pPr>
              <a:buFont typeface="Wingdings" pitchFamily="2" charset="2"/>
              <a:buNone/>
            </a:pPr>
            <a:r>
              <a:rPr lang="ru-RU" sz="3600" i="1" dirty="0" smtClean="0">
                <a:solidFill>
                  <a:srgbClr val="6600FF"/>
                </a:solidFill>
              </a:rPr>
              <a:t>   креативных заданий  попробуйте их выполнить.</a:t>
            </a:r>
          </a:p>
        </p:txBody>
      </p:sp>
    </p:spTree>
    <p:extLst>
      <p:ext uri="{BB962C8B-B14F-4D97-AF65-F5344CB8AC3E}">
        <p14:creationId xmlns:p14="http://schemas.microsoft.com/office/powerpoint/2010/main" val="29183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92" name="Group 5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638293"/>
                <a:gridCol w="2505707"/>
              </a:tblGrid>
              <a:tr h="1590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Задания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креативной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педагогики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590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Опишите амёбу обыкновенную, используя только прилагательные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образного видения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590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Представьте себе, что вы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эвглена зелёная. Опишите свои ощущения.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эмпатии (вживания)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0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Составьте вопросы про инфузорию туфельку, используя слова: кто? что? зачем? где? чем? когда? как?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эвристических вопросов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5076" name="WordArt 58"/>
          <p:cNvSpPr>
            <a:spLocks noChangeArrowheads="1" noChangeShapeType="1" noTextEdit="1"/>
          </p:cNvSpPr>
          <p:nvPr/>
        </p:nvSpPr>
        <p:spPr bwMode="auto">
          <a:xfrm>
            <a:off x="2071670" y="3786190"/>
            <a:ext cx="4714909" cy="1155698"/>
          </a:xfrm>
          <a:prstGeom prst="rect">
            <a:avLst/>
          </a:prstGeom>
          <a:noFill/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 теме «Простейшие»: </a:t>
            </a:r>
          </a:p>
        </p:txBody>
      </p:sp>
    </p:spTree>
    <p:extLst>
      <p:ext uri="{BB962C8B-B14F-4D97-AF65-F5344CB8AC3E}">
        <p14:creationId xmlns:p14="http://schemas.microsoft.com/office/powerpoint/2010/main" val="27701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994</Words>
  <Application>Microsoft Office PowerPoint</Application>
  <PresentationFormat>Экран (4:3)</PresentationFormat>
  <Paragraphs>173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Слайд</vt:lpstr>
      <vt:lpstr>Предлагаем поучаствовать в мастер –классе гостям.</vt:lpstr>
      <vt:lpstr>Творческий процесс обучения подразумевает разделение сфер познания</vt:lpstr>
      <vt:lpstr>Презентация PowerPoint</vt:lpstr>
      <vt:lpstr>Но как добиться самостоятельности ,а главное желания учиться и развивать познавательные способности?</vt:lpstr>
      <vt:lpstr>Интернет ресурсы: (медиотека)</vt:lpstr>
      <vt:lpstr>Предлагаем поучаствовать в лабораторном практикуме  по зоологии </vt:lpstr>
      <vt:lpstr>Презентация PowerPoint</vt:lpstr>
      <vt:lpstr>Предлагаем гостям вновь  принять участие в  мастер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Причины спада школьной мотивации:</vt:lpstr>
      <vt:lpstr>Заключение: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</dc:creator>
  <cp:lastModifiedBy>AS</cp:lastModifiedBy>
  <cp:revision>16</cp:revision>
  <dcterms:created xsi:type="dcterms:W3CDTF">2012-05-19T05:19:43Z</dcterms:created>
  <dcterms:modified xsi:type="dcterms:W3CDTF">2012-05-19T10:35:38Z</dcterms:modified>
</cp:coreProperties>
</file>