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2" r:id="rId8"/>
    <p:sldId id="265" r:id="rId9"/>
    <p:sldId id="261" r:id="rId10"/>
    <p:sldId id="263" r:id="rId11"/>
    <p:sldId id="264" r:id="rId12"/>
    <p:sldId id="266" r:id="rId13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0066"/>
    <a:srgbClr val="FF3300"/>
    <a:srgbClr val="FF99FF"/>
    <a:srgbClr val="00FFFF"/>
    <a:srgbClr val="0066FF"/>
    <a:srgbClr val="FF9900"/>
    <a:srgbClr val="99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4" autoAdjust="0"/>
    <p:restoredTop sz="94627" autoAdjust="0"/>
  </p:normalViewPr>
  <p:slideViewPr>
    <p:cSldViewPr>
      <p:cViewPr varScale="1">
        <p:scale>
          <a:sx n="74" d="100"/>
          <a:sy n="74" d="100"/>
        </p:scale>
        <p:origin x="-1128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427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27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27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27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27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28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28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28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28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28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28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28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28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28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28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4290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4291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4292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4293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4294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22BCC3C-EE44-433B-B53E-2A8561716B7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229737-47AF-44EA-BAED-F7E8516A3E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E821F-8E6F-475C-8D7C-28BD9F5BCB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5B4756-1F58-4C11-B25A-66D611ADBB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E97E25-08E6-419A-86FD-3CDF09BAE9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50266-809B-4265-AD41-E779A2BBF0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C7202-A72B-4475-92F9-A0F5299150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D13F6-8F15-4F1F-BFBD-8B94364B228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47FFD-EFDA-4C74-A8E6-0AB378751C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51E51-8B24-42FD-9196-4BE4DE2A25D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15A8AC-293B-4F86-AA3D-3BFE0775BD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3251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52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53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54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55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56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57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58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59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60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61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62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63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64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265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326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326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5326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5326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60E09964-B005-42FD-AA95-B08B74E4990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327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slide" Target="slide11.xml"/><Relationship Id="rId7" Type="http://schemas.openxmlformats.org/officeDocument/2006/relationships/slide" Target="slide8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6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10" Type="http://schemas.openxmlformats.org/officeDocument/2006/relationships/slide" Target="slide9.xml"/><Relationship Id="rId4" Type="http://schemas.openxmlformats.org/officeDocument/2006/relationships/slide" Target="slide4.xml"/><Relationship Id="rId9" Type="http://schemas.openxmlformats.org/officeDocument/2006/relationships/slide" Target="slide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437063"/>
            <a:ext cx="7232650" cy="1752600"/>
          </a:xfrm>
        </p:spPr>
        <p:txBody>
          <a:bodyPr/>
          <a:lstStyle/>
          <a:p>
            <a:r>
              <a:rPr lang="ru-RU" sz="2800">
                <a:solidFill>
                  <a:schemeClr val="accent1"/>
                </a:solidFill>
              </a:rPr>
              <a:t>Автор проекта учитель математики МОУ СОШ №23 </a:t>
            </a:r>
          </a:p>
          <a:p>
            <a:r>
              <a:rPr lang="ru-RU" sz="2800">
                <a:solidFill>
                  <a:schemeClr val="accent1"/>
                </a:solidFill>
              </a:rPr>
              <a:t>Козлова Н.В.</a:t>
            </a:r>
          </a:p>
        </p:txBody>
      </p:sp>
      <p:sp>
        <p:nvSpPr>
          <p:cNvPr id="56326" name="WordArt 6"/>
          <p:cNvSpPr>
            <a:spLocks noChangeArrowheads="1" noChangeShapeType="1" noTextEdit="1"/>
          </p:cNvSpPr>
          <p:nvPr/>
        </p:nvSpPr>
        <p:spPr bwMode="auto">
          <a:xfrm>
            <a:off x="323850" y="981075"/>
            <a:ext cx="8496300" cy="23764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Действия с десятичными </a:t>
            </a:r>
          </a:p>
          <a:p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дробями.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632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>
                <a:solidFill>
                  <a:srgbClr val="1C1C1C"/>
                </a:solidFill>
              </a:rPr>
              <a:t>1.Найдите и подставьте вместо букв нужные цифры, чтобы равенство было верным: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>
                <a:solidFill>
                  <a:srgbClr val="1C1C1C"/>
                </a:solidFill>
              </a:rPr>
              <a:t>       СУМК,А  + СУМК,А = БАГАЖ</a:t>
            </a:r>
          </a:p>
          <a:p>
            <a:pPr>
              <a:lnSpc>
                <a:spcPct val="90000"/>
              </a:lnSpc>
            </a:pPr>
            <a:endParaRPr lang="ru-RU" sz="2800">
              <a:solidFill>
                <a:srgbClr val="1C1C1C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2800">
                <a:solidFill>
                  <a:srgbClr val="1C1C1C"/>
                </a:solidFill>
              </a:rPr>
              <a:t>2 .Полный бидон с  молоком весит 35 кг.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>
                <a:solidFill>
                  <a:srgbClr val="1C1C1C"/>
                </a:solidFill>
              </a:rPr>
              <a:t>       Наполовину полный – 18,5кг 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>
                <a:solidFill>
                  <a:srgbClr val="1C1C1C"/>
                </a:solidFill>
              </a:rPr>
              <a:t>       Сколько весит бидон - ? кг.</a:t>
            </a:r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2411413" y="620713"/>
            <a:ext cx="35528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Задание на дом.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6300788" y="6237288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hlinkClick r:id="rId2" action="ppaction://hlinksldjump"/>
              </a:rPr>
              <a:t>план</a:t>
            </a:r>
            <a:endParaRPr lang="ru-R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434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435975" cy="3557587"/>
          </a:xfrm>
        </p:spPr>
        <p:txBody>
          <a:bodyPr/>
          <a:lstStyle/>
          <a:p>
            <a:r>
              <a:rPr lang="ru-RU" sz="2800">
                <a:solidFill>
                  <a:srgbClr val="1C1C1C"/>
                </a:solidFill>
              </a:rPr>
              <a:t>Значение десятичных дробей в жизни велико. «С их помощью» строят дома , возводят мосты, лечат людей, измеряют время .В спортивных состязаниях решающую роль играют, порой, сотые доли секунды . Значение десятичных дробей трудно переоценить.  </a:t>
            </a:r>
          </a:p>
        </p:txBody>
      </p:sp>
      <p:sp>
        <p:nvSpPr>
          <p:cNvPr id="15364" name="WordArt 4"/>
          <p:cNvSpPr>
            <a:spLocks noChangeArrowheads="1" noChangeShapeType="1" noTextEdit="1"/>
          </p:cNvSpPr>
          <p:nvPr/>
        </p:nvSpPr>
        <p:spPr bwMode="auto">
          <a:xfrm>
            <a:off x="3132138" y="404813"/>
            <a:ext cx="36004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Заключение.</a:t>
            </a:r>
          </a:p>
        </p:txBody>
      </p:sp>
      <p:pic>
        <p:nvPicPr>
          <p:cNvPr id="15366" name="Picture 6" descr="j029518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5229225"/>
            <a:ext cx="1439862" cy="1138238"/>
          </a:xfrm>
          <a:prstGeom prst="rect">
            <a:avLst/>
          </a:prstGeom>
          <a:noFill/>
        </p:spPr>
      </p:pic>
      <p:pic>
        <p:nvPicPr>
          <p:cNvPr id="15367" name="Picture 7" descr="j02318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32138" y="5040313"/>
            <a:ext cx="2016125" cy="1817687"/>
          </a:xfrm>
          <a:prstGeom prst="rect">
            <a:avLst/>
          </a:prstGeom>
          <a:noFill/>
        </p:spPr>
      </p:pic>
      <p:pic>
        <p:nvPicPr>
          <p:cNvPr id="15368" name="Picture 8" descr="j023645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88125" y="5229225"/>
            <a:ext cx="1219200" cy="1219200"/>
          </a:xfrm>
          <a:prstGeom prst="rect">
            <a:avLst/>
          </a:prstGeom>
          <a:noFill/>
        </p:spPr>
      </p:pic>
      <p:pic>
        <p:nvPicPr>
          <p:cNvPr id="15369" name="Picture 9" descr="j0234686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1188" y="5229225"/>
            <a:ext cx="1657350" cy="1425575"/>
          </a:xfrm>
          <a:prstGeom prst="rect">
            <a:avLst/>
          </a:prstGeom>
          <a:noFill/>
        </p:spPr>
      </p:pic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6300788" y="6237288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hlinkClick r:id="rId6" action="ppaction://hlinksldjump"/>
              </a:rPr>
              <a:t>план</a:t>
            </a:r>
            <a:endParaRPr lang="ru-R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>
                <a:solidFill>
                  <a:srgbClr val="1C1C1C"/>
                </a:solidFill>
              </a:rPr>
              <a:t>I</a:t>
            </a:r>
            <a:r>
              <a:rPr lang="ru-RU" sz="2400">
                <a:solidFill>
                  <a:srgbClr val="1C1C1C"/>
                </a:solidFill>
              </a:rPr>
              <a:t> вариант: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1C1C1C"/>
                </a:solidFill>
              </a:rPr>
              <a:t>1).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1C1C1C"/>
                </a:solidFill>
              </a:rPr>
              <a:t>5,2;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1C1C1C"/>
                </a:solidFill>
              </a:rPr>
              <a:t>7,7;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1C1C1C"/>
                </a:solidFill>
              </a:rPr>
              <a:t>8,2;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1C1C1C"/>
                </a:solidFill>
              </a:rPr>
              <a:t>18,45;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1C1C1C"/>
                </a:solidFill>
              </a:rPr>
              <a:t>62,8;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1C1C1C"/>
                </a:solidFill>
              </a:rPr>
              <a:t>49,2.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1C1C1C"/>
                </a:solidFill>
              </a:rPr>
              <a:t>2).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1C1C1C"/>
                </a:solidFill>
              </a:rPr>
              <a:t>1 действие:1,32;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1C1C1C"/>
                </a:solidFill>
              </a:rPr>
              <a:t>2 действие:2,64;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1C1C1C"/>
                </a:solidFill>
              </a:rPr>
              <a:t>3действие:8,48.</a:t>
            </a:r>
          </a:p>
          <a:p>
            <a:pPr>
              <a:lnSpc>
                <a:spcPct val="80000"/>
              </a:lnSpc>
            </a:pPr>
            <a:endParaRPr lang="ru-RU" sz="2400">
              <a:solidFill>
                <a:srgbClr val="1C1C1C"/>
              </a:solidFill>
            </a:endParaRPr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>
                <a:solidFill>
                  <a:srgbClr val="1C1C1C"/>
                </a:solidFill>
              </a:rPr>
              <a:t>II </a:t>
            </a:r>
            <a:r>
              <a:rPr lang="ru-RU" sz="2400">
                <a:solidFill>
                  <a:srgbClr val="1C1C1C"/>
                </a:solidFill>
              </a:rPr>
              <a:t>вариант: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1C1C1C"/>
                </a:solidFill>
              </a:rPr>
              <a:t>1).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1C1C1C"/>
                </a:solidFill>
              </a:rPr>
              <a:t>4,6;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1C1C1C"/>
                </a:solidFill>
              </a:rPr>
              <a:t>9,8;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1C1C1C"/>
                </a:solidFill>
              </a:rPr>
              <a:t>6,6;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1C1C1C"/>
                </a:solidFill>
              </a:rPr>
              <a:t>35,58;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1C1C1C"/>
                </a:solidFill>
              </a:rPr>
              <a:t>55,7;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1C1C1C"/>
                </a:solidFill>
              </a:rPr>
              <a:t>46,8.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1C1C1C"/>
                </a:solidFill>
              </a:rPr>
              <a:t>2).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1C1C1C"/>
                </a:solidFill>
              </a:rPr>
              <a:t>1 действие:2,25;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1C1C1C"/>
                </a:solidFill>
              </a:rPr>
              <a:t>2 действие:15,75;</a:t>
            </a:r>
          </a:p>
          <a:p>
            <a:pPr>
              <a:lnSpc>
                <a:spcPct val="80000"/>
              </a:lnSpc>
            </a:pPr>
            <a:r>
              <a:rPr lang="ru-RU" sz="2400">
                <a:solidFill>
                  <a:srgbClr val="1C1C1C"/>
                </a:solidFill>
              </a:rPr>
              <a:t>3 действие:22,5.</a:t>
            </a:r>
          </a:p>
        </p:txBody>
      </p:sp>
      <p:sp>
        <p:nvSpPr>
          <p:cNvPr id="44036" name="WordArt 4"/>
          <p:cNvSpPr>
            <a:spLocks noChangeArrowheads="1" noChangeShapeType="1" noTextEdit="1"/>
          </p:cNvSpPr>
          <p:nvPr/>
        </p:nvSpPr>
        <p:spPr bwMode="auto">
          <a:xfrm>
            <a:off x="1835150" y="333375"/>
            <a:ext cx="5399088" cy="701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24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Проверка самостоятельной работы: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700213"/>
            <a:ext cx="6300788" cy="4033837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ru-RU" sz="2000">
                <a:solidFill>
                  <a:srgbClr val="1C1C1C"/>
                </a:solidFill>
                <a:latin typeface="Arial" charset="0"/>
              </a:rPr>
              <a:t>Цель урока :    повторить правила сложения , вычитания  и      умножения десятичных дробей, научиться применять их в новых ситуациях.</a:t>
            </a:r>
          </a:p>
          <a:p>
            <a:pPr algn="l">
              <a:lnSpc>
                <a:spcPct val="80000"/>
              </a:lnSpc>
            </a:pPr>
            <a:endParaRPr lang="ru-RU" sz="2000">
              <a:solidFill>
                <a:srgbClr val="1C1C1C"/>
              </a:solidFill>
              <a:latin typeface="Arial" charset="0"/>
            </a:endParaRPr>
          </a:p>
          <a:p>
            <a:pPr algn="l">
              <a:lnSpc>
                <a:spcPct val="80000"/>
              </a:lnSpc>
            </a:pPr>
            <a:r>
              <a:rPr lang="ru-RU" sz="2000">
                <a:solidFill>
                  <a:srgbClr val="1C1C1C"/>
                </a:solidFill>
                <a:latin typeface="Arial" charset="0"/>
              </a:rPr>
              <a:t>Класс : 5.</a:t>
            </a:r>
          </a:p>
          <a:p>
            <a:pPr algn="l">
              <a:lnSpc>
                <a:spcPct val="80000"/>
              </a:lnSpc>
            </a:pPr>
            <a:endParaRPr lang="ru-RU" sz="2000">
              <a:solidFill>
                <a:srgbClr val="1C1C1C"/>
              </a:solidFill>
              <a:latin typeface="Arial" charset="0"/>
            </a:endParaRPr>
          </a:p>
          <a:p>
            <a:pPr algn="l">
              <a:lnSpc>
                <a:spcPct val="80000"/>
              </a:lnSpc>
            </a:pPr>
            <a:r>
              <a:rPr lang="ru-RU" sz="2000">
                <a:solidFill>
                  <a:srgbClr val="1C1C1C"/>
                </a:solidFill>
                <a:latin typeface="Arial" charset="0"/>
              </a:rPr>
              <a:t>Время проведения урока : 45 минут.</a:t>
            </a:r>
          </a:p>
          <a:p>
            <a:pPr algn="l">
              <a:lnSpc>
                <a:spcPct val="80000"/>
              </a:lnSpc>
            </a:pPr>
            <a:endParaRPr lang="ru-RU" sz="2000">
              <a:solidFill>
                <a:srgbClr val="1C1C1C"/>
              </a:solidFill>
              <a:latin typeface="Arial" charset="0"/>
            </a:endParaRPr>
          </a:p>
          <a:p>
            <a:pPr algn="l">
              <a:lnSpc>
                <a:spcPct val="80000"/>
              </a:lnSpc>
            </a:pPr>
            <a:endParaRPr lang="ru-RU" sz="2000">
              <a:solidFill>
                <a:srgbClr val="1C1C1C"/>
              </a:solidFill>
              <a:latin typeface="Arial" charset="0"/>
            </a:endParaRPr>
          </a:p>
          <a:p>
            <a:pPr algn="l">
              <a:lnSpc>
                <a:spcPct val="80000"/>
              </a:lnSpc>
            </a:pPr>
            <a:endParaRPr lang="ru-RU" sz="2000">
              <a:solidFill>
                <a:srgbClr val="1C1C1C"/>
              </a:solidFill>
              <a:latin typeface="Arial" charset="0"/>
            </a:endParaRPr>
          </a:p>
          <a:p>
            <a:pPr algn="l">
              <a:lnSpc>
                <a:spcPct val="80000"/>
              </a:lnSpc>
            </a:pPr>
            <a:endParaRPr lang="ru-RU" sz="2000">
              <a:solidFill>
                <a:srgbClr val="1C1C1C"/>
              </a:solidFill>
              <a:latin typeface="Arial" charset="0"/>
            </a:endParaRPr>
          </a:p>
          <a:p>
            <a:pPr algn="r">
              <a:lnSpc>
                <a:spcPct val="80000"/>
              </a:lnSpc>
            </a:pPr>
            <a:r>
              <a:rPr lang="ru-RU" sz="1400"/>
              <a:t> </a:t>
            </a:r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971550" y="620713"/>
            <a:ext cx="74771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Действия с десятичными дробями.</a:t>
            </a:r>
          </a:p>
        </p:txBody>
      </p:sp>
      <p:pic>
        <p:nvPicPr>
          <p:cNvPr id="2054" name="Picture 6" descr="j019859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4221163"/>
            <a:ext cx="2654300" cy="2012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827088" y="5445125"/>
            <a:ext cx="8316912" cy="404813"/>
          </a:xfrm>
        </p:spPr>
        <p:txBody>
          <a:bodyPr/>
          <a:lstStyle/>
          <a:p>
            <a:pPr algn="l"/>
            <a:r>
              <a:rPr lang="ru-RU" sz="3600"/>
              <a:t/>
            </a:r>
            <a:br>
              <a:rPr lang="ru-RU" sz="3600"/>
            </a:br>
            <a:r>
              <a:rPr lang="ru-RU" sz="3600"/>
              <a:t/>
            </a:r>
            <a:br>
              <a:rPr lang="ru-RU" sz="3600"/>
            </a:br>
            <a:r>
              <a:rPr lang="en-US" sz="3600">
                <a:hlinkClick r:id="rId2" action="ppaction://hlinksldjump"/>
              </a:rPr>
              <a:t>IV </a:t>
            </a:r>
            <a:r>
              <a:rPr lang="ru-RU" sz="2800">
                <a:hlinkClick r:id="rId2" action="ppaction://hlinksldjump"/>
              </a:rPr>
              <a:t>Задание на дом</a:t>
            </a:r>
            <a:r>
              <a:rPr lang="ru-RU" sz="3200">
                <a:hlinkClick r:id="rId2" action="ppaction://hlinksldjump"/>
              </a:rPr>
              <a:t>.</a:t>
            </a:r>
            <a:r>
              <a:rPr lang="ru-RU" sz="3600">
                <a:hlinkClick r:id="rId2" action="ppaction://hlinksldjump"/>
              </a:rPr>
              <a:t/>
            </a:r>
            <a:br>
              <a:rPr lang="ru-RU" sz="3600">
                <a:hlinkClick r:id="rId2" action="ppaction://hlinksldjump"/>
              </a:rPr>
            </a:br>
            <a:r>
              <a:rPr lang="en-US" sz="3600">
                <a:hlinkClick r:id="rId3" action="ppaction://hlinksldjump"/>
              </a:rPr>
              <a:t>V</a:t>
            </a:r>
            <a:r>
              <a:rPr lang="ru-RU" sz="3600">
                <a:hlinkClick r:id="rId3" action="ppaction://hlinksldjump"/>
              </a:rPr>
              <a:t>  </a:t>
            </a:r>
            <a:r>
              <a:rPr lang="ru-RU" sz="2800">
                <a:hlinkClick r:id="rId3" action="ppaction://hlinksldjump"/>
              </a:rPr>
              <a:t>Заключение</a:t>
            </a:r>
            <a:r>
              <a:rPr lang="ru-RU" sz="3200">
                <a:hlinkClick r:id="rId3" action="ppaction://hlinksldjump"/>
              </a:rPr>
              <a:t>.</a:t>
            </a:r>
            <a:endParaRPr lang="ru-RU" sz="3200"/>
          </a:p>
        </p:txBody>
      </p:sp>
      <p:sp>
        <p:nvSpPr>
          <p:cNvPr id="5127" name="WordArt 7"/>
          <p:cNvSpPr>
            <a:spLocks noChangeArrowheads="1" noChangeShapeType="1" noTextEdit="1"/>
          </p:cNvSpPr>
          <p:nvPr/>
        </p:nvSpPr>
        <p:spPr bwMode="auto">
          <a:xfrm>
            <a:off x="3348038" y="188913"/>
            <a:ext cx="3240087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План 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11188" y="765175"/>
            <a:ext cx="81359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I </a:t>
            </a:r>
            <a:r>
              <a:rPr lang="ru-RU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ru-RU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hlinkClick r:id="rId4" action="ppaction://hlinksldjump"/>
              </a:rPr>
              <a:t>Вступительное слово учителя</a:t>
            </a:r>
            <a:r>
              <a:rPr lang="ru-RU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hlinkClick r:id="rId4" action="ppaction://hlinksldjump"/>
              </a:rPr>
              <a:t>.</a:t>
            </a:r>
            <a:endParaRPr lang="ru-RU" sz="32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539750" y="1773238"/>
            <a:ext cx="7416800" cy="356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</a:pPr>
            <a:r>
              <a:rPr lang="ru-RU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 </a:t>
            </a:r>
            <a:r>
              <a:rPr lang="ru-RU" sz="2400" b="1" u="sng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1)Устная работа.</a:t>
            </a:r>
            <a:r>
              <a:rPr lang="ru-RU" sz="2400" b="1" u="sng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2400" b="1" u="sng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5" action="ppaction://hlinksldjump"/>
              </a:rPr>
              <a:t>2) Заполни таблицу. </a:t>
            </a:r>
            <a:br>
              <a:rPr lang="ru-RU" sz="2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5" action="ppaction://hlinksldjump"/>
              </a:rPr>
            </a:br>
            <a:r>
              <a:rPr lang="ru-RU" sz="2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6" action="ppaction://hlinksldjump"/>
              </a:rPr>
              <a:t>3) Продолжи ряд чисел.</a:t>
            </a:r>
            <a:br>
              <a:rPr lang="ru-RU" sz="2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6" action="ppaction://hlinksldjump"/>
              </a:rPr>
            </a:br>
            <a:r>
              <a:rPr lang="ru-RU" sz="2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7" action="ppaction://hlinksldjump"/>
              </a:rPr>
              <a:t>4)Самостоятельная работа.</a:t>
            </a:r>
            <a:r>
              <a:rPr lang="ru-RU" sz="2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2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8" action="ppaction://hlinksldjump"/>
              </a:rPr>
              <a:t>5) разминка</a:t>
            </a:r>
            <a:r>
              <a:rPr lang="ru-RU" sz="2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marL="342900" indent="-342900" algn="l">
              <a:spcBef>
                <a:spcPct val="50000"/>
              </a:spcBef>
            </a:pPr>
            <a:r>
              <a:rPr lang="ru-RU" sz="2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ru-RU" sz="2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9" action="ppaction://hlinksldjump"/>
              </a:rPr>
              <a:t>6)Проверка самостоятельной работы.</a:t>
            </a:r>
            <a:endParaRPr lang="ru-RU" sz="24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50000"/>
              </a:spcBef>
            </a:pPr>
            <a:endParaRPr lang="ru-RU" sz="24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50000"/>
              </a:spcBef>
            </a:pPr>
            <a:endParaRPr lang="ru-RU" sz="24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539750" y="1268413"/>
            <a:ext cx="77041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II </a:t>
            </a:r>
            <a:r>
              <a:rPr lang="ru-RU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Отработка практических навыков :</a:t>
            </a:r>
            <a:br>
              <a:rPr lang="ru-RU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endParaRPr lang="ru-RU" sz="28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611188" y="4365625"/>
            <a:ext cx="59039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chemeClr val="bg2"/>
                </a:solidFill>
                <a:effectLst/>
                <a:latin typeface="Arial Black" pitchFamily="34" charset="0"/>
              </a:rPr>
              <a:t>III </a:t>
            </a:r>
            <a:r>
              <a:rPr lang="ru-RU" sz="2800" b="1">
                <a:solidFill>
                  <a:schemeClr val="bg2"/>
                </a:solidFill>
                <a:effectLst/>
                <a:latin typeface="Arial Black" pitchFamily="34" charset="0"/>
              </a:rPr>
              <a:t>Историческая справка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539750" y="4941888"/>
            <a:ext cx="8281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hlinkClick r:id="rId10" action="ppaction://hlinksldjump"/>
              </a:rPr>
              <a:t>Денежные единицы и десятичные дроби.</a:t>
            </a:r>
            <a:endParaRPr lang="ru-RU" sz="2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/>
              <a:t>.</a:t>
            </a:r>
          </a:p>
        </p:txBody>
      </p:sp>
      <p:sp>
        <p:nvSpPr>
          <p:cNvPr id="7173" name="WordArt 5"/>
          <p:cNvSpPr>
            <a:spLocks noChangeArrowheads="1" noChangeShapeType="1" noTextEdit="1"/>
          </p:cNvSpPr>
          <p:nvPr/>
        </p:nvSpPr>
        <p:spPr bwMode="auto">
          <a:xfrm>
            <a:off x="1331913" y="260350"/>
            <a:ext cx="653415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Вступительное слово учителя.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348038" y="2924175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>
              <a:effectLst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684213" y="1628775"/>
            <a:ext cx="80645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2400">
                <a:effectLst/>
              </a:rPr>
              <a:t>               </a:t>
            </a:r>
            <a:r>
              <a:rPr lang="ru-RU" sz="2400">
                <a:solidFill>
                  <a:srgbClr val="1C1C1C"/>
                </a:solidFill>
                <a:effectLst/>
              </a:rPr>
              <a:t>Решение задач – практическое искусство, подобное плаванию, катанию на лыжах или игре на фортепиано, научиться ему можно. «Если вы  хотите плавать смело входите в воду, а если хотите научиться решать задачи, то решайте их», - советовал учащимся известный американский математик Джордж Пойа. Решение любой достаточно трудной задачи требует напряженного труда, воспитывает волю, упорство, развивает</a:t>
            </a:r>
            <a:r>
              <a:rPr lang="ru-RU" sz="2000">
                <a:solidFill>
                  <a:srgbClr val="1C1C1C"/>
                </a:solidFill>
                <a:effectLst/>
              </a:rPr>
              <a:t> </a:t>
            </a:r>
            <a:r>
              <a:rPr lang="ru-RU" sz="2400">
                <a:solidFill>
                  <a:srgbClr val="1C1C1C"/>
                </a:solidFill>
                <a:effectLst/>
              </a:rPr>
              <a:t>любознательность, смекалку. Это очень нужные качества в жизни человека.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1455738" y="2490788"/>
            <a:ext cx="33321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>
              <a:effectLst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6784975" y="53721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>
              <a:effectLst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6300788" y="6237288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hlinkClick r:id="rId2" action="ppaction://hlinksldjump"/>
              </a:rPr>
              <a:t>план</a:t>
            </a:r>
            <a:endParaRPr lang="ru-R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229600" cy="45259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000"/>
              <a:t> </a:t>
            </a:r>
            <a:r>
              <a:rPr lang="ru-RU" sz="2000">
                <a:solidFill>
                  <a:srgbClr val="1C1C1C"/>
                </a:solidFill>
                <a:latin typeface="Arial" charset="0"/>
              </a:rPr>
              <a:t>1. Расставь запятые, чтобы равенства было верным:</a:t>
            </a:r>
          </a:p>
          <a:p>
            <a:r>
              <a:rPr lang="ru-RU" sz="2000">
                <a:solidFill>
                  <a:srgbClr val="1C1C1C"/>
                </a:solidFill>
                <a:latin typeface="Arial" charset="0"/>
              </a:rPr>
              <a:t>32 + 1,8 = 5;</a:t>
            </a:r>
          </a:p>
          <a:p>
            <a:r>
              <a:rPr lang="ru-RU" sz="2000">
                <a:solidFill>
                  <a:srgbClr val="1C1C1C"/>
                </a:solidFill>
                <a:latin typeface="Arial" charset="0"/>
              </a:rPr>
              <a:t>7,36 - 336 = 4;</a:t>
            </a:r>
          </a:p>
          <a:p>
            <a:r>
              <a:rPr lang="ru-RU" sz="2000">
                <a:solidFill>
                  <a:srgbClr val="1C1C1C"/>
                </a:solidFill>
                <a:latin typeface="Arial" charset="0"/>
              </a:rPr>
              <a:t>14 * 5 = 7;</a:t>
            </a:r>
          </a:p>
          <a:p>
            <a:r>
              <a:rPr lang="ru-RU" sz="2000">
                <a:solidFill>
                  <a:srgbClr val="1C1C1C"/>
                </a:solidFill>
                <a:latin typeface="Arial" charset="0"/>
              </a:rPr>
              <a:t>63 - 27 = 60,3;</a:t>
            </a:r>
          </a:p>
          <a:p>
            <a:r>
              <a:rPr lang="ru-RU" sz="2000">
                <a:solidFill>
                  <a:srgbClr val="1C1C1C"/>
                </a:solidFill>
                <a:latin typeface="Arial" charset="0"/>
              </a:rPr>
              <a:t>3+1,08 = 408;</a:t>
            </a:r>
          </a:p>
          <a:p>
            <a:r>
              <a:rPr lang="ru-RU" sz="2000">
                <a:solidFill>
                  <a:srgbClr val="1C1C1C"/>
                </a:solidFill>
                <a:latin typeface="Arial" charset="0"/>
              </a:rPr>
              <a:t>12 * 50 = 60</a:t>
            </a:r>
          </a:p>
          <a:p>
            <a:r>
              <a:rPr lang="ru-RU" sz="2000">
                <a:solidFill>
                  <a:srgbClr val="1C1C1C"/>
                </a:solidFill>
                <a:latin typeface="Arial" charset="0"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ru-RU" sz="2000">
                <a:solidFill>
                  <a:srgbClr val="1C1C1C"/>
                </a:solidFill>
                <a:latin typeface="Arial" charset="0"/>
              </a:rPr>
              <a:t>  2. Вычисли:</a:t>
            </a:r>
          </a:p>
          <a:p>
            <a:r>
              <a:rPr lang="ru-RU" sz="2000">
                <a:solidFill>
                  <a:srgbClr val="1C1C1C"/>
                </a:solidFill>
                <a:latin typeface="Arial" charset="0"/>
              </a:rPr>
              <a:t>1,4 + 0,6 ;                           3 – 2,8 ;</a:t>
            </a:r>
          </a:p>
          <a:p>
            <a:r>
              <a:rPr lang="ru-RU" sz="2000">
                <a:solidFill>
                  <a:srgbClr val="1C1C1C"/>
                </a:solidFill>
                <a:latin typeface="Arial" charset="0"/>
              </a:rPr>
              <a:t>2 – 1,7 ;                               0,4 * 10 ;</a:t>
            </a:r>
          </a:p>
          <a:p>
            <a:r>
              <a:rPr lang="ru-RU" sz="2000">
                <a:solidFill>
                  <a:srgbClr val="1C1C1C"/>
                </a:solidFill>
                <a:latin typeface="Arial" charset="0"/>
              </a:rPr>
              <a:t>3 * 1,2 ;                                5 + 3,46 .</a:t>
            </a:r>
          </a:p>
          <a:p>
            <a:endParaRPr lang="ru-RU" sz="2000">
              <a:solidFill>
                <a:srgbClr val="1C1C1C"/>
              </a:solidFill>
              <a:latin typeface="Arial" charset="0"/>
            </a:endParaRPr>
          </a:p>
          <a:p>
            <a:pPr>
              <a:buFont typeface="Wingdings" pitchFamily="2" charset="2"/>
              <a:buNone/>
            </a:pPr>
            <a:endParaRPr lang="ru-RU">
              <a:solidFill>
                <a:srgbClr val="1C1C1C"/>
              </a:solidFill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ru-RU"/>
              <a:t>2</a:t>
            </a:r>
            <a:r>
              <a:rPr lang="ru-RU" sz="2400">
                <a:solidFill>
                  <a:srgbClr val="1C1C1C"/>
                </a:solidFill>
              </a:rPr>
              <a:t>).Даны две суммы:</a:t>
            </a:r>
          </a:p>
          <a:p>
            <a:pPr>
              <a:buFont typeface="Wingdings" pitchFamily="2" charset="2"/>
              <a:buNone/>
            </a:pPr>
            <a:r>
              <a:rPr lang="ru-RU" sz="2400">
                <a:solidFill>
                  <a:srgbClr val="1C1C1C"/>
                </a:solidFill>
              </a:rPr>
              <a:t>7,82 + 5,64 + 3,47 + 1,23  и  1,18 +3,36 +5,53 +7,77.</a:t>
            </a:r>
          </a:p>
          <a:p>
            <a:pPr>
              <a:buFont typeface="Wingdings" pitchFamily="2" charset="2"/>
              <a:buNone/>
            </a:pPr>
            <a:r>
              <a:rPr lang="ru-RU" sz="2400">
                <a:solidFill>
                  <a:srgbClr val="1C1C1C"/>
                </a:solidFill>
              </a:rPr>
              <a:t>Найдите сумму этих сумм.</a:t>
            </a:r>
          </a:p>
          <a:p>
            <a:pPr>
              <a:buFont typeface="Wingdings" pitchFamily="2" charset="2"/>
              <a:buNone/>
            </a:pPr>
            <a:endParaRPr lang="ru-RU" sz="2400">
              <a:solidFill>
                <a:srgbClr val="1C1C1C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sz="2400">
                <a:solidFill>
                  <a:srgbClr val="1C1C1C"/>
                </a:solidFill>
              </a:rPr>
              <a:t>3).Найдите значение выражения:</a:t>
            </a:r>
          </a:p>
          <a:p>
            <a:pPr>
              <a:buFont typeface="Wingdings" pitchFamily="2" charset="2"/>
              <a:buNone/>
            </a:pPr>
            <a:r>
              <a:rPr lang="ru-RU" sz="2400">
                <a:solidFill>
                  <a:srgbClr val="1C1C1C"/>
                </a:solidFill>
              </a:rPr>
              <a:t>(0,5 – ½) * (13 – 2,46+3,54). </a:t>
            </a:r>
          </a:p>
          <a:p>
            <a:pPr>
              <a:buFont typeface="Wingdings" pitchFamily="2" charset="2"/>
              <a:buNone/>
            </a:pPr>
            <a:endParaRPr lang="ru-RU" sz="2400">
              <a:solidFill>
                <a:srgbClr val="1C1C1C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sz="2400">
                <a:solidFill>
                  <a:srgbClr val="1C1C1C"/>
                </a:solidFill>
              </a:rPr>
              <a:t>     4) .Вычисли наиболее простым способом :</a:t>
            </a:r>
          </a:p>
          <a:p>
            <a:r>
              <a:rPr lang="ru-RU" sz="2400">
                <a:solidFill>
                  <a:srgbClr val="1C1C1C"/>
                </a:solidFill>
              </a:rPr>
              <a:t>5,94 * 0,07 + 0,93 * 5,94 ;</a:t>
            </a:r>
          </a:p>
          <a:p>
            <a:r>
              <a:rPr lang="ru-RU" sz="2400">
                <a:solidFill>
                  <a:srgbClr val="1C1C1C"/>
                </a:solidFill>
              </a:rPr>
              <a:t>6,85 *3,2 – 6,85 * 1,7 ;</a:t>
            </a:r>
          </a:p>
          <a:p>
            <a:endParaRPr lang="ru-RU" sz="2400">
              <a:solidFill>
                <a:srgbClr val="1C1C1C"/>
              </a:solidFill>
            </a:endParaRPr>
          </a:p>
          <a:p>
            <a:endParaRPr lang="ru-RU" sz="2400">
              <a:solidFill>
                <a:srgbClr val="1C1C1C"/>
              </a:solidFill>
            </a:endParaRPr>
          </a:p>
          <a:p>
            <a:endParaRPr lang="ru-RU" sz="2400">
              <a:solidFill>
                <a:srgbClr val="1C1C1C"/>
              </a:solidFill>
            </a:endParaRPr>
          </a:p>
        </p:txBody>
      </p:sp>
      <p:sp>
        <p:nvSpPr>
          <p:cNvPr id="9223" name="WordArt 7"/>
          <p:cNvSpPr>
            <a:spLocks noChangeArrowheads="1" noChangeShapeType="1" noTextEdit="1"/>
          </p:cNvSpPr>
          <p:nvPr/>
        </p:nvSpPr>
        <p:spPr bwMode="auto">
          <a:xfrm>
            <a:off x="1403350" y="476250"/>
            <a:ext cx="5543550" cy="8112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Устная работа.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6300788" y="6237288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hlinkClick r:id="rId2" action="ppaction://hlinksldjump"/>
              </a:rPr>
              <a:t>план</a:t>
            </a:r>
            <a:endParaRPr lang="ru-R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07" name="Group 43"/>
          <p:cNvGraphicFramePr>
            <a:graphicFrameLocks noGrp="1"/>
          </p:cNvGraphicFramePr>
          <p:nvPr/>
        </p:nvGraphicFramePr>
        <p:xfrm>
          <a:off x="1547813" y="1397000"/>
          <a:ext cx="5976937" cy="4064001"/>
        </p:xfrm>
        <a:graphic>
          <a:graphicData uri="http://schemas.openxmlformats.org/drawingml/2006/table">
            <a:tbl>
              <a:tblPr/>
              <a:tblGrid>
                <a:gridCol w="1214437"/>
                <a:gridCol w="1216025"/>
                <a:gridCol w="1214438"/>
                <a:gridCol w="1250950"/>
                <a:gridCol w="1081087"/>
              </a:tblGrid>
              <a:tr h="135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 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 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 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А+В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А+С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5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0,8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1,3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5,2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22,4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23,5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06" name="WordArt 42"/>
          <p:cNvSpPr>
            <a:spLocks noChangeArrowheads="1" noChangeShapeType="1" noTextEdit="1"/>
          </p:cNvSpPr>
          <p:nvPr/>
        </p:nvSpPr>
        <p:spPr bwMode="auto">
          <a:xfrm>
            <a:off x="2555875" y="476250"/>
            <a:ext cx="38100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Заполни таблицу.</a:t>
            </a:r>
          </a:p>
        </p:txBody>
      </p:sp>
      <p:sp>
        <p:nvSpPr>
          <p:cNvPr id="11309" name="Text Box 45"/>
          <p:cNvSpPr txBox="1">
            <a:spLocks noChangeArrowheads="1"/>
          </p:cNvSpPr>
          <p:nvPr/>
        </p:nvSpPr>
        <p:spPr bwMode="auto">
          <a:xfrm>
            <a:off x="6300788" y="6237288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hlinkClick r:id="rId2" action="ppaction://hlinksldjump"/>
              </a:rPr>
              <a:t>план</a:t>
            </a:r>
            <a:endParaRPr lang="ru-R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130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>
                <a:solidFill>
                  <a:srgbClr val="1C1C1C"/>
                </a:solidFill>
              </a:rPr>
              <a:t>Посмотрите на числа в каждом ряду; догадайтесь по какому признаку они собраны вместе и запишите ещё по три числа в каждый ряд.</a:t>
            </a:r>
          </a:p>
          <a:p>
            <a:pPr>
              <a:lnSpc>
                <a:spcPct val="90000"/>
              </a:lnSpc>
            </a:pPr>
            <a:endParaRPr lang="ru-RU" sz="2800">
              <a:solidFill>
                <a:srgbClr val="1C1C1C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2800">
                <a:solidFill>
                  <a:srgbClr val="1C1C1C"/>
                </a:solidFill>
              </a:rPr>
              <a:t>0,2;  0,7;  1,2;  …;</a:t>
            </a:r>
          </a:p>
          <a:p>
            <a:pPr>
              <a:lnSpc>
                <a:spcPct val="90000"/>
              </a:lnSpc>
            </a:pPr>
            <a:endParaRPr lang="ru-RU" sz="2800">
              <a:solidFill>
                <a:srgbClr val="1C1C1C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2800">
                <a:solidFill>
                  <a:srgbClr val="1C1C1C"/>
                </a:solidFill>
              </a:rPr>
              <a:t>1,1;  2,2;  4,4;  …;</a:t>
            </a:r>
          </a:p>
          <a:p>
            <a:pPr>
              <a:lnSpc>
                <a:spcPct val="90000"/>
              </a:lnSpc>
            </a:pPr>
            <a:endParaRPr lang="ru-RU" sz="2800">
              <a:solidFill>
                <a:srgbClr val="1C1C1C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2800">
                <a:solidFill>
                  <a:srgbClr val="1C1C1C"/>
                </a:solidFill>
              </a:rPr>
              <a:t>1,3;  2,5;  5;  6,2;  12,4;  … .</a:t>
            </a:r>
          </a:p>
        </p:txBody>
      </p:sp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2124075" y="549275"/>
            <a:ext cx="45148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Продолжи ряд.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300788" y="6237288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hlinkClick r:id="rId2" action="ppaction://hlinksldjump"/>
              </a:rPr>
              <a:t>план</a:t>
            </a:r>
            <a:endParaRPr lang="ru-R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268413"/>
            <a:ext cx="4038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rgbClr val="1C1C1C"/>
                </a:solidFill>
              </a:rPr>
              <a:t>I </a:t>
            </a:r>
            <a:r>
              <a:rPr lang="ru-RU" sz="2400">
                <a:solidFill>
                  <a:srgbClr val="1C1C1C"/>
                </a:solidFill>
              </a:rPr>
              <a:t>вариант.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1C1C1C"/>
                </a:solidFill>
              </a:rPr>
              <a:t>1).Вычислить: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1C1C1C"/>
                </a:solidFill>
              </a:rPr>
              <a:t>1,8 +3,4;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1C1C1C"/>
                </a:solidFill>
              </a:rPr>
              <a:t>5 +2,7 ;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1C1C1C"/>
                </a:solidFill>
              </a:rPr>
              <a:t>12,1- 3,9;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1C1C1C"/>
                </a:solidFill>
              </a:rPr>
              <a:t>22,05 -3,6;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1C1C1C"/>
                </a:solidFill>
              </a:rPr>
              <a:t>71 - 8,2;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1C1C1C"/>
                </a:solidFill>
              </a:rPr>
              <a:t>12,3 * 4;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1C1C1C"/>
                </a:solidFill>
              </a:rPr>
              <a:t>2).Найдите значение выражения: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1C1C1C"/>
                </a:solidFill>
              </a:rPr>
              <a:t>(8,02 – 5,7)*2 +5,84.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341438"/>
            <a:ext cx="4316412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rgbClr val="1C1C1C"/>
                </a:solidFill>
              </a:rPr>
              <a:t>II </a:t>
            </a:r>
            <a:r>
              <a:rPr lang="ru-RU" sz="2400">
                <a:solidFill>
                  <a:srgbClr val="1C1C1C"/>
                </a:solidFill>
              </a:rPr>
              <a:t>вариант.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1C1C1C"/>
                </a:solidFill>
              </a:rPr>
              <a:t>1).Вычислить: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1C1C1C"/>
                </a:solidFill>
              </a:rPr>
              <a:t>2,7 + 1,9;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1C1C1C"/>
                </a:solidFill>
              </a:rPr>
              <a:t>3,8 +6;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1C1C1C"/>
                </a:solidFill>
              </a:rPr>
              <a:t>11,5 – 4,9;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1C1C1C"/>
                </a:solidFill>
              </a:rPr>
              <a:t>38,08 – 2,5;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1C1C1C"/>
                </a:solidFill>
              </a:rPr>
              <a:t>65 – 9,3;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1C1C1C"/>
                </a:solidFill>
              </a:rPr>
              <a:t>15,6 * 3;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1C1C1C"/>
                </a:solidFill>
              </a:rPr>
              <a:t>2).Найдите значение выражения: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1C1C1C"/>
                </a:solidFill>
              </a:rPr>
              <a:t>6,75 +7 *(9,05 – 6,8).</a:t>
            </a:r>
          </a:p>
        </p:txBody>
      </p:sp>
      <p:sp>
        <p:nvSpPr>
          <p:cNvPr id="38919" name="WordArt 7"/>
          <p:cNvSpPr>
            <a:spLocks noChangeArrowheads="1" noChangeShapeType="1" noTextEdit="1"/>
          </p:cNvSpPr>
          <p:nvPr/>
        </p:nvSpPr>
        <p:spPr bwMode="auto">
          <a:xfrm>
            <a:off x="2411413" y="692150"/>
            <a:ext cx="427672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2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Самостоятельная работа.</a:t>
            </a: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6300788" y="6237288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hlinkClick r:id="rId2" action="ppaction://hlinksldjump"/>
              </a:rPr>
              <a:t>план</a:t>
            </a:r>
            <a:endParaRPr lang="ru-R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   </a:t>
            </a:r>
            <a:r>
              <a:rPr lang="ru-RU" sz="2400">
                <a:solidFill>
                  <a:srgbClr val="1C1C1C"/>
                </a:solidFill>
              </a:rPr>
              <a:t>Каждое государство имеет собственную денежную единицу. В России это 1 рубль ,в США – 1 доллар.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>
                <a:solidFill>
                  <a:srgbClr val="1C1C1C"/>
                </a:solidFill>
              </a:rPr>
              <a:t>   Используются и более мелкие единицы: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>
                <a:solidFill>
                  <a:srgbClr val="1C1C1C"/>
                </a:solidFill>
              </a:rPr>
              <a:t>  1 копейку (0,01 рубля),1 цент (0,01 доллара). Людям часто приходится обменивать деньги одного государства на деньги другого. Сейчас за – 1доллар США наши банки дают 28 ,8 рубля. Сколько российских денег нужно заплатить за 10,100,1000 долларов? Сколько будет стоить компьютер в России ,если он стоит 2000 долларов?</a:t>
            </a:r>
          </a:p>
        </p:txBody>
      </p:sp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276225" y="476250"/>
            <a:ext cx="88677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Денежные единицы и десятичные дроби.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6300788" y="6237288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  <a:hlinkClick r:id="rId2" action="ppaction://hlinksldjump"/>
              </a:rPr>
              <a:t>план</a:t>
            </a:r>
            <a:endParaRPr lang="ru-R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</p:bldLst>
  </p:timing>
</p:sld>
</file>

<file path=ppt/theme/theme1.xml><?xml version="1.0" encoding="utf-8"?>
<a:theme xmlns:a="http://schemas.openxmlformats.org/drawingml/2006/main" name="Склон">
  <a:themeElements>
    <a:clrScheme name="Склон 8">
      <a:dk1>
        <a:srgbClr val="336699"/>
      </a:dk1>
      <a:lt1>
        <a:srgbClr val="F8F8F8"/>
      </a:lt1>
      <a:dk2>
        <a:srgbClr val="9933FF"/>
      </a:dk2>
      <a:lt2>
        <a:srgbClr val="D1DDD4"/>
      </a:lt2>
      <a:accent1>
        <a:srgbClr val="3399FF"/>
      </a:accent1>
      <a:accent2>
        <a:srgbClr val="006699"/>
      </a:accent2>
      <a:accent3>
        <a:srgbClr val="CAADFF"/>
      </a:accent3>
      <a:accent4>
        <a:srgbClr val="D4D4D4"/>
      </a:accent4>
      <a:accent5>
        <a:srgbClr val="ADCAFF"/>
      </a:accent5>
      <a:accent6>
        <a:srgbClr val="005C8A"/>
      </a:accent6>
      <a:hlink>
        <a:srgbClr val="86C0CE"/>
      </a:hlink>
      <a:folHlink>
        <a:srgbClr val="008080"/>
      </a:folHlink>
    </a:clrScheme>
    <a:fontScheme name="Склон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Склон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8">
        <a:dk1>
          <a:srgbClr val="336699"/>
        </a:dk1>
        <a:lt1>
          <a:srgbClr val="F8F8F8"/>
        </a:lt1>
        <a:dk2>
          <a:srgbClr val="9933FF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CAADFF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799</TotalTime>
  <Words>725</Words>
  <Application>Microsoft PowerPoint</Application>
  <PresentationFormat>Экран (4:3)</PresentationFormat>
  <Paragraphs>152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Times New Roman</vt:lpstr>
      <vt:lpstr>Verdana</vt:lpstr>
      <vt:lpstr>Wingdings</vt:lpstr>
      <vt:lpstr>Arial Black</vt:lpstr>
      <vt:lpstr>Склон</vt:lpstr>
      <vt:lpstr>Слайд 1</vt:lpstr>
      <vt:lpstr>Слайд 2</vt:lpstr>
      <vt:lpstr>  IV Задание на дом. V  Заключение.</vt:lpstr>
      <vt:lpstr>.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ИПКиПРО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Действия с десятичными дробями.</dc:title>
  <dc:creator>Козлова</dc:creator>
  <cp:lastModifiedBy>01</cp:lastModifiedBy>
  <cp:revision>67</cp:revision>
  <dcterms:created xsi:type="dcterms:W3CDTF">2005-04-05T09:35:14Z</dcterms:created>
  <dcterms:modified xsi:type="dcterms:W3CDTF">2012-01-16T16:05:06Z</dcterms:modified>
</cp:coreProperties>
</file>