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73" r:id="rId3"/>
    <p:sldId id="257" r:id="rId4"/>
    <p:sldId id="258" r:id="rId5"/>
    <p:sldId id="260" r:id="rId6"/>
    <p:sldId id="261" r:id="rId7"/>
    <p:sldId id="262" r:id="rId8"/>
    <p:sldId id="263" r:id="rId9"/>
    <p:sldId id="272" r:id="rId10"/>
    <p:sldId id="266" r:id="rId11"/>
    <p:sldId id="269" r:id="rId12"/>
    <p:sldId id="268" r:id="rId13"/>
    <p:sldId id="267" r:id="rId14"/>
    <p:sldId id="270" r:id="rId15"/>
    <p:sldId id="271" r:id="rId16"/>
  </p:sldIdLst>
  <p:sldSz cx="9144000" cy="6858000" type="screen4x3"/>
  <p:notesSz cx="6858000" cy="994568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9" d="100"/>
          <a:sy n="99" d="100"/>
        </p:scale>
        <p:origin x="-240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0">
          <a:blip r:embed="rId2" cstate="email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479550" y="2967038"/>
            <a:ext cx="6296025" cy="1470025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16.05.2012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161925"/>
            <a:ext cx="2057400" cy="582295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61925"/>
            <a:ext cx="6019800" cy="582295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16.05.2012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16.05.2012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16.05.2012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16.05.2012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52625"/>
            <a:ext cx="4038600" cy="40322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52625"/>
            <a:ext cx="4038600" cy="40322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16.05.2012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16.05.2012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16.05.2012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16.05.2012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16.05.2012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16.05.2012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 cstate="email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161925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952625"/>
            <a:ext cx="8229600" cy="4032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337300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chemeClr val="bg1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16.05.2012</a:t>
            </a:fld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337300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chemeClr val="bg1"/>
                </a:solidFill>
              </a:defRPr>
            </a:lvl1pPr>
          </a:lstStyle>
          <a:p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604250" y="6245225"/>
            <a:ext cx="539750" cy="404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2000" b="1">
                <a:solidFill>
                  <a:schemeClr val="bg1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771800" y="2276872"/>
            <a:ext cx="3797578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6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1">
                    <a:lumMod val="50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</a:rPr>
              <a:t>Библиотеки - </a:t>
            </a:r>
            <a:endParaRPr lang="ru-RU" sz="36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chemeClr val="tx1">
                  <a:lumMod val="50000"/>
                </a:schemeClr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995935" y="5301208"/>
            <a:ext cx="3672409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400" b="1" cap="all" spc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1">
                    <a:lumMod val="50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</a:rPr>
              <a:t>Горинов</a:t>
            </a:r>
            <a:r>
              <a:rPr lang="ru-RU" sz="2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1">
                    <a:lumMod val="50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</a:rPr>
              <a:t> Виктор</a:t>
            </a:r>
            <a:endParaRPr lang="ru-RU" sz="2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chemeClr val="tx1">
                  <a:lumMod val="50000"/>
                </a:schemeClr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475656" y="2924944"/>
            <a:ext cx="6264696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6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1">
                    <a:lumMod val="50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</a:rPr>
              <a:t>хранилища культурного наследия нации </a:t>
            </a:r>
            <a:endParaRPr lang="ru-RU" sz="36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chemeClr val="tx1">
                  <a:lumMod val="50000"/>
                </a:schemeClr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9512" y="1484784"/>
            <a:ext cx="4320480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 smtClean="0">
                <a:solidFill>
                  <a:schemeClr val="tx1">
                    <a:lumMod val="75000"/>
                  </a:schemeClr>
                </a:solidFill>
              </a:rPr>
              <a:t>Региональные библиотеки выполняют роль филиалов национальной библиотеки, что особенно актуально для отдалённых регионов страны. В России особенно важную роль играют несколько региональных библиотек Урала и Сибири, наряду с двумя национальными библиотеками наделённых правом получения обязательного экземпляра.</a:t>
            </a:r>
            <a:endParaRPr lang="ru-RU" sz="1600" b="1" dirty="0">
              <a:solidFill>
                <a:schemeClr val="tx1">
                  <a:lumMod val="75000"/>
                </a:schemeClr>
              </a:solidFill>
            </a:endParaRPr>
          </a:p>
        </p:txBody>
      </p:sp>
      <p:pic>
        <p:nvPicPr>
          <p:cNvPr id="9217" name="Picture 1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755576" y="4149080"/>
            <a:ext cx="2814573" cy="1573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19" name="Rectangle 3"/>
          <p:cNvSpPr>
            <a:spLocks noChangeArrowheads="1"/>
          </p:cNvSpPr>
          <p:nvPr/>
        </p:nvSpPr>
        <p:spPr bwMode="auto">
          <a:xfrm>
            <a:off x="251520" y="5733256"/>
            <a:ext cx="3813544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/>
                <a:latin typeface="Arial" charset="0"/>
              </a:rPr>
              <a:t>Региональная библиотека мультимедиа 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107504" y="404664"/>
            <a:ext cx="7387535" cy="646331"/>
          </a:xfrm>
          <a:prstGeom prst="rect">
            <a:avLst/>
          </a:prstGeom>
          <a:solidFill>
            <a:schemeClr val="tx1">
              <a:lumMod val="60000"/>
              <a:lumOff val="40000"/>
            </a:schemeClr>
          </a:solidFill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6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Разновидности библиотек</a:t>
            </a:r>
            <a:endParaRPr lang="ru-RU" sz="36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10" name="Содержимое 9"/>
          <p:cNvSpPr>
            <a:spLocks noGrp="1"/>
          </p:cNvSpPr>
          <p:nvPr>
            <p:ph sz="half" idx="1"/>
          </p:nvPr>
        </p:nvSpPr>
        <p:spPr>
          <a:xfrm>
            <a:off x="4499992" y="2060848"/>
            <a:ext cx="4388296" cy="4032448"/>
          </a:xfrm>
          <a:ln>
            <a:solidFill>
              <a:schemeClr val="tx1">
                <a:lumMod val="75000"/>
              </a:schemeClr>
            </a:solidFill>
          </a:ln>
        </p:spPr>
        <p:txBody>
          <a:bodyPr/>
          <a:lstStyle/>
          <a:p>
            <a:endParaRPr lang="ru-RU" dirty="0"/>
          </a:p>
        </p:txBody>
      </p:sp>
      <p:sp>
        <p:nvSpPr>
          <p:cNvPr id="11" name="Содержимое 10"/>
          <p:cNvSpPr>
            <a:spLocks noGrp="1"/>
          </p:cNvSpPr>
          <p:nvPr>
            <p:ph sz="half" idx="2"/>
          </p:nvPr>
        </p:nvSpPr>
        <p:spPr>
          <a:xfrm>
            <a:off x="179512" y="1484784"/>
            <a:ext cx="4248472" cy="4608512"/>
          </a:xfrm>
          <a:ln>
            <a:solidFill>
              <a:schemeClr val="tx1">
                <a:lumMod val="75000"/>
              </a:schemeClr>
            </a:solidFill>
          </a:ln>
        </p:spPr>
        <p:txBody>
          <a:bodyPr/>
          <a:lstStyle/>
          <a:p>
            <a:endParaRPr lang="ru-RU" dirty="0"/>
          </a:p>
        </p:txBody>
      </p:sp>
      <p:pic>
        <p:nvPicPr>
          <p:cNvPr id="12" name="Picture 1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6300192" y="3284984"/>
            <a:ext cx="1656184" cy="24460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Прямоугольник 12"/>
          <p:cNvSpPr/>
          <p:nvPr/>
        </p:nvSpPr>
        <p:spPr>
          <a:xfrm>
            <a:off x="5292080" y="5733256"/>
            <a:ext cx="3523144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400" b="1" dirty="0" smtClean="0">
                <a:solidFill>
                  <a:schemeClr val="accent4">
                    <a:lumMod val="75000"/>
                  </a:schemeClr>
                </a:solidFill>
              </a:rPr>
              <a:t>Публичная библиотека, Бостон, США</a:t>
            </a:r>
            <a:endParaRPr lang="ru-RU" sz="1400" b="1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5004048" y="2132856"/>
            <a:ext cx="3995936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 smtClean="0">
                <a:solidFill>
                  <a:schemeClr val="tx1">
                    <a:lumMod val="75000"/>
                  </a:schemeClr>
                </a:solidFill>
              </a:rPr>
              <a:t>Публичные библиотеки обеспечивают читателей наиболее употребительными и популярными изданиями.</a:t>
            </a:r>
            <a:endParaRPr lang="ru-RU" sz="1600" b="1" dirty="0">
              <a:solidFill>
                <a:schemeClr val="tx1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20" y="1556792"/>
            <a:ext cx="5904656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 smtClean="0">
                <a:solidFill>
                  <a:schemeClr val="tx1">
                    <a:lumMod val="75000"/>
                  </a:schemeClr>
                </a:solidFill>
              </a:rPr>
              <a:t>Специальные библиотеки собирают издания определённого типа (нотные издания, книги для слепых, государственные стандарты, патенты, предсказания на пальмовых листьях и т. п.) или определённой тематики. Необходимость специальных библиотек в ряде случаев вызывается особыми условиями хранения изданий и пользования ими, но по большей части связана с невозможностью сосредоточить слишком большое количество изданий в одном помещении и обеспечить работу в одном учреждении высококвалифицированных специалистов по слишком разным отраслям книжного дела. В России в последние десятилетия особенно важную роль стала играть Всероссийская Государственная библиотека иностранной литературы, взявшая на себя ряд периферийных для библиотеки функций и превратившаяся благодаря этому в крупный культурный центр.</a:t>
            </a:r>
            <a:endParaRPr lang="ru-RU" sz="1600" b="1" dirty="0">
              <a:solidFill>
                <a:schemeClr val="tx1">
                  <a:lumMod val="75000"/>
                </a:schemeClr>
              </a:solidFill>
            </a:endParaRPr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300192" y="3292183"/>
            <a:ext cx="2664297" cy="17196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/>
          <p:cNvSpPr/>
          <p:nvPr/>
        </p:nvSpPr>
        <p:spPr>
          <a:xfrm>
            <a:off x="107504" y="404664"/>
            <a:ext cx="7387535" cy="646331"/>
          </a:xfrm>
          <a:prstGeom prst="rect">
            <a:avLst/>
          </a:prstGeom>
          <a:solidFill>
            <a:schemeClr val="tx1">
              <a:lumMod val="60000"/>
              <a:lumOff val="40000"/>
            </a:schemeClr>
          </a:solidFill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6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Разновидности библиотек</a:t>
            </a:r>
            <a:endParaRPr lang="ru-RU" sz="36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3528" y="1700808"/>
            <a:ext cx="4788024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chemeClr val="tx1">
                    <a:lumMod val="75000"/>
                  </a:schemeClr>
                </a:solidFill>
              </a:rPr>
              <a:t>Библиотеки для слепых обеспечивают доступ к информации для слепых и слабовидящих читателей. Такие библиотеки содержат книги, набранные рельефным шрифтом Брайля и аудиокниги на разных носителях. Крупнейшая в России библиотека для слепых — Российская Государственная библиотека для слепых. Помимо книг, набранных рельефным шрифтом и аудиокниг, она содержит большую коллекцию рельефно-объёмных моделей, позволяющих слепым узнать облик различных объектов.</a:t>
            </a:r>
            <a:endParaRPr lang="ru-RU" b="1" dirty="0">
              <a:solidFill>
                <a:schemeClr val="tx1">
                  <a:lumMod val="75000"/>
                </a:schemeClr>
              </a:solidFill>
            </a:endParaRPr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4716016" y="5115962"/>
            <a:ext cx="4607496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/>
                <a:latin typeface="Arial" charset="0"/>
              </a:rPr>
              <a:t>Смоленская специальная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/>
                <a:latin typeface="Arial" charset="0"/>
              </a:rPr>
              <a:t>библиотека для слепых </a:t>
            </a:r>
          </a:p>
        </p:txBody>
      </p:sp>
      <p:pic>
        <p:nvPicPr>
          <p:cNvPr id="4" name="Picture 1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292081" y="2523782"/>
            <a:ext cx="3334092" cy="25614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107504" y="404664"/>
            <a:ext cx="7387535" cy="646331"/>
          </a:xfrm>
          <a:prstGeom prst="rect">
            <a:avLst/>
          </a:prstGeom>
          <a:solidFill>
            <a:schemeClr val="tx1">
              <a:lumMod val="60000"/>
              <a:lumOff val="40000"/>
            </a:schemeClr>
          </a:solidFill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6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Разновидности библиотек</a:t>
            </a:r>
            <a:endParaRPr lang="ru-RU" sz="36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5536" y="1628800"/>
            <a:ext cx="3888432" cy="42780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 smtClean="0">
                <a:solidFill>
                  <a:schemeClr val="tx1">
                    <a:lumMod val="75000"/>
                  </a:schemeClr>
                </a:solidFill>
              </a:rPr>
              <a:t>Университетские, институтские, школьные библиотеки нацелены, главным образом, на обеспечение учащихся литературой, необходимой для учебного процесса и по составу фонда приближаются к специальным. То же можно сказать и о </a:t>
            </a:r>
            <a:r>
              <a:rPr lang="ru-RU" sz="1600" b="1" i="1" dirty="0" smtClean="0">
                <a:solidFill>
                  <a:schemeClr val="tx1">
                    <a:lumMod val="75000"/>
                  </a:schemeClr>
                </a:solidFill>
              </a:rPr>
              <a:t>ведомственных</a:t>
            </a:r>
            <a:r>
              <a:rPr lang="ru-RU" sz="1600" b="1" dirty="0" smtClean="0">
                <a:solidFill>
                  <a:schemeClr val="tx1">
                    <a:lumMod val="75000"/>
                  </a:schemeClr>
                </a:solidFill>
              </a:rPr>
              <a:t> библиотеках. Однако, в отличие от специальных библиотек, институтские и ведомственные библиотеки не являются общедоступными и обслуживают только читателей, относящихся к соответствующему учебному заведению или ведомству. </a:t>
            </a:r>
            <a:endParaRPr lang="ru-RU" sz="1600" b="1" dirty="0">
              <a:solidFill>
                <a:schemeClr val="tx1">
                  <a:lumMod val="75000"/>
                </a:schemeClr>
              </a:solidFill>
            </a:endParaRPr>
          </a:p>
        </p:txBody>
      </p:sp>
      <p:pic>
        <p:nvPicPr>
          <p:cNvPr id="3" name="Picture 4" descr="IMG_0066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>
          <a:xfrm>
            <a:off x="5076056" y="3212976"/>
            <a:ext cx="3332764" cy="2246237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4067944" y="5517232"/>
            <a:ext cx="525658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dirty="0" smtClean="0">
                <a:solidFill>
                  <a:schemeClr val="accent4">
                    <a:lumMod val="75000"/>
                  </a:schemeClr>
                </a:solidFill>
              </a:rPr>
              <a:t>Школьная библиотека МОУ- лицея №4 г.Орла имени ГЕРОЯ СОВЕТСКОГО СОЮЗА </a:t>
            </a:r>
            <a:r>
              <a:rPr lang="ru-RU" sz="1400" b="1" dirty="0" err="1" smtClean="0">
                <a:solidFill>
                  <a:schemeClr val="accent4">
                    <a:lumMod val="75000"/>
                  </a:schemeClr>
                </a:solidFill>
              </a:rPr>
              <a:t>Злотина</a:t>
            </a:r>
            <a:r>
              <a:rPr lang="ru-RU" sz="1400" b="1" dirty="0" smtClean="0">
                <a:solidFill>
                  <a:schemeClr val="accent4">
                    <a:lumMod val="75000"/>
                  </a:schemeClr>
                </a:solidFill>
              </a:rPr>
              <a:t> Г.Б.</a:t>
            </a:r>
            <a:endParaRPr lang="ru-RU" sz="14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107504" y="404664"/>
            <a:ext cx="7387535" cy="646331"/>
          </a:xfrm>
          <a:prstGeom prst="rect">
            <a:avLst/>
          </a:prstGeom>
          <a:solidFill>
            <a:schemeClr val="tx1">
              <a:lumMod val="60000"/>
              <a:lumOff val="40000"/>
            </a:schemeClr>
          </a:solidFill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6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Разновидности библиотек</a:t>
            </a:r>
            <a:endParaRPr lang="ru-RU" sz="36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Rectangle 1"/>
          <p:cNvSpPr>
            <a:spLocks noChangeArrowheads="1"/>
          </p:cNvSpPr>
          <p:nvPr/>
        </p:nvSpPr>
        <p:spPr bwMode="auto">
          <a:xfrm>
            <a:off x="539552" y="1628800"/>
            <a:ext cx="4283968" cy="42780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>
                    <a:lumMod val="75000"/>
                  </a:schemeClr>
                </a:solidFill>
                <a:effectLst/>
                <a:latin typeface="Arial" charset="0"/>
              </a:rPr>
              <a:t>Деятельность библиотек по обслуживанию читателей осуществляется в двух основных формах. Библиотечный абонемент предоставляет читателю право получить издание из библиотеки в своё полное распоряжение на определённый срок. В другом случае читатель имеет возможность знакомиться с книгой только в помещении библиотеки (как правило, в специально отведённом </a:t>
            </a:r>
            <a:r>
              <a:rPr kumimoji="0" lang="ru-RU" sz="1600" b="1" i="1" u="none" strike="noStrike" cap="none" normalizeH="0" baseline="0" dirty="0" smtClean="0">
                <a:ln>
                  <a:noFill/>
                </a:ln>
                <a:solidFill>
                  <a:schemeClr val="tx1">
                    <a:lumMod val="75000"/>
                  </a:schemeClr>
                </a:solidFill>
                <a:effectLst/>
                <a:latin typeface="Arial" charset="0"/>
              </a:rPr>
              <a:t>читальном зале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>
                    <a:lumMod val="75000"/>
                  </a:schemeClr>
                </a:solidFill>
                <a:effectLst/>
                <a:latin typeface="Arial" charset="0"/>
              </a:rPr>
              <a:t>). В некоторых библиотеках работает только абонемент или только читальный зал, в других эти формы обслуживания сочетаются, хотя не для всех единиц хранения возможны обе.</a:t>
            </a:r>
          </a:p>
        </p:txBody>
      </p:sp>
      <p:pic>
        <p:nvPicPr>
          <p:cNvPr id="3073" name="Picture 1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220072" y="3212976"/>
            <a:ext cx="3168352" cy="2382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/>
          <p:cNvSpPr/>
          <p:nvPr/>
        </p:nvSpPr>
        <p:spPr>
          <a:xfrm>
            <a:off x="5364088" y="5661248"/>
            <a:ext cx="2886239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00" b="1" dirty="0" smtClean="0">
                <a:solidFill>
                  <a:schemeClr val="tx1">
                    <a:lumMod val="75000"/>
                  </a:schemeClr>
                </a:solidFill>
              </a:rPr>
              <a:t>Ленинский читальный зал</a:t>
            </a:r>
            <a:endParaRPr lang="ru-RU" sz="1600" b="1" dirty="0">
              <a:solidFill>
                <a:schemeClr val="tx1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07504" y="1772816"/>
            <a:ext cx="5364088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600" b="1" dirty="0" smtClean="0">
                <a:solidFill>
                  <a:schemeClr val="tx1">
                    <a:lumMod val="75000"/>
                  </a:schemeClr>
                </a:solidFill>
                <a:latin typeface="Arial" charset="0"/>
              </a:rPr>
              <a:t>Другой важной характеристикой библиотеки является структура её фонда. В большинстве случаев часть изданий (наиболее востребованная читателями) располагается в </a:t>
            </a:r>
            <a:r>
              <a:rPr lang="ru-RU" sz="1600" b="1" i="1" dirty="0" smtClean="0">
                <a:solidFill>
                  <a:schemeClr val="tx1">
                    <a:lumMod val="75000"/>
                  </a:schemeClr>
                </a:solidFill>
                <a:latin typeface="Arial" charset="0"/>
              </a:rPr>
              <a:t>открытом доступе</a:t>
            </a:r>
            <a:r>
              <a:rPr lang="ru-RU" sz="1600" b="1" dirty="0" smtClean="0">
                <a:solidFill>
                  <a:schemeClr val="tx1">
                    <a:lumMod val="75000"/>
                  </a:schemeClr>
                </a:solidFill>
                <a:latin typeface="Arial" charset="0"/>
              </a:rPr>
              <a:t> и может быть просмотрена читателем непосредственно у книжной полки, тогда как большинство изданий располагается в </a:t>
            </a:r>
            <a:r>
              <a:rPr lang="ru-RU" sz="1600" b="1" i="1" dirty="0" smtClean="0">
                <a:solidFill>
                  <a:schemeClr val="tx1">
                    <a:lumMod val="75000"/>
                  </a:schemeClr>
                </a:solidFill>
                <a:latin typeface="Arial" charset="0"/>
              </a:rPr>
              <a:t>книгохранилище</a:t>
            </a:r>
            <a:r>
              <a:rPr lang="ru-RU" sz="1600" b="1" dirty="0" smtClean="0">
                <a:solidFill>
                  <a:schemeClr val="tx1">
                    <a:lumMod val="75000"/>
                  </a:schemeClr>
                </a:solidFill>
                <a:latin typeface="Arial" charset="0"/>
              </a:rPr>
              <a:t> и может быть оттуда получено лишь через некоторое время посредством заказа по каталогу. В некоторых случаях на выдачу особо редких, повреждённых или содержащих государственную тайну изданий накладываются ограничения, требующие от читателя специального запроса или разрешения; в СССР эта практика использовалась особенно широко и вошла в историю как спецхран.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580112" y="3068960"/>
            <a:ext cx="3419872" cy="25649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с двумя скругленными противолежащими углами 4"/>
          <p:cNvSpPr/>
          <p:nvPr/>
        </p:nvSpPr>
        <p:spPr>
          <a:xfrm>
            <a:off x="1979712" y="4005064"/>
            <a:ext cx="6984776" cy="1872208"/>
          </a:xfrm>
          <a:prstGeom prst="round2DiagRect">
            <a:avLst/>
          </a:prstGeom>
          <a:solidFill>
            <a:schemeClr val="tx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ES" b="1" dirty="0" smtClean="0">
                <a:solidFill>
                  <a:schemeClr val="accent4">
                    <a:lumMod val="75000"/>
                  </a:schemeClr>
                </a:solidFill>
                <a:latin typeface="Arial" charset="0"/>
              </a:rPr>
              <a:t>Дмитрий Лихачев:</a:t>
            </a: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ES" b="1" dirty="0" smtClean="0">
                <a:solidFill>
                  <a:schemeClr val="accent4">
                    <a:lumMod val="75000"/>
                  </a:schemeClr>
                </a:solidFill>
                <a:latin typeface="Arial" charset="0"/>
              </a:rPr>
              <a:t>«Если в результате какой-нибудь разрушительной катастрофы с лица земли исчезнут все центры образования и культуры, если на свете не останется ничего, кроме библиотек — у мира и человечества будет возможность возродиться</a:t>
            </a:r>
            <a:r>
              <a:rPr lang="ru-RU" b="1" dirty="0" smtClean="0">
                <a:solidFill>
                  <a:schemeClr val="accent4">
                    <a:lumMod val="75000"/>
                  </a:schemeClr>
                </a:solidFill>
                <a:latin typeface="Arial" charset="0"/>
              </a:rPr>
              <a:t>.</a:t>
            </a:r>
            <a:r>
              <a:rPr lang="es-ES" b="1" dirty="0" smtClean="0">
                <a:solidFill>
                  <a:schemeClr val="accent4">
                    <a:lumMod val="75000"/>
                  </a:schemeClr>
                </a:solidFill>
                <a:latin typeface="Arial" charset="0"/>
              </a:rPr>
              <a:t>»</a:t>
            </a:r>
          </a:p>
        </p:txBody>
      </p:sp>
      <p:pic>
        <p:nvPicPr>
          <p:cNvPr id="31746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39552" y="1841350"/>
            <a:ext cx="2464330" cy="19476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23528" y="1628800"/>
            <a:ext cx="4283968" cy="40164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700" b="1" dirty="0" err="1" smtClean="0">
                <a:solidFill>
                  <a:schemeClr val="tx1">
                    <a:lumMod val="75000"/>
                  </a:schemeClr>
                </a:solidFill>
              </a:rPr>
              <a:t>Библиоте́ка</a:t>
            </a:r>
            <a:r>
              <a:rPr lang="ru-RU" sz="1700" b="1" dirty="0" smtClean="0">
                <a:solidFill>
                  <a:schemeClr val="tx1">
                    <a:lumMod val="75000"/>
                  </a:schemeClr>
                </a:solidFill>
              </a:rPr>
              <a:t> («место хранения») — учреждение, собирающее и хранящее произведения печати и письменности для общественного пользования, а также осуществляющее справочно-библиографическую работу. В настоящее время всё более распространяются и входят в фонд библиотеки микрофиши, микрофильмы, диапозитивы, аудио и видеокассеты, также всё более широкое распространение получают электронные носители (CD-ROM, DVD-ROM)</a:t>
            </a:r>
            <a:endParaRPr lang="ru-RU" sz="1700" b="1" dirty="0">
              <a:solidFill>
                <a:schemeClr val="tx1">
                  <a:lumMod val="75000"/>
                </a:schemeClr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724128" y="2708920"/>
            <a:ext cx="2875067" cy="29304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7" name="Rectangle 3"/>
          <p:cNvSpPr>
            <a:spLocks noChangeArrowheads="1"/>
          </p:cNvSpPr>
          <p:nvPr/>
        </p:nvSpPr>
        <p:spPr bwMode="auto">
          <a:xfrm>
            <a:off x="3887416" y="5733256"/>
            <a:ext cx="5256584" cy="338554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>
                    <a:lumMod val="75000"/>
                  </a:schemeClr>
                </a:solidFill>
                <a:effectLst/>
                <a:latin typeface="Arial" charset="0"/>
              </a:rPr>
              <a:t>Сокровища </a:t>
            </a:r>
            <a:r>
              <a:rPr kumimoji="0" lang="ru-RU" sz="1600" b="1" i="0" u="none" strike="noStrike" cap="none" normalizeH="0" baseline="0" dirty="0" err="1" smtClean="0">
                <a:ln>
                  <a:noFill/>
                </a:ln>
                <a:solidFill>
                  <a:schemeClr val="tx1">
                    <a:lumMod val="75000"/>
                  </a:schemeClr>
                </a:solidFill>
                <a:effectLst/>
                <a:latin typeface="Arial" charset="0"/>
              </a:rPr>
              <a:t>Бодлеанской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>
                    <a:lumMod val="75000"/>
                  </a:schemeClr>
                </a:solidFill>
                <a:effectLst/>
                <a:latin typeface="Arial" charset="0"/>
              </a:rPr>
              <a:t> библиотеки в Оксфорде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483768" y="3212976"/>
            <a:ext cx="3031917" cy="20162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2123728" y="2276872"/>
            <a:ext cx="367240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 smtClean="0">
                <a:solidFill>
                  <a:schemeClr val="tx1">
                    <a:lumMod val="75000"/>
                  </a:schemeClr>
                </a:solidFill>
              </a:rPr>
              <a:t>Знаменитый читальный зал Британского музея </a:t>
            </a:r>
          </a:p>
          <a:p>
            <a:pPr algn="ctr"/>
            <a:r>
              <a:rPr lang="ru-RU" sz="1600" b="1" dirty="0" smtClean="0">
                <a:solidFill>
                  <a:schemeClr val="tx1">
                    <a:lumMod val="75000"/>
                  </a:schemeClr>
                </a:solidFill>
              </a:rPr>
              <a:t>(открылся в 1857 году)</a:t>
            </a:r>
            <a:endParaRPr lang="ru-RU" sz="1600" b="1" dirty="0">
              <a:solidFill>
                <a:schemeClr val="tx1">
                  <a:lumMod val="75000"/>
                </a:schemeClr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07504" y="404664"/>
            <a:ext cx="7609840" cy="707886"/>
          </a:xfrm>
          <a:prstGeom prst="rect">
            <a:avLst/>
          </a:prstGeom>
          <a:solidFill>
            <a:schemeClr val="tx1">
              <a:lumMod val="60000"/>
              <a:lumOff val="40000"/>
            </a:schemeClr>
          </a:solidFill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0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Знаменитые библиотеки</a:t>
            </a:r>
            <a:endParaRPr lang="ru-RU" sz="40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724128" y="2996952"/>
            <a:ext cx="3174028" cy="22834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5327576" y="5301208"/>
            <a:ext cx="381642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 smtClean="0">
                <a:solidFill>
                  <a:schemeClr val="tx1">
                    <a:lumMod val="75000"/>
                  </a:schemeClr>
                </a:solidFill>
              </a:rPr>
              <a:t>Региональная библиотека во французском  </a:t>
            </a:r>
            <a:r>
              <a:rPr lang="ru-RU" sz="1600" b="1" dirty="0" err="1" smtClean="0">
                <a:solidFill>
                  <a:schemeClr val="tx1">
                    <a:lumMod val="75000"/>
                  </a:schemeClr>
                </a:solidFill>
              </a:rPr>
              <a:t>Алансоне</a:t>
            </a:r>
            <a:r>
              <a:rPr lang="ru-RU" sz="1600" b="1" dirty="0" smtClean="0">
                <a:solidFill>
                  <a:schemeClr val="tx1">
                    <a:lumMod val="75000"/>
                  </a:schemeClr>
                </a:solidFill>
              </a:rPr>
              <a:t> построена в 1800 году</a:t>
            </a:r>
            <a:endParaRPr lang="ru-RU" sz="1600" b="1" dirty="0">
              <a:solidFill>
                <a:schemeClr val="tx1">
                  <a:lumMod val="75000"/>
                </a:schemeClr>
              </a:solidFill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107504" y="1484784"/>
            <a:ext cx="2214246" cy="2952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Прямоугольник 7"/>
          <p:cNvSpPr/>
          <p:nvPr/>
        </p:nvSpPr>
        <p:spPr>
          <a:xfrm>
            <a:off x="0" y="4509120"/>
            <a:ext cx="2232248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 smtClean="0">
                <a:solidFill>
                  <a:schemeClr val="accent4">
                    <a:lumMod val="75000"/>
                  </a:schemeClr>
                </a:solidFill>
              </a:rPr>
              <a:t>Центральная библиотека в Сиэтле </a:t>
            </a:r>
          </a:p>
          <a:p>
            <a:pPr algn="ctr"/>
            <a:r>
              <a:rPr lang="ru-RU" sz="1600" b="1" dirty="0" smtClean="0">
                <a:solidFill>
                  <a:schemeClr val="accent4">
                    <a:lumMod val="75000"/>
                  </a:schemeClr>
                </a:solidFill>
              </a:rPr>
              <a:t>(архитектор Рем </a:t>
            </a:r>
            <a:r>
              <a:rPr lang="ru-RU" sz="1600" b="1" dirty="0" err="1" smtClean="0">
                <a:solidFill>
                  <a:schemeClr val="accent4">
                    <a:lumMod val="75000"/>
                  </a:schemeClr>
                </a:solidFill>
              </a:rPr>
              <a:t>Колхас</a:t>
            </a:r>
            <a:r>
              <a:rPr lang="ru-RU" sz="1600" b="1" dirty="0" smtClean="0">
                <a:solidFill>
                  <a:schemeClr val="accent4">
                    <a:lumMod val="75000"/>
                  </a:schemeClr>
                </a:solidFill>
              </a:rPr>
              <a:t>, 2005)</a:t>
            </a:r>
            <a:endParaRPr lang="ru-RU" sz="1600" b="1" dirty="0">
              <a:solidFill>
                <a:schemeClr val="accent4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411760" y="548680"/>
            <a:ext cx="195598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/>
              <a:t>Разновидности</a:t>
            </a:r>
            <a:endParaRPr lang="ru-RU" b="1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79512" y="2636912"/>
            <a:ext cx="4572000" cy="2492990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50000"/>
              </a:lnSpc>
              <a:buFont typeface="Wingdings" pitchFamily="2" charset="2"/>
              <a:buChar char="§"/>
            </a:pPr>
            <a:r>
              <a:rPr lang="ru-RU" sz="2400" b="1" dirty="0" smtClean="0">
                <a:solidFill>
                  <a:schemeClr val="tx1">
                    <a:lumMod val="75000"/>
                  </a:schemeClr>
                </a:solidFill>
              </a:rPr>
              <a:t> </a:t>
            </a:r>
            <a:r>
              <a:rPr lang="ru-RU" sz="2000" b="1" dirty="0" smtClean="0">
                <a:solidFill>
                  <a:schemeClr val="tx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Государственные</a:t>
            </a:r>
          </a:p>
          <a:p>
            <a:pPr>
              <a:lnSpc>
                <a:spcPct val="150000"/>
              </a:lnSpc>
              <a:buFont typeface="Wingdings" pitchFamily="2" charset="2"/>
              <a:buChar char="§"/>
            </a:pPr>
            <a:r>
              <a:rPr lang="ru-RU" sz="2000" b="1" dirty="0" smtClean="0">
                <a:solidFill>
                  <a:schemeClr val="tx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 Муниципальные</a:t>
            </a:r>
          </a:p>
          <a:p>
            <a:pPr>
              <a:lnSpc>
                <a:spcPct val="150000"/>
              </a:lnSpc>
              <a:buFont typeface="Wingdings" pitchFamily="2" charset="2"/>
              <a:buChar char="§"/>
            </a:pPr>
            <a:r>
              <a:rPr lang="ru-RU" sz="2000" b="1" dirty="0" smtClean="0">
                <a:solidFill>
                  <a:schemeClr val="tx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 Частные</a:t>
            </a:r>
          </a:p>
          <a:p>
            <a:pPr>
              <a:lnSpc>
                <a:spcPct val="150000"/>
              </a:lnSpc>
              <a:buFont typeface="Wingdings" pitchFamily="2" charset="2"/>
              <a:buChar char="§"/>
            </a:pPr>
            <a:r>
              <a:rPr lang="ru-RU" sz="2000" b="1" dirty="0" smtClean="0">
                <a:solidFill>
                  <a:schemeClr val="tx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 Личные (семейные)</a:t>
            </a:r>
          </a:p>
          <a:p>
            <a:pPr>
              <a:lnSpc>
                <a:spcPct val="150000"/>
              </a:lnSpc>
              <a:buFont typeface="Wingdings" pitchFamily="2" charset="2"/>
              <a:buChar char="§"/>
            </a:pPr>
            <a:r>
              <a:rPr lang="ru-RU" sz="2000" b="1" dirty="0" smtClean="0">
                <a:solidFill>
                  <a:schemeClr val="tx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 Учебные</a:t>
            </a:r>
            <a:endParaRPr lang="ru-RU" sz="2000" b="1" dirty="0">
              <a:solidFill>
                <a:schemeClr val="tx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51520" y="1916832"/>
            <a:ext cx="403244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chemeClr val="accent4">
                    <a:lumMod val="75000"/>
                  </a:schemeClr>
                </a:solidFill>
              </a:rPr>
              <a:t>Библиотеки бывают:</a:t>
            </a:r>
            <a:endParaRPr lang="ru-RU" sz="2400" b="1" dirty="0">
              <a:solidFill>
                <a:schemeClr val="accent4">
                  <a:lumMod val="75000"/>
                </a:schemeClr>
              </a:solidFill>
            </a:endParaRPr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788024" y="2852936"/>
            <a:ext cx="3312368" cy="26784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Прямоугольник 8"/>
          <p:cNvSpPr/>
          <p:nvPr/>
        </p:nvSpPr>
        <p:spPr>
          <a:xfrm>
            <a:off x="5292080" y="5589240"/>
            <a:ext cx="273630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chemeClr val="tx1">
                    <a:lumMod val="75000"/>
                  </a:schemeClr>
                </a:solidFill>
              </a:rPr>
              <a:t>Личная библиотека</a:t>
            </a:r>
            <a:endParaRPr lang="ru-RU" sz="2000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107504" y="404664"/>
            <a:ext cx="7387535" cy="646331"/>
          </a:xfrm>
          <a:prstGeom prst="rect">
            <a:avLst/>
          </a:prstGeom>
          <a:solidFill>
            <a:schemeClr val="tx1">
              <a:lumMod val="60000"/>
              <a:lumOff val="40000"/>
            </a:schemeClr>
          </a:solidFill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6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Разновидности библиотек</a:t>
            </a:r>
            <a:endParaRPr lang="ru-RU" sz="36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467544" y="1196752"/>
            <a:ext cx="5688632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400" b="1" dirty="0" smtClean="0">
              <a:solidFill>
                <a:schemeClr val="accent4">
                  <a:lumMod val="75000"/>
                </a:schemeClr>
              </a:solidFill>
            </a:endParaRPr>
          </a:p>
          <a:p>
            <a:pPr algn="ctr"/>
            <a:r>
              <a:rPr lang="ru-RU" sz="2400" b="1" dirty="0" smtClean="0">
                <a:solidFill>
                  <a:schemeClr val="accent4">
                    <a:lumMod val="75000"/>
                  </a:schemeClr>
                </a:solidFill>
              </a:rPr>
              <a:t>Социальные виды универсальных библиотек:</a:t>
            </a:r>
          </a:p>
          <a:p>
            <a:endParaRPr lang="ru-RU" sz="2400" b="1" dirty="0" smtClean="0">
              <a:solidFill>
                <a:schemeClr val="accent4">
                  <a:lumMod val="75000"/>
                </a:schemeClr>
              </a:solidFill>
            </a:endParaRPr>
          </a:p>
          <a:p>
            <a:pPr>
              <a:lnSpc>
                <a:spcPct val="150000"/>
              </a:lnSpc>
              <a:buFont typeface="Wingdings" pitchFamily="2" charset="2"/>
              <a:buChar char="§"/>
            </a:pPr>
            <a:r>
              <a:rPr lang="ru-RU" sz="2000" b="1" dirty="0" smtClean="0">
                <a:solidFill>
                  <a:schemeClr val="tx1">
                    <a:lumMod val="75000"/>
                  </a:schemeClr>
                </a:solidFill>
              </a:rPr>
              <a:t> </a:t>
            </a:r>
            <a:r>
              <a:rPr lang="ru-RU" sz="2000" b="1" i="1" dirty="0" smtClean="0">
                <a:solidFill>
                  <a:schemeClr val="tx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Публичная</a:t>
            </a:r>
          </a:p>
          <a:p>
            <a:pPr>
              <a:lnSpc>
                <a:spcPct val="150000"/>
              </a:lnSpc>
              <a:buFont typeface="Wingdings" pitchFamily="2" charset="2"/>
              <a:buChar char="§"/>
            </a:pPr>
            <a:r>
              <a:rPr lang="ru-RU" sz="2000" b="1" i="1" dirty="0" smtClean="0">
                <a:solidFill>
                  <a:schemeClr val="tx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Для слепых</a:t>
            </a:r>
          </a:p>
          <a:p>
            <a:pPr>
              <a:lnSpc>
                <a:spcPct val="150000"/>
              </a:lnSpc>
              <a:buFont typeface="Wingdings" pitchFamily="2" charset="2"/>
              <a:buChar char="§"/>
            </a:pPr>
            <a:r>
              <a:rPr lang="ru-RU" sz="2000" b="1" i="1" dirty="0" smtClean="0">
                <a:solidFill>
                  <a:schemeClr val="tx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Детская</a:t>
            </a:r>
          </a:p>
          <a:p>
            <a:pPr>
              <a:lnSpc>
                <a:spcPct val="150000"/>
              </a:lnSpc>
              <a:buFont typeface="Wingdings" pitchFamily="2" charset="2"/>
              <a:buChar char="§"/>
            </a:pPr>
            <a:r>
              <a:rPr lang="ru-RU" sz="2000" b="1" i="1" dirty="0" smtClean="0">
                <a:solidFill>
                  <a:schemeClr val="tx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Юношеская</a:t>
            </a:r>
          </a:p>
          <a:p>
            <a:pPr>
              <a:lnSpc>
                <a:spcPct val="150000"/>
              </a:lnSpc>
              <a:buFont typeface="Wingdings" pitchFamily="2" charset="2"/>
              <a:buChar char="§"/>
            </a:pPr>
            <a:r>
              <a:rPr lang="ru-RU" sz="2000" b="1" i="1" dirty="0" smtClean="0">
                <a:solidFill>
                  <a:schemeClr val="tx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Вузовская</a:t>
            </a:r>
          </a:p>
          <a:p>
            <a:pPr>
              <a:lnSpc>
                <a:spcPct val="150000"/>
              </a:lnSpc>
              <a:buFont typeface="Wingdings" pitchFamily="2" charset="2"/>
              <a:buChar char="§"/>
            </a:pPr>
            <a:r>
              <a:rPr lang="ru-RU" sz="2000" b="1" i="1" dirty="0" smtClean="0">
                <a:solidFill>
                  <a:schemeClr val="tx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Академическая</a:t>
            </a:r>
          </a:p>
          <a:p>
            <a:pPr>
              <a:lnSpc>
                <a:spcPct val="150000"/>
              </a:lnSpc>
              <a:buFont typeface="Wingdings" pitchFamily="2" charset="2"/>
              <a:buChar char="§"/>
            </a:pPr>
            <a:r>
              <a:rPr lang="ru-RU" sz="2000" b="1" i="1" dirty="0" smtClean="0">
                <a:solidFill>
                  <a:schemeClr val="tx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Отраслевые</a:t>
            </a:r>
            <a:endParaRPr lang="ru-RU" sz="2000" b="1" i="1" dirty="0">
              <a:solidFill>
                <a:schemeClr val="tx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Picture 1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860032" y="2852936"/>
            <a:ext cx="3651766" cy="28779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4499992" y="5733256"/>
            <a:ext cx="431425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solidFill>
                  <a:schemeClr val="tx1">
                    <a:lumMod val="75000"/>
                  </a:schemeClr>
                </a:solidFill>
              </a:rPr>
              <a:t>Библиотека университета </a:t>
            </a:r>
            <a:r>
              <a:rPr lang="ru-RU" b="1" dirty="0" err="1" smtClean="0">
                <a:solidFill>
                  <a:schemeClr val="tx1">
                    <a:lumMod val="75000"/>
                  </a:schemeClr>
                </a:solidFill>
              </a:rPr>
              <a:t>Коимбры</a:t>
            </a:r>
            <a:endParaRPr lang="ru-RU" b="1" dirty="0">
              <a:solidFill>
                <a:schemeClr val="tx1">
                  <a:lumMod val="75000"/>
                </a:schemeClr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07504" y="404664"/>
            <a:ext cx="7387535" cy="646331"/>
          </a:xfrm>
          <a:prstGeom prst="rect">
            <a:avLst/>
          </a:prstGeom>
          <a:solidFill>
            <a:schemeClr val="tx1">
              <a:lumMod val="60000"/>
              <a:lumOff val="40000"/>
            </a:schemeClr>
          </a:solidFill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6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Разновидности библиотек</a:t>
            </a:r>
            <a:endParaRPr lang="ru-RU" sz="36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51520" y="1916832"/>
            <a:ext cx="684076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accent4">
                    <a:lumMod val="75000"/>
                  </a:schemeClr>
                </a:solidFill>
              </a:rPr>
              <a:t>Специальные отраслевые библиотеки бывают:</a:t>
            </a:r>
          </a:p>
          <a:p>
            <a:endParaRPr lang="ru-RU" sz="2400" b="1" dirty="0" smtClean="0">
              <a:solidFill>
                <a:schemeClr val="accent4">
                  <a:lumMod val="75000"/>
                </a:schemeClr>
              </a:solidFill>
            </a:endParaRPr>
          </a:p>
          <a:p>
            <a:pPr>
              <a:lnSpc>
                <a:spcPct val="150000"/>
              </a:lnSpc>
              <a:buFont typeface="Wingdings" pitchFamily="2" charset="2"/>
              <a:buChar char="§"/>
            </a:pPr>
            <a:r>
              <a:rPr lang="ru-RU" sz="2000" b="1" dirty="0" smtClean="0">
                <a:solidFill>
                  <a:schemeClr val="tx1">
                    <a:lumMod val="75000"/>
                  </a:schemeClr>
                </a:solidFill>
              </a:rPr>
              <a:t>  </a:t>
            </a:r>
            <a:r>
              <a:rPr lang="ru-RU" sz="2400" b="1" dirty="0" smtClean="0">
                <a:solidFill>
                  <a:schemeClr val="tx1">
                    <a:lumMod val="75000"/>
                  </a:schemeClr>
                </a:solidFill>
              </a:rPr>
              <a:t>Медицинские</a:t>
            </a:r>
          </a:p>
          <a:p>
            <a:pPr>
              <a:lnSpc>
                <a:spcPct val="150000"/>
              </a:lnSpc>
              <a:buFont typeface="Wingdings" pitchFamily="2" charset="2"/>
              <a:buChar char="§"/>
            </a:pPr>
            <a:r>
              <a:rPr lang="ru-RU" sz="2400" b="1" dirty="0" smtClean="0">
                <a:solidFill>
                  <a:schemeClr val="tx1">
                    <a:lumMod val="75000"/>
                  </a:schemeClr>
                </a:solidFill>
              </a:rPr>
              <a:t> Сельскохозяйственные</a:t>
            </a:r>
          </a:p>
          <a:p>
            <a:pPr>
              <a:lnSpc>
                <a:spcPct val="150000"/>
              </a:lnSpc>
              <a:buFont typeface="Wingdings" pitchFamily="2" charset="2"/>
              <a:buChar char="§"/>
            </a:pPr>
            <a:r>
              <a:rPr lang="ru-RU" sz="2400" b="1" dirty="0" smtClean="0">
                <a:solidFill>
                  <a:schemeClr val="tx1">
                    <a:lumMod val="75000"/>
                  </a:schemeClr>
                </a:solidFill>
              </a:rPr>
              <a:t> Технические</a:t>
            </a:r>
          </a:p>
          <a:p>
            <a:pPr>
              <a:lnSpc>
                <a:spcPct val="150000"/>
              </a:lnSpc>
              <a:buFont typeface="Wingdings" pitchFamily="2" charset="2"/>
              <a:buChar char="§"/>
            </a:pPr>
            <a:r>
              <a:rPr lang="ru-RU" sz="2400" b="1" dirty="0" smtClean="0">
                <a:solidFill>
                  <a:schemeClr val="tx1">
                    <a:lumMod val="75000"/>
                  </a:schemeClr>
                </a:solidFill>
              </a:rPr>
              <a:t> Художественные</a:t>
            </a:r>
            <a:endParaRPr lang="ru-RU" sz="2400" b="1" dirty="0">
              <a:solidFill>
                <a:schemeClr val="tx1">
                  <a:lumMod val="75000"/>
                </a:schemeClr>
              </a:solidFill>
            </a:endParaRPr>
          </a:p>
        </p:txBody>
      </p:sp>
      <p:pic>
        <p:nvPicPr>
          <p:cNvPr id="10241" name="Picture 1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588224" y="3596568"/>
            <a:ext cx="2349114" cy="2397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107504" y="404664"/>
            <a:ext cx="7387535" cy="646331"/>
          </a:xfrm>
          <a:prstGeom prst="rect">
            <a:avLst/>
          </a:prstGeom>
          <a:solidFill>
            <a:schemeClr val="tx1">
              <a:lumMod val="60000"/>
              <a:lumOff val="40000"/>
            </a:schemeClr>
          </a:solidFill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6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Разновидности библиотек</a:t>
            </a:r>
            <a:endParaRPr lang="ru-RU" sz="36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9512" y="1772816"/>
            <a:ext cx="4104456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chemeClr val="tx1">
                    <a:lumMod val="75000"/>
                  </a:schemeClr>
                </a:solidFill>
              </a:rPr>
              <a:t>Национальная библиотека призвана обеспечить сохранность и доступность всей печатной и смежной продукции, выпущенной и выпускаемой данным государством или имеющей к нему то или иное отношение, могущей быть востребованной читателями. Для обеспечения полноты фонда национальной библиотеки во многих странах используется система обязательного экземпляра</a:t>
            </a:r>
            <a:r>
              <a:rPr lang="ru-RU" dirty="0" smtClean="0">
                <a:solidFill>
                  <a:schemeClr val="accent4">
                    <a:lumMod val="75000"/>
                  </a:schemeClr>
                </a:solidFill>
              </a:rPr>
              <a:t>. </a:t>
            </a:r>
            <a:endParaRPr lang="ru-RU" dirty="0">
              <a:solidFill>
                <a:schemeClr val="accent4">
                  <a:lumMod val="75000"/>
                </a:schemeClr>
              </a:solidFill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004049" y="3074336"/>
            <a:ext cx="3456384" cy="2531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4283968" y="5661248"/>
            <a:ext cx="504056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chemeClr val="accent4">
                    <a:lumMod val="75000"/>
                  </a:schemeClr>
                </a:solidFill>
              </a:rPr>
              <a:t>Российская государственная библиотека </a:t>
            </a:r>
            <a:endParaRPr lang="ru-RU" b="1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107504" y="404664"/>
            <a:ext cx="7387535" cy="646331"/>
          </a:xfrm>
          <a:prstGeom prst="rect">
            <a:avLst/>
          </a:prstGeom>
          <a:solidFill>
            <a:schemeClr val="tx1">
              <a:lumMod val="60000"/>
              <a:lumOff val="40000"/>
            </a:schemeClr>
          </a:solidFill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6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Разновидности библиотек</a:t>
            </a:r>
            <a:endParaRPr lang="ru-RU" sz="36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899593" y="2420888"/>
            <a:ext cx="3180500" cy="28717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23" name="Rectangle 3"/>
          <p:cNvSpPr>
            <a:spLocks noChangeArrowheads="1"/>
          </p:cNvSpPr>
          <p:nvPr/>
        </p:nvSpPr>
        <p:spPr bwMode="auto">
          <a:xfrm>
            <a:off x="0" y="5403993"/>
            <a:ext cx="5220072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>
                    <a:lumMod val="75000"/>
                  </a:schemeClr>
                </a:solidFill>
                <a:effectLst/>
                <a:latin typeface="Arial" charset="0"/>
              </a:rPr>
              <a:t>Российская Национальная библиотека,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>
                    <a:lumMod val="75000"/>
                  </a:schemeClr>
                </a:solidFill>
                <a:effectLst/>
                <a:latin typeface="Arial" charset="0"/>
              </a:rPr>
              <a:t> Санкт-Петербург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4788024" y="2708920"/>
            <a:ext cx="4104456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chemeClr val="tx1">
                    <a:lumMod val="75000"/>
                  </a:schemeClr>
                </a:solidFill>
              </a:rPr>
              <a:t>В России функции национальной библиотеки выполняют Российская </a:t>
            </a:r>
          </a:p>
          <a:p>
            <a:pPr algn="ctr"/>
            <a:r>
              <a:rPr lang="ru-RU" b="1" dirty="0" smtClean="0">
                <a:solidFill>
                  <a:schemeClr val="tx1">
                    <a:lumMod val="75000"/>
                  </a:schemeClr>
                </a:solidFill>
              </a:rPr>
              <a:t>государственная библиотека (бывшая имени Ленина) в Москве и Российская национальная библиотека в Санкт-Петербурге.</a:t>
            </a:r>
            <a:endParaRPr lang="ru-RU" b="1" dirty="0">
              <a:solidFill>
                <a:schemeClr val="tx1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8">
  <a:themeElements>
    <a:clrScheme name="pl-Shablon1 13">
      <a:dk1>
        <a:srgbClr val="E9770A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C76507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pl-Shablon1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pl-Shablon1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l-Shablon1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l-Shablon1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l-Shablon1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l-Shablon1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l-Shablon1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l-Shablon1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l-Shablon1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l-Shablon1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l-Shablon1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l-Shablon1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l-Shablon1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l-Shablon1 13">
        <a:dk1>
          <a:srgbClr val="E9770A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C76507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Тема8</Template>
  <TotalTime>141</TotalTime>
  <Words>730</Words>
  <Application>Microsoft Office PowerPoint</Application>
  <PresentationFormat>Экран (4:3)</PresentationFormat>
  <Paragraphs>65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Тема8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cp:lastModifiedBy>HomePC</cp:lastModifiedBy>
  <cp:revision>22</cp:revision>
  <dcterms:modified xsi:type="dcterms:W3CDTF">2012-05-16T17:11:25Z</dcterms:modified>
</cp:coreProperties>
</file>