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7" r:id="rId4"/>
    <p:sldId id="279" r:id="rId5"/>
    <p:sldId id="264" r:id="rId6"/>
    <p:sldId id="266" r:id="rId7"/>
    <p:sldId id="269" r:id="rId8"/>
    <p:sldId id="260" r:id="rId9"/>
    <p:sldId id="272" r:id="rId10"/>
    <p:sldId id="290" r:id="rId11"/>
    <p:sldId id="274" r:id="rId12"/>
    <p:sldId id="271" r:id="rId13"/>
    <p:sldId id="268" r:id="rId14"/>
    <p:sldId id="281" r:id="rId15"/>
    <p:sldId id="280" r:id="rId16"/>
    <p:sldId id="285" r:id="rId17"/>
    <p:sldId id="282" r:id="rId18"/>
    <p:sldId id="288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C79373"/>
    <a:srgbClr val="C3917F"/>
    <a:srgbClr val="E4B280"/>
    <a:srgbClr val="EECFB0"/>
    <a:srgbClr val="916D59"/>
    <a:srgbClr val="640000"/>
    <a:srgbClr val="7E0000"/>
    <a:srgbClr val="BE8774"/>
    <a:srgbClr val="9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495" autoAdjust="0"/>
  </p:normalViewPr>
  <p:slideViewPr>
    <p:cSldViewPr>
      <p:cViewPr varScale="1">
        <p:scale>
          <a:sx n="52" d="100"/>
          <a:sy n="52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4794F2-836F-4489-8BC6-B3BDF9B9D3BB}" type="datetimeFigureOut">
              <a:rPr lang="ru-RU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63AA6E-8F1E-4863-B398-77AB7E830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3AA6E-8F1E-4863-B398-77AB7E83003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К </a:t>
            </a:r>
            <a:r>
              <a:rPr lang="ru-RU" dirty="0" smtClean="0"/>
              <a:t>данному слайду можно вернуться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3AA6E-8F1E-4863-B398-77AB7E83003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3AA6E-8F1E-4863-B398-77AB7E83003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3AA6E-8F1E-4863-B398-77AB7E83003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8FB-3861-44A9-9BB5-BB402D4CED84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C10A-6AE8-48C7-8269-1B267B101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6750-55F6-46AC-B55C-4941585236AA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B16-4351-415F-8DD8-F8A608459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1580-DFDE-4F56-8CF1-57BBAC2D7E4B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BF82-2D3D-44BA-ACB9-0E96EFEE4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F83D-A3EC-468B-BB07-FB3183C7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076E-55A6-4E27-979B-F395B7D321D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BB55-507F-4157-B6F8-FA41CF456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64CC-3D9E-4C74-B036-F01116F4E9EA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89B4-01D8-4181-B3A3-610BB5EEE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75E2-682E-4B63-BF4B-CAF4413AC63A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A894-E133-4186-9786-BE38E8002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93C4-B56B-40A6-A27F-FC34A0E066AA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D3C2-3B69-46AD-9F60-7587E329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7839-2BEF-4C89-A73D-E84820229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01EE-70D6-48E1-AFB2-DB5F3D238442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6B63-53FB-4FB0-9A53-6B8C8A4FA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DAC1-FCBB-4056-B578-53A59BC84C3D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66ED-94BB-4FAB-8D47-BE571770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6">
                <a:lumMod val="40000"/>
                <a:lumOff val="60000"/>
                <a:alpha val="7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59000">
              <a:schemeClr val="accent1">
                <a:tint val="23500"/>
                <a:satMod val="160000"/>
              </a:schemeClr>
            </a:gs>
            <a:gs pos="67000">
              <a:srgbClr val="FBC69B">
                <a:alpha val="98000"/>
              </a:srgbClr>
            </a:gs>
            <a:gs pos="23000">
              <a:srgbClr val="FBC69B"/>
            </a:gs>
            <a:gs pos="23000">
              <a:srgbClr val="FBC69B"/>
            </a:gs>
            <a:gs pos="23000">
              <a:srgbClr val="FBC69B"/>
            </a:gs>
            <a:gs pos="87000">
              <a:srgbClr val="FBC69B"/>
            </a:gs>
            <a:gs pos="5000">
              <a:srgbClr val="FBC69B">
                <a:alpha val="28000"/>
              </a:srgbClr>
            </a:gs>
            <a:gs pos="68000">
              <a:srgbClr val="D8B8AC">
                <a:alpha val="35686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EC9D2-24F8-463A-848D-BA07253D9580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C361A-F4A2-4BA5-8734-B933DB53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ido.rudn.ru/psychology/pedagogical_psychology/biograf168.html" TargetMode="External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do.rudn.ru/psychology/pedagogical_psychology/ch12_2.html" TargetMode="External"/><Relationship Id="rId5" Type="http://schemas.openxmlformats.org/officeDocument/2006/relationships/hyperlink" Target="http://www.ido.rudn.ru/psychology/pedagogical_psychology/biograf118.html" TargetMode="External"/><Relationship Id="rId4" Type="http://schemas.openxmlformats.org/officeDocument/2006/relationships/hyperlink" Target="http://www.ido.rudn.ru/psychology/pedagogical_psychology/biograf202.html" TargetMode="Externa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nalytics.ex.ru/statji/391/1.jpg" TargetMode="External"/><Relationship Id="rId13" Type="http://schemas.openxmlformats.org/officeDocument/2006/relationships/image" Target="../media/image50.png"/><Relationship Id="rId18" Type="http://schemas.openxmlformats.org/officeDocument/2006/relationships/image" Target="../media/image24.gif"/><Relationship Id="rId26" Type="http://schemas.openxmlformats.org/officeDocument/2006/relationships/hyperlink" Target="http://s02.radikal.ru/i175/1001/63/3b71af19de34.png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5.gif"/><Relationship Id="rId34" Type="http://schemas.openxmlformats.org/officeDocument/2006/relationships/hyperlink" Target="http://kursk-gimn44.ru/stories/mainpic/192" TargetMode="External"/><Relationship Id="rId7" Type="http://schemas.openxmlformats.org/officeDocument/2006/relationships/hyperlink" Target="http://www.philol.msu.ru/~rki/alphabet/il/Ushinskij.jpg" TargetMode="External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5" Type="http://schemas.openxmlformats.org/officeDocument/2006/relationships/hyperlink" Target="http://www.russiinitalia.com/_ph/47/2/895892279.gif" TargetMode="External"/><Relationship Id="rId33" Type="http://schemas.openxmlformats.org/officeDocument/2006/relationships/image" Target="../media/image55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gif"/><Relationship Id="rId20" Type="http://schemas.openxmlformats.org/officeDocument/2006/relationships/image" Target="../media/image26.gif"/><Relationship Id="rId29" Type="http://schemas.openxmlformats.org/officeDocument/2006/relationships/hyperlink" Target="http://almanahschool3-4.narod.ru/images/fruitka5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o.rudn.ru/psychology/pedagogical_psychology/tolstoi.jpg" TargetMode="External"/><Relationship Id="rId11" Type="http://schemas.openxmlformats.org/officeDocument/2006/relationships/hyperlink" Target="http://i1.i.ua/prikol/pic/9/0/349209_335525.png" TargetMode="External"/><Relationship Id="rId24" Type="http://schemas.openxmlformats.org/officeDocument/2006/relationships/hyperlink" Target="http://s52.radikal.ru/i138/0910/ee/f941336861c8.gif" TargetMode="External"/><Relationship Id="rId32" Type="http://schemas.openxmlformats.org/officeDocument/2006/relationships/hyperlink" Target="http://img0.liveinternet.ru/images/attach/c/1/54/976/54976604_06493.gif" TargetMode="External"/><Relationship Id="rId5" Type="http://schemas.openxmlformats.org/officeDocument/2006/relationships/hyperlink" Target="http://maelko.typepad.com/.a/6a00d8341c7a8053ef011572367d44970b-800wi" TargetMode="External"/><Relationship Id="rId15" Type="http://schemas.openxmlformats.org/officeDocument/2006/relationships/image" Target="../media/image51.gif"/><Relationship Id="rId23" Type="http://schemas.openxmlformats.org/officeDocument/2006/relationships/hyperlink" Target="http://www.sdo.tomsk.ru/UserFiles/Serdce(1).png" TargetMode="External"/><Relationship Id="rId28" Type="http://schemas.openxmlformats.org/officeDocument/2006/relationships/hyperlink" Target="http://school11.unlimhost.net/tmp/copilka.files/image001.gif" TargetMode="External"/><Relationship Id="rId10" Type="http://schemas.openxmlformats.org/officeDocument/2006/relationships/hyperlink" Target="http://www.ido.rudn.ru/psychology/pedagogical_psychology/12.html" TargetMode="External"/><Relationship Id="rId19" Type="http://schemas.openxmlformats.org/officeDocument/2006/relationships/image" Target="../media/image53.png"/><Relationship Id="rId31" Type="http://schemas.openxmlformats.org/officeDocument/2006/relationships/image" Target="../media/image54.gif"/><Relationship Id="rId4" Type="http://schemas.openxmlformats.org/officeDocument/2006/relationships/hyperlink" Target="http://aida.ucoz.ru/" TargetMode="External"/><Relationship Id="rId9" Type="http://schemas.openxmlformats.org/officeDocument/2006/relationships/hyperlink" Target="http://www.ido.rudn.ru/psychology/pedagogical_psychology/makarenko.jpg" TargetMode="External"/><Relationship Id="rId14" Type="http://schemas.openxmlformats.org/officeDocument/2006/relationships/image" Target="../media/image10.gif"/><Relationship Id="rId22" Type="http://schemas.openxmlformats.org/officeDocument/2006/relationships/hyperlink" Target="http://www.bevinasburg.ru/sc-pic/i0816.gif" TargetMode="External"/><Relationship Id="rId27" Type="http://schemas.openxmlformats.org/officeDocument/2006/relationships/hyperlink" Target="http://algaishkolatrhree.okis.ru/img/algaishkolatrhre/ino.jpg" TargetMode="External"/><Relationship Id="rId30" Type="http://schemas.openxmlformats.org/officeDocument/2006/relationships/hyperlink" Target="http://i064.radikal.ru/0909/28/a1ee82b1c7ae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778530" y="1357298"/>
            <a:ext cx="3507982" cy="1960343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 rot="20846421">
            <a:off x="1179419" y="2403793"/>
            <a:ext cx="7858180" cy="18573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0000" b="1" i="1" dirty="0" smtClean="0">
                <a:ln w="11430"/>
                <a:gradFill flip="none" rotWithShape="1">
                  <a:gsLst>
                    <a:gs pos="0">
                      <a:srgbClr val="920000">
                        <a:shade val="30000"/>
                        <a:satMod val="115000"/>
                      </a:srgbClr>
                    </a:gs>
                    <a:gs pos="50000">
                      <a:srgbClr val="920000">
                        <a:shade val="67500"/>
                        <a:satMod val="115000"/>
                      </a:srgbClr>
                    </a:gs>
                    <a:gs pos="100000">
                      <a:srgbClr val="92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Я – Учитель !</a:t>
            </a:r>
          </a:p>
        </p:txBody>
      </p:sp>
      <p:pic>
        <p:nvPicPr>
          <p:cNvPr id="2051" name="Picture 2" descr="H:\Documents and Settings\Aida\Рабочий стол\LT_Albhabets_co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2890838"/>
            <a:ext cx="1628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Мамка\Мои документы\Мои рисунки\349209_3355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1000132" cy="10001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 descr="C:\Documents and Settings\Мамка\Мои документы\Мои рисунки\ino.jp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43768" y="5143512"/>
            <a:ext cx="1071570" cy="101086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16" descr="C:\Documents and Settings\Мамка\Мои документы\Мои рисунки\image001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8000"/>
          </a:blip>
          <a:srcRect/>
          <a:stretch>
            <a:fillRect/>
          </a:stretch>
        </p:blipFill>
        <p:spPr bwMode="auto">
          <a:xfrm>
            <a:off x="7429520" y="571480"/>
            <a:ext cx="1167810" cy="85725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 descr="192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572008"/>
            <a:ext cx="1571636" cy="157163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1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FA35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gradFill flip="none" rotWithShape="1">
                  <a:gsLst>
                    <a:gs pos="0">
                      <a:srgbClr val="9A0000">
                        <a:shade val="30000"/>
                        <a:satMod val="115000"/>
                      </a:srgbClr>
                    </a:gs>
                    <a:gs pos="50000">
                      <a:srgbClr val="9A0000">
                        <a:shade val="67500"/>
                        <a:satMod val="115000"/>
                      </a:srgbClr>
                    </a:gs>
                    <a:gs pos="100000">
                      <a:srgbClr val="9A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инновационного</a:t>
            </a:r>
            <a:br>
              <a:rPr lang="ru-RU" sz="3000" b="1" dirty="0" smtClean="0">
                <a:ln w="11430"/>
                <a:gradFill flip="none" rotWithShape="1">
                  <a:gsLst>
                    <a:gs pos="0">
                      <a:srgbClr val="9A0000">
                        <a:shade val="30000"/>
                        <a:satMod val="115000"/>
                      </a:srgbClr>
                    </a:gs>
                    <a:gs pos="50000">
                      <a:srgbClr val="9A0000">
                        <a:shade val="67500"/>
                        <a:satMod val="115000"/>
                      </a:srgbClr>
                    </a:gs>
                    <a:gs pos="100000">
                      <a:srgbClr val="9A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000" b="1" dirty="0" smtClean="0">
                <a:ln w="11430"/>
                <a:gradFill flip="none" rotWithShape="1">
                  <a:gsLst>
                    <a:gs pos="0">
                      <a:srgbClr val="9A0000">
                        <a:shade val="30000"/>
                        <a:satMod val="115000"/>
                      </a:srgbClr>
                    </a:gs>
                    <a:gs pos="50000">
                      <a:srgbClr val="9A0000">
                        <a:shade val="67500"/>
                        <a:satMod val="115000"/>
                      </a:srgbClr>
                    </a:gs>
                    <a:gs pos="100000">
                      <a:srgbClr val="9A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педагогического опыта</a:t>
            </a:r>
            <a:endParaRPr lang="ru-RU" sz="3000" b="1" dirty="0">
              <a:ln w="11430"/>
              <a:gradFill flip="none" rotWithShape="1">
                <a:gsLst>
                  <a:gs pos="0">
                    <a:srgbClr val="9A0000">
                      <a:shade val="30000"/>
                      <a:satMod val="115000"/>
                    </a:srgbClr>
                  </a:gs>
                  <a:gs pos="50000">
                    <a:srgbClr val="9A0000">
                      <a:shade val="67500"/>
                      <a:satMod val="115000"/>
                    </a:srgbClr>
                  </a:gs>
                  <a:gs pos="100000">
                    <a:srgbClr val="9A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4000"/>
          </a:blip>
          <a:srcRect/>
          <a:stretch>
            <a:fillRect/>
          </a:stretch>
        </p:blipFill>
        <p:spPr bwMode="auto">
          <a:xfrm>
            <a:off x="2571736" y="1785926"/>
            <a:ext cx="4238612" cy="2900801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8" name="Рисунок 7" descr="19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28604"/>
            <a:ext cx="1071570" cy="1071570"/>
          </a:xfrm>
          <a:prstGeom prst="rect">
            <a:avLst/>
          </a:prstGeom>
        </p:spPr>
      </p:pic>
      <p:pic>
        <p:nvPicPr>
          <p:cNvPr id="9" name="Picture 9" descr="D:\!Мамкино\Мои рисунки - 2\fruitka58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636973" flipH="1">
            <a:off x="7046081" y="650640"/>
            <a:ext cx="1200741" cy="739313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10" y="1714488"/>
            <a:ext cx="792961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Интеграционный модульный</a:t>
            </a:r>
            <a:r>
              <a:rPr lang="ru-RU" sz="28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smtClean="0">
                <a:solidFill>
                  <a:srgbClr val="920000"/>
                </a:solidFill>
                <a:latin typeface="+mj-lt"/>
              </a:rPr>
              <a:t>метод обучения как эффективный путь </a:t>
            </a:r>
            <a:r>
              <a:rPr lang="ru-RU" sz="2800" b="1" i="1" dirty="0" smtClean="0">
                <a:solidFill>
                  <a:srgbClr val="920000"/>
                </a:solidFill>
                <a:latin typeface="+mj-lt"/>
              </a:rPr>
              <a:t>компетентностно-ориентированного</a:t>
            </a:r>
            <a:r>
              <a:rPr lang="ru-RU" sz="2800" b="1" dirty="0" smtClean="0">
                <a:solidFill>
                  <a:srgbClr val="920000"/>
                </a:solidFill>
                <a:latin typeface="+mj-lt"/>
              </a:rPr>
              <a:t> образования в условиях концепции модернизации российского образования</a:t>
            </a:r>
          </a:p>
          <a:p>
            <a:pPr algn="just"/>
            <a:endParaRPr lang="ru-RU" sz="700" b="1" dirty="0" smtClean="0">
              <a:solidFill>
                <a:srgbClr val="740000"/>
              </a:solidFill>
            </a:endParaRPr>
          </a:p>
          <a:p>
            <a:pPr algn="just">
              <a:buNone/>
            </a:pPr>
            <a:endParaRPr lang="ru-RU" sz="700" dirty="0" smtClean="0"/>
          </a:p>
          <a:p>
            <a:pPr lvl="0" algn="ctr">
              <a:buNone/>
            </a:pPr>
            <a:r>
              <a:rPr lang="ru-RU" sz="2000" b="1" cap="all" dirty="0" smtClean="0">
                <a:latin typeface="+mj-lt"/>
              </a:rPr>
              <a:t>      Применяю на уроках </a:t>
            </a:r>
          </a:p>
          <a:p>
            <a:pPr lvl="0" algn="ctr">
              <a:buNone/>
            </a:pPr>
            <a:r>
              <a:rPr lang="ru-RU" sz="2000" b="1" i="1" dirty="0" smtClean="0">
                <a:latin typeface="+mj-lt"/>
              </a:rPr>
              <a:t>      личностно-ориентированные инновационные технологии, интегрированное обучение, дифференцированный подход в обучении, исследовательскую, проектную деятельность, элементы программированного обучения, опережающее обучение, ТРИЗ-технологии, игровые технологии  (деловые и ролевые игры), ИКТ-технологии</a:t>
            </a:r>
            <a:endParaRPr lang="ru-RU" sz="2000" i="1" dirty="0" smtClean="0">
              <a:latin typeface="+mj-lt"/>
            </a:endParaRPr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>
            <a:lum bright="44000"/>
          </a:blip>
          <a:srcRect/>
          <a:stretch>
            <a:fillRect/>
          </a:stretch>
        </p:blipFill>
        <p:spPr bwMode="auto">
          <a:xfrm>
            <a:off x="2071670" y="2285992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114932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ОЖИДАЕМЫЙ РЕЗУЛЬТАТ</a:t>
            </a:r>
            <a:endParaRPr lang="ru-RU" sz="3000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001056" cy="5214974"/>
          </a:xfrm>
        </p:spPr>
        <p:txBody>
          <a:bodyPr/>
          <a:lstStyle/>
          <a:p>
            <a:pPr lvl="0" algn="ctr"/>
            <a:r>
              <a:rPr lang="ru-RU" sz="2400" b="1" dirty="0" smtClean="0"/>
              <a:t>Повышение качества знаний учащихся</a:t>
            </a:r>
          </a:p>
          <a:p>
            <a:pPr lvl="0" algn="ctr"/>
            <a:endParaRPr lang="ru-RU" sz="1000" dirty="0" smtClean="0"/>
          </a:p>
          <a:p>
            <a:pPr lvl="0" algn="ctr"/>
            <a:r>
              <a:rPr lang="ru-RU" sz="2400" b="1" dirty="0" smtClean="0"/>
              <a:t>Повышение уровня мотивации обучения и уровня обученности учащихся</a:t>
            </a:r>
            <a:endParaRPr lang="ru-RU" sz="2400" dirty="0" smtClean="0"/>
          </a:p>
          <a:p>
            <a:pPr lvl="0" algn="ctr"/>
            <a:endParaRPr lang="ru-RU" sz="1000" b="1" dirty="0" smtClean="0"/>
          </a:p>
          <a:p>
            <a:pPr algn="ctr"/>
            <a:r>
              <a:rPr lang="ru-RU" sz="2400" b="1" dirty="0" smtClean="0"/>
              <a:t>Создание условий для приобретения учащимися системы коммуникативной, языковедческой и культуроведческой компетенций на выходе из школы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400" b="1" dirty="0" smtClean="0"/>
              <a:t>Повышение личностной активности и желания к самореализации, и самосовершенствование ученика</a:t>
            </a:r>
            <a:endParaRPr lang="ru-RU" sz="2400" dirty="0" smtClean="0"/>
          </a:p>
          <a:p>
            <a:pPr lvl="0" algn="ctr"/>
            <a:endParaRPr lang="ru-RU" sz="1000" dirty="0" smtClean="0"/>
          </a:p>
          <a:p>
            <a:pPr algn="ctr"/>
            <a:r>
              <a:rPr lang="ru-RU" sz="2400" b="1" dirty="0" smtClean="0"/>
              <a:t>Количественный и качественный рост участия учащихся в олимпиадах и творческих конкурсах различного уровня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Picture 9" descr="D:\!Мамкино\Мои рисунки - 2\fruitka58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74955" flipH="1">
            <a:off x="7126240" y="725971"/>
            <a:ext cx="1259772" cy="775659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 descr="19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00042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 spd="slow" advClick="0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 исследования педагогической направленности в русле </a:t>
            </a: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гуманистической психологии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А. Маслоу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К. Роджерс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Д. Дьюи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др.). Направленность личности рассматривается как неистребимое стремление личности к самоактуализации. К. Роджерс анализирует проблему ценностей учителя как конституирующее образование его личности, совпадающее в этом смысле с педагогической направленностью. Анализируя противоречивую природу системы ценностей человека, К. Роджерс приходит к нескольким серьезным выводам: общие для людей ценностные устремления гуманистичны по своей природе и заключаются в совершенствовании развития самого человека; вся система позитивных ценностей лежит не вне учащегося, а в нем самом. Поэтому учитель, по мнению К. Роджерса, не может задать, а может лишь создать условия для ее проявления (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/>
              </a:rPr>
              <a:t>Хрест. 12.2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 (рис. 6).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ru-RU" sz="2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http://www.ido.rudn.ru/psychology/pedagogical_psychology/pic/t12/p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500174"/>
            <a:ext cx="5017816" cy="391953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472" y="500042"/>
            <a:ext cx="2071702" cy="109678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7" name="Picture 3" descr="C:\Documents and Settings\Мамка\Мои документы\Мои рисунки\ino.jp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786578" y="4857760"/>
            <a:ext cx="1597376" cy="15068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8992" y="500042"/>
            <a:ext cx="424173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УРОК РЕЛАКСАЦИИ</a:t>
            </a:r>
            <a:endParaRPr lang="ru-RU" sz="3200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000108"/>
            <a:ext cx="4900618" cy="10715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Информационное представление опыта</a:t>
            </a:r>
            <a:r>
              <a:rPr lang="ru-RU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143932" cy="4429156"/>
          </a:xfrm>
        </p:spPr>
        <p:txBody>
          <a:bodyPr/>
          <a:lstStyle/>
          <a:p>
            <a:pPr lvl="0" algn="ctr"/>
            <a:r>
              <a:rPr lang="ru-RU" sz="2500" b="1" dirty="0" smtClean="0"/>
              <a:t>Открытые уроки для Сар ИПК и ПРО  Саратовской области </a:t>
            </a:r>
          </a:p>
          <a:p>
            <a:pPr lvl="0" algn="ctr"/>
            <a:endParaRPr lang="ru-RU" sz="1000" dirty="0" smtClean="0"/>
          </a:p>
          <a:p>
            <a:pPr algn="ctr"/>
            <a:r>
              <a:rPr lang="ru-RU" sz="2500" b="1" dirty="0" smtClean="0"/>
              <a:t>Выступления на семинарах различного уровня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500" b="1" dirty="0" smtClean="0"/>
              <a:t>Мастер-классы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500" b="1" dirty="0" smtClean="0"/>
              <a:t>Публикации на сайте </a:t>
            </a:r>
            <a:r>
              <a:rPr lang="ru-RU" sz="2500" b="1" i="1" dirty="0" smtClean="0">
                <a:solidFill>
                  <a:srgbClr val="740000"/>
                </a:solidFill>
              </a:rPr>
              <a:t>Фестиваль педагогических идей «Открытый урок»</a:t>
            </a:r>
            <a:r>
              <a:rPr lang="ru-RU" sz="2500" b="1" i="1" dirty="0" smtClean="0"/>
              <a:t>,</a:t>
            </a:r>
            <a:r>
              <a:rPr lang="ru-RU" sz="2500" b="1" i="1" dirty="0" smtClean="0">
                <a:solidFill>
                  <a:srgbClr val="740000"/>
                </a:solidFill>
              </a:rPr>
              <a:t> </a:t>
            </a:r>
            <a:r>
              <a:rPr lang="ru-RU" sz="2500" b="1" dirty="0" smtClean="0"/>
              <a:t>на сайте </a:t>
            </a:r>
            <a:r>
              <a:rPr lang="ru-RU" sz="2500" b="1" i="1" dirty="0" smtClean="0">
                <a:solidFill>
                  <a:srgbClr val="740000"/>
                </a:solidFill>
              </a:rPr>
              <a:t>«Сеть творческих учителей»</a:t>
            </a:r>
            <a:endParaRPr lang="ru-RU" sz="2500" i="1" dirty="0">
              <a:solidFill>
                <a:srgbClr val="74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3" descr="C:\Documents and Settings\Мамка\Мои документы\Мои рисунки\ino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143768" y="5286388"/>
            <a:ext cx="1071570" cy="101086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71480"/>
            <a:ext cx="2214578" cy="117242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9" name="Рисунок 8" descr="19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521495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5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1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8604"/>
            <a:ext cx="4857784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ЭТАПЫ БОЛЬШОГО ПУТИ</a:t>
            </a:r>
            <a:endParaRPr lang="ru-RU" sz="3200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800" b="1" dirty="0" smtClean="0">
              <a:solidFill>
                <a:srgbClr val="6B0B0B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6B0B0B"/>
                </a:solidFill>
              </a:rPr>
              <a:t>На протяжении 25 лет я являлась классным руководителем.</a:t>
            </a:r>
            <a:endParaRPr lang="en-US" sz="2600" b="1" dirty="0" smtClean="0">
              <a:solidFill>
                <a:srgbClr val="6B0B0B"/>
              </a:solidFill>
            </a:endParaRPr>
          </a:p>
          <a:p>
            <a:pPr algn="ctr">
              <a:buNone/>
            </a:pPr>
            <a:endParaRPr lang="ru-RU" sz="500" b="1" dirty="0" smtClean="0">
              <a:solidFill>
                <a:srgbClr val="6B0B0B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rgbClr val="6B0B0B"/>
                </a:solidFill>
              </a:rPr>
              <a:t>За эти годы  - три полных выпуска,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rgbClr val="6B0B0B"/>
                </a:solidFill>
              </a:rPr>
              <a:t> один из которых  - в 2007 году.</a:t>
            </a:r>
            <a:endParaRPr lang="en-US" sz="2600" b="1" dirty="0" smtClean="0">
              <a:solidFill>
                <a:srgbClr val="6B0B0B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6B0B0B"/>
                </a:solidFill>
              </a:rPr>
              <a:t>Плодотворная совместная работа увенчалась успехом: </a:t>
            </a:r>
            <a:endParaRPr lang="en-US" sz="2600" b="1" dirty="0" smtClean="0">
              <a:solidFill>
                <a:srgbClr val="6B0B0B"/>
              </a:solidFill>
            </a:endParaRPr>
          </a:p>
        </p:txBody>
      </p:sp>
      <p:pic>
        <p:nvPicPr>
          <p:cNvPr id="8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2293952" cy="121444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3" descr="D:\!Мамкино\ФОТО ДЕТЕЙ\P1000740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8000"/>
          </a:blip>
          <a:srcRect/>
          <a:stretch>
            <a:fillRect/>
          </a:stretch>
        </p:blipFill>
        <p:spPr bwMode="auto">
          <a:xfrm>
            <a:off x="5422190" y="4214818"/>
            <a:ext cx="2634759" cy="178595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71472" y="4000504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rgbClr val="9A0000"/>
                </a:solidFill>
              </a:rPr>
              <a:t>11-Б</a:t>
            </a:r>
            <a:r>
              <a:rPr lang="ru-RU" b="1" dirty="0" smtClean="0">
                <a:solidFill>
                  <a:srgbClr val="6B0B0B"/>
                </a:solidFill>
              </a:rPr>
              <a:t> </a:t>
            </a:r>
            <a:r>
              <a:rPr lang="ru-RU" sz="2400" b="1" dirty="0" smtClean="0">
                <a:solidFill>
                  <a:srgbClr val="6B0B0B"/>
                </a:solidFill>
              </a:rPr>
              <a:t>класс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6B0B0B"/>
                </a:solidFill>
              </a:rPr>
              <a:t>выпуска 2007 года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6B0B0B"/>
                </a:solidFill>
              </a:rPr>
              <a:t>занял</a:t>
            </a:r>
            <a:endParaRPr lang="en-US" sz="2400" b="1" dirty="0" smtClean="0">
              <a:solidFill>
                <a:srgbClr val="6B0B0B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6B0B0B"/>
                </a:solidFill>
              </a:rPr>
              <a:t>почётное </a:t>
            </a:r>
            <a:r>
              <a:rPr lang="en-US" sz="2400" b="1" dirty="0" smtClean="0">
                <a:solidFill>
                  <a:srgbClr val="9A0000"/>
                </a:solidFill>
              </a:rPr>
              <a:t>III-</a:t>
            </a:r>
            <a:r>
              <a:rPr lang="ru-RU" sz="2400" b="1" dirty="0" smtClean="0">
                <a:solidFill>
                  <a:srgbClr val="9A0000"/>
                </a:solidFill>
              </a:rPr>
              <a:t>е место</a:t>
            </a:r>
            <a:endParaRPr lang="en-US" sz="2400" b="1" dirty="0" smtClean="0">
              <a:solidFill>
                <a:srgbClr val="9A0000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9A0000"/>
                </a:solidFill>
              </a:rPr>
              <a:t> </a:t>
            </a:r>
            <a:r>
              <a:rPr lang="ru-RU" sz="2400" b="1" dirty="0" smtClean="0">
                <a:solidFill>
                  <a:srgbClr val="6B0B0B"/>
                </a:solidFill>
              </a:rPr>
              <a:t>в областном конкурсе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9A0000"/>
                </a:solidFill>
              </a:rPr>
              <a:t>«ЛУЧШИЙ КЛАСС»</a:t>
            </a:r>
            <a:endParaRPr lang="ru-RU" sz="2400" b="1" dirty="0">
              <a:solidFill>
                <a:srgbClr val="9A0000"/>
              </a:solidFill>
            </a:endParaRPr>
          </a:p>
        </p:txBody>
      </p: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2214546" y="1928802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3077" name="Picture 5" descr="D:\!Мамкино\Класс 11Б\img (316) копия.jpg"/>
          <p:cNvPicPr>
            <a:picLocks noChangeAspect="1" noChangeArrowheads="1"/>
          </p:cNvPicPr>
          <p:nvPr/>
        </p:nvPicPr>
        <p:blipFill>
          <a:blip r:embed="rId3" cstate="print"/>
          <a:srcRect r="51"/>
          <a:stretch>
            <a:fillRect/>
          </a:stretch>
        </p:blipFill>
        <p:spPr bwMode="auto">
          <a:xfrm>
            <a:off x="831376" y="1071546"/>
            <a:ext cx="284425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916D5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!Мамкино\Класс 11Б\img (359)-копия-3.jpg"/>
          <p:cNvPicPr>
            <a:picLocks noChangeAspect="1" noChangeArrowheads="1"/>
          </p:cNvPicPr>
          <p:nvPr/>
        </p:nvPicPr>
        <p:blipFill>
          <a:blip r:embed="rId4" cstate="print">
            <a:lum bright="-5000" contrast="4000"/>
          </a:blip>
          <a:srcRect/>
          <a:stretch>
            <a:fillRect/>
          </a:stretch>
        </p:blipFill>
        <p:spPr bwMode="auto">
          <a:xfrm rot="21164163">
            <a:off x="848436" y="3029205"/>
            <a:ext cx="2835540" cy="188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7" name="Picture 9" descr="D:\!Мамкино\_С того компа\Мои рисунки\Museum+Slets\Класс 11Б\img (6).jpg"/>
          <p:cNvPicPr>
            <a:picLocks noChangeAspect="1" noChangeArrowheads="1"/>
          </p:cNvPicPr>
          <p:nvPr/>
        </p:nvPicPr>
        <p:blipFill>
          <a:blip r:embed="rId5" cstate="screen">
            <a:lum bright="-7000" contrast="10000"/>
          </a:blip>
          <a:srcRect/>
          <a:stretch>
            <a:fillRect/>
          </a:stretch>
        </p:blipFill>
        <p:spPr bwMode="auto">
          <a:xfrm>
            <a:off x="5487428" y="1071546"/>
            <a:ext cx="2695429" cy="1852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5" name="Picture 7" descr="D:\!Мамкино\_С того компа\Мои рисунки\Museum+Slets\Класс 11Б\img (130).JPG"/>
          <p:cNvPicPr>
            <a:picLocks noChangeAspect="1" noChangeArrowheads="1"/>
          </p:cNvPicPr>
          <p:nvPr/>
        </p:nvPicPr>
        <p:blipFill>
          <a:blip r:embed="rId6" cstate="screen">
            <a:lum bright="-11000" contrast="13000"/>
          </a:blip>
          <a:srcRect/>
          <a:stretch>
            <a:fillRect/>
          </a:stretch>
        </p:blipFill>
        <p:spPr bwMode="auto">
          <a:xfrm>
            <a:off x="5728036" y="2928934"/>
            <a:ext cx="2500330" cy="1774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000240"/>
            <a:ext cx="2286016" cy="2428892"/>
          </a:xfrm>
        </p:spPr>
        <p:txBody>
          <a:bodyPr/>
          <a:lstStyle/>
          <a:p>
            <a:endParaRPr lang="ru-RU" b="1" i="1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75722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ru-RU" b="1" cap="all" dirty="0" smtClean="0">
                <a:solidFill>
                  <a:srgbClr val="9A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ПОЧТИ СЕМЕЙНЫЙ АЛЬБОМ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71414"/>
            <a:ext cx="8715436" cy="6715148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85723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>
                  <a:solidFill>
                    <a:srgbClr val="9A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11 – «Б»</a:t>
            </a:r>
            <a:endParaRPr lang="ru-RU" sz="2400" b="1" dirty="0">
              <a:ln w="11430">
                <a:solidFill>
                  <a:srgbClr val="9A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4" name="Picture 2" descr="D:\!Мамкино\Класс 11Б\img (317) копия.jpg"/>
          <p:cNvPicPr>
            <a:picLocks noChangeAspect="1" noChangeArrowheads="1"/>
          </p:cNvPicPr>
          <p:nvPr/>
        </p:nvPicPr>
        <p:blipFill>
          <a:blip r:embed="rId7" cstate="print">
            <a:lum bright="-4000" contrast="5000"/>
          </a:blip>
          <a:srcRect r="58" b="17"/>
          <a:stretch>
            <a:fillRect/>
          </a:stretch>
        </p:blipFill>
        <p:spPr bwMode="auto">
          <a:xfrm>
            <a:off x="3599161" y="1428736"/>
            <a:ext cx="2330161" cy="3597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4" name="Picture 6" descr="D:\!Мамкино\_С того компа\Мои рисунки\Museum+Slets\Класс 11Б\img (135).JPG"/>
          <p:cNvPicPr>
            <a:picLocks noChangeAspect="1" noChangeArrowheads="1"/>
          </p:cNvPicPr>
          <p:nvPr/>
        </p:nvPicPr>
        <p:blipFill>
          <a:blip r:embed="rId8" cstate="print">
            <a:lum bright="1000" contrast="20000"/>
          </a:blip>
          <a:srcRect/>
          <a:stretch>
            <a:fillRect/>
          </a:stretch>
        </p:blipFill>
        <p:spPr bwMode="auto">
          <a:xfrm>
            <a:off x="1757378" y="4500570"/>
            <a:ext cx="2957498" cy="2044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Above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D:\!Мамкино\Класс 11Б\img (267)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95933">
            <a:off x="5328350" y="4611565"/>
            <a:ext cx="2665922" cy="1770340"/>
          </a:xfrm>
          <a:prstGeom prst="rect">
            <a:avLst/>
          </a:prstGeom>
          <a:ln w="190500" cap="sq">
            <a:solidFill>
              <a:srgbClr val="E4B28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 rot="21352960">
            <a:off x="2428860" y="2357430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2" descr="D:\!Мамкино\ФОТО ДЕТЕЙ\P1000546.JPG"/>
          <p:cNvPicPr>
            <a:picLocks noChangeAspect="1" noChangeArrowheads="1"/>
          </p:cNvPicPr>
          <p:nvPr/>
        </p:nvPicPr>
        <p:blipFill>
          <a:blip r:embed="rId3" cstate="print">
            <a:lum bright="-3000"/>
          </a:blip>
          <a:srcRect r="64"/>
          <a:stretch>
            <a:fillRect/>
          </a:stretch>
        </p:blipFill>
        <p:spPr bwMode="auto">
          <a:xfrm rot="20960376">
            <a:off x="814145" y="3864332"/>
            <a:ext cx="3096387" cy="2033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EAA6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8" descr="D:\!Мамкино\Фото для Жанны Геннадиевны\Рисунок2.jpg"/>
          <p:cNvPicPr>
            <a:picLocks noChangeAspect="1" noChangeArrowheads="1"/>
          </p:cNvPicPr>
          <p:nvPr/>
        </p:nvPicPr>
        <p:blipFill>
          <a:blip r:embed="rId4" cstate="print">
            <a:lum bright="-3000" contrast="2000"/>
          </a:blip>
          <a:srcRect/>
          <a:stretch>
            <a:fillRect/>
          </a:stretch>
        </p:blipFill>
        <p:spPr bwMode="auto">
          <a:xfrm>
            <a:off x="642910" y="1313198"/>
            <a:ext cx="2757211" cy="20681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D:\!Мамкино\ФОТО - РОДИНА Ж.Г. - Премия\P1000893 копия - 1.jpg"/>
          <p:cNvPicPr>
            <a:picLocks noChangeAspect="1" noChangeArrowheads="1"/>
          </p:cNvPicPr>
          <p:nvPr/>
        </p:nvPicPr>
        <p:blipFill>
          <a:blip r:embed="rId5" cstate="print"/>
          <a:srcRect r="1" b="5"/>
          <a:stretch>
            <a:fillRect/>
          </a:stretch>
        </p:blipFill>
        <p:spPr bwMode="auto">
          <a:xfrm>
            <a:off x="3417566" y="1428736"/>
            <a:ext cx="244031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3917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8683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НА КРЫЛЬЯХ</a:t>
            </a:r>
            <a:r>
              <a:rPr lang="ru-RU" sz="30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МЕЧТЫ</a:t>
            </a:r>
            <a:endParaRPr lang="ru-RU" sz="3000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Picture 7" descr="D:\!Мамкино\Фото для Жанны Геннадиевны\Рисунок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4765">
            <a:off x="5653086" y="1253583"/>
            <a:ext cx="2856143" cy="2142107"/>
          </a:xfrm>
          <a:prstGeom prst="rect">
            <a:avLst/>
          </a:prstGeom>
          <a:ln w="57150" cap="rnd"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D:\!Мамкино\ФОТО ДЕТЕЙ\P1000740 копия.jpg"/>
          <p:cNvPicPr>
            <a:picLocks noChangeAspect="1" noChangeArrowheads="1"/>
          </p:cNvPicPr>
          <p:nvPr/>
        </p:nvPicPr>
        <p:blipFill>
          <a:blip r:embed="rId7" cstate="print">
            <a:lum bright="-2000" contrast="4000"/>
          </a:blip>
          <a:srcRect/>
          <a:stretch>
            <a:fillRect/>
          </a:stretch>
        </p:blipFill>
        <p:spPr bwMode="auto">
          <a:xfrm rot="529643">
            <a:off x="5220043" y="3953972"/>
            <a:ext cx="3286148" cy="2182208"/>
          </a:xfrm>
          <a:prstGeom prst="roundRect">
            <a:avLst>
              <a:gd name="adj" fmla="val 11111"/>
            </a:avLst>
          </a:prstGeom>
          <a:solidFill>
            <a:schemeClr val="accent2">
              <a:lumMod val="40000"/>
              <a:lumOff val="60000"/>
            </a:schemeClr>
          </a:solidFill>
          <a:ln w="142875" cap="rnd">
            <a:solidFill>
              <a:srgbClr val="C7937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2285984" y="2000240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Пусть в сердцах зажжётся Память!</a:t>
            </a:r>
            <a:endParaRPr lang="ru-RU" sz="3200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Picture 5" descr="D:\!Мамкино\_С того компа\Мои рисунки\Museum+Slets\Класс 11Б\img (16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3286148" cy="2160999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 descr="D:\!Мамкино\_С того компа\Мои рисунки\Museum+Slets\DSC_0060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643570" y="1071546"/>
            <a:ext cx="2875225" cy="196055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D:\!Мамкино\_С того компа\НАШ САЙТ\САЙТ-школьная версия\image\clip_image0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1071546"/>
            <a:ext cx="2857520" cy="1942305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D:\!Мамкино\_С того компа\НАШ САЙТ\САЙТ  БМУ\МУЗЕЙ- ДУБЛЬ\51img (376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14678" y="2285992"/>
            <a:ext cx="3000396" cy="2096902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8" descr="D:\!Мамкино\_С того компа\Мои рисунки\Museum+Slets\Класс 11Б\img (282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57818" y="4000504"/>
            <a:ext cx="3286148" cy="2270646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8" descr="D:\!Мамкино\_С того компа\My Documents (Mamka)\PICTURES-ИЗОБРАЖЕНИЯ\Изображения\Animated\J007613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00562" y="4643446"/>
            <a:ext cx="307732" cy="17145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2357422" y="1857364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5719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фотографии представлены из личного архива.</a:t>
            </a:r>
          </a:p>
          <a:p>
            <a:pPr algn="just">
              <a:buNone/>
            </a:pPr>
            <a:endParaRPr lang="ru-RU" sz="2400" b="1" dirty="0" smtClean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Фотографии несовершеннолетних учащихся 11- «Б» класса опубликованы с их согласия и с разрешения родителей.</a:t>
            </a:r>
          </a:p>
          <a:p>
            <a:pPr algn="just">
              <a:buNone/>
            </a:pPr>
            <a:endParaRPr lang="ru-RU" sz="2400" b="1" dirty="0" smtClean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Отрывок из поэмы и стихи на школьную тему авторские.</a:t>
            </a:r>
            <a:endParaRPr lang="ru-RU" sz="2400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16" descr="C:\Documents and Settings\Мамка\Мои документы\Мои рисунки\image001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8000"/>
          </a:blip>
          <a:srcRect/>
          <a:stretch>
            <a:fillRect/>
          </a:stretch>
        </p:blipFill>
        <p:spPr bwMode="auto">
          <a:xfrm>
            <a:off x="7000892" y="5143512"/>
            <a:ext cx="1285884" cy="9439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 descr="19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929198"/>
            <a:ext cx="1143008" cy="1143008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2428860" y="2071678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9A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БЛАГОДАРЮ ЗА ВНИМАНИЕ!</a:t>
            </a:r>
            <a:endParaRPr lang="ru-RU" sz="3600" b="1" dirty="0">
              <a:ln w="11430"/>
              <a:solidFill>
                <a:srgbClr val="9A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2071702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 ИНФОРМАЦИОННЫЕ РЕСУРСЫ</a:t>
            </a:r>
          </a:p>
          <a:p>
            <a:pPr algn="ctr">
              <a:buNone/>
            </a:pPr>
            <a:endParaRPr lang="ru-RU" sz="500" b="1" dirty="0" smtClean="0"/>
          </a:p>
          <a:p>
            <a:r>
              <a:rPr lang="ru-RU" sz="1400" b="1" dirty="0" smtClean="0"/>
              <a:t>Заставка для фона </a:t>
            </a:r>
            <a:r>
              <a:rPr lang="en-US" sz="1400" b="1" dirty="0" smtClean="0"/>
              <a:t>(</a:t>
            </a:r>
            <a:r>
              <a:rPr lang="ru-RU" sz="1400" b="1" dirty="0" smtClean="0"/>
              <a:t>книги</a:t>
            </a:r>
            <a:r>
              <a:rPr lang="en-US" sz="1400" b="1" dirty="0" smtClean="0"/>
              <a:t>)</a:t>
            </a:r>
            <a:r>
              <a:rPr lang="ru-RU" sz="1400" b="1" dirty="0" smtClean="0"/>
              <a:t>–</a:t>
            </a:r>
            <a:r>
              <a:rPr lang="en-US" sz="1400" b="1" i="1" dirty="0" smtClean="0">
                <a:hlinkClick r:id="rId4"/>
              </a:rPr>
              <a:t>http://aida.ucoz.ru/</a:t>
            </a:r>
            <a:endParaRPr lang="ru-RU" sz="1400" b="1" i="1" dirty="0" smtClean="0"/>
          </a:p>
          <a:p>
            <a:r>
              <a:rPr lang="ru-RU" sz="1400" b="1" dirty="0" smtClean="0"/>
              <a:t>Портрет Платона – </a:t>
            </a:r>
            <a:r>
              <a:rPr lang="en-US" sz="1400" b="1" i="1" dirty="0" smtClean="0">
                <a:hlinkClick r:id="rId5"/>
              </a:rPr>
              <a:t>http://maelko.typepad.com/.a/6a00d8341c7a8053ef011572367d44970b-800wi</a:t>
            </a:r>
            <a:endParaRPr lang="ru-RU" sz="1400" b="1" i="1" dirty="0" smtClean="0"/>
          </a:p>
          <a:p>
            <a:r>
              <a:rPr lang="ru-RU" sz="1400" b="1" dirty="0" smtClean="0"/>
              <a:t>Портрет Л.Н.Толстого </a:t>
            </a:r>
            <a:r>
              <a:rPr lang="ru-RU" sz="1400" b="1" i="1" dirty="0" smtClean="0"/>
              <a:t>– </a:t>
            </a:r>
            <a:r>
              <a:rPr lang="en-US" sz="1400" b="1" i="1" dirty="0" smtClean="0">
                <a:hlinkClick r:id="rId6"/>
              </a:rPr>
              <a:t>http://www.ido.rudn.ru/psychology/pedagogical_psychology/tolstoi.jpg</a:t>
            </a:r>
            <a:endParaRPr lang="ru-RU" sz="1400" b="1" i="1" dirty="0" smtClean="0"/>
          </a:p>
          <a:p>
            <a:r>
              <a:rPr lang="ru-RU" sz="1400" b="1" dirty="0" smtClean="0"/>
              <a:t>Портрет  К.Д. Ушинского – . </a:t>
            </a:r>
            <a:r>
              <a:rPr lang="en-US" sz="1400" b="1" dirty="0" smtClean="0">
                <a:hlinkClick r:id="rId7"/>
              </a:rPr>
              <a:t>http://www.philol.msu.ru/~rki/alphabet/il/Ushinskij.jpg</a:t>
            </a:r>
            <a:endParaRPr lang="ru-RU" sz="1400" b="1" dirty="0" smtClean="0"/>
          </a:p>
          <a:p>
            <a:r>
              <a:rPr lang="ru-RU" sz="1400" b="1" dirty="0" smtClean="0"/>
              <a:t>Портрет  В.А.Сухомлинского – </a:t>
            </a:r>
            <a:r>
              <a:rPr lang="en-US" sz="1400" b="1" i="1" dirty="0" smtClean="0">
                <a:hlinkClick r:id="rId8"/>
              </a:rPr>
              <a:t>http://analytics.ex.ru/statji/391/1.jpg</a:t>
            </a:r>
            <a:endParaRPr lang="ru-RU" sz="1400" i="1" dirty="0" smtClean="0"/>
          </a:p>
          <a:p>
            <a:r>
              <a:rPr lang="ru-RU" sz="1400" b="1" dirty="0" smtClean="0"/>
              <a:t>Портрет  А.С.Макаренко – </a:t>
            </a:r>
            <a:r>
              <a:rPr lang="en-US" sz="1400" b="1" i="1" dirty="0" smtClean="0">
                <a:solidFill>
                  <a:srgbClr val="740000"/>
                </a:solidFill>
                <a:hlinkClick r:id="rId9"/>
              </a:rPr>
              <a:t>http://www.ido.rudn.ru/psychology/pedagogical_psychology/makarenko.jpg</a:t>
            </a:r>
            <a:endParaRPr lang="en-US" sz="1400" b="1" i="1" dirty="0" smtClean="0">
              <a:solidFill>
                <a:srgbClr val="740000"/>
              </a:solidFill>
            </a:endParaRPr>
          </a:p>
          <a:p>
            <a:r>
              <a:rPr lang="ru-RU" sz="1400" b="1" dirty="0" smtClean="0"/>
              <a:t>Высказывания педагогов </a:t>
            </a:r>
            <a:r>
              <a:rPr lang="ru-RU" sz="1400" dirty="0" smtClean="0"/>
              <a:t>- </a:t>
            </a:r>
            <a:r>
              <a:rPr lang="en-US" sz="1400" b="1" i="1" dirty="0" smtClean="0">
                <a:hlinkClick r:id="rId10"/>
              </a:rPr>
              <a:t>http://www.ido.rudn.ru/psychology/pedagogical_psychology/12.html</a:t>
            </a:r>
            <a:endParaRPr lang="ru-RU" sz="1400" b="1" i="1" dirty="0" smtClean="0"/>
          </a:p>
          <a:p>
            <a:pPr algn="ctr">
              <a:buNone/>
            </a:pPr>
            <a:endParaRPr lang="ru-RU" sz="500" b="1" dirty="0" smtClean="0"/>
          </a:p>
          <a:p>
            <a:pPr algn="ctr">
              <a:buNone/>
            </a:pPr>
            <a:r>
              <a:rPr lang="ru-RU" sz="1800" b="1" cap="all" dirty="0" smtClean="0"/>
              <a:t>Рисунки</a:t>
            </a:r>
          </a:p>
          <a:p>
            <a:pPr>
              <a:buNone/>
            </a:pPr>
            <a:endParaRPr lang="ru-RU" sz="1300" b="1" dirty="0" smtClean="0"/>
          </a:p>
          <a:p>
            <a:pPr>
              <a:buNone/>
            </a:pPr>
            <a:r>
              <a:rPr lang="en-US" sz="1000" b="1" dirty="0" smtClean="0">
                <a:hlinkClick r:id="rId11"/>
              </a:rPr>
              <a:t> </a:t>
            </a:r>
            <a:endParaRPr lang="ru-RU" sz="1000" b="1" dirty="0" smtClean="0"/>
          </a:p>
          <a:p>
            <a:pPr>
              <a:buNone/>
            </a:pPr>
            <a:endParaRPr lang="ru-RU" sz="1000" b="1" dirty="0"/>
          </a:p>
        </p:txBody>
      </p:sp>
      <p:pic>
        <p:nvPicPr>
          <p:cNvPr id="16" name="Picture 2" descr="C:\Documents and Settings\Мамка\Мои документы\Мои рисунки\349209_33552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48" y="4143380"/>
            <a:ext cx="285752" cy="28575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3" descr="C:\Documents and Settings\Мамка\Мои документы\Мои рисунки\ino.jp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14348" y="4572008"/>
            <a:ext cx="302912" cy="285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9" descr="D:\!Мамкино\Мои рисунки - 2\fruitka58.gif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74955" flipH="1">
            <a:off x="727906" y="5040822"/>
            <a:ext cx="360257" cy="22181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Рисунок 22" descr="f941336861c8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5786" y="5357826"/>
            <a:ext cx="214314" cy="388859"/>
          </a:xfrm>
          <a:prstGeom prst="rect">
            <a:avLst/>
          </a:prstGeom>
        </p:spPr>
      </p:pic>
      <p:pic>
        <p:nvPicPr>
          <p:cNvPr id="24" name="Рисунок 23" descr="i081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86314" y="4572008"/>
            <a:ext cx="237068" cy="285752"/>
          </a:xfrm>
          <a:prstGeom prst="rect">
            <a:avLst/>
          </a:prstGeom>
        </p:spPr>
      </p:pic>
      <p:pic>
        <p:nvPicPr>
          <p:cNvPr id="25" name="Picture 4" descr="C:\Documents and Settings\Мамка\Мои документы\Мои рисунки\Serdce(1).png"/>
          <p:cNvPicPr>
            <a:picLocks noChangeAspect="1" noChangeArrowheads="1"/>
          </p:cNvPicPr>
          <p:nvPr/>
        </p:nvPicPr>
        <p:blipFill>
          <a:blip r:embed="rId17" cstate="email">
            <a:lum bright="-5000" contrast="-10000"/>
          </a:blip>
          <a:srcRect/>
          <a:stretch>
            <a:fillRect/>
          </a:stretch>
        </p:blipFill>
        <p:spPr bwMode="auto">
          <a:xfrm>
            <a:off x="4786314" y="4998760"/>
            <a:ext cx="392646" cy="359066"/>
          </a:xfrm>
          <a:prstGeom prst="rect">
            <a:avLst/>
          </a:prstGeom>
          <a:noFill/>
          <a:scene3d>
            <a:camera prst="orthographicFront"/>
            <a:lightRig rig="morning" dir="t"/>
          </a:scene3d>
          <a:sp3d>
            <a:bevelT/>
          </a:sp3d>
        </p:spPr>
      </p:pic>
      <p:pic>
        <p:nvPicPr>
          <p:cNvPr id="26" name="Picture 5" descr="C:\Documents and Settings\Мамка\Мои документы\Мои рисунки\895892279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14348" y="5857893"/>
            <a:ext cx="401574" cy="214313"/>
          </a:xfrm>
          <a:prstGeom prst="rect">
            <a:avLst/>
          </a:prstGeom>
          <a:noFill/>
        </p:spPr>
      </p:pic>
      <p:pic>
        <p:nvPicPr>
          <p:cNvPr id="27" name="Picture 6" descr="C:\Documents and Settings\Мамка\Мои документы\Мои рисунки\3b71af19de34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4786314" y="4143380"/>
            <a:ext cx="306163" cy="285752"/>
          </a:xfrm>
          <a:prstGeom prst="rect">
            <a:avLst/>
          </a:prstGeom>
          <a:noFill/>
        </p:spPr>
      </p:pic>
      <p:pic>
        <p:nvPicPr>
          <p:cNvPr id="28" name="Picture 15" descr="D:\!Мамкино\_С того компа\Мои рисунки\Эмблема-7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2155268" y="6143644"/>
            <a:ext cx="273592" cy="285752"/>
          </a:xfrm>
          <a:prstGeom prst="rect">
            <a:avLst/>
          </a:prstGeom>
          <a:noFill/>
        </p:spPr>
      </p:pic>
      <p:pic>
        <p:nvPicPr>
          <p:cNvPr id="29" name="Picture 16" descr="C:\Documents and Settings\Мамка\Мои документы\Мои рисунки\image001.gif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8000"/>
          </a:blip>
          <a:srcRect/>
          <a:stretch>
            <a:fillRect/>
          </a:stretch>
        </p:blipFill>
        <p:spPr bwMode="auto">
          <a:xfrm>
            <a:off x="4714876" y="3714752"/>
            <a:ext cx="389270" cy="285752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5357818" y="460052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hlinkClick r:id="rId22"/>
              </a:rPr>
              <a:t>http://www.bevinasburg.ru/sc-pic/i0816.gif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357818" y="512035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hlinkClick r:id="rId23"/>
              </a:rPr>
              <a:t>http</a:t>
            </a:r>
            <a:r>
              <a:rPr lang="ru-RU" sz="1000" b="1" u="sng" dirty="0" smtClean="0">
                <a:hlinkClick r:id="rId23"/>
              </a:rPr>
              <a:t>://</a:t>
            </a:r>
            <a:r>
              <a:rPr lang="en-US" sz="1000" b="1" u="sng" dirty="0" smtClean="0">
                <a:hlinkClick r:id="rId23"/>
              </a:rPr>
              <a:t>www</a:t>
            </a:r>
            <a:r>
              <a:rPr lang="ru-RU" sz="1000" b="1" u="sng" dirty="0" smtClean="0">
                <a:hlinkClick r:id="rId23"/>
              </a:rPr>
              <a:t>.</a:t>
            </a:r>
            <a:r>
              <a:rPr lang="en-US" sz="1000" b="1" u="sng" dirty="0" err="1" smtClean="0">
                <a:hlinkClick r:id="rId23"/>
              </a:rPr>
              <a:t>sdo</a:t>
            </a:r>
            <a:r>
              <a:rPr lang="ru-RU" sz="1000" b="1" u="sng" dirty="0" smtClean="0">
                <a:hlinkClick r:id="rId23"/>
              </a:rPr>
              <a:t>.</a:t>
            </a:r>
            <a:r>
              <a:rPr lang="en-US" sz="1000" b="1" u="sng" dirty="0" err="1" smtClean="0">
                <a:hlinkClick r:id="rId23"/>
              </a:rPr>
              <a:t>tomsk</a:t>
            </a:r>
            <a:r>
              <a:rPr lang="ru-RU" sz="1000" b="1" u="sng" dirty="0" smtClean="0">
                <a:hlinkClick r:id="rId23"/>
              </a:rPr>
              <a:t>.</a:t>
            </a:r>
            <a:r>
              <a:rPr lang="en-US" sz="1000" b="1" u="sng" dirty="0" err="1" smtClean="0">
                <a:hlinkClick r:id="rId23"/>
              </a:rPr>
              <a:t>ru</a:t>
            </a:r>
            <a:r>
              <a:rPr lang="ru-RU" sz="1000" b="1" u="sng" dirty="0" smtClean="0">
                <a:hlinkClick r:id="rId23"/>
              </a:rPr>
              <a:t>/</a:t>
            </a:r>
            <a:r>
              <a:rPr lang="en-US" sz="1000" b="1" u="sng" dirty="0" err="1" smtClean="0">
                <a:hlinkClick r:id="rId23"/>
              </a:rPr>
              <a:t>UserFiles</a:t>
            </a:r>
            <a:r>
              <a:rPr lang="ru-RU" sz="1000" b="1" u="sng" dirty="0" smtClean="0">
                <a:hlinkClick r:id="rId23"/>
              </a:rPr>
              <a:t>/</a:t>
            </a:r>
            <a:r>
              <a:rPr lang="en-US" sz="1000" b="1" u="sng" dirty="0" err="1" smtClean="0">
                <a:hlinkClick r:id="rId23"/>
              </a:rPr>
              <a:t>Serdce</a:t>
            </a:r>
            <a:r>
              <a:rPr lang="ru-RU" sz="1000" b="1" u="sng" dirty="0" smtClean="0">
                <a:hlinkClick r:id="rId23"/>
              </a:rPr>
              <a:t>(1).</a:t>
            </a:r>
            <a:r>
              <a:rPr lang="en-US" sz="1000" b="1" u="sng" dirty="0" err="1" smtClean="0">
                <a:hlinkClick r:id="rId23"/>
              </a:rPr>
              <a:t>png</a:t>
            </a:r>
            <a:endParaRPr lang="ru-RU" sz="1000" b="1" dirty="0" smtClean="0"/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071538" y="545778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hlinkClick r:id="rId24"/>
              </a:rPr>
              <a:t>http://s52.radikal.ru/i138/0910/ee/f941336861c8.gif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71538" y="5803960"/>
            <a:ext cx="3429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hlinkClick r:id="rId25"/>
              </a:rPr>
              <a:t>http://www.russiinitalia.com/_ph/47/2/895892279.gif</a:t>
            </a:r>
            <a:endParaRPr lang="ru-RU" sz="1000" b="1" dirty="0" smtClean="0"/>
          </a:p>
          <a:p>
            <a:r>
              <a:rPr lang="en-US" sz="1000" b="1" dirty="0" smtClean="0"/>
              <a:t> 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357818" y="414338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hlinkClick r:id="rId26"/>
              </a:rPr>
              <a:t>http://s02.radikal.ru/i175/1001/63/3b71af19de34.png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1071538" y="4572008"/>
            <a:ext cx="3786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hlinkClick r:id="rId27"/>
              </a:rPr>
              <a:t>http://algaishkolatrhree.okis.ru/img/algaishkolatrhre/ino.jpg</a:t>
            </a:r>
            <a:endParaRPr lang="ru-RU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00100" y="407194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hlinkClick r:id="rId11"/>
              </a:rPr>
              <a:t> </a:t>
            </a:r>
            <a:r>
              <a:rPr lang="en-US" sz="1000" b="1" u="sng" dirty="0" smtClean="0">
                <a:hlinkClick r:id="rId11"/>
              </a:rPr>
              <a:t>http://i1.i.ua/prikol/pic/9/0/349209_335525.png</a:t>
            </a:r>
            <a:endParaRPr lang="ru-RU" sz="1000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5072066" y="3714752"/>
            <a:ext cx="38576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hlinkClick r:id="rId28"/>
              </a:rPr>
              <a:t>http://school11.unlimhost.net/tmp/copilka.files/image001.gif</a:t>
            </a:r>
            <a:endParaRPr lang="ru-RU" sz="1000" b="1" u="sng" dirty="0" smtClean="0"/>
          </a:p>
          <a:p>
            <a:endParaRPr lang="ru-RU" sz="1000" b="1" dirty="0" smtClean="0"/>
          </a:p>
          <a:p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071538" y="5040167"/>
            <a:ext cx="385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hlinkClick r:id="rId29"/>
              </a:rPr>
              <a:t>http://almanahschool3-4.narod.ru/images/fruitka58.gif</a:t>
            </a:r>
            <a:endParaRPr lang="ru-RU" sz="10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429256" y="5683109"/>
            <a:ext cx="30718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u="sng" dirty="0" smtClean="0">
                <a:hlinkClick r:id="rId30"/>
              </a:rPr>
              <a:t>http://i064.radikal.ru/0909/28/a1ee82b1c7ae.gif</a:t>
            </a:r>
            <a:endParaRPr lang="ru-RU" sz="1000" b="1" dirty="0"/>
          </a:p>
        </p:txBody>
      </p:sp>
      <p:pic>
        <p:nvPicPr>
          <p:cNvPr id="57" name="Picture 8" descr="D:\!Мамкино\_С того компа\My Documents (Mamka)\PICTURES-ИЗОБРАЖЕНИЯ\Изображения\Animated\J0076130.GIF"/>
          <p:cNvPicPr>
            <a:picLocks noChangeAspect="1" noChangeArrowheads="1" noCrop="1"/>
          </p:cNvPicPr>
          <p:nvPr/>
        </p:nvPicPr>
        <p:blipFill>
          <a:blip r:embed="rId3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95133" y="5500702"/>
            <a:ext cx="7693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9" name="TextBox 58"/>
          <p:cNvSpPr txBox="1"/>
          <p:nvPr/>
        </p:nvSpPr>
        <p:spPr>
          <a:xfrm>
            <a:off x="2571736" y="6111737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A40000"/>
                </a:solidFill>
                <a:hlinkClick r:id="rId32"/>
              </a:rPr>
              <a:t>http://img0.liveinternet.ru/images/attach/c/1/54/976/54976604_06493.gif</a:t>
            </a:r>
            <a:endParaRPr lang="ru-RU" sz="1000" b="1" dirty="0" smtClean="0">
              <a:solidFill>
                <a:srgbClr val="A40000"/>
              </a:solidFill>
            </a:endParaRPr>
          </a:p>
          <a:p>
            <a:endParaRPr lang="ru-RU" sz="1000" b="1" dirty="0">
              <a:solidFill>
                <a:srgbClr val="A40000"/>
              </a:solidFill>
            </a:endParaRPr>
          </a:p>
        </p:txBody>
      </p:sp>
      <p:pic>
        <p:nvPicPr>
          <p:cNvPr id="33" name="Рисунок 32" descr="192.ti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14348" y="3571876"/>
            <a:ext cx="428628" cy="428628"/>
          </a:xfrm>
          <a:prstGeom prst="rect">
            <a:avLst/>
          </a:prstGeom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71538" y="3714752"/>
            <a:ext cx="27542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4"/>
              </a:rPr>
              <a:t>http://kursk-gimn44.ru/stories/mainpic/192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71480"/>
            <a:ext cx="5300642" cy="17859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 flip="none" rotWithShape="1">
                  <a:gsLst>
                    <a:gs pos="0">
                      <a:srgbClr val="921F00">
                        <a:shade val="30000"/>
                        <a:satMod val="115000"/>
                      </a:srgbClr>
                    </a:gs>
                    <a:gs pos="50000">
                      <a:srgbClr val="921F00">
                        <a:shade val="67500"/>
                        <a:satMod val="115000"/>
                      </a:srgbClr>
                    </a:gs>
                    <a:gs pos="100000">
                      <a:srgbClr val="921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РОДИНА</a:t>
            </a:r>
            <a:br>
              <a:rPr lang="ru-RU" b="1" dirty="0" smtClean="0">
                <a:ln w="11430"/>
                <a:gradFill flip="none" rotWithShape="1">
                  <a:gsLst>
                    <a:gs pos="0">
                      <a:srgbClr val="921F00">
                        <a:shade val="30000"/>
                        <a:satMod val="115000"/>
                      </a:srgbClr>
                    </a:gs>
                    <a:gs pos="50000">
                      <a:srgbClr val="921F00">
                        <a:shade val="67500"/>
                        <a:satMod val="115000"/>
                      </a:srgbClr>
                    </a:gs>
                    <a:gs pos="100000">
                      <a:srgbClr val="921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b="1" dirty="0" smtClean="0">
                <a:ln w="11430"/>
                <a:gradFill flip="none" rotWithShape="1">
                  <a:gsLst>
                    <a:gs pos="0">
                      <a:srgbClr val="921F00">
                        <a:shade val="30000"/>
                        <a:satMod val="115000"/>
                      </a:srgbClr>
                    </a:gs>
                    <a:gs pos="50000">
                      <a:srgbClr val="921F00">
                        <a:shade val="67500"/>
                        <a:satMod val="115000"/>
                      </a:srgbClr>
                    </a:gs>
                    <a:gs pos="100000">
                      <a:srgbClr val="921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921F00">
                        <a:shade val="30000"/>
                        <a:satMod val="115000"/>
                      </a:srgbClr>
                    </a:gs>
                    <a:gs pos="50000">
                      <a:srgbClr val="921F00">
                        <a:shade val="67500"/>
                        <a:satMod val="115000"/>
                      </a:srgbClr>
                    </a:gs>
                    <a:gs pos="100000">
                      <a:srgbClr val="921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ЖАННА ГЕННАДИЕВНА</a:t>
            </a:r>
            <a:br>
              <a:rPr lang="ru-RU" sz="3600" b="1" dirty="0" smtClean="0">
                <a:ln w="11430"/>
                <a:gradFill flip="none" rotWithShape="1">
                  <a:gsLst>
                    <a:gs pos="0">
                      <a:srgbClr val="921F00">
                        <a:shade val="30000"/>
                        <a:satMod val="115000"/>
                      </a:srgbClr>
                    </a:gs>
                    <a:gs pos="50000">
                      <a:srgbClr val="921F00">
                        <a:shade val="67500"/>
                        <a:satMod val="115000"/>
                      </a:srgbClr>
                    </a:gs>
                    <a:gs pos="100000">
                      <a:srgbClr val="921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1000" b="1" dirty="0" smtClean="0">
                <a:ln w="11430"/>
                <a:solidFill>
                  <a:srgbClr val="921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_________________________________________________________________________</a:t>
            </a:r>
            <a:endParaRPr lang="ru-RU" sz="1000" b="1" dirty="0">
              <a:ln w="11430"/>
              <a:solidFill>
                <a:srgbClr val="921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6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500042"/>
            <a:ext cx="2214578" cy="117242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19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429000"/>
            <a:ext cx="2143140" cy="214314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D:\!Мамкино\Мои рисунки - 2\ЖАННА У ОКНА.Результат-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286124"/>
            <a:ext cx="1700581" cy="2500313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угольник 13"/>
          <p:cNvSpPr/>
          <p:nvPr/>
        </p:nvSpPr>
        <p:spPr>
          <a:xfrm>
            <a:off x="2214546" y="2928934"/>
            <a:ext cx="435771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Учитель русского языка 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 литературы</a:t>
            </a:r>
          </a:p>
          <a:p>
            <a:pPr algn="ctr">
              <a:buNone/>
            </a:pPr>
            <a:endParaRPr lang="en-US" sz="1000" b="1" dirty="0" smtClean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endParaRPr lang="ru-RU" sz="1000" b="1" dirty="0" smtClean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МОУ «СОШ № 73» </a:t>
            </a:r>
          </a:p>
          <a:p>
            <a:pPr algn="ctr">
              <a:buNone/>
            </a:pPr>
            <a:endParaRPr lang="ru-RU" sz="500" b="1" dirty="0" smtClean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г. Саратов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print">
            <a:lum bright="55000"/>
          </a:blip>
          <a:srcRect/>
          <a:stretch>
            <a:fillRect/>
          </a:stretch>
        </p:blipFill>
        <p:spPr bwMode="auto">
          <a:xfrm>
            <a:off x="2214546" y="2214554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14414" y="400050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По Куприну любили мы, с Есениным мечтали,</a:t>
            </a:r>
          </a:p>
          <a:p>
            <a:pPr algn="just"/>
            <a:r>
              <a:rPr lang="ru-RU" b="1" dirty="0" smtClean="0">
                <a:latin typeface="+mj-lt"/>
              </a:rPr>
              <a:t>Серебряного века быль с восторгом открывали.</a:t>
            </a:r>
            <a:endParaRPr lang="ru-RU" b="1" dirty="0">
              <a:latin typeface="+mj-lt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058275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часто думаю, не находя ответа, за что свою профессию люблю.</a:t>
            </a:r>
          </a:p>
          <a:p>
            <a:pPr algn="r"/>
            <a:r>
              <a:rPr lang="ru-RU" sz="16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будто ей дала обет я и верность преданно храню.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58341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часто думаю, какая воля вперёд учителя ведёт? -  </a:t>
            </a:r>
          </a:p>
          <a:p>
            <a:pPr algn="r"/>
            <a:r>
              <a:rPr lang="ru-RU" sz="16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задержаться не позволит, и оступиться не даёт!..</a:t>
            </a:r>
            <a:endParaRPr lang="ru-RU" sz="1600" b="1" i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201283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…Хотелось мне любимой быть учительницей в школе</a:t>
            </a:r>
          </a:p>
          <a:p>
            <a:r>
              <a:rPr lang="ru-RU" b="1" dirty="0" smtClean="0">
                <a:latin typeface="+mj-lt"/>
              </a:rPr>
              <a:t>И детям душу подарить, и знания тем более.</a:t>
            </a:r>
            <a:endParaRPr lang="ru-RU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813447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Мечту заветную свою в пути не растеряла   -</a:t>
            </a:r>
          </a:p>
          <a:p>
            <a:r>
              <a:rPr lang="ru-RU" b="1" dirty="0" smtClean="0">
                <a:latin typeface="+mj-lt"/>
              </a:rPr>
              <a:t>Детей прекрасному учу - другого не желала!</a:t>
            </a:r>
            <a:endParaRPr lang="ru-RU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3415729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Мы были вместе на балу с Наташею Ростовой</a:t>
            </a:r>
          </a:p>
          <a:p>
            <a:r>
              <a:rPr lang="ru-RU" b="1" dirty="0" smtClean="0">
                <a:latin typeface="+mj-lt"/>
              </a:rPr>
              <a:t>И отдавали дань уму Великого Толстого.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4630175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«Что делать?» и «С чего начать?» - мы вместе постигали,</a:t>
            </a:r>
          </a:p>
          <a:p>
            <a:r>
              <a:rPr lang="ru-RU" b="1" dirty="0" smtClean="0">
                <a:latin typeface="+mj-lt"/>
              </a:rPr>
              <a:t>Как человеком в жизни стать, мы тайны открывали.</a:t>
            </a:r>
            <a:endParaRPr lang="ru-RU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5201679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Какая правда? Где она и как с ней повстречаться?</a:t>
            </a:r>
          </a:p>
          <a:p>
            <a:r>
              <a:rPr lang="ru-RU" b="1" dirty="0" smtClean="0">
                <a:latin typeface="+mj-lt"/>
              </a:rPr>
              <a:t>А может, правда не одна? – попробуй разобраться!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5854503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Из года в год, из века в век, не мудрствуя лукаво,</a:t>
            </a:r>
          </a:p>
          <a:p>
            <a:r>
              <a:rPr lang="ru-RU" b="1" dirty="0" smtClean="0">
                <a:latin typeface="+mj-lt"/>
              </a:rPr>
              <a:t>Всего превыше ЧЕЛОВЕК. И ЧЕЛОВЕК – вот ПРАВДА!</a:t>
            </a:r>
            <a:endParaRPr lang="ru-RU" b="1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0" y="35716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9A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О  СОКРОВЕННОМ</a:t>
            </a:r>
            <a:endParaRPr lang="ru-RU" sz="3600" b="1" dirty="0">
              <a:ln w="11430"/>
              <a:solidFill>
                <a:srgbClr val="9A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33" name="Picture 9" descr="D:\!Мамкино\Мои рисунки - 2\fruitka58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74955" flipH="1">
            <a:off x="7336939" y="5231619"/>
            <a:ext cx="1336437" cy="8228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8" descr="D:\!Мамкино\_С того компа\My Documents (Mamka)\PICTURES-ИЗОБРАЖЕНИЯ\Изображения\Animated\J0076130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4000504"/>
            <a:ext cx="428628" cy="238807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5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  <p:bldP spid="8" grpId="0"/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!Мамкино\ФОТО - РОДИНА Ж.Г. - Премия\P1000912.JPG"/>
          <p:cNvPicPr>
            <a:picLocks noChangeAspect="1" noChangeArrowheads="1"/>
          </p:cNvPicPr>
          <p:nvPr/>
        </p:nvPicPr>
        <p:blipFill>
          <a:blip r:embed="rId2" cstate="print"/>
          <a:srcRect r="70"/>
          <a:stretch>
            <a:fillRect/>
          </a:stretch>
        </p:blipFill>
        <p:spPr bwMode="auto">
          <a:xfrm rot="270977">
            <a:off x="7366747" y="5044092"/>
            <a:ext cx="1155707" cy="1317402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9286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1430"/>
                <a:gradFill flip="none" rotWithShape="1">
                  <a:gsLst>
                    <a:gs pos="0">
                      <a:srgbClr val="921F00">
                        <a:shade val="30000"/>
                        <a:satMod val="115000"/>
                      </a:srgbClr>
                    </a:gs>
                    <a:gs pos="50000">
                      <a:srgbClr val="921F00">
                        <a:shade val="67500"/>
                        <a:satMod val="115000"/>
                      </a:srgbClr>
                    </a:gs>
                    <a:gs pos="100000">
                      <a:srgbClr val="921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РОДИНА</a:t>
            </a:r>
            <a:r>
              <a:rPr lang="ru-RU" sz="3000" b="1" dirty="0" smtClean="0">
                <a:ln w="11430">
                  <a:solidFill>
                    <a:srgbClr val="6B0B0B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000" b="1" dirty="0" smtClean="0">
                <a:ln w="11430">
                  <a:solidFill>
                    <a:srgbClr val="6B0B0B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b="1" dirty="0" smtClean="0">
                <a:ln w="11430"/>
                <a:gradFill flip="none" rotWithShape="1">
                  <a:gsLst>
                    <a:gs pos="0">
                      <a:srgbClr val="921F00">
                        <a:shade val="30000"/>
                        <a:satMod val="115000"/>
                      </a:srgbClr>
                    </a:gs>
                    <a:gs pos="50000">
                      <a:srgbClr val="921F00">
                        <a:shade val="67500"/>
                        <a:satMod val="115000"/>
                      </a:srgbClr>
                    </a:gs>
                    <a:gs pos="100000">
                      <a:srgbClr val="921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3000" b="1" dirty="0" smtClean="0">
                <a:ln w="11430"/>
                <a:gradFill flip="none" rotWithShape="1">
                  <a:gsLst>
                    <a:gs pos="0">
                      <a:srgbClr val="921F00">
                        <a:shade val="30000"/>
                        <a:satMod val="115000"/>
                      </a:srgbClr>
                    </a:gs>
                    <a:gs pos="50000">
                      <a:srgbClr val="921F00">
                        <a:shade val="67500"/>
                        <a:satMod val="115000"/>
                      </a:srgbClr>
                    </a:gs>
                    <a:gs pos="100000">
                      <a:srgbClr val="921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ЖАННА ГЕННАДИЕВНА</a:t>
            </a:r>
            <a:endParaRPr lang="ru-RU" sz="3000" b="1" dirty="0">
              <a:ln w="11430"/>
              <a:gradFill flip="none" rotWithShape="1">
                <a:gsLst>
                  <a:gs pos="0">
                    <a:srgbClr val="921F00">
                      <a:shade val="30000"/>
                      <a:satMod val="115000"/>
                    </a:srgbClr>
                  </a:gs>
                  <a:gs pos="50000">
                    <a:srgbClr val="921F00">
                      <a:shade val="67500"/>
                      <a:satMod val="115000"/>
                    </a:srgbClr>
                  </a:gs>
                  <a:gs pos="100000">
                    <a:srgbClr val="921F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lvl="0"/>
            <a:endParaRPr lang="ru-RU" sz="2000" b="1" dirty="0" smtClean="0">
              <a:solidFill>
                <a:srgbClr val="740000"/>
              </a:solidFill>
            </a:endParaRPr>
          </a:p>
          <a:p>
            <a:pPr lvl="0"/>
            <a:endParaRPr lang="ru-RU" sz="2000" b="1" dirty="0" smtClean="0">
              <a:solidFill>
                <a:srgbClr val="740000"/>
              </a:solidFill>
            </a:endParaRPr>
          </a:p>
          <a:p>
            <a:pPr lvl="0"/>
            <a:endParaRPr lang="ru-RU" sz="2000" b="1" dirty="0" smtClean="0">
              <a:solidFill>
                <a:srgbClr val="740000"/>
              </a:solidFill>
            </a:endParaRPr>
          </a:p>
          <a:p>
            <a:pPr lvl="0"/>
            <a:endParaRPr lang="ru-RU" sz="2000" b="1" dirty="0" smtClean="0">
              <a:solidFill>
                <a:srgbClr val="740000"/>
              </a:solidFill>
            </a:endParaRPr>
          </a:p>
          <a:p>
            <a:pPr lvl="0"/>
            <a:endParaRPr lang="ru-RU" sz="2000" b="1" dirty="0" smtClean="0">
              <a:solidFill>
                <a:srgbClr val="740000"/>
              </a:solidFill>
            </a:endParaRPr>
          </a:p>
          <a:p>
            <a:pPr lvl="0"/>
            <a:endParaRPr lang="ru-RU" sz="2000" b="1" dirty="0" smtClean="0">
              <a:solidFill>
                <a:srgbClr val="74000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 hidden="1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552267"/>
            <a:ext cx="835824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540000"/>
                </a:solidFill>
              </a:rPr>
              <a:t>              • </a:t>
            </a:r>
            <a:r>
              <a:rPr lang="ru-RU" b="1" i="1" dirty="0" err="1" smtClean="0">
                <a:solidFill>
                  <a:srgbClr val="540000"/>
                </a:solidFill>
              </a:rPr>
              <a:t>Педстаж</a:t>
            </a:r>
            <a:r>
              <a:rPr lang="ru-RU" dirty="0" smtClean="0">
                <a:solidFill>
                  <a:srgbClr val="540000"/>
                </a:solidFill>
              </a:rPr>
              <a:t> – </a:t>
            </a:r>
            <a:r>
              <a:rPr lang="en-US" b="1" i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b="1" i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540000"/>
                </a:solidFill>
              </a:rPr>
              <a:t>лет                            • Высшая категория</a:t>
            </a:r>
          </a:p>
          <a:p>
            <a:endParaRPr lang="ru-RU" sz="600" b="1" i="1" dirty="0" smtClean="0">
              <a:solidFill>
                <a:srgbClr val="54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i="1" cap="all" dirty="0" smtClean="0">
                <a:solidFill>
                  <a:srgbClr val="9A0000"/>
                </a:solidFill>
              </a:rPr>
              <a:t> </a:t>
            </a:r>
            <a:r>
              <a:rPr lang="ru-RU" sz="1700" b="1" i="1" cap="all" dirty="0" smtClean="0">
                <a:solidFill>
                  <a:srgbClr val="9A0000"/>
                </a:solidFill>
              </a:rPr>
              <a:t>«Отличник народного просвещения» </a:t>
            </a:r>
            <a:endParaRPr lang="ru-RU" b="1" dirty="0" smtClean="0">
              <a:solidFill>
                <a:srgbClr val="54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600" b="1" dirty="0" smtClean="0">
              <a:solidFill>
                <a:srgbClr val="540000"/>
              </a:solidFill>
            </a:endParaRPr>
          </a:p>
          <a:p>
            <a:pPr lvl="0"/>
            <a:endParaRPr lang="ru-RU" sz="400" b="1" dirty="0" smtClean="0">
              <a:solidFill>
                <a:srgbClr val="54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540000"/>
                </a:solidFill>
              </a:rPr>
              <a:t> Почетная грамота отдела образования администрации Кировского       района г. Саратова , (2005год)</a:t>
            </a:r>
          </a:p>
          <a:p>
            <a:pPr lvl="0" algn="just">
              <a:buFont typeface="Arial" pitchFamily="34" charset="0"/>
              <a:buChar char="•"/>
            </a:pPr>
            <a:endParaRPr lang="ru-RU" sz="600" b="1" i="1" dirty="0" smtClean="0">
              <a:solidFill>
                <a:srgbClr val="54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540000"/>
                </a:solidFill>
              </a:rPr>
              <a:t> Почётная грамота Комитета по образованию администрации г. Саратова, (2006год)</a:t>
            </a:r>
          </a:p>
          <a:p>
            <a:pPr lvl="0" algn="just">
              <a:buFont typeface="Arial" pitchFamily="34" charset="0"/>
              <a:buChar char="•"/>
            </a:pPr>
            <a:endParaRPr lang="ru-RU" sz="600" b="1" i="1" dirty="0" smtClean="0">
              <a:solidFill>
                <a:srgbClr val="54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540000"/>
                </a:solidFill>
              </a:rPr>
              <a:t> Благодарность Губернатора Саратовской области П.Л.Ипатова за активную общественную деятельность и большой личный вклад в патриотическое воспитание подрастающего поколения, (2009 год)</a:t>
            </a:r>
          </a:p>
          <a:p>
            <a:pPr lvl="0" algn="just">
              <a:buFont typeface="Arial" pitchFamily="34" charset="0"/>
              <a:buChar char="•"/>
            </a:pPr>
            <a:endParaRPr lang="ru-RU" sz="600" b="1" i="1" dirty="0" smtClean="0">
              <a:solidFill>
                <a:srgbClr val="54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540000"/>
                </a:solidFill>
              </a:rPr>
              <a:t> Почётная грамота Министерства социального развития Саратовской области за активное участие в патриотическом воспитании молодёжи, (2010 год)</a:t>
            </a:r>
          </a:p>
          <a:p>
            <a:pPr lvl="0" algn="just">
              <a:buFont typeface="Arial" pitchFamily="34" charset="0"/>
              <a:buChar char="•"/>
            </a:pPr>
            <a:endParaRPr lang="ru-RU" sz="1700" b="1" i="1" dirty="0" smtClean="0">
              <a:solidFill>
                <a:srgbClr val="540000"/>
              </a:solidFill>
            </a:endParaRPr>
          </a:p>
          <a:p>
            <a:pPr lvl="0" algn="just"/>
            <a:endParaRPr lang="ru-RU" sz="400" b="1" i="1" dirty="0" smtClean="0">
              <a:solidFill>
                <a:srgbClr val="540000"/>
              </a:solidFill>
            </a:endParaRPr>
          </a:p>
          <a:p>
            <a:endParaRPr lang="ru-RU" b="1" i="1" dirty="0" smtClean="0">
              <a:solidFill>
                <a:srgbClr val="540000"/>
              </a:solidFill>
            </a:endParaRPr>
          </a:p>
          <a:p>
            <a:endParaRPr lang="ru-RU" b="1" i="1" dirty="0" smtClean="0">
              <a:solidFill>
                <a:srgbClr val="54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5286388"/>
            <a:ext cx="5643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540000"/>
                </a:solidFill>
              </a:rPr>
              <a:t> </a:t>
            </a:r>
            <a:r>
              <a:rPr lang="ru-RU" sz="1700" b="1" i="1" dirty="0" smtClean="0">
                <a:solidFill>
                  <a:srgbClr val="540000"/>
                </a:solidFill>
              </a:rPr>
              <a:t>Почётная грамота Министерства образования и науки Российской Федерации, (2007год) </a:t>
            </a:r>
            <a:r>
              <a:rPr lang="ru-RU" sz="1700" b="1" i="1" dirty="0" smtClean="0">
                <a:solidFill>
                  <a:srgbClr val="740000"/>
                </a:solidFill>
              </a:rPr>
              <a:t>– </a:t>
            </a:r>
            <a:r>
              <a:rPr lang="ru-RU" sz="1700" b="1" i="1" cap="all" dirty="0" smtClean="0">
                <a:solidFill>
                  <a:srgbClr val="9A0000"/>
                </a:solidFill>
              </a:rPr>
              <a:t>Победитель конкурса лучших учителей Российской федерации (ПНПО)</a:t>
            </a:r>
            <a:endParaRPr lang="ru-RU" sz="1700" i="1" cap="all" dirty="0" smtClean="0">
              <a:solidFill>
                <a:srgbClr val="9A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428604"/>
            <a:ext cx="1714512" cy="907683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3" name="Picture 8" descr="D:\!Мамкино\_С того компа\My Documents (Mamka)\PICTURES-ИЗОБРАЖЕНИЯ\Изображения\Animated\J00761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64891" y="5286388"/>
            <a:ext cx="192333" cy="107157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 descr="19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357166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bldLvl="2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800972" cy="48577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2400" b="1" i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учитель имеет только любовь к делу, он будет хорошим учителем. </a:t>
            </a:r>
          </a:p>
          <a:p>
            <a:pPr algn="just">
              <a:buNone/>
            </a:pPr>
            <a:r>
              <a:rPr lang="ru-RU" sz="2400" b="1" i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Если учитель имеет только любовь к ученикам, как отец, мать, он будет лучше того учителя, который прочёл все книги, но не имеет любви ни к делу, ни к ученикам. </a:t>
            </a:r>
          </a:p>
          <a:p>
            <a:pPr algn="just">
              <a:buNone/>
            </a:pPr>
            <a:r>
              <a:rPr lang="ru-RU" sz="2400" b="1" i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Если учитель соединяет в себе любовь к делу и к ученикам - он совершенный учитель.</a:t>
            </a:r>
          </a:p>
          <a:p>
            <a:pPr algn="just">
              <a:buNone/>
            </a:pPr>
            <a:endParaRPr lang="en-US" sz="800" b="1" i="1" dirty="0" smtClean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b="1" i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Л.Н.ТОЛСТОЙ</a:t>
            </a:r>
            <a:endParaRPr lang="ru-RU" sz="1800" b="1" i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928694" cy="285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9586" y="6215082"/>
            <a:ext cx="1000132" cy="64291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86322"/>
            <a:ext cx="1138236" cy="1603149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285984" y="5572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pic>
        <p:nvPicPr>
          <p:cNvPr id="8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500042"/>
            <a:ext cx="2214578" cy="117242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8643998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8" descr="D:\!Мамкино\_С того компа\My Documents (Mamka)\PICTURES-ИЗОБРАЖЕНИЯ\Изображения\Animated\J00761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3929066"/>
            <a:ext cx="428628" cy="23880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9397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                    </a:t>
            </a:r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КОНЦЕПЦИЯ УЧИТЕЛЯ</a:t>
            </a:r>
            <a:endParaRPr lang="ru-RU" sz="3600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800972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Многие теоретики-педагоги отмечали огромное нравственное воздействие, могучую и мудрую власть учительской профессии.</a:t>
            </a:r>
          </a:p>
          <a:p>
            <a:pPr algn="just">
              <a:lnSpc>
                <a:spcPct val="120000"/>
              </a:lnSpc>
              <a:buNone/>
            </a:pPr>
            <a:endParaRPr lang="ru-RU" sz="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2400" b="1" dirty="0" smtClean="0">
                <a:ln w="11430"/>
                <a:solidFill>
                  <a:srgbClr val="64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Платон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писал, что, </a:t>
            </a:r>
            <a:r>
              <a:rPr lang="ru-RU" sz="2400" b="1" i="1" dirty="0" smtClean="0">
                <a:ln w="11430"/>
                <a:solidFill>
                  <a:srgbClr val="6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башмачник будет дурным мастером, граждане от этого будут только несколько хуже обуты, но, если воспитатель детей будет плохо выполнять свои обязанности, в стране появятся целые поколения невежественных и дурных людей.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28604"/>
            <a:ext cx="2071702" cy="109678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215206" y="5357826"/>
            <a:ext cx="857256" cy="1071570"/>
          </a:xfrm>
          <a:prstGeom prst="ellipse">
            <a:avLst/>
          </a:prstGeom>
          <a:ln>
            <a:solidFill>
              <a:srgbClr val="D8B8A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D:\!Мамкино\_С того компа\My Documents (Mamka)\PICTURES-ИЗОБРАЖЕНИЯ\Изображения\Animated\J00761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3929066"/>
            <a:ext cx="428628" cy="23880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2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572396" y="4857760"/>
            <a:ext cx="907535" cy="1071570"/>
          </a:xfrm>
          <a:prstGeom prst="ellipse">
            <a:avLst/>
          </a:prstGeom>
          <a:ln>
            <a:solidFill>
              <a:srgbClr val="D8B8A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2357422" y="1857364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571480"/>
            <a:ext cx="5429288" cy="132802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К.Д. Ушинский </a:t>
            </a:r>
            <a:r>
              <a:rPr lang="ru-RU" b="1" dirty="0" smtClean="0"/>
              <a:t>рассматривал учителя </a:t>
            </a:r>
            <a:r>
              <a:rPr lang="ru-RU" b="1" i="1" dirty="0" smtClean="0">
                <a:solidFill>
                  <a:srgbClr val="6B0B0B"/>
                </a:solidFill>
              </a:rPr>
              <a:t>как ратоборца истины и добра, как живое звено между прошедшим и будущим…</a:t>
            </a:r>
            <a:r>
              <a:rPr lang="ru-RU" b="1" dirty="0" smtClean="0">
                <a:solidFill>
                  <a:srgbClr val="6B0B0B"/>
                </a:solidFill>
              </a:rPr>
              <a:t> </a:t>
            </a:r>
            <a:r>
              <a:rPr lang="ru-RU" b="1" dirty="0" smtClean="0"/>
              <a:t>Его дело, по виду скромное, - одно из величайших дел в истории.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2110270"/>
            <a:ext cx="6286544" cy="2247424"/>
          </a:xfrm>
          <a:prstGeom prst="round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В.А. Сухомлинский </a:t>
            </a:r>
            <a:r>
              <a:rPr lang="ru-RU" b="1" dirty="0" smtClean="0">
                <a:latin typeface="+mj-lt"/>
              </a:rPr>
              <a:t>считал, что </a:t>
            </a:r>
            <a:r>
              <a:rPr lang="ru-RU" b="1" i="1" dirty="0" smtClean="0">
                <a:solidFill>
                  <a:srgbClr val="6B0B0B"/>
                </a:solidFill>
                <a:latin typeface="+mj-lt"/>
              </a:rPr>
              <a:t>ни один учитель не может быть универсальным воплощением всех достоинств… каждый имеет неповторимую живинку, способен ярче, полнее других…выявить себя в какой-то сфере духовной жизни. </a:t>
            </a:r>
            <a:r>
              <a:rPr lang="ru-RU" b="1" dirty="0" smtClean="0">
                <a:latin typeface="+mj-lt"/>
              </a:rPr>
              <a:t>Эта сфера как раз и является тем личным вкладом, который вносит индивидуальность педагога в сложный процесс влияния на учащихся. </a:t>
            </a:r>
            <a:endParaRPr lang="ru-RU" b="1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4572008"/>
            <a:ext cx="5786478" cy="1634490"/>
          </a:xfrm>
          <a:prstGeom prst="roundRect">
            <a:avLst/>
          </a:prstGeom>
          <a:ln w="285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Как правильно указывал </a:t>
            </a:r>
            <a:r>
              <a:rPr lang="ru-RU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Макаренко</a:t>
            </a:r>
            <a:r>
              <a:rPr lang="ru-RU" b="1" i="1" dirty="0" smtClean="0">
                <a:solidFill>
                  <a:srgbClr val="740000"/>
                </a:solidFill>
              </a:rPr>
              <a:t>, </a:t>
            </a:r>
            <a:r>
              <a:rPr lang="ru-RU" b="1" i="1" dirty="0" smtClean="0">
                <a:solidFill>
                  <a:srgbClr val="6B0B0B"/>
                </a:solidFill>
              </a:rPr>
              <a:t>ученики простят своим учителям и сухость, и даже придирчивость, но не простят плохого знания дела. </a:t>
            </a:r>
            <a:r>
              <a:rPr lang="ru-RU" b="1" dirty="0" smtClean="0"/>
              <a:t>Выше всего </a:t>
            </a:r>
            <a:r>
              <a:rPr lang="ru-RU" b="1" i="1" dirty="0" smtClean="0">
                <a:solidFill>
                  <a:srgbClr val="6B0B0B"/>
                </a:solidFill>
              </a:rPr>
              <a:t>ценят они </a:t>
            </a:r>
            <a:r>
              <a:rPr lang="ru-RU" b="1" dirty="0" smtClean="0"/>
              <a:t>в педагоге </a:t>
            </a:r>
            <a:r>
              <a:rPr lang="ru-RU" b="1" i="1" dirty="0" smtClean="0">
                <a:solidFill>
                  <a:srgbClr val="6B0B0B"/>
                </a:solidFill>
              </a:rPr>
              <a:t>мастерство, глубокое знание предмета, ясную мысль. </a:t>
            </a:r>
            <a:endParaRPr lang="ru-RU" b="1" i="1" dirty="0">
              <a:solidFill>
                <a:srgbClr val="6B0B0B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2643182"/>
            <a:ext cx="768150" cy="1071570"/>
          </a:xfrm>
          <a:prstGeom prst="ellipse">
            <a:avLst/>
          </a:prstGeom>
          <a:ln>
            <a:solidFill>
              <a:srgbClr val="D8B8AC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2" y="714356"/>
            <a:ext cx="872843" cy="1071570"/>
          </a:xfrm>
          <a:prstGeom prst="ellipse">
            <a:avLst/>
          </a:prstGeom>
          <a:ln>
            <a:solidFill>
              <a:srgbClr val="D8B8A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5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71414"/>
            <a:ext cx="8715404" cy="10826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</a:t>
            </a:r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Я </a:t>
            </a:r>
            <a:r>
              <a:rPr lang="ru-RU" sz="3200" b="1" dirty="0" smtClean="0">
                <a:ln w="11430"/>
                <a:gradFill flip="none" rotWithShape="1">
                  <a:gsLst>
                    <a:gs pos="0">
                      <a:srgbClr val="7E0000">
                        <a:shade val="30000"/>
                        <a:satMod val="115000"/>
                      </a:srgbClr>
                    </a:gs>
                    <a:gs pos="50000">
                      <a:srgbClr val="7E0000">
                        <a:shade val="67500"/>
                        <a:satMod val="115000"/>
                      </a:srgbClr>
                    </a:gs>
                    <a:gs pos="100000">
                      <a:srgbClr val="7E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КОНЦЕПЦИЯ УЧИТЕЛЯ</a:t>
            </a:r>
            <a:endParaRPr lang="ru-RU" sz="3200" b="1" dirty="0">
              <a:ln w="11430"/>
              <a:gradFill flip="none" rotWithShape="1">
                <a:gsLst>
                  <a:gs pos="0">
                    <a:srgbClr val="7E0000">
                      <a:shade val="30000"/>
                      <a:satMod val="115000"/>
                    </a:srgbClr>
                  </a:gs>
                  <a:gs pos="50000">
                    <a:srgbClr val="7E0000">
                      <a:shade val="67500"/>
                      <a:satMod val="115000"/>
                    </a:srgbClr>
                  </a:gs>
                  <a:gs pos="100000">
                    <a:srgbClr val="7E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b="1" dirty="0" smtClean="0">
              <a:solidFill>
                <a:schemeClr val="dk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29.05.2012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357166"/>
            <a:ext cx="1571636" cy="832043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f941336861c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6066" y="3016574"/>
            <a:ext cx="936000" cy="1698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9058" y="1857364"/>
            <a:ext cx="1211732" cy="408623"/>
          </a:xfrm>
          <a:prstGeom prst="roundRect">
            <a:avLst/>
          </a:prstGeom>
          <a:solidFill>
            <a:srgbClr val="FF9999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Гуманизм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1" y="1285860"/>
            <a:ext cx="2071702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Профессионализм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5417122"/>
            <a:ext cx="1992184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Самокритичность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1" y="2428868"/>
            <a:ext cx="3643337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Профессиональное самосознание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571472" y="3643314"/>
            <a:ext cx="3571900" cy="408623"/>
          </a:xfrm>
          <a:prstGeom prst="roundRect">
            <a:avLst/>
          </a:prstGeom>
          <a:solidFill>
            <a:srgbClr val="FF996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/>
              <a:t>Самосозидание и его мотивация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48" y="4286256"/>
            <a:ext cx="3000396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/>
              <a:t>Педагогика сотрудничества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5417122"/>
            <a:ext cx="2143140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Креативность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3643314"/>
            <a:ext cx="3286148" cy="408623"/>
          </a:xfrm>
          <a:prstGeom prst="roundRect">
            <a:avLst/>
          </a:prstGeom>
          <a:solidFill>
            <a:srgbClr val="FF996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r>
              <a:rPr lang="ru-RU" b="1" dirty="0" smtClean="0"/>
              <a:t>Личностная самореализация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86380" y="3000372"/>
            <a:ext cx="3286148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Инновационная деятельность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84" y="4274114"/>
            <a:ext cx="2786082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ru-RU" b="1" dirty="0" smtClean="0"/>
              <a:t>Толерантность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5786" y="3000372"/>
            <a:ext cx="3357586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Профессиональная мотивация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6020773"/>
            <a:ext cx="2357454" cy="408623"/>
          </a:xfrm>
          <a:prstGeom prst="roundRect">
            <a:avLst/>
          </a:prstGeom>
          <a:solidFill>
            <a:srgbClr val="FF9999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Личностное обаяние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5429264"/>
            <a:ext cx="1928826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Сопереживание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14612" y="4857760"/>
            <a:ext cx="4000528" cy="40862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Педагогический такт, справедливость</a:t>
            </a:r>
            <a:endParaRPr lang="ru-RU" b="1" dirty="0"/>
          </a:p>
        </p:txBody>
      </p:sp>
    </p:spTree>
  </p:cSld>
  <p:clrMapOvr>
    <a:masterClrMapping/>
  </p:clrMapOvr>
  <p:transition spd="slow" advClick="0" advTm="3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29.05.2012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76200">
            <a:solidFill>
              <a:srgbClr val="BA5D4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2214546" y="1928802"/>
            <a:ext cx="4722843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71670" y="500042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Понимаешь, мама, я – учитель!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Есть такое гордое призвание!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Вы меня , пожалуйста, ищите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В мире творчества, мечты и созидания.</a:t>
            </a:r>
            <a:endParaRPr lang="ru-RU" sz="3000" b="1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ntino scrip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2428868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Сын мой, понимаешь, я - учитель!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Ты прости за то, что я украдкой,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Тихо заходя в твою обитель,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Часто наклонялась над тетрадкой.</a:t>
            </a:r>
            <a:endParaRPr lang="ru-RU" sz="3000" b="1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ntino scrip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4357694"/>
            <a:ext cx="6357982" cy="1938992"/>
          </a:xfrm>
          <a:prstGeom prst="rect">
            <a:avLst/>
          </a:prstGeom>
          <a:noFill/>
          <a:scene3d>
            <a:camera prst="orthographicFront"/>
            <a:lightRig rig="balanced" dir="t"/>
          </a:scene3d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Школьные друзья! Меня простите!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Разошлись у всех пути-дороги.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Не судите меня слишком строго.</a:t>
            </a:r>
          </a:p>
          <a:p>
            <a:r>
              <a:rPr lang="ru-RU" sz="30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Понимаете! Ведь я – Учитель!</a:t>
            </a:r>
            <a:endParaRPr lang="ru-RU" sz="3000" b="1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ntino script" pitchFamily="2" charset="0"/>
            </a:endParaRPr>
          </a:p>
        </p:txBody>
      </p:sp>
      <p:pic>
        <p:nvPicPr>
          <p:cNvPr id="12" name="Рисунок 11" descr="i08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42944" cy="8955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8" name="Picture 4" descr="C:\Documents and Settings\Мамка\Мои документы\Мои рисунки\Serdce(1).png"/>
          <p:cNvPicPr>
            <a:picLocks noChangeAspect="1" noChangeArrowheads="1"/>
          </p:cNvPicPr>
          <p:nvPr/>
        </p:nvPicPr>
        <p:blipFill>
          <a:blip r:embed="rId4" cstate="email">
            <a:lum bright="-5000" contrast="-10000"/>
          </a:blip>
          <a:srcRect/>
          <a:stretch>
            <a:fillRect/>
          </a:stretch>
        </p:blipFill>
        <p:spPr bwMode="auto">
          <a:xfrm>
            <a:off x="7358082" y="5214950"/>
            <a:ext cx="1178465" cy="107768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/>
        </p:spPr>
      </p:pic>
      <p:pic>
        <p:nvPicPr>
          <p:cNvPr id="1029" name="Picture 5" descr="C:\Documents and Settings\Мамка\Мои документы\Мои рисунки\89589227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2556" y="5357826"/>
            <a:ext cx="1177676" cy="62850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C:\Documents and Settings\Мамка\Мои документы\Мои рисунки\3b71af19de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215206" y="785794"/>
            <a:ext cx="1071569" cy="10001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9" name="Picture 15" descr="D:\!Мамкино\_С того компа\Мои рисунки\Эмблема-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429520" y="3143248"/>
            <a:ext cx="820777" cy="85725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40" name="Picture 16" descr="C:\Documents and Settings\Мамка\Мои документы\Мои рисунки\image001.gi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8000"/>
          </a:blip>
          <a:srcRect/>
          <a:stretch>
            <a:fillRect/>
          </a:stretch>
        </p:blipFill>
        <p:spPr bwMode="auto">
          <a:xfrm>
            <a:off x="857224" y="2928934"/>
            <a:ext cx="1167810" cy="85725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 advClick="0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литература 2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3159</TotalTime>
  <Words>1181</Words>
  <Application>Microsoft Office PowerPoint</Application>
  <PresentationFormat>Экран (4:3)</PresentationFormat>
  <Paragraphs>211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литература 2</vt:lpstr>
      <vt:lpstr>Я – Учитель !</vt:lpstr>
      <vt:lpstr>РОДИНА  ЖАННА ГЕННАДИЕВНА _________________________________________________________________________</vt:lpstr>
      <vt:lpstr>Слайд 3</vt:lpstr>
      <vt:lpstr>РОДИНА  ЖАННА ГЕННАДИЕВНА</vt:lpstr>
      <vt:lpstr>Слайд 5</vt:lpstr>
      <vt:lpstr>                      КОНЦЕПЦИЯ УЧИТЕЛЯ</vt:lpstr>
      <vt:lpstr>Слайд 7</vt:lpstr>
      <vt:lpstr>                        Я - КОНЦЕПЦИЯ УЧИТЕЛЯ</vt:lpstr>
      <vt:lpstr>Слайд 9</vt:lpstr>
      <vt:lpstr>Тема инновационного  педагогического опыта</vt:lpstr>
      <vt:lpstr>ОЖИДАЕМЫЙ РЕЗУЛЬТАТ</vt:lpstr>
      <vt:lpstr>Слайд 12</vt:lpstr>
      <vt:lpstr>Информационное представление опыта </vt:lpstr>
      <vt:lpstr>ЭТАПЫ БОЛЬШОГО ПУТИ</vt:lpstr>
      <vt:lpstr>Слайд 15</vt:lpstr>
      <vt:lpstr>НА КРЫЛЬЯХ МЕЧТЫ</vt:lpstr>
      <vt:lpstr>Пусть в сердцах зажжётся Память!</vt:lpstr>
      <vt:lpstr>Слайд 18</vt:lpstr>
      <vt:lpstr>БЛАГОДАРЮ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Zhanna</cp:lastModifiedBy>
  <cp:revision>431</cp:revision>
  <dcterms:created xsi:type="dcterms:W3CDTF">2010-01-03T13:51:10Z</dcterms:created>
  <dcterms:modified xsi:type="dcterms:W3CDTF">2012-05-29T00:53:19Z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1090395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