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676" autoAdjust="0"/>
    <p:restoredTop sz="94660"/>
  </p:normalViewPr>
  <p:slideViewPr>
    <p:cSldViewPr>
      <p:cViewPr varScale="1">
        <p:scale>
          <a:sx n="101" d="100"/>
          <a:sy n="101" d="100"/>
        </p:scale>
        <p:origin x="-2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EA60-10A5-49B4-B509-72C6730186EA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77C4-4BB1-4EEC-BC14-2D393A9FF2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EA60-10A5-49B4-B509-72C6730186EA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77C4-4BB1-4EEC-BC14-2D393A9FF2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EA60-10A5-49B4-B509-72C6730186EA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77C4-4BB1-4EEC-BC14-2D393A9FF2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021448-9D24-4745-8CE4-A93E8217A6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extBox 8"/>
          <p:cNvSpPr txBox="1"/>
          <p:nvPr userDrawn="1"/>
        </p:nvSpPr>
        <p:spPr>
          <a:xfrm>
            <a:off x="642910" y="500042"/>
            <a:ext cx="72152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rgbClr val="7030A0"/>
                </a:solidFill>
              </a:rPr>
              <a:t>Устный счёт:</a:t>
            </a:r>
            <a:endParaRPr lang="ru-RU" sz="6000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785786" y="1571612"/>
            <a:ext cx="74295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/>
              <a:t>Даны числа: -9; 12; 3/5; -4,6; 9; 6,08;</a:t>
            </a:r>
            <a:r>
              <a:rPr lang="ru-RU" sz="2400" b="1" baseline="0" dirty="0" smtClean="0"/>
              <a:t> -3/5; 0,001; 123; -12; 0.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400" b="1" baseline="0" dirty="0" smtClean="0"/>
              <a:t>Назовите отрицательные, положительные, натуральные, дробные, целые числа.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400" b="1" baseline="0" dirty="0" smtClean="0"/>
              <a:t>Назовите числа, противоположные данным числам.</a:t>
            </a:r>
          </a:p>
          <a:p>
            <a:pPr marL="800100" lvl="1" indent="-342900">
              <a:buFont typeface="Arial" pitchFamily="34" charset="0"/>
              <a:buNone/>
            </a:pPr>
            <a:endParaRPr lang="ru-RU" sz="2400" b="1" baseline="0" dirty="0" smtClean="0"/>
          </a:p>
          <a:p>
            <a:pPr marL="342900" lvl="0" indent="-342900">
              <a:buFont typeface="+mj-lt"/>
              <a:buAutoNum type="arabicPeriod"/>
            </a:pPr>
            <a:r>
              <a:rPr lang="ru-RU" sz="2400" b="1" baseline="0" dirty="0" smtClean="0"/>
              <a:t>Каким числом будет число –а, если: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400" b="1" baseline="0" dirty="0" smtClean="0"/>
              <a:t>а – отрицательное;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400" b="1" baseline="0" dirty="0" smtClean="0"/>
              <a:t>а = 0;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400" b="1" baseline="0" dirty="0" smtClean="0"/>
              <a:t>а – положительное число. </a:t>
            </a:r>
            <a:endParaRPr lang="ru-RU" sz="2400" b="1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01E527F-EA66-4454-AF76-B44FAEF4EA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EA60-10A5-49B4-B509-72C6730186EA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77C4-4BB1-4EEC-BC14-2D393A9FF2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EA60-10A5-49B4-B509-72C6730186EA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77C4-4BB1-4EEC-BC14-2D393A9FF2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EA60-10A5-49B4-B509-72C6730186EA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77C4-4BB1-4EEC-BC14-2D393A9FF2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EA60-10A5-49B4-B509-72C6730186EA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77C4-4BB1-4EEC-BC14-2D393A9FF2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EA60-10A5-49B4-B509-72C6730186EA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77C4-4BB1-4EEC-BC14-2D393A9FF2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EA60-10A5-49B4-B509-72C6730186EA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77C4-4BB1-4EEC-BC14-2D393A9FF2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EA60-10A5-49B4-B509-72C6730186EA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77C4-4BB1-4EEC-BC14-2D393A9FF2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EA60-10A5-49B4-B509-72C6730186EA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377C4-4BB1-4EEC-BC14-2D393A9FF2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AEA60-10A5-49B4-B509-72C6730186EA}" type="datetimeFigureOut">
              <a:rPr lang="ru-RU" smtClean="0"/>
              <a:pPr/>
              <a:t>08.02.2011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377C4-4BB1-4EEC-BC14-2D393A9FF2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5875" y="2636838"/>
            <a:ext cx="6400800" cy="1800225"/>
          </a:xfrm>
        </p:spPr>
        <p:txBody>
          <a:bodyPr/>
          <a:lstStyle/>
          <a:p>
            <a:r>
              <a:rPr lang="ru-RU" sz="5400" b="1">
                <a:solidFill>
                  <a:srgbClr val="0000FF"/>
                </a:solidFill>
                <a:latin typeface="Comic Sans MS" pitchFamily="66" charset="0"/>
              </a:rPr>
              <a:t>Тема</a:t>
            </a:r>
            <a:r>
              <a:rPr lang="en-US" sz="5400" b="1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ru-RU" sz="5400" b="1">
                <a:solidFill>
                  <a:srgbClr val="0000FF"/>
                </a:solidFill>
                <a:latin typeface="Comic Sans MS" pitchFamily="66" charset="0"/>
              </a:rPr>
              <a:t>урока :</a:t>
            </a:r>
            <a:br>
              <a:rPr lang="ru-RU" sz="5400" b="1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 sz="5400" b="1">
                <a:solidFill>
                  <a:srgbClr val="0000FF"/>
                </a:solidFill>
                <a:latin typeface="Comic Sans MS" pitchFamily="66" charset="0"/>
              </a:rPr>
              <a:t> «Модуль числа»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59113" y="2209800"/>
            <a:ext cx="5870605" cy="2290770"/>
          </a:xfrm>
        </p:spPr>
        <p:txBody>
          <a:bodyPr/>
          <a:lstStyle/>
          <a:p>
            <a:r>
              <a:rPr lang="en-US" dirty="0"/>
              <a:t> </a:t>
            </a:r>
            <a:endParaRPr lang="ru-RU" dirty="0"/>
          </a:p>
          <a:p>
            <a:endParaRPr lang="ru-RU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340100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500430" y="5786454"/>
            <a:ext cx="5461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00FF"/>
                </a:solidFill>
                <a:latin typeface="a_AlbionicExp" pitchFamily="34" charset="-52"/>
              </a:rPr>
              <a:t>Выполнила: учитель математики И.А. </a:t>
            </a:r>
            <a:r>
              <a:rPr lang="ru-RU" dirty="0" err="1" smtClean="0">
                <a:solidFill>
                  <a:srgbClr val="0000FF"/>
                </a:solidFill>
                <a:latin typeface="a_AlbionicExp" pitchFamily="34" charset="-52"/>
              </a:rPr>
              <a:t>Кибе</a:t>
            </a:r>
            <a:endParaRPr lang="ru-RU" dirty="0">
              <a:solidFill>
                <a:srgbClr val="0000FF"/>
              </a:solidFill>
              <a:latin typeface="a_AlbionicExp" pitchFamily="34" charset="-5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762000"/>
            <a:ext cx="7620000" cy="2209800"/>
          </a:xfrm>
        </p:spPr>
        <p:txBody>
          <a:bodyPr>
            <a:normAutofit fontScale="90000"/>
          </a:bodyPr>
          <a:lstStyle/>
          <a:p>
            <a:r>
              <a:rPr lang="ru-RU">
                <a:solidFill>
                  <a:srgbClr val="0000FF"/>
                </a:solidFill>
                <a:latin typeface="Comic Sans MS" pitchFamily="66" charset="0"/>
              </a:rPr>
              <a:t>Модуль положительного числа равен самому числу.</a:t>
            </a:r>
            <a:br>
              <a:rPr lang="ru-RU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ru-RU">
                <a:solidFill>
                  <a:srgbClr val="0000FF"/>
                </a:solidFill>
                <a:latin typeface="Comic Sans MS" pitchFamily="66" charset="0"/>
              </a:rPr>
            </a:br>
            <a:r>
              <a:rPr lang="ru-RU">
                <a:solidFill>
                  <a:srgbClr val="0000FF"/>
                </a:solidFill>
                <a:latin typeface="Comic Sans MS" pitchFamily="66" charset="0"/>
              </a:rPr>
              <a:t>Модуль нуля равен нулю.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810000"/>
            <a:ext cx="8135937" cy="2571750"/>
          </a:xfrm>
        </p:spPr>
        <p:txBody>
          <a:bodyPr/>
          <a:lstStyle/>
          <a:p>
            <a:r>
              <a:rPr lang="ru-RU"/>
              <a:t> 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96950" y="3810000"/>
            <a:ext cx="7150100" cy="2406650"/>
            <a:chOff x="599" y="2432"/>
            <a:chExt cx="4504" cy="1516"/>
          </a:xfrm>
        </p:grpSpPr>
        <p:sp>
          <p:nvSpPr>
            <p:cNvPr id="16389" name="Line 5"/>
            <p:cNvSpPr>
              <a:spLocks noChangeShapeType="1"/>
            </p:cNvSpPr>
            <p:nvPr/>
          </p:nvSpPr>
          <p:spPr bwMode="auto">
            <a:xfrm>
              <a:off x="793" y="2704"/>
              <a:ext cx="40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390" name="Oval 6"/>
            <p:cNvSpPr>
              <a:spLocks noChangeArrowheads="1"/>
            </p:cNvSpPr>
            <p:nvPr/>
          </p:nvSpPr>
          <p:spPr bwMode="auto">
            <a:xfrm>
              <a:off x="3651" y="2704"/>
              <a:ext cx="45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391" name="Oval 7"/>
            <p:cNvSpPr>
              <a:spLocks noChangeArrowheads="1"/>
            </p:cNvSpPr>
            <p:nvPr/>
          </p:nvSpPr>
          <p:spPr bwMode="auto">
            <a:xfrm>
              <a:off x="2064" y="2704"/>
              <a:ext cx="45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392" name="AutoShape 8"/>
            <p:cNvSpPr>
              <a:spLocks/>
            </p:cNvSpPr>
            <p:nvPr/>
          </p:nvSpPr>
          <p:spPr bwMode="auto">
            <a:xfrm rot="-5400000">
              <a:off x="2787" y="2072"/>
              <a:ext cx="141" cy="1587"/>
            </a:xfrm>
            <a:prstGeom prst="leftBrace">
              <a:avLst>
                <a:gd name="adj1" fmla="val 9379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393" name="Text Box 9"/>
            <p:cNvSpPr txBox="1">
              <a:spLocks noChangeArrowheads="1"/>
            </p:cNvSpPr>
            <p:nvPr/>
          </p:nvSpPr>
          <p:spPr bwMode="auto">
            <a:xfrm>
              <a:off x="3560" y="2432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b="1">
                  <a:latin typeface="Arial" charset="0"/>
                </a:rPr>
                <a:t>А(7)</a:t>
              </a:r>
            </a:p>
          </p:txBody>
        </p:sp>
        <p:sp>
          <p:nvSpPr>
            <p:cNvPr id="16394" name="Text Box 10"/>
            <p:cNvSpPr txBox="1">
              <a:spLocks noChangeArrowheads="1"/>
            </p:cNvSpPr>
            <p:nvPr/>
          </p:nvSpPr>
          <p:spPr bwMode="auto">
            <a:xfrm>
              <a:off x="2006" y="244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b="1">
                  <a:latin typeface="Arial" charset="0"/>
                </a:rPr>
                <a:t>0</a:t>
              </a:r>
            </a:p>
          </p:txBody>
        </p:sp>
        <p:sp>
          <p:nvSpPr>
            <p:cNvPr id="16395" name="Text Box 11"/>
            <p:cNvSpPr txBox="1">
              <a:spLocks noChangeArrowheads="1"/>
            </p:cNvSpPr>
            <p:nvPr/>
          </p:nvSpPr>
          <p:spPr bwMode="auto">
            <a:xfrm>
              <a:off x="2777" y="2898"/>
              <a:ext cx="97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>
                  <a:latin typeface="Arial" charset="0"/>
                </a:rPr>
                <a:t>7 единиц</a:t>
              </a:r>
            </a:p>
          </p:txBody>
        </p:sp>
        <p:sp>
          <p:nvSpPr>
            <p:cNvPr id="16396" name="Text Box 12"/>
            <p:cNvSpPr txBox="1">
              <a:spLocks noChangeArrowheads="1"/>
            </p:cNvSpPr>
            <p:nvPr/>
          </p:nvSpPr>
          <p:spPr bwMode="auto">
            <a:xfrm>
              <a:off x="599" y="3352"/>
              <a:ext cx="4504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800" b="1">
                  <a:solidFill>
                    <a:srgbClr val="0000FF"/>
                  </a:solidFill>
                  <a:latin typeface="Arial" charset="0"/>
                  <a:cs typeface="Arial" charset="0"/>
                </a:rPr>
                <a:t>│7│=7              │1,5│= 1,5       </a:t>
              </a:r>
              <a:r>
                <a:rPr lang="ru-RU" sz="2800" b="1">
                  <a:solidFill>
                    <a:srgbClr val="0000FF"/>
                  </a:solidFill>
                  <a:latin typeface="Arial" charset="0"/>
                </a:rPr>
                <a:t>│0│ = 0</a:t>
              </a:r>
            </a:p>
            <a:p>
              <a:r>
                <a:rPr lang="ru-RU" sz="2800" b="1">
                  <a:latin typeface="Arial" charset="0"/>
                  <a:cs typeface="Arial" charset="0"/>
                </a:rPr>
                <a:t>                      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9AB3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9AB3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066800"/>
            <a:ext cx="7620000" cy="2533650"/>
          </a:xfrm>
        </p:spPr>
        <p:txBody>
          <a:bodyPr/>
          <a:lstStyle/>
          <a:p>
            <a:r>
              <a:rPr lang="ru-RU">
                <a:solidFill>
                  <a:srgbClr val="0000FF"/>
                </a:solidFill>
                <a:latin typeface="Comic Sans MS" pitchFamily="66" charset="0"/>
              </a:rPr>
              <a:t>Модуль отрицательного числа равен противоположному числу.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66800" y="4191000"/>
            <a:ext cx="7597775" cy="2049463"/>
            <a:chOff x="645" y="2655"/>
            <a:chExt cx="4786" cy="1291"/>
          </a:xfrm>
        </p:grpSpPr>
        <p:sp>
          <p:nvSpPr>
            <p:cNvPr id="17412" name="Line 4"/>
            <p:cNvSpPr>
              <a:spLocks noChangeShapeType="1"/>
            </p:cNvSpPr>
            <p:nvPr/>
          </p:nvSpPr>
          <p:spPr bwMode="auto">
            <a:xfrm>
              <a:off x="1020" y="2976"/>
              <a:ext cx="408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13" name="Oval 5"/>
            <p:cNvSpPr>
              <a:spLocks noChangeArrowheads="1"/>
            </p:cNvSpPr>
            <p:nvPr/>
          </p:nvSpPr>
          <p:spPr bwMode="auto">
            <a:xfrm>
              <a:off x="3696" y="2976"/>
              <a:ext cx="46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14" name="Oval 6"/>
            <p:cNvSpPr>
              <a:spLocks noChangeArrowheads="1"/>
            </p:cNvSpPr>
            <p:nvPr/>
          </p:nvSpPr>
          <p:spPr bwMode="auto">
            <a:xfrm>
              <a:off x="2109" y="2976"/>
              <a:ext cx="45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15" name="Text Box 7"/>
            <p:cNvSpPr txBox="1">
              <a:spLocks noChangeArrowheads="1"/>
            </p:cNvSpPr>
            <p:nvPr/>
          </p:nvSpPr>
          <p:spPr bwMode="auto">
            <a:xfrm>
              <a:off x="3684" y="2655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>
                  <a:latin typeface="Arial" charset="0"/>
                </a:rPr>
                <a:t>0</a:t>
              </a:r>
            </a:p>
          </p:txBody>
        </p:sp>
        <p:sp>
          <p:nvSpPr>
            <p:cNvPr id="17416" name="Text Box 8"/>
            <p:cNvSpPr txBox="1">
              <a:spLocks noChangeArrowheads="1"/>
            </p:cNvSpPr>
            <p:nvPr/>
          </p:nvSpPr>
          <p:spPr bwMode="auto">
            <a:xfrm>
              <a:off x="2051" y="2701"/>
              <a:ext cx="5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>
                  <a:latin typeface="Arial" charset="0"/>
                </a:rPr>
                <a:t>А(- 7)</a:t>
              </a:r>
            </a:p>
          </p:txBody>
        </p:sp>
        <p:sp>
          <p:nvSpPr>
            <p:cNvPr id="17417" name="AutoShape 9"/>
            <p:cNvSpPr>
              <a:spLocks/>
            </p:cNvSpPr>
            <p:nvPr/>
          </p:nvSpPr>
          <p:spPr bwMode="auto">
            <a:xfrm rot="-5400000">
              <a:off x="2787" y="2389"/>
              <a:ext cx="232" cy="1587"/>
            </a:xfrm>
            <a:prstGeom prst="leftBrace">
              <a:avLst>
                <a:gd name="adj1" fmla="val 5700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18" name="Text Box 10"/>
            <p:cNvSpPr txBox="1">
              <a:spLocks noChangeArrowheads="1"/>
            </p:cNvSpPr>
            <p:nvPr/>
          </p:nvSpPr>
          <p:spPr bwMode="auto">
            <a:xfrm>
              <a:off x="2822" y="3245"/>
              <a:ext cx="83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b="1">
                  <a:latin typeface="Arial" charset="0"/>
                </a:rPr>
                <a:t>7 единиц</a:t>
              </a:r>
            </a:p>
          </p:txBody>
        </p:sp>
        <p:sp>
          <p:nvSpPr>
            <p:cNvPr id="17419" name="Text Box 11"/>
            <p:cNvSpPr txBox="1">
              <a:spLocks noChangeArrowheads="1"/>
            </p:cNvSpPr>
            <p:nvPr/>
          </p:nvSpPr>
          <p:spPr bwMode="auto">
            <a:xfrm>
              <a:off x="735" y="3715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7420" name="Text Box 12"/>
            <p:cNvSpPr txBox="1">
              <a:spLocks noChangeArrowheads="1"/>
            </p:cNvSpPr>
            <p:nvPr/>
          </p:nvSpPr>
          <p:spPr bwMode="auto">
            <a:xfrm>
              <a:off x="645" y="3546"/>
              <a:ext cx="478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>
                  <a:solidFill>
                    <a:srgbClr val="0000FF"/>
                  </a:solidFill>
                  <a:latin typeface="Arial" charset="0"/>
                  <a:cs typeface="Arial" charset="0"/>
                </a:rPr>
                <a:t>     │</a:t>
              </a:r>
              <a:r>
                <a:rPr lang="ru-RU" sz="2800" b="1">
                  <a:solidFill>
                    <a:srgbClr val="0000FF"/>
                  </a:solidFill>
                  <a:latin typeface="Arial" charset="0"/>
                  <a:cs typeface="Arial" charset="0"/>
                </a:rPr>
                <a:t>- 7│= 7                      │- 1,5│ = 1,5</a:t>
              </a:r>
              <a:r>
                <a:rPr lang="ru-RU" b="1">
                  <a:latin typeface="Arial" charset="0"/>
                  <a:cs typeface="Arial" charset="0"/>
                </a:rPr>
                <a:t>                     </a:t>
              </a:r>
              <a:endParaRPr lang="ru-RU">
                <a:latin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9AB3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9AB3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>
                <a:solidFill>
                  <a:srgbClr val="0000FF"/>
                </a:solidFill>
                <a:latin typeface="Comic Sans MS" pitchFamily="66" charset="0"/>
              </a:rPr>
              <a:t>Противоположные числа имеют равные модули.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648200"/>
            <a:ext cx="8153400" cy="147796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3600">
                <a:solidFill>
                  <a:srgbClr val="FF0000"/>
                </a:solidFill>
                <a:latin typeface="Comic Sans MS" pitchFamily="66" charset="0"/>
              </a:rPr>
              <a:t>Модуль не может быть отрицательным числом!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851025" y="28416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Arial" charset="0"/>
                <a:cs typeface="Arial" charset="0"/>
              </a:rPr>
              <a:t>││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671638" y="58975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b="1">
              <a:latin typeface="Arial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057400" y="2209800"/>
            <a:ext cx="5853113" cy="1774825"/>
            <a:chOff x="1292" y="1084"/>
            <a:chExt cx="3687" cy="977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292" y="1084"/>
              <a:ext cx="3687" cy="796"/>
              <a:chOff x="1234" y="1097"/>
              <a:chExt cx="3687" cy="796"/>
            </a:xfrm>
          </p:grpSpPr>
          <p:sp>
            <p:nvSpPr>
              <p:cNvPr id="18440" name="Text Box 8"/>
              <p:cNvSpPr txBox="1">
                <a:spLocks noChangeArrowheads="1"/>
              </p:cNvSpPr>
              <p:nvPr/>
            </p:nvSpPr>
            <p:spPr bwMode="auto">
              <a:xfrm>
                <a:off x="1234" y="1097"/>
                <a:ext cx="3373" cy="2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800" dirty="0">
                    <a:latin typeface="Arial" charset="0"/>
                    <a:cs typeface="Arial" charset="0"/>
                  </a:rPr>
                  <a:t>│</a:t>
                </a:r>
                <a:r>
                  <a:rPr lang="ru-RU" sz="2800" b="1" dirty="0">
                    <a:latin typeface="Arial" charset="0"/>
                    <a:cs typeface="Arial" charset="0"/>
                  </a:rPr>
                  <a:t>5│ = </a:t>
                </a:r>
                <a:r>
                  <a:rPr lang="ru-RU" sz="2800" b="1" dirty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5</a:t>
                </a:r>
                <a:r>
                  <a:rPr lang="ru-RU" sz="2800" b="1" dirty="0">
                    <a:solidFill>
                      <a:schemeClr val="hlink"/>
                    </a:solidFill>
                    <a:latin typeface="Arial" charset="0"/>
                    <a:cs typeface="Arial" charset="0"/>
                  </a:rPr>
                  <a:t> </a:t>
                </a:r>
                <a:r>
                  <a:rPr lang="ru-RU" sz="2800" b="1" dirty="0">
                    <a:latin typeface="Arial" charset="0"/>
                    <a:cs typeface="Arial" charset="0"/>
                  </a:rPr>
                  <a:t>                        │- 5│ = </a:t>
                </a:r>
                <a:r>
                  <a:rPr lang="ru-RU" sz="2800" b="1" dirty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5</a:t>
                </a:r>
                <a:endParaRPr lang="ru-RU" sz="2800" dirty="0">
                  <a:solidFill>
                    <a:srgbClr val="FF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8441" name="Line 9"/>
              <p:cNvSpPr>
                <a:spLocks noChangeShapeType="1"/>
              </p:cNvSpPr>
              <p:nvPr/>
            </p:nvSpPr>
            <p:spPr bwMode="auto">
              <a:xfrm>
                <a:off x="1292" y="1706"/>
                <a:ext cx="362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42" name="Oval 10"/>
              <p:cNvSpPr>
                <a:spLocks noChangeArrowheads="1"/>
              </p:cNvSpPr>
              <p:nvPr/>
            </p:nvSpPr>
            <p:spPr bwMode="auto">
              <a:xfrm>
                <a:off x="3061" y="1706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43" name="Oval 11"/>
              <p:cNvSpPr>
                <a:spLocks noChangeArrowheads="1"/>
              </p:cNvSpPr>
              <p:nvPr/>
            </p:nvSpPr>
            <p:spPr bwMode="auto">
              <a:xfrm>
                <a:off x="4150" y="1706"/>
                <a:ext cx="45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44" name="Oval 12"/>
              <p:cNvSpPr>
                <a:spLocks noChangeArrowheads="1"/>
              </p:cNvSpPr>
              <p:nvPr/>
            </p:nvSpPr>
            <p:spPr bwMode="auto">
              <a:xfrm>
                <a:off x="1927" y="1706"/>
                <a:ext cx="46" cy="4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45" name="Text Box 13"/>
              <p:cNvSpPr txBox="1">
                <a:spLocks noChangeArrowheads="1"/>
              </p:cNvSpPr>
              <p:nvPr/>
            </p:nvSpPr>
            <p:spPr bwMode="auto">
              <a:xfrm>
                <a:off x="1869" y="1387"/>
                <a:ext cx="302" cy="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000" b="1">
                    <a:latin typeface="Arial" charset="0"/>
                  </a:rPr>
                  <a:t>- 5</a:t>
                </a:r>
              </a:p>
            </p:txBody>
          </p:sp>
          <p:sp>
            <p:nvSpPr>
              <p:cNvPr id="18446" name="Text Box 14"/>
              <p:cNvSpPr txBox="1">
                <a:spLocks noChangeArrowheads="1"/>
              </p:cNvSpPr>
              <p:nvPr/>
            </p:nvSpPr>
            <p:spPr bwMode="auto">
              <a:xfrm>
                <a:off x="4092" y="1433"/>
                <a:ext cx="205" cy="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000" b="1">
                    <a:latin typeface="Arial" charset="0"/>
                  </a:rPr>
                  <a:t>5</a:t>
                </a:r>
              </a:p>
            </p:txBody>
          </p:sp>
          <p:sp>
            <p:nvSpPr>
              <p:cNvPr id="18447" name="AutoShape 15"/>
              <p:cNvSpPr>
                <a:spLocks/>
              </p:cNvSpPr>
              <p:nvPr/>
            </p:nvSpPr>
            <p:spPr bwMode="auto">
              <a:xfrm rot="-5400000">
                <a:off x="2446" y="1279"/>
                <a:ext cx="141" cy="1088"/>
              </a:xfrm>
              <a:prstGeom prst="leftBrace">
                <a:avLst>
                  <a:gd name="adj1" fmla="val 64303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48" name="AutoShape 16"/>
              <p:cNvSpPr>
                <a:spLocks/>
              </p:cNvSpPr>
              <p:nvPr/>
            </p:nvSpPr>
            <p:spPr bwMode="auto">
              <a:xfrm rot="-5400000">
                <a:off x="3512" y="1255"/>
                <a:ext cx="187" cy="1089"/>
              </a:xfrm>
              <a:prstGeom prst="leftBrace">
                <a:avLst>
                  <a:gd name="adj1" fmla="val 48529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8449" name="Text Box 17"/>
              <p:cNvSpPr txBox="1">
                <a:spLocks noChangeArrowheads="1"/>
              </p:cNvSpPr>
              <p:nvPr/>
            </p:nvSpPr>
            <p:spPr bwMode="auto">
              <a:xfrm>
                <a:off x="3026" y="1518"/>
                <a:ext cx="116" cy="2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ru-RU" b="1">
                  <a:latin typeface="Arial" charset="0"/>
                </a:endParaRPr>
              </a:p>
            </p:txBody>
          </p:sp>
          <p:sp>
            <p:nvSpPr>
              <p:cNvPr id="18450" name="Text Box 18"/>
              <p:cNvSpPr txBox="1">
                <a:spLocks noChangeArrowheads="1"/>
              </p:cNvSpPr>
              <p:nvPr/>
            </p:nvSpPr>
            <p:spPr bwMode="auto">
              <a:xfrm>
                <a:off x="3003" y="1433"/>
                <a:ext cx="205" cy="2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000" b="1">
                    <a:latin typeface="Arial" charset="0"/>
                  </a:rPr>
                  <a:t>0</a:t>
                </a:r>
              </a:p>
            </p:txBody>
          </p:sp>
        </p:grpSp>
        <p:sp>
          <p:nvSpPr>
            <p:cNvPr id="18451" name="Text Box 19"/>
            <p:cNvSpPr txBox="1">
              <a:spLocks noChangeArrowheads="1"/>
            </p:cNvSpPr>
            <p:nvPr/>
          </p:nvSpPr>
          <p:spPr bwMode="auto">
            <a:xfrm>
              <a:off x="3198" y="1842"/>
              <a:ext cx="1496" cy="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000" b="1">
                  <a:solidFill>
                    <a:schemeClr val="hlink"/>
                  </a:solidFill>
                  <a:latin typeface="Arial" charset="0"/>
                </a:rPr>
                <a:t>5</a:t>
              </a:r>
              <a:r>
                <a:rPr lang="ru-RU" sz="2000" b="1">
                  <a:latin typeface="Arial" charset="0"/>
                </a:rPr>
                <a:t> единиц</a:t>
              </a:r>
            </a:p>
          </p:txBody>
        </p:sp>
        <p:sp>
          <p:nvSpPr>
            <p:cNvPr id="18452" name="Text Box 20"/>
            <p:cNvSpPr txBox="1">
              <a:spLocks noChangeArrowheads="1"/>
            </p:cNvSpPr>
            <p:nvPr/>
          </p:nvSpPr>
          <p:spPr bwMode="auto">
            <a:xfrm>
              <a:off x="2064" y="1843"/>
              <a:ext cx="874" cy="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000" b="1">
                  <a:solidFill>
                    <a:schemeClr val="hlink"/>
                  </a:solidFill>
                  <a:latin typeface="Arial" charset="0"/>
                </a:rPr>
                <a:t>5</a:t>
              </a:r>
              <a:r>
                <a:rPr lang="ru-RU" sz="2000" b="1">
                  <a:latin typeface="Arial" charset="0"/>
                </a:rPr>
                <a:t> единиц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ru-RU" dirty="0" err="1">
                <a:solidFill>
                  <a:srgbClr val="0000FF"/>
                </a:solidFill>
                <a:latin typeface="Comic Sans MS" pitchFamily="66" charset="0"/>
              </a:rPr>
              <a:t>Прикольно</a:t>
            </a:r>
            <a:r>
              <a:rPr lang="ru-RU" dirty="0">
                <a:solidFill>
                  <a:srgbClr val="0000FF"/>
                </a:solidFill>
                <a:latin typeface="Comic Sans MS" pitchFamily="66" charset="0"/>
              </a:rPr>
              <a:t>!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66800"/>
            <a:ext cx="5638800" cy="55626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2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/>
            </a:r>
            <a:br>
              <a:rPr lang="ru-RU" sz="1200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</a:br>
            <a:r>
              <a:rPr lang="ru-RU" b="1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Представь, что модуль – это баня, а знак «минус» - грязь.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    Оказываясь под знаком модуля, отрицательное число «моется» и выходит без знака «минус» - чистым.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    В бане могут «мыться» (т.е. стоять под знаком модуля) как положительные, так и отрицательные числа.</a:t>
            </a:r>
            <a:r>
              <a:rPr lang="ru-RU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br>
              <a:rPr lang="ru-RU" dirty="0">
                <a:solidFill>
                  <a:srgbClr val="0000FF"/>
                </a:solidFill>
                <a:cs typeface="Times New Roman" pitchFamily="18" charset="0"/>
              </a:rPr>
            </a:br>
            <a:r>
              <a:rPr lang="ru-RU" sz="800" dirty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ru-RU" sz="800" dirty="0">
                <a:solidFill>
                  <a:srgbClr val="000000"/>
                </a:solidFill>
                <a:cs typeface="Times New Roman" pitchFamily="18" charset="0"/>
              </a:rPr>
            </a:br>
            <a:endParaRPr lang="ru-RU" sz="8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25603" name="Picture 3" descr="10"/>
          <p:cNvPicPr>
            <a:picLocks noGrp="1" noChangeAspect="1" noChangeArrowheads="1"/>
          </p:cNvPicPr>
          <p:nvPr>
            <p:ph type="body"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818187" y="3048000"/>
            <a:ext cx="3325813" cy="3108325"/>
          </a:xfrm>
          <a:solidFill>
            <a:srgbClr val="FFFF99"/>
          </a:solidFill>
          <a:ln/>
        </p:spPr>
      </p:pic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67463" y="533400"/>
            <a:ext cx="1963737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>
                <a:solidFill>
                  <a:srgbClr val="0000FF"/>
                </a:solidFill>
                <a:latin typeface="Comic Sans MS" pitchFamily="66" charset="0"/>
              </a:rPr>
              <a:t>Найдите модуль каждого из чисел: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932363" y="1600200"/>
            <a:ext cx="2519362" cy="3341688"/>
          </a:xfrm>
        </p:spPr>
        <p:txBody>
          <a:bodyPr/>
          <a:lstStyle/>
          <a:p>
            <a:pPr>
              <a:buFontTx/>
              <a:buNone/>
            </a:pPr>
            <a:r>
              <a:rPr lang="ru-RU" sz="3600">
                <a:solidFill>
                  <a:srgbClr val="FF0000"/>
                </a:solidFill>
              </a:rPr>
              <a:t>12</a:t>
            </a:r>
          </a:p>
          <a:p>
            <a:pPr>
              <a:buFontTx/>
              <a:buNone/>
            </a:pPr>
            <a:r>
              <a:rPr lang="ru-RU" sz="3600">
                <a:solidFill>
                  <a:srgbClr val="FF0000"/>
                </a:solidFill>
              </a:rPr>
              <a:t>7,08</a:t>
            </a:r>
          </a:p>
          <a:p>
            <a:pPr>
              <a:buFontTx/>
              <a:buNone/>
            </a:pPr>
            <a:r>
              <a:rPr lang="ru-RU" sz="3600">
                <a:solidFill>
                  <a:srgbClr val="FF0000"/>
                </a:solidFill>
              </a:rPr>
              <a:t>6,32</a:t>
            </a:r>
          </a:p>
          <a:p>
            <a:pPr>
              <a:buFontTx/>
              <a:buNone/>
            </a:pPr>
            <a:r>
              <a:rPr lang="ru-RU" sz="3600">
                <a:solidFill>
                  <a:srgbClr val="FF0000"/>
                </a:solidFill>
              </a:rPr>
              <a:t>0</a:t>
            </a:r>
          </a:p>
          <a:p>
            <a:pPr>
              <a:buFontTx/>
              <a:buNone/>
            </a:pPr>
            <a:r>
              <a:rPr lang="ru-RU" sz="3600">
                <a:solidFill>
                  <a:srgbClr val="FF0000"/>
                </a:solidFill>
              </a:rPr>
              <a:t>72</a:t>
            </a:r>
          </a:p>
          <a:p>
            <a:endParaRPr lang="ru-RU" sz="3600">
              <a:solidFill>
                <a:srgbClr val="FF0000"/>
              </a:solidFill>
            </a:endParaRPr>
          </a:p>
          <a:p>
            <a:endParaRPr lang="ru-RU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682750" y="1647825"/>
            <a:ext cx="2516188" cy="3248025"/>
          </a:xfrm>
        </p:spPr>
        <p:txBody>
          <a:bodyPr>
            <a:normAutofit lnSpcReduction="10000"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│12</a:t>
            </a:r>
            <a:r>
              <a:rPr lang="ru-RU" sz="3600" b="1">
                <a:latin typeface="Times New Roman" pitchFamily="18" charset="0"/>
                <a:cs typeface="Times New Roman" pitchFamily="18" charset="0"/>
              </a:rPr>
              <a:t>│=</a:t>
            </a:r>
          </a:p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│7,08</a:t>
            </a:r>
            <a:r>
              <a:rPr lang="ru-RU" sz="3600" b="1">
                <a:latin typeface="Times New Roman" pitchFamily="18" charset="0"/>
                <a:cs typeface="Times New Roman" pitchFamily="18" charset="0"/>
              </a:rPr>
              <a:t>│=</a:t>
            </a:r>
          </a:p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│- 6,32</a:t>
            </a:r>
            <a:r>
              <a:rPr lang="ru-RU" sz="3600" b="1">
                <a:latin typeface="Times New Roman" pitchFamily="18" charset="0"/>
                <a:cs typeface="Times New Roman" pitchFamily="18" charset="0"/>
              </a:rPr>
              <a:t>│=</a:t>
            </a:r>
          </a:p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│0</a:t>
            </a:r>
            <a:r>
              <a:rPr lang="ru-RU" sz="3600" b="1">
                <a:latin typeface="Times New Roman" pitchFamily="18" charset="0"/>
                <a:cs typeface="Times New Roman" pitchFamily="18" charset="0"/>
              </a:rPr>
              <a:t>│=</a:t>
            </a:r>
          </a:p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│ -72</a:t>
            </a:r>
            <a:r>
              <a:rPr lang="ru-RU" sz="3600" b="1">
                <a:latin typeface="Times New Roman" pitchFamily="18" charset="0"/>
                <a:cs typeface="Times New Roman" pitchFamily="18" charset="0"/>
              </a:rPr>
              <a:t>│=</a:t>
            </a:r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1925" y="0"/>
            <a:ext cx="1362075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68350"/>
          </a:xfrm>
        </p:spPr>
        <p:txBody>
          <a:bodyPr/>
          <a:lstStyle/>
          <a:p>
            <a:r>
              <a:rPr lang="ru-RU" sz="3600" b="1">
                <a:solidFill>
                  <a:srgbClr val="0000FF"/>
                </a:solidFill>
                <a:latin typeface="Comic Sans MS" pitchFamily="66" charset="0"/>
              </a:rPr>
              <a:t>Найдите значение выражения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3150" y="2201863"/>
            <a:ext cx="4117975" cy="3686175"/>
          </a:xfrm>
        </p:spPr>
        <p:txBody>
          <a:bodyPr/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│- 8│+│- 2│=</a:t>
            </a:r>
          </a:p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│- 5│-│ 2│=</a:t>
            </a:r>
          </a:p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│- 8│∙│ - 3│=</a:t>
            </a:r>
          </a:p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│- 27│:│-9│=</a:t>
            </a:r>
          </a:p>
          <a:p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2201863"/>
            <a:ext cx="2143125" cy="3924300"/>
          </a:xfrm>
        </p:spPr>
        <p:txBody>
          <a:bodyPr/>
          <a:lstStyle/>
          <a:p>
            <a:pPr>
              <a:buFontTx/>
              <a:buNone/>
            </a:pPr>
            <a:r>
              <a:rPr lang="ru-RU" sz="3600">
                <a:solidFill>
                  <a:srgbClr val="FF0000"/>
                </a:solidFill>
              </a:rPr>
              <a:t>10</a:t>
            </a:r>
          </a:p>
          <a:p>
            <a:pPr>
              <a:buFontTx/>
              <a:buNone/>
            </a:pPr>
            <a:r>
              <a:rPr lang="ru-RU" sz="3600">
                <a:solidFill>
                  <a:srgbClr val="FF0000"/>
                </a:solidFill>
              </a:rPr>
              <a:t>3</a:t>
            </a:r>
          </a:p>
          <a:p>
            <a:pPr>
              <a:buFontTx/>
              <a:buNone/>
            </a:pPr>
            <a:r>
              <a:rPr lang="ru-RU" sz="3600">
                <a:solidFill>
                  <a:srgbClr val="FF0000"/>
                </a:solidFill>
              </a:rPr>
              <a:t>24</a:t>
            </a:r>
          </a:p>
          <a:p>
            <a:pPr>
              <a:buFontTx/>
              <a:buNone/>
            </a:pPr>
            <a:r>
              <a:rPr lang="ru-RU" sz="3600">
                <a:solidFill>
                  <a:srgbClr val="FF0000"/>
                </a:solidFill>
              </a:rPr>
              <a:t>3</a:t>
            </a:r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2286000"/>
            <a:ext cx="1903413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68350"/>
          </a:xfrm>
        </p:spPr>
        <p:txBody>
          <a:bodyPr/>
          <a:lstStyle/>
          <a:p>
            <a:r>
              <a:rPr lang="ru-RU" b="1">
                <a:solidFill>
                  <a:srgbClr val="0000FF"/>
                </a:solidFill>
                <a:latin typeface="Comic Sans MS" pitchFamily="66" charset="0"/>
              </a:rPr>
              <a:t>Решение уравнений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84213" y="1219200"/>
            <a:ext cx="8208962" cy="5305425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ru-RU" sz="2800">
                <a:solidFill>
                  <a:srgbClr val="0000FF"/>
                </a:solidFill>
                <a:latin typeface="Comic Sans MS" pitchFamily="66" charset="0"/>
                <a:cs typeface="Arial" charset="0"/>
              </a:rPr>
              <a:t>│</a:t>
            </a:r>
            <a:r>
              <a:rPr lang="ru-RU" sz="2800" b="1" i="1">
                <a:solidFill>
                  <a:srgbClr val="0000FF"/>
                </a:solidFill>
                <a:latin typeface="Comic Sans MS" pitchFamily="66" charset="0"/>
                <a:cs typeface="Arial" charset="0"/>
              </a:rPr>
              <a:t>х - а│- </a:t>
            </a:r>
            <a:r>
              <a:rPr lang="ru-RU" sz="2800" i="1">
                <a:solidFill>
                  <a:srgbClr val="0000FF"/>
                </a:solidFill>
                <a:latin typeface="Comic Sans MS" pitchFamily="66" charset="0"/>
                <a:cs typeface="Arial" charset="0"/>
              </a:rPr>
              <a:t>расстояние от </a:t>
            </a:r>
            <a:r>
              <a:rPr lang="ru-RU" sz="2800" b="1" i="1">
                <a:solidFill>
                  <a:srgbClr val="0000FF"/>
                </a:solidFill>
                <a:latin typeface="Comic Sans MS" pitchFamily="66" charset="0"/>
                <a:cs typeface="Arial" charset="0"/>
              </a:rPr>
              <a:t>а</a:t>
            </a:r>
            <a:r>
              <a:rPr lang="ru-RU" sz="2800" i="1">
                <a:solidFill>
                  <a:srgbClr val="0000FF"/>
                </a:solidFill>
                <a:latin typeface="Comic Sans MS" pitchFamily="66" charset="0"/>
                <a:cs typeface="Arial" charset="0"/>
              </a:rPr>
              <a:t> до</a:t>
            </a:r>
            <a:r>
              <a:rPr lang="ru-RU" sz="2800" b="1" i="1">
                <a:solidFill>
                  <a:srgbClr val="0000FF"/>
                </a:solidFill>
                <a:latin typeface="Comic Sans MS" pitchFamily="66" charset="0"/>
                <a:cs typeface="Arial" charset="0"/>
              </a:rPr>
              <a:t> х </a:t>
            </a:r>
          </a:p>
          <a:p>
            <a:pPr marL="0" indent="0" algn="ctr">
              <a:buFontTx/>
              <a:buNone/>
            </a:pPr>
            <a:endParaRPr lang="ru-RU" sz="2800" b="1" i="1">
              <a:solidFill>
                <a:srgbClr val="0000FF"/>
              </a:solidFill>
              <a:latin typeface="Comic Sans MS" pitchFamily="66" charset="0"/>
              <a:cs typeface="Arial" charset="0"/>
            </a:endParaRPr>
          </a:p>
          <a:p>
            <a:pPr marL="0" indent="0" algn="ctr">
              <a:buFontTx/>
              <a:buNone/>
            </a:pPr>
            <a:r>
              <a:rPr lang="ru-RU" sz="2800" i="1">
                <a:solidFill>
                  <a:srgbClr val="0000FF"/>
                </a:solidFill>
                <a:latin typeface="Comic Sans MS" pitchFamily="66" charset="0"/>
                <a:cs typeface="Arial" charset="0"/>
              </a:rPr>
              <a:t>Решите уравнение.</a:t>
            </a:r>
          </a:p>
          <a:p>
            <a:pPr marL="0" indent="0" algn="ctr">
              <a:buFontTx/>
              <a:buNone/>
            </a:pPr>
            <a:r>
              <a:rPr lang="ru-RU" sz="2800">
                <a:solidFill>
                  <a:srgbClr val="0000FF"/>
                </a:solidFill>
                <a:latin typeface="Comic Sans MS" pitchFamily="66" charset="0"/>
                <a:cs typeface="Arial" charset="0"/>
              </a:rPr>
              <a:t>│</a:t>
            </a:r>
            <a:r>
              <a:rPr lang="ru-RU" sz="2800" b="1" i="1">
                <a:solidFill>
                  <a:srgbClr val="0000FF"/>
                </a:solidFill>
                <a:latin typeface="Comic Sans MS" pitchFamily="66" charset="0"/>
                <a:cs typeface="Arial" charset="0"/>
              </a:rPr>
              <a:t>х │= 4</a:t>
            </a:r>
          </a:p>
          <a:p>
            <a:pPr marL="0" indent="0" algn="ctr">
              <a:buFontTx/>
              <a:buNone/>
            </a:pPr>
            <a:endParaRPr lang="ru-RU" sz="2800">
              <a:solidFill>
                <a:srgbClr val="0000FF"/>
              </a:solidFill>
              <a:latin typeface="Comic Sans MS" pitchFamily="66" charset="0"/>
              <a:cs typeface="Arial" charset="0"/>
            </a:endParaRPr>
          </a:p>
          <a:p>
            <a:pPr marL="0" indent="0" algn="ctr">
              <a:buFontTx/>
              <a:buNone/>
            </a:pPr>
            <a:endParaRPr lang="ru-RU" b="1" i="1">
              <a:cs typeface="Arial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547813" y="4652963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latin typeface="Arial" charset="0"/>
              </a:rPr>
              <a:t>х 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447800" y="3810000"/>
            <a:ext cx="5543550" cy="1125538"/>
            <a:chOff x="1215" y="2918"/>
            <a:chExt cx="3492" cy="709"/>
          </a:xfrm>
        </p:grpSpPr>
        <p:sp>
          <p:nvSpPr>
            <p:cNvPr id="21510" name="Line 6"/>
            <p:cNvSpPr>
              <a:spLocks noChangeShapeType="1"/>
            </p:cNvSpPr>
            <p:nvPr/>
          </p:nvSpPr>
          <p:spPr bwMode="auto">
            <a:xfrm>
              <a:off x="1215" y="3326"/>
              <a:ext cx="34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1511" name="Oval 7"/>
            <p:cNvSpPr>
              <a:spLocks noChangeArrowheads="1"/>
            </p:cNvSpPr>
            <p:nvPr/>
          </p:nvSpPr>
          <p:spPr bwMode="auto">
            <a:xfrm>
              <a:off x="3029" y="3281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12" name="Oval 8"/>
            <p:cNvSpPr>
              <a:spLocks noChangeArrowheads="1"/>
            </p:cNvSpPr>
            <p:nvPr/>
          </p:nvSpPr>
          <p:spPr bwMode="auto">
            <a:xfrm>
              <a:off x="3891" y="3281"/>
              <a:ext cx="45" cy="4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13" name="Oval 9"/>
            <p:cNvSpPr>
              <a:spLocks noChangeArrowheads="1"/>
            </p:cNvSpPr>
            <p:nvPr/>
          </p:nvSpPr>
          <p:spPr bwMode="auto">
            <a:xfrm>
              <a:off x="2167" y="3281"/>
              <a:ext cx="46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14" name="Arc 10"/>
            <p:cNvSpPr>
              <a:spLocks/>
            </p:cNvSpPr>
            <p:nvPr/>
          </p:nvSpPr>
          <p:spPr bwMode="auto">
            <a:xfrm rot="-2789898">
              <a:off x="3211" y="2918"/>
              <a:ext cx="57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15" name="Arc 11"/>
            <p:cNvSpPr>
              <a:spLocks/>
            </p:cNvSpPr>
            <p:nvPr/>
          </p:nvSpPr>
          <p:spPr bwMode="auto">
            <a:xfrm>
              <a:off x="2167" y="3009"/>
              <a:ext cx="863" cy="545"/>
            </a:xfrm>
            <a:custGeom>
              <a:avLst/>
              <a:gdLst>
                <a:gd name="G0" fmla="+- 17747 0 0"/>
                <a:gd name="G1" fmla="+- 21600 0 0"/>
                <a:gd name="G2" fmla="+- 21600 0 0"/>
                <a:gd name="T0" fmla="*/ 0 w 34414"/>
                <a:gd name="T1" fmla="*/ 9288 h 21600"/>
                <a:gd name="T2" fmla="*/ 34414 w 34414"/>
                <a:gd name="T3" fmla="*/ 7861 h 21600"/>
                <a:gd name="T4" fmla="*/ 17747 w 3441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4414" h="21600" fill="none" extrusionOk="0">
                  <a:moveTo>
                    <a:pt x="-1" y="9287"/>
                  </a:moveTo>
                  <a:cubicBezTo>
                    <a:pt x="4035" y="3470"/>
                    <a:pt x="10666" y="-1"/>
                    <a:pt x="17747" y="0"/>
                  </a:cubicBezTo>
                  <a:cubicBezTo>
                    <a:pt x="24197" y="0"/>
                    <a:pt x="30311" y="2883"/>
                    <a:pt x="34414" y="7860"/>
                  </a:cubicBezTo>
                </a:path>
                <a:path w="34414" h="21600" stroke="0" extrusionOk="0">
                  <a:moveTo>
                    <a:pt x="-1" y="9287"/>
                  </a:moveTo>
                  <a:cubicBezTo>
                    <a:pt x="4035" y="3470"/>
                    <a:pt x="10666" y="-1"/>
                    <a:pt x="17747" y="0"/>
                  </a:cubicBezTo>
                  <a:cubicBezTo>
                    <a:pt x="24197" y="0"/>
                    <a:pt x="30311" y="2883"/>
                    <a:pt x="34414" y="7860"/>
                  </a:cubicBezTo>
                  <a:lnTo>
                    <a:pt x="17747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16" name="Text Box 12"/>
            <p:cNvSpPr txBox="1">
              <a:spLocks noChangeArrowheads="1"/>
            </p:cNvSpPr>
            <p:nvPr/>
          </p:nvSpPr>
          <p:spPr bwMode="auto">
            <a:xfrm>
              <a:off x="2971" y="3293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>
                  <a:latin typeface="Arial" charset="0"/>
                </a:rPr>
                <a:t>0</a:t>
              </a:r>
            </a:p>
          </p:txBody>
        </p:sp>
        <p:sp>
          <p:nvSpPr>
            <p:cNvPr id="21517" name="Text Box 13"/>
            <p:cNvSpPr txBox="1">
              <a:spLocks noChangeArrowheads="1"/>
            </p:cNvSpPr>
            <p:nvPr/>
          </p:nvSpPr>
          <p:spPr bwMode="auto">
            <a:xfrm>
              <a:off x="1986" y="3339"/>
              <a:ext cx="40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>
                  <a:latin typeface="Arial" charset="0"/>
                </a:rPr>
                <a:t>-4</a:t>
              </a:r>
            </a:p>
          </p:txBody>
        </p:sp>
        <p:sp>
          <p:nvSpPr>
            <p:cNvPr id="21518" name="Text Box 14"/>
            <p:cNvSpPr txBox="1">
              <a:spLocks noChangeArrowheads="1"/>
            </p:cNvSpPr>
            <p:nvPr/>
          </p:nvSpPr>
          <p:spPr bwMode="auto">
            <a:xfrm>
              <a:off x="3878" y="3339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ru-RU" b="1">
                <a:latin typeface="Arial" charset="0"/>
              </a:endParaRPr>
            </a:p>
          </p:txBody>
        </p:sp>
        <p:sp>
          <p:nvSpPr>
            <p:cNvPr id="21519" name="Text Box 15"/>
            <p:cNvSpPr txBox="1">
              <a:spLocks noChangeArrowheads="1"/>
            </p:cNvSpPr>
            <p:nvPr/>
          </p:nvSpPr>
          <p:spPr bwMode="auto">
            <a:xfrm>
              <a:off x="3833" y="3247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>
                  <a:latin typeface="Arial" charset="0"/>
                </a:rPr>
                <a:t>4</a:t>
              </a:r>
            </a:p>
          </p:txBody>
        </p:sp>
      </p:grp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1547813" y="5638800"/>
            <a:ext cx="64277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i="1">
                <a:latin typeface="Arial" charset="0"/>
              </a:rPr>
              <a:t> </a:t>
            </a:r>
            <a:r>
              <a:rPr lang="ru-RU" sz="3200" b="1" i="1">
                <a:solidFill>
                  <a:srgbClr val="FF0000"/>
                </a:solidFill>
                <a:latin typeface="Arial" charset="0"/>
              </a:rPr>
              <a:t>Ответ.            Х = - 4  и   х =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1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rgbClr val="0000FF"/>
                </a:solidFill>
                <a:latin typeface="Comic Sans MS" pitchFamily="66" charset="0"/>
              </a:rPr>
              <a:t>Примеры решений уравнений.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4000">
                <a:solidFill>
                  <a:srgbClr val="0000FF"/>
                </a:solidFill>
                <a:latin typeface="Comic Sans MS" pitchFamily="66" charset="0"/>
                <a:cs typeface="Arial" charset="0"/>
              </a:rPr>
              <a:t>   │</a:t>
            </a:r>
            <a:r>
              <a:rPr lang="ru-RU" sz="4000" b="1" i="1">
                <a:solidFill>
                  <a:srgbClr val="0000FF"/>
                </a:solidFill>
                <a:latin typeface="Comic Sans MS" pitchFamily="66" charset="0"/>
                <a:cs typeface="Arial" charset="0"/>
              </a:rPr>
              <a:t>Х- 2│= 5 </a:t>
            </a:r>
          </a:p>
          <a:p>
            <a:pPr>
              <a:buFontTx/>
              <a:buNone/>
            </a:pPr>
            <a:endParaRPr lang="ru-RU" sz="4000" b="1" i="1">
              <a:solidFill>
                <a:srgbClr val="0000FF"/>
              </a:solidFill>
              <a:latin typeface="Comic Sans MS" pitchFamily="66" charset="0"/>
              <a:cs typeface="Arial" charset="0"/>
            </a:endParaRPr>
          </a:p>
          <a:p>
            <a:pPr>
              <a:buFontTx/>
              <a:buNone/>
            </a:pPr>
            <a:endParaRPr lang="ru-RU" b="1" i="1">
              <a:cs typeface="Arial" charset="0"/>
            </a:endParaRPr>
          </a:p>
          <a:p>
            <a:pPr>
              <a:buFontTx/>
              <a:buNone/>
            </a:pPr>
            <a:endParaRPr lang="ru-RU">
              <a:cs typeface="Arial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339975" y="2995613"/>
            <a:ext cx="539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latin typeface="Arial" charset="0"/>
              </a:rPr>
              <a:t>- 3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4343400" y="2971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latin typeface="Arial" charset="0"/>
              </a:rPr>
              <a:t>  2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6588125" y="2971800"/>
            <a:ext cx="498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latin typeface="Arial" charset="0"/>
              </a:rPr>
              <a:t>7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47813" y="3500438"/>
            <a:ext cx="6840537" cy="835025"/>
            <a:chOff x="930" y="1888"/>
            <a:chExt cx="4309" cy="526"/>
          </a:xfrm>
        </p:grpSpPr>
        <p:sp>
          <p:nvSpPr>
            <p:cNvPr id="22536" name="Line 8"/>
            <p:cNvSpPr>
              <a:spLocks noChangeShapeType="1"/>
            </p:cNvSpPr>
            <p:nvPr/>
          </p:nvSpPr>
          <p:spPr bwMode="auto">
            <a:xfrm>
              <a:off x="930" y="1888"/>
              <a:ext cx="430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2537" name="Oval 9"/>
            <p:cNvSpPr>
              <a:spLocks noChangeArrowheads="1"/>
            </p:cNvSpPr>
            <p:nvPr/>
          </p:nvSpPr>
          <p:spPr bwMode="auto">
            <a:xfrm>
              <a:off x="2880" y="1888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38" name="Oval 10"/>
            <p:cNvSpPr>
              <a:spLocks noChangeArrowheads="1"/>
            </p:cNvSpPr>
            <p:nvPr/>
          </p:nvSpPr>
          <p:spPr bwMode="auto">
            <a:xfrm flipH="1">
              <a:off x="4195" y="1888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39" name="Oval 11"/>
            <p:cNvSpPr>
              <a:spLocks noChangeArrowheads="1"/>
            </p:cNvSpPr>
            <p:nvPr/>
          </p:nvSpPr>
          <p:spPr bwMode="auto">
            <a:xfrm>
              <a:off x="1565" y="1888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40" name="AutoShape 12"/>
            <p:cNvSpPr>
              <a:spLocks/>
            </p:cNvSpPr>
            <p:nvPr/>
          </p:nvSpPr>
          <p:spPr bwMode="auto">
            <a:xfrm rot="5400000" flipV="1">
              <a:off x="2087" y="1366"/>
              <a:ext cx="272" cy="1315"/>
            </a:xfrm>
            <a:prstGeom prst="rightBrace">
              <a:avLst>
                <a:gd name="adj1" fmla="val 4028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41" name="AutoShape 13"/>
            <p:cNvSpPr>
              <a:spLocks/>
            </p:cNvSpPr>
            <p:nvPr/>
          </p:nvSpPr>
          <p:spPr bwMode="auto">
            <a:xfrm rot="5400000" flipV="1">
              <a:off x="3467" y="1391"/>
              <a:ext cx="232" cy="1315"/>
            </a:xfrm>
            <a:prstGeom prst="rightBrace">
              <a:avLst>
                <a:gd name="adj1" fmla="val 4723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42" name="Text Box 14"/>
            <p:cNvSpPr txBox="1">
              <a:spLocks noChangeArrowheads="1"/>
            </p:cNvSpPr>
            <p:nvPr/>
          </p:nvSpPr>
          <p:spPr bwMode="auto">
            <a:xfrm>
              <a:off x="1915" y="2126"/>
              <a:ext cx="28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>
                  <a:latin typeface="Arial" charset="0"/>
                </a:rPr>
                <a:t>-5</a:t>
              </a:r>
            </a:p>
          </p:txBody>
        </p:sp>
        <p:sp>
          <p:nvSpPr>
            <p:cNvPr id="22543" name="Text Box 15"/>
            <p:cNvSpPr txBox="1">
              <a:spLocks noChangeArrowheads="1"/>
            </p:cNvSpPr>
            <p:nvPr/>
          </p:nvSpPr>
          <p:spPr bwMode="auto">
            <a:xfrm>
              <a:off x="3502" y="212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>
                  <a:latin typeface="Arial" charset="0"/>
                </a:rPr>
                <a:t>5</a:t>
              </a:r>
            </a:p>
          </p:txBody>
        </p:sp>
      </p:grp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1258888" y="4076700"/>
            <a:ext cx="633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1116013" y="5334000"/>
            <a:ext cx="7127875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>
                <a:solidFill>
                  <a:srgbClr val="FF0000"/>
                </a:solidFill>
              </a:rPr>
              <a:t>Ответ.  </a:t>
            </a:r>
          </a:p>
          <a:p>
            <a:pPr>
              <a:spcBef>
                <a:spcPct val="50000"/>
              </a:spcBef>
            </a:pPr>
            <a:r>
              <a:rPr lang="ru-RU" sz="3600" b="1" i="1">
                <a:solidFill>
                  <a:srgbClr val="FF0000"/>
                </a:solidFill>
              </a:rPr>
              <a:t>Х = - 3  и  Х =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0000FF"/>
                </a:solidFill>
                <a:latin typeface="Comic Sans MS" pitchFamily="66" charset="0"/>
              </a:rPr>
              <a:t>Решите уравнения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597150"/>
            <a:ext cx="4033838" cy="3529013"/>
          </a:xfrm>
        </p:spPr>
        <p:txBody>
          <a:bodyPr/>
          <a:lstStyle/>
          <a:p>
            <a:r>
              <a:rPr lang="ru-RU" sz="3600">
                <a:cs typeface="Arial" charset="0"/>
              </a:rPr>
              <a:t>│</a:t>
            </a:r>
            <a:r>
              <a:rPr lang="ru-RU" sz="3600" b="1" i="1">
                <a:cs typeface="Arial" charset="0"/>
              </a:rPr>
              <a:t>х│= 25</a:t>
            </a:r>
          </a:p>
          <a:p>
            <a:r>
              <a:rPr lang="ru-RU" sz="3600">
                <a:cs typeface="Arial" charset="0"/>
              </a:rPr>
              <a:t>│</a:t>
            </a:r>
            <a:r>
              <a:rPr lang="ru-RU" sz="3600" b="1" i="1">
                <a:cs typeface="Arial" charset="0"/>
              </a:rPr>
              <a:t>х - 12│= 6</a:t>
            </a:r>
          </a:p>
          <a:p>
            <a:r>
              <a:rPr lang="ru-RU" sz="3600" b="1" i="1">
                <a:cs typeface="Arial" charset="0"/>
              </a:rPr>
              <a:t>│х - 3│= 0</a:t>
            </a:r>
          </a:p>
          <a:p>
            <a:r>
              <a:rPr lang="ru-RU" sz="3600">
                <a:cs typeface="Arial" charset="0"/>
              </a:rPr>
              <a:t>│</a:t>
            </a:r>
            <a:r>
              <a:rPr lang="ru-RU" sz="3600" b="1" i="1">
                <a:cs typeface="Arial" charset="0"/>
              </a:rPr>
              <a:t>х│= - 7,5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2519363"/>
            <a:ext cx="4033837" cy="3606800"/>
          </a:xfrm>
        </p:spPr>
        <p:txBody>
          <a:bodyPr/>
          <a:lstStyle/>
          <a:p>
            <a:pPr>
              <a:buFontTx/>
              <a:buNone/>
            </a:pPr>
            <a:r>
              <a:rPr lang="ru-RU" sz="3600">
                <a:solidFill>
                  <a:srgbClr val="FF0000"/>
                </a:solidFill>
              </a:rPr>
              <a:t>х = 25 и х = - 25</a:t>
            </a:r>
          </a:p>
          <a:p>
            <a:pPr>
              <a:buFontTx/>
              <a:buNone/>
            </a:pPr>
            <a:r>
              <a:rPr lang="ru-RU" sz="3600">
                <a:solidFill>
                  <a:srgbClr val="FF0000"/>
                </a:solidFill>
              </a:rPr>
              <a:t>х = 18 и х = 6</a:t>
            </a:r>
          </a:p>
          <a:p>
            <a:pPr>
              <a:buFontTx/>
              <a:buNone/>
            </a:pPr>
            <a:r>
              <a:rPr lang="ru-RU" sz="3600">
                <a:solidFill>
                  <a:srgbClr val="FF0000"/>
                </a:solidFill>
              </a:rPr>
              <a:t>х = 3 и х = -3</a:t>
            </a:r>
          </a:p>
          <a:p>
            <a:pPr>
              <a:buFontTx/>
              <a:buNone/>
            </a:pPr>
            <a:r>
              <a:rPr lang="ru-RU" sz="3600">
                <a:solidFill>
                  <a:srgbClr val="FF0000"/>
                </a:solidFill>
              </a:rPr>
              <a:t>Корней 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>
                <a:solidFill>
                  <a:srgbClr val="0000FF"/>
                </a:solidFill>
                <a:latin typeface="Comic Sans MS" pitchFamily="66" charset="0"/>
              </a:rPr>
              <a:t>Поняли?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3600">
                <a:solidFill>
                  <a:srgbClr val="0000FF"/>
                </a:solidFill>
                <a:latin typeface="Comic Sans MS" pitchFamily="66" charset="0"/>
              </a:rPr>
              <a:t>А теперь…</a:t>
            </a: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438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2060575"/>
            <a:ext cx="860425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1.Что такое координатная прямая?</a:t>
            </a:r>
          </a:p>
          <a:p>
            <a:r>
              <a:rPr lang="ru-RU" sz="3200" b="1">
                <a:latin typeface="Times New Roman" pitchFamily="18" charset="0"/>
              </a:rPr>
              <a:t>2.Что называют координатой точки на прямой?</a:t>
            </a:r>
          </a:p>
          <a:p>
            <a:r>
              <a:rPr lang="ru-RU" sz="3200" b="1">
                <a:latin typeface="Times New Roman" pitchFamily="18" charset="0"/>
              </a:rPr>
              <a:t>3.Какие числа называются </a:t>
            </a:r>
            <a:endParaRPr lang="en-US" sz="3200" b="1">
              <a:latin typeface="Times New Roman" pitchFamily="18" charset="0"/>
            </a:endParaRPr>
          </a:p>
          <a:p>
            <a:r>
              <a:rPr lang="ru-RU" sz="3200" b="1">
                <a:latin typeface="Times New Roman" pitchFamily="18" charset="0"/>
              </a:rPr>
              <a:t>противоположными?</a:t>
            </a:r>
            <a:endParaRPr lang="en-US" sz="3200" b="1">
              <a:latin typeface="Times New Roman" pitchFamily="18" charset="0"/>
            </a:endParaRPr>
          </a:p>
          <a:p>
            <a:r>
              <a:rPr lang="en-US" sz="3200" b="1">
                <a:latin typeface="Times New Roman" pitchFamily="18" charset="0"/>
              </a:rPr>
              <a:t>4</a:t>
            </a:r>
            <a:r>
              <a:rPr lang="ru-RU" sz="3200" b="1">
                <a:latin typeface="Times New Roman" pitchFamily="18" charset="0"/>
              </a:rPr>
              <a:t>.Как обозначается число, противоположное числу а?</a:t>
            </a:r>
          </a:p>
          <a:p>
            <a:r>
              <a:rPr lang="ru-RU" sz="3200" b="1">
                <a:latin typeface="Times New Roman" pitchFamily="18" charset="0"/>
              </a:rPr>
              <a:t>5.Какие числа называют целыми?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00FF"/>
                </a:solidFill>
                <a:latin typeface="Comic Sans MS" pitchFamily="66" charset="0"/>
              </a:rPr>
              <a:t>Знаете ли вы, …</a:t>
            </a:r>
          </a:p>
        </p:txBody>
      </p:sp>
      <p:pic>
        <p:nvPicPr>
          <p:cNvPr id="6149" name="Picture 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" y="0"/>
            <a:ext cx="1143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0"/>
            <a:ext cx="1143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Самостоятельная работа</a:t>
            </a:r>
            <a:endParaRPr lang="ru-RU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324528" cy="544522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>
                <a:solidFill>
                  <a:srgbClr val="FF0000"/>
                </a:solidFill>
                <a:latin typeface="Comic Sans MS" pitchFamily="66" charset="0"/>
              </a:rPr>
              <a:t>Вариант 1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  <a:p>
            <a:pPr lvl="0">
              <a:buNone/>
            </a:pPr>
            <a:r>
              <a:rPr lang="ru-RU" dirty="0" smtClean="0">
                <a:latin typeface="Comic Sans MS" pitchFamily="66" charset="0"/>
              </a:rPr>
              <a:t>Найдите </a:t>
            </a:r>
            <a:r>
              <a:rPr lang="ru-RU" dirty="0">
                <a:latin typeface="Comic Sans MS" pitchFamily="66" charset="0"/>
              </a:rPr>
              <a:t>модуль числа: </a:t>
            </a:r>
            <a:r>
              <a:rPr lang="en-US" dirty="0" smtClean="0">
                <a:latin typeface="Comic Sans MS" pitchFamily="66" charset="0"/>
              </a:rPr>
              <a:t>                                                              </a:t>
            </a:r>
            <a:r>
              <a:rPr lang="ru-RU" dirty="0" smtClean="0">
                <a:latin typeface="Comic Sans MS" pitchFamily="66" charset="0"/>
              </a:rPr>
              <a:t>- </a:t>
            </a:r>
            <a:r>
              <a:rPr lang="ru-RU" dirty="0">
                <a:latin typeface="Comic Sans MS" pitchFamily="66" charset="0"/>
              </a:rPr>
              <a:t>23; 0,34; - 2/3; 2  3/4.</a:t>
            </a:r>
          </a:p>
          <a:p>
            <a:pPr lvl="0">
              <a:buNone/>
            </a:pPr>
            <a:r>
              <a:rPr lang="ru-RU" dirty="0">
                <a:latin typeface="Comic Sans MS" pitchFamily="66" charset="0"/>
              </a:rPr>
              <a:t>Запишите числа, модуль которых равен: </a:t>
            </a:r>
            <a:r>
              <a:rPr lang="en-US" dirty="0" smtClean="0">
                <a:latin typeface="Comic Sans MS" pitchFamily="66" charset="0"/>
              </a:rPr>
              <a:t>               </a:t>
            </a:r>
            <a:r>
              <a:rPr lang="ru-RU" dirty="0" smtClean="0">
                <a:latin typeface="Comic Sans MS" pitchFamily="66" charset="0"/>
              </a:rPr>
              <a:t>4</a:t>
            </a:r>
            <a:r>
              <a:rPr lang="ru-RU" dirty="0">
                <a:latin typeface="Comic Sans MS" pitchFamily="66" charset="0"/>
              </a:rPr>
              <a:t>; 0, 23; 3/7; 3 1/4.</a:t>
            </a:r>
          </a:p>
          <a:p>
            <a:endParaRPr lang="ru-RU" dirty="0">
              <a:latin typeface="Comic Sans MS" pitchFamily="66" charset="0"/>
            </a:endParaRPr>
          </a:p>
          <a:p>
            <a:pPr>
              <a:buNone/>
            </a:pPr>
            <a:r>
              <a:rPr lang="ru-RU" b="1" dirty="0">
                <a:solidFill>
                  <a:srgbClr val="FF0000"/>
                </a:solidFill>
                <a:latin typeface="Comic Sans MS" pitchFamily="66" charset="0"/>
              </a:rPr>
              <a:t>Вариант 2</a:t>
            </a:r>
            <a:endParaRPr lang="ru-RU" dirty="0">
              <a:solidFill>
                <a:srgbClr val="FF0000"/>
              </a:solidFill>
              <a:latin typeface="Comic Sans MS" pitchFamily="66" charset="0"/>
            </a:endParaRPr>
          </a:p>
          <a:p>
            <a:pPr lvl="0">
              <a:buNone/>
            </a:pPr>
            <a:r>
              <a:rPr lang="ru-RU" dirty="0" smtClean="0">
                <a:latin typeface="Comic Sans MS" pitchFamily="66" charset="0"/>
              </a:rPr>
              <a:t>Найдите </a:t>
            </a:r>
            <a:r>
              <a:rPr lang="ru-RU" dirty="0">
                <a:latin typeface="Comic Sans MS" pitchFamily="66" charset="0"/>
              </a:rPr>
              <a:t>модуль числа: </a:t>
            </a:r>
            <a:r>
              <a:rPr lang="en-US" dirty="0" smtClean="0">
                <a:latin typeface="Comic Sans MS" pitchFamily="66" charset="0"/>
              </a:rPr>
              <a:t>                                              </a:t>
            </a:r>
            <a:r>
              <a:rPr lang="ru-RU" dirty="0" smtClean="0">
                <a:latin typeface="Comic Sans MS" pitchFamily="66" charset="0"/>
              </a:rPr>
              <a:t>52</a:t>
            </a:r>
            <a:r>
              <a:rPr lang="ru-RU" dirty="0">
                <a:latin typeface="Comic Sans MS" pitchFamily="66" charset="0"/>
              </a:rPr>
              <a:t>; - 1, 24; - 4 2/3; 3/4.</a:t>
            </a:r>
          </a:p>
          <a:p>
            <a:pPr lvl="0">
              <a:buNone/>
            </a:pPr>
            <a:r>
              <a:rPr lang="ru-RU" dirty="0">
                <a:latin typeface="Comic Sans MS" pitchFamily="66" charset="0"/>
              </a:rPr>
              <a:t>Запишите числа, модуль которых равен: </a:t>
            </a:r>
            <a:r>
              <a:rPr lang="en-US" dirty="0" smtClean="0">
                <a:latin typeface="Comic Sans MS" pitchFamily="66" charset="0"/>
              </a:rPr>
              <a:t>                     </a:t>
            </a:r>
            <a:r>
              <a:rPr lang="ru-RU" dirty="0" smtClean="0">
                <a:latin typeface="Comic Sans MS" pitchFamily="66" charset="0"/>
              </a:rPr>
              <a:t>9</a:t>
            </a:r>
            <a:r>
              <a:rPr lang="ru-RU" dirty="0">
                <a:latin typeface="Comic Sans MS" pitchFamily="66" charset="0"/>
              </a:rPr>
              <a:t>; 0,56; 2 5/7; 1/8.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Проверка</a:t>
            </a:r>
            <a:endParaRPr lang="ru-RU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/>
              <a:t>Вариант </a:t>
            </a:r>
            <a:r>
              <a:rPr lang="ru-RU" b="1" dirty="0" smtClean="0"/>
              <a:t>1</a:t>
            </a: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1. </a:t>
            </a:r>
            <a:r>
              <a:rPr lang="ru-RU" dirty="0" smtClean="0"/>
              <a:t>|- 23|=23</a:t>
            </a:r>
            <a:r>
              <a:rPr lang="ru-RU" dirty="0"/>
              <a:t>; </a:t>
            </a:r>
            <a:r>
              <a:rPr lang="ru-RU" dirty="0" smtClean="0"/>
              <a:t>|0,34|= 0,34</a:t>
            </a:r>
            <a:r>
              <a:rPr lang="ru-RU" dirty="0"/>
              <a:t>; </a:t>
            </a:r>
            <a:r>
              <a:rPr lang="ru-RU" dirty="0" smtClean="0"/>
              <a:t>|2/3|= </a:t>
            </a:r>
            <a:r>
              <a:rPr lang="ru-RU" dirty="0"/>
              <a:t>2/3; </a:t>
            </a:r>
            <a:r>
              <a:rPr lang="ru-RU" dirty="0" smtClean="0"/>
              <a:t> |23/4|=23/4</a:t>
            </a:r>
            <a:r>
              <a:rPr lang="ru-RU" dirty="0"/>
              <a:t>.</a:t>
            </a:r>
          </a:p>
          <a:p>
            <a:pPr>
              <a:buNone/>
            </a:pPr>
            <a:r>
              <a:rPr lang="ru-RU" dirty="0"/>
              <a:t>2. 4 </a:t>
            </a:r>
            <a:r>
              <a:rPr lang="ru-RU" dirty="0" smtClean="0"/>
              <a:t>=|-</a:t>
            </a:r>
            <a:r>
              <a:rPr lang="ru-RU" dirty="0"/>
              <a:t>4</a:t>
            </a:r>
            <a:r>
              <a:rPr lang="ru-RU" dirty="0" smtClean="0"/>
              <a:t>|=|</a:t>
            </a:r>
            <a:r>
              <a:rPr lang="ru-RU" dirty="0"/>
              <a:t>4</a:t>
            </a:r>
            <a:r>
              <a:rPr lang="ru-RU" dirty="0" smtClean="0"/>
              <a:t>|;   </a:t>
            </a:r>
            <a:r>
              <a:rPr lang="ru-RU" dirty="0"/>
              <a:t>0,23</a:t>
            </a:r>
            <a:r>
              <a:rPr lang="ru-RU" dirty="0" smtClean="0"/>
              <a:t>=|-</a:t>
            </a:r>
            <a:r>
              <a:rPr lang="ru-RU" dirty="0"/>
              <a:t>0, </a:t>
            </a:r>
            <a:r>
              <a:rPr lang="ru-RU" dirty="0" smtClean="0"/>
              <a:t>23|=|0,23|;                                3/7 </a:t>
            </a:r>
            <a:r>
              <a:rPr lang="ru-RU" dirty="0"/>
              <a:t>= </a:t>
            </a:r>
            <a:r>
              <a:rPr lang="ru-RU" dirty="0" smtClean="0"/>
              <a:t>|- 3/7|=|3/7|; </a:t>
            </a:r>
            <a:r>
              <a:rPr lang="ru-RU" dirty="0"/>
              <a:t>3 1/4 = </a:t>
            </a:r>
            <a:r>
              <a:rPr lang="ru-RU" dirty="0" smtClean="0"/>
              <a:t>|-</a:t>
            </a:r>
            <a:r>
              <a:rPr lang="ru-RU" dirty="0"/>
              <a:t>3 </a:t>
            </a:r>
            <a:r>
              <a:rPr lang="ru-RU" dirty="0" smtClean="0"/>
              <a:t>1/4|=| </a:t>
            </a:r>
            <a:r>
              <a:rPr lang="ru-RU" dirty="0"/>
              <a:t>3 1/4 |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b="1" dirty="0"/>
              <a:t>Вариант </a:t>
            </a:r>
            <a:r>
              <a:rPr lang="ru-RU" b="1" dirty="0" smtClean="0"/>
              <a:t>2</a:t>
            </a:r>
            <a:r>
              <a:rPr lang="ru-RU" dirty="0"/>
              <a:t> </a:t>
            </a:r>
          </a:p>
          <a:p>
            <a:pPr>
              <a:buNone/>
            </a:pPr>
            <a:r>
              <a:rPr lang="ru-RU" dirty="0"/>
              <a:t>1. |52 </a:t>
            </a:r>
            <a:r>
              <a:rPr lang="en-US" dirty="0"/>
              <a:t>|</a:t>
            </a:r>
            <a:r>
              <a:rPr lang="ru-RU" dirty="0"/>
              <a:t> = 52;   </a:t>
            </a:r>
            <a:r>
              <a:rPr lang="en-US" dirty="0"/>
              <a:t>|</a:t>
            </a:r>
            <a:r>
              <a:rPr lang="ru-RU" dirty="0"/>
              <a:t> -1,24</a:t>
            </a:r>
            <a:r>
              <a:rPr lang="en-US" dirty="0"/>
              <a:t>|</a:t>
            </a:r>
            <a:r>
              <a:rPr lang="ru-RU" dirty="0"/>
              <a:t> = 1, 24;    </a:t>
            </a:r>
            <a:r>
              <a:rPr lang="en-US" dirty="0" smtClean="0"/>
              <a:t>|</a:t>
            </a:r>
            <a:r>
              <a:rPr lang="ru-RU" dirty="0" smtClean="0"/>
              <a:t>- </a:t>
            </a:r>
            <a:r>
              <a:rPr lang="ru-RU" dirty="0"/>
              <a:t>4 </a:t>
            </a:r>
            <a:r>
              <a:rPr lang="ru-RU" dirty="0" smtClean="0"/>
              <a:t>2/3</a:t>
            </a:r>
            <a:r>
              <a:rPr lang="en-US" dirty="0" smtClean="0"/>
              <a:t>|</a:t>
            </a:r>
            <a:r>
              <a:rPr lang="ru-RU" dirty="0" smtClean="0"/>
              <a:t> </a:t>
            </a:r>
            <a:r>
              <a:rPr lang="ru-RU" dirty="0"/>
              <a:t>= 4 2/3;    </a:t>
            </a:r>
            <a:r>
              <a:rPr lang="en-US" dirty="0"/>
              <a:t>|</a:t>
            </a:r>
            <a:r>
              <a:rPr lang="ru-RU" dirty="0"/>
              <a:t>3/4 </a:t>
            </a:r>
            <a:r>
              <a:rPr lang="en-US" dirty="0"/>
              <a:t>|</a:t>
            </a:r>
            <a:r>
              <a:rPr lang="ru-RU" dirty="0"/>
              <a:t> = 3/4</a:t>
            </a:r>
          </a:p>
          <a:p>
            <a:pPr>
              <a:buNone/>
            </a:pPr>
            <a:r>
              <a:rPr lang="ru-RU" dirty="0"/>
              <a:t>2. 9 = </a:t>
            </a:r>
            <a:r>
              <a:rPr lang="en-US" dirty="0"/>
              <a:t>|</a:t>
            </a:r>
            <a:r>
              <a:rPr lang="ru-RU" dirty="0"/>
              <a:t> -9 </a:t>
            </a:r>
            <a:r>
              <a:rPr lang="en-US" dirty="0"/>
              <a:t>|</a:t>
            </a:r>
            <a:r>
              <a:rPr lang="ru-RU" dirty="0"/>
              <a:t> = </a:t>
            </a:r>
            <a:r>
              <a:rPr lang="en-US" dirty="0"/>
              <a:t>|</a:t>
            </a:r>
            <a:r>
              <a:rPr lang="ru-RU" dirty="0"/>
              <a:t> 9 </a:t>
            </a:r>
            <a:r>
              <a:rPr lang="en-US" dirty="0"/>
              <a:t>|</a:t>
            </a:r>
            <a:r>
              <a:rPr lang="ru-RU" dirty="0"/>
              <a:t>;     0,56 = </a:t>
            </a:r>
            <a:r>
              <a:rPr lang="en-US" dirty="0"/>
              <a:t>|</a:t>
            </a:r>
            <a:r>
              <a:rPr lang="ru-RU" dirty="0"/>
              <a:t>- 0, 56 </a:t>
            </a:r>
            <a:r>
              <a:rPr lang="en-US" dirty="0"/>
              <a:t>|</a:t>
            </a:r>
            <a:r>
              <a:rPr lang="ru-RU" dirty="0"/>
              <a:t> =  </a:t>
            </a:r>
            <a:r>
              <a:rPr lang="en-US" dirty="0"/>
              <a:t>|</a:t>
            </a:r>
            <a:r>
              <a:rPr lang="ru-RU" dirty="0"/>
              <a:t> 0,56 </a:t>
            </a:r>
            <a:r>
              <a:rPr lang="en-US" dirty="0"/>
              <a:t>|</a:t>
            </a:r>
            <a:r>
              <a:rPr lang="ru-RU" dirty="0"/>
              <a:t>;    </a:t>
            </a:r>
          </a:p>
          <a:p>
            <a:pPr>
              <a:buNone/>
            </a:pPr>
            <a:r>
              <a:rPr lang="ru-RU" dirty="0"/>
              <a:t>2 5/7 = </a:t>
            </a:r>
            <a:r>
              <a:rPr lang="en-US" dirty="0"/>
              <a:t>|</a:t>
            </a:r>
            <a:r>
              <a:rPr lang="ru-RU" dirty="0"/>
              <a:t> -2 5/7 </a:t>
            </a:r>
            <a:r>
              <a:rPr lang="en-US" dirty="0"/>
              <a:t>|</a:t>
            </a:r>
            <a:r>
              <a:rPr lang="ru-RU" dirty="0"/>
              <a:t> = </a:t>
            </a:r>
            <a:r>
              <a:rPr lang="en-US" dirty="0"/>
              <a:t>|</a:t>
            </a:r>
            <a:r>
              <a:rPr lang="ru-RU" dirty="0"/>
              <a:t> 2 5/7 </a:t>
            </a:r>
            <a:r>
              <a:rPr lang="en-US" dirty="0"/>
              <a:t>|</a:t>
            </a:r>
            <a:r>
              <a:rPr lang="ru-RU" dirty="0"/>
              <a:t>;    1/8 = </a:t>
            </a:r>
            <a:r>
              <a:rPr lang="en-US" dirty="0"/>
              <a:t>|</a:t>
            </a:r>
            <a:r>
              <a:rPr lang="ru-RU" dirty="0"/>
              <a:t> -1/8 </a:t>
            </a:r>
            <a:r>
              <a:rPr lang="en-US" dirty="0"/>
              <a:t>|</a:t>
            </a:r>
            <a:r>
              <a:rPr lang="ru-RU" dirty="0"/>
              <a:t> = </a:t>
            </a:r>
            <a:r>
              <a:rPr lang="en-US" dirty="0"/>
              <a:t>|</a:t>
            </a:r>
            <a:r>
              <a:rPr lang="ru-RU" dirty="0"/>
              <a:t> 1/8 </a:t>
            </a:r>
            <a:r>
              <a:rPr lang="en-US" dirty="0"/>
              <a:t>|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00FF"/>
                </a:solidFill>
                <a:latin typeface="Comic Sans MS" pitchFamily="66" charset="0"/>
              </a:rPr>
              <a:t>Домашнее задание</a:t>
            </a:r>
            <a:endParaRPr lang="ru-RU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  <a:latin typeface="Comic Sans MS" pitchFamily="66" charset="0"/>
              </a:rPr>
              <a:t>Пункт 28, выучить определения</a:t>
            </a:r>
          </a:p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  <a:latin typeface="Comic Sans MS" pitchFamily="66" charset="0"/>
              </a:rPr>
              <a:t>№953</a:t>
            </a:r>
          </a:p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  <a:latin typeface="Comic Sans MS" pitchFamily="66" charset="0"/>
              </a:rPr>
              <a:t>№958</a:t>
            </a:r>
          </a:p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  <a:latin typeface="Comic Sans MS" pitchFamily="66" charset="0"/>
              </a:rPr>
              <a:t>№965</a:t>
            </a:r>
            <a:endParaRPr lang="ru-RU" sz="4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001419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8000" dirty="0" smtClean="0">
                <a:solidFill>
                  <a:srgbClr val="0000FF"/>
                </a:solidFill>
                <a:latin typeface="a_AlbionicTitulCmJgg" pitchFamily="34" charset="-52"/>
              </a:rPr>
              <a:t>СПАСИБО ЗА </a:t>
            </a:r>
          </a:p>
          <a:p>
            <a:pPr algn="ctr">
              <a:buNone/>
            </a:pPr>
            <a:r>
              <a:rPr lang="ru-RU" sz="8000" dirty="0" smtClean="0">
                <a:solidFill>
                  <a:srgbClr val="0000FF"/>
                </a:solidFill>
                <a:latin typeface="a_AlbionicTitulCmJgg" pitchFamily="34" charset="-52"/>
              </a:rPr>
              <a:t>ВНИМАНИЕ!!! </a:t>
            </a:r>
            <a:endParaRPr lang="ru-RU" sz="8000" dirty="0">
              <a:solidFill>
                <a:srgbClr val="0000FF"/>
              </a:solidFill>
              <a:latin typeface="a_AlbionicTitulCmJgg" pitchFamily="34" charset="-5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649288" y="85725"/>
            <a:ext cx="7624762" cy="1598116"/>
          </a:xfrm>
          <a:prstGeom prst="horizontalScroll">
            <a:avLst>
              <a:gd name="adj" fmla="val 16412"/>
            </a:avLst>
          </a:prstGeom>
          <a:gradFill rotWithShape="1">
            <a:gsLst>
              <a:gs pos="0">
                <a:srgbClr val="FFFFCC"/>
              </a:gs>
              <a:gs pos="100000">
                <a:srgbClr val="CCCCFF"/>
              </a:gs>
            </a:gsLst>
            <a:path path="rect">
              <a:fillToRect l="50000" t="50000" r="50000" b="50000"/>
            </a:path>
          </a:gradFill>
          <a:ln w="19050">
            <a:solidFill>
              <a:srgbClr val="000066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 smtClean="0">
                <a:solidFill>
                  <a:srgbClr val="0000FF"/>
                </a:solidFill>
              </a:rPr>
              <a:t>Запишите </a:t>
            </a:r>
            <a:r>
              <a:rPr lang="ru-RU" sz="3200" b="1" dirty="0">
                <a:solidFill>
                  <a:srgbClr val="0000FF"/>
                </a:solidFill>
              </a:rPr>
              <a:t>число противоположное данному:</a:t>
            </a:r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468313" y="1916113"/>
            <a:ext cx="1436687" cy="1020762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FFCC"/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000066"/>
                </a:solidFill>
              </a:rPr>
              <a:t>7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2847975" y="1916113"/>
            <a:ext cx="1436688" cy="1020762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FF99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/>
              <a:t>–</a:t>
            </a:r>
            <a:r>
              <a:rPr lang="ru-RU"/>
              <a:t> </a:t>
            </a:r>
            <a:r>
              <a:rPr lang="ru-RU" sz="3200" b="1"/>
              <a:t>7</a:t>
            </a: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468313" y="3141663"/>
            <a:ext cx="1436687" cy="1020762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FFCC"/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000066"/>
                </a:solidFill>
              </a:rPr>
              <a:t>–</a:t>
            </a:r>
            <a:r>
              <a:rPr lang="ru-RU" sz="3200">
                <a:solidFill>
                  <a:srgbClr val="000066"/>
                </a:solidFill>
              </a:rPr>
              <a:t> </a:t>
            </a:r>
            <a:r>
              <a:rPr lang="ru-RU" sz="3200" b="1">
                <a:solidFill>
                  <a:srgbClr val="000066"/>
                </a:solidFill>
              </a:rPr>
              <a:t>4</a:t>
            </a: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2847975" y="3141663"/>
            <a:ext cx="1436688" cy="1020762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FF99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/>
              <a:t>4</a:t>
            </a:r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468313" y="4437063"/>
            <a:ext cx="2117725" cy="1020762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FFCC"/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000066"/>
                </a:solidFill>
              </a:rPr>
              <a:t>–(–5)</a:t>
            </a:r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2847975" y="4352925"/>
            <a:ext cx="1436688" cy="1020763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FF99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000066"/>
                </a:solidFill>
              </a:rPr>
              <a:t> </a:t>
            </a:r>
            <a:r>
              <a:rPr lang="ru-RU" sz="3200" b="1"/>
              <a:t>5</a:t>
            </a:r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1" y="5589588"/>
            <a:ext cx="2586038" cy="1093768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FFCC"/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rgbClr val="000066"/>
                </a:solidFill>
              </a:rPr>
              <a:t>–(+3)</a:t>
            </a:r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2843213" y="5589588"/>
            <a:ext cx="1436687" cy="1020762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FF99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-</a:t>
            </a:r>
            <a:r>
              <a:rPr lang="ru-RU" sz="3200" b="1"/>
              <a:t>3</a:t>
            </a:r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>
            <a:off x="7456488" y="1974850"/>
            <a:ext cx="1436687" cy="1020763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FF99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-</a:t>
            </a:r>
            <a:r>
              <a:rPr lang="ru-RU" sz="3200" b="1"/>
              <a:t>6</a:t>
            </a:r>
          </a:p>
        </p:txBody>
      </p:sp>
      <p:sp>
        <p:nvSpPr>
          <p:cNvPr id="8204" name="AutoShape 12"/>
          <p:cNvSpPr>
            <a:spLocks noChangeArrowheads="1"/>
          </p:cNvSpPr>
          <p:nvPr/>
        </p:nvSpPr>
        <p:spPr bwMode="auto">
          <a:xfrm>
            <a:off x="7456488" y="3200400"/>
            <a:ext cx="1436687" cy="1020763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FF99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66"/>
                </a:solidFill>
              </a:rPr>
              <a:t>+</a:t>
            </a:r>
            <a:r>
              <a:rPr lang="ru-RU" sz="3200" b="1"/>
              <a:t>2</a:t>
            </a:r>
          </a:p>
        </p:txBody>
      </p:sp>
      <p:sp>
        <p:nvSpPr>
          <p:cNvPr id="8205" name="AutoShape 13"/>
          <p:cNvSpPr>
            <a:spLocks noChangeArrowheads="1"/>
          </p:cNvSpPr>
          <p:nvPr/>
        </p:nvSpPr>
        <p:spPr bwMode="auto">
          <a:xfrm>
            <a:off x="7456488" y="4411663"/>
            <a:ext cx="1436687" cy="1020762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FF99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-</a:t>
            </a:r>
            <a:r>
              <a:rPr lang="ru-RU" sz="3200" b="1"/>
              <a:t>9</a:t>
            </a:r>
          </a:p>
        </p:txBody>
      </p:sp>
      <p:sp>
        <p:nvSpPr>
          <p:cNvPr id="8206" name="AutoShape 14"/>
          <p:cNvSpPr>
            <a:spLocks noChangeArrowheads="1"/>
          </p:cNvSpPr>
          <p:nvPr/>
        </p:nvSpPr>
        <p:spPr bwMode="auto">
          <a:xfrm>
            <a:off x="7451725" y="5648325"/>
            <a:ext cx="1436688" cy="1020763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FF99"/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-</a:t>
            </a:r>
            <a:r>
              <a:rPr lang="ru-RU" sz="3200" b="1"/>
              <a:t>8</a:t>
            </a:r>
          </a:p>
        </p:txBody>
      </p:sp>
      <p:sp>
        <p:nvSpPr>
          <p:cNvPr id="8207" name="AutoShape 15"/>
          <p:cNvSpPr>
            <a:spLocks noChangeArrowheads="1"/>
          </p:cNvSpPr>
          <p:nvPr/>
        </p:nvSpPr>
        <p:spPr bwMode="auto">
          <a:xfrm>
            <a:off x="4800600" y="1916113"/>
            <a:ext cx="2320925" cy="1093768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FFCC"/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rgbClr val="000066"/>
                </a:solidFill>
              </a:rPr>
              <a:t>+(–6)</a:t>
            </a: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auto">
          <a:xfrm>
            <a:off x="5076825" y="3141663"/>
            <a:ext cx="2117725" cy="1020762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FFCC"/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000066"/>
                </a:solidFill>
              </a:rPr>
              <a:t>–(–2)</a:t>
            </a:r>
          </a:p>
        </p:txBody>
      </p:sp>
      <p:sp>
        <p:nvSpPr>
          <p:cNvPr id="8209" name="AutoShape 17"/>
          <p:cNvSpPr>
            <a:spLocks noChangeArrowheads="1"/>
          </p:cNvSpPr>
          <p:nvPr/>
        </p:nvSpPr>
        <p:spPr bwMode="auto">
          <a:xfrm>
            <a:off x="4953001" y="4292600"/>
            <a:ext cx="2241550" cy="1093768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FFCC"/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000066"/>
                </a:solidFill>
              </a:rPr>
              <a:t>–(+9)</a:t>
            </a:r>
          </a:p>
        </p:txBody>
      </p:sp>
      <p:sp>
        <p:nvSpPr>
          <p:cNvPr id="8210" name="AutoShape 18"/>
          <p:cNvSpPr>
            <a:spLocks noChangeArrowheads="1"/>
          </p:cNvSpPr>
          <p:nvPr/>
        </p:nvSpPr>
        <p:spPr bwMode="auto">
          <a:xfrm>
            <a:off x="4356100" y="5648325"/>
            <a:ext cx="3111500" cy="1093768"/>
          </a:xfrm>
          <a:prstGeom prst="star24">
            <a:avLst>
              <a:gd name="adj" fmla="val 37500"/>
            </a:avLst>
          </a:prstGeom>
          <a:gradFill rotWithShape="1">
            <a:gsLst>
              <a:gs pos="0">
                <a:srgbClr val="FFFFCC"/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rgbClr val="000066"/>
                </a:solidFill>
              </a:rPr>
              <a:t>–(–(</a:t>
            </a:r>
            <a:r>
              <a:rPr lang="ru-RU" sz="3200" b="1" dirty="0">
                <a:solidFill>
                  <a:srgbClr val="000066"/>
                </a:solidFill>
                <a:latin typeface="Arial" charset="0"/>
              </a:rPr>
              <a:t>–</a:t>
            </a:r>
            <a:r>
              <a:rPr lang="ru-RU" sz="3200" b="1" dirty="0">
                <a:solidFill>
                  <a:srgbClr val="000066"/>
                </a:solidFill>
              </a:rPr>
              <a:t>8))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1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1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  <p:bldP spid="8196" grpId="0" animBg="1"/>
      <p:bldP spid="8197" grpId="0" animBg="1"/>
      <p:bldP spid="8198" grpId="0" animBg="1"/>
      <p:bldP spid="8199" grpId="0" animBg="1"/>
      <p:bldP spid="8200" grpId="0" animBg="1"/>
      <p:bldP spid="8201" grpId="0" animBg="1"/>
      <p:bldP spid="8202" grpId="0" animBg="1"/>
      <p:bldP spid="8203" grpId="0" animBg="1"/>
      <p:bldP spid="8204" grpId="0" animBg="1"/>
      <p:bldP spid="8205" grpId="0" animBg="1"/>
      <p:bldP spid="8206" grpId="0" animBg="1"/>
      <p:bldP spid="8207" grpId="0" animBg="1"/>
      <p:bldP spid="8208" grpId="0" animBg="1"/>
      <p:bldP spid="8209" grpId="0" animBg="1"/>
      <p:bldP spid="82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b="1" u="sng">
                <a:solidFill>
                  <a:srgbClr val="0000FF"/>
                </a:solidFill>
                <a:latin typeface="Comic Sans MS" pitchFamily="66" charset="0"/>
              </a:rPr>
              <a:t>Упражнения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ru-RU" b="1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ru-RU" b="1">
                <a:solidFill>
                  <a:srgbClr val="0000FF"/>
                </a:solidFill>
                <a:latin typeface="Comic Sans MS" pitchFamily="66" charset="0"/>
              </a:rPr>
              <a:t>1. На координатной прямой отмечены точки М (-7),  К(6), В(-6), С(-0,5), Д(0,5)   Какие из них имеют противоположные координаты?</a:t>
            </a:r>
          </a:p>
          <a:p>
            <a:endParaRPr lang="ru-RU">
              <a:solidFill>
                <a:srgbClr val="0000FF"/>
              </a:solidFill>
              <a:latin typeface="Comic Sans MS" pitchFamily="66" charset="0"/>
            </a:endParaRPr>
          </a:p>
        </p:txBody>
      </p:sp>
      <p:pic>
        <p:nvPicPr>
          <p:cNvPr id="10244" name="Picture 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048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r"/>
            <a:r>
              <a:rPr lang="ru-RU" b="1" u="sng">
                <a:solidFill>
                  <a:srgbClr val="0000FF"/>
                </a:solidFill>
                <a:latin typeface="Comic Sans MS" pitchFamily="66" charset="0"/>
              </a:rPr>
              <a:t>Упражнения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ru-RU" b="1" dirty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ru-RU" b="1" dirty="0">
                <a:solidFill>
                  <a:srgbClr val="0000FF"/>
                </a:solidFill>
                <a:latin typeface="Comic Sans MS" pitchFamily="66" charset="0"/>
              </a:rPr>
              <a:t>2.Найти расстояние от  М(-7) и  </a:t>
            </a:r>
            <a:r>
              <a:rPr lang="ru-RU" b="1" dirty="0" smtClean="0">
                <a:solidFill>
                  <a:srgbClr val="0000FF"/>
                </a:solidFill>
                <a:latin typeface="Comic Sans MS" pitchFamily="66" charset="0"/>
              </a:rPr>
              <a:t>К(6</a:t>
            </a:r>
            <a:r>
              <a:rPr lang="ru-RU" b="1" dirty="0">
                <a:solidFill>
                  <a:srgbClr val="0000FF"/>
                </a:solidFill>
                <a:latin typeface="Comic Sans MS" pitchFamily="66" charset="0"/>
              </a:rPr>
              <a:t>) до начала отсчета на координатной прямой.</a:t>
            </a:r>
          </a:p>
          <a:p>
            <a:endParaRPr lang="ru-RU" dirty="0"/>
          </a:p>
        </p:txBody>
      </p:sp>
      <p:pic>
        <p:nvPicPr>
          <p:cNvPr id="11268" name="Picture 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048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b="1" u="sng">
                <a:solidFill>
                  <a:srgbClr val="0000FF"/>
                </a:solidFill>
                <a:latin typeface="Comic Sans MS" pitchFamily="66" charset="0"/>
              </a:rPr>
              <a:t>Упражнения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ru-RU" b="1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ru-RU" b="1">
                <a:solidFill>
                  <a:srgbClr val="0000FF"/>
                </a:solidFill>
                <a:latin typeface="Comic Sans MS" pitchFamily="66" charset="0"/>
              </a:rPr>
              <a:t>4.Найдите числа, если на координатной прямой они находятся на расстоянии: </a:t>
            </a:r>
            <a:endParaRPr lang="en-US" b="1">
              <a:solidFill>
                <a:srgbClr val="0000FF"/>
              </a:solidFill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ru-RU" b="1">
                <a:solidFill>
                  <a:srgbClr val="0000FF"/>
                </a:solidFill>
                <a:latin typeface="Comic Sans MS" pitchFamily="66" charset="0"/>
              </a:rPr>
              <a:t>а) 6 единиц от числа 0, </a:t>
            </a:r>
            <a:endParaRPr lang="en-US" b="1">
              <a:solidFill>
                <a:srgbClr val="0000FF"/>
              </a:solidFill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ru-RU" b="1">
                <a:solidFill>
                  <a:srgbClr val="0000FF"/>
                </a:solidFill>
                <a:latin typeface="Comic Sans MS" pitchFamily="66" charset="0"/>
              </a:rPr>
              <a:t>б) на 10 единиц от числа -4</a:t>
            </a:r>
          </a:p>
          <a:p>
            <a:pPr>
              <a:buFontTx/>
              <a:buNone/>
            </a:pPr>
            <a:endParaRPr lang="ru-RU">
              <a:solidFill>
                <a:srgbClr val="0000FF"/>
              </a:solidFill>
              <a:latin typeface="Comic Sans MS" pitchFamily="66" charset="0"/>
            </a:endParaRPr>
          </a:p>
        </p:txBody>
      </p:sp>
      <p:pic>
        <p:nvPicPr>
          <p:cNvPr id="13316" name="Picture 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6063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990600" y="609600"/>
            <a:ext cx="6858000" cy="990600"/>
          </a:xfrm>
          <a:prstGeom prst="rect">
            <a:avLst/>
          </a:prstGeom>
          <a:solidFill>
            <a:srgbClr val="66FF66"/>
          </a:soli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66FF66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ru-RU" sz="4000" b="1">
                <a:solidFill>
                  <a:srgbClr val="0000FF"/>
                </a:solidFill>
              </a:rPr>
              <a:t>Из истории математики</a:t>
            </a:r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 flipH="1">
            <a:off x="1905000" y="16764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5562600" y="1676400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900113" y="2349500"/>
            <a:ext cx="2454275" cy="312420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endParaRPr lang="ru-RU" sz="2800" b="1">
              <a:latin typeface="Times New Roman" pitchFamily="18" charset="0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851275" y="2133600"/>
            <a:ext cx="4911725" cy="4114800"/>
          </a:xfrm>
          <a:prstGeom prst="rect">
            <a:avLst/>
          </a:prstGeom>
          <a:solidFill>
            <a:srgbClr val="66FF66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/>
            <a:endParaRPr lang="be-BY" sz="2800" b="1">
              <a:solidFill>
                <a:srgbClr val="0000FF"/>
              </a:solidFill>
            </a:endParaRPr>
          </a:p>
          <a:p>
            <a:pPr algn="ctr"/>
            <a:r>
              <a:rPr lang="ru-RU" sz="3200" b="1">
                <a:solidFill>
                  <a:srgbClr val="0000FF"/>
                </a:solidFill>
              </a:rPr>
              <a:t>Модуль числа а </a:t>
            </a:r>
          </a:p>
          <a:p>
            <a:pPr algn="ctr"/>
            <a:r>
              <a:rPr lang="ru-RU" sz="3200" b="1">
                <a:solidFill>
                  <a:srgbClr val="0000FF"/>
                </a:solidFill>
              </a:rPr>
              <a:t>обозначают </a:t>
            </a:r>
            <a:r>
              <a:rPr lang="en-US" sz="3200" b="1">
                <a:solidFill>
                  <a:srgbClr val="0000FF"/>
                </a:solidFill>
              </a:rPr>
              <a:t>|</a:t>
            </a:r>
            <a:r>
              <a:rPr lang="ru-RU" sz="3200" b="1">
                <a:solidFill>
                  <a:srgbClr val="0000FF"/>
                </a:solidFill>
              </a:rPr>
              <a:t>а</a:t>
            </a:r>
            <a:r>
              <a:rPr lang="en-US" sz="3200" b="1">
                <a:solidFill>
                  <a:srgbClr val="0000FF"/>
                </a:solidFill>
              </a:rPr>
              <a:t>|</a:t>
            </a:r>
            <a:r>
              <a:rPr lang="ru-RU" sz="3200" b="1">
                <a:solidFill>
                  <a:srgbClr val="0000FF"/>
                </a:solidFill>
              </a:rPr>
              <a:t>.</a:t>
            </a:r>
          </a:p>
          <a:p>
            <a:pPr algn="ctr"/>
            <a:r>
              <a:rPr lang="ru-RU" sz="3200" b="1">
                <a:solidFill>
                  <a:srgbClr val="0000FF"/>
                </a:solidFill>
              </a:rPr>
              <a:t>Этот термин</a:t>
            </a:r>
          </a:p>
          <a:p>
            <a:pPr algn="ctr"/>
            <a:r>
              <a:rPr lang="ru-RU" sz="3200" b="1">
                <a:solidFill>
                  <a:srgbClr val="0000FF"/>
                </a:solidFill>
              </a:rPr>
              <a:t> «модуль»</a:t>
            </a:r>
          </a:p>
          <a:p>
            <a:pPr algn="ctr"/>
            <a:r>
              <a:rPr lang="ru-RU" sz="3200" b="1">
                <a:solidFill>
                  <a:srgbClr val="0000FF"/>
                </a:solidFill>
              </a:rPr>
              <a:t> ввел в 1806году</a:t>
            </a:r>
          </a:p>
          <a:p>
            <a:pPr algn="ctr"/>
            <a:r>
              <a:rPr lang="ru-RU" sz="3200" b="1">
                <a:solidFill>
                  <a:srgbClr val="0000FF"/>
                </a:solidFill>
              </a:rPr>
              <a:t> французский</a:t>
            </a:r>
          </a:p>
          <a:p>
            <a:pPr algn="ctr"/>
            <a:r>
              <a:rPr lang="ru-RU" sz="3200" b="1">
                <a:solidFill>
                  <a:srgbClr val="0000FF"/>
                </a:solidFill>
              </a:rPr>
              <a:t>математик Жорж Аргон.</a:t>
            </a:r>
            <a:endParaRPr lang="en-US" sz="3200" b="1">
              <a:solidFill>
                <a:srgbClr val="0000FF"/>
              </a:solidFill>
            </a:endParaRPr>
          </a:p>
        </p:txBody>
      </p:sp>
      <p:pic>
        <p:nvPicPr>
          <p:cNvPr id="24583" name="Picture 7" descr="EB6C58A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2492375"/>
            <a:ext cx="2409825" cy="30241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762000"/>
            <a:ext cx="7696200" cy="2667000"/>
          </a:xfrm>
        </p:spPr>
        <p:txBody>
          <a:bodyPr/>
          <a:lstStyle/>
          <a:p>
            <a:r>
              <a:rPr lang="ru-RU" sz="4000" b="1" u="sng">
                <a:solidFill>
                  <a:srgbClr val="0000FF"/>
                </a:solidFill>
                <a:latin typeface="Comic Sans MS" pitchFamily="66" charset="0"/>
              </a:rPr>
              <a:t>Модулем</a:t>
            </a:r>
            <a:r>
              <a:rPr lang="ru-RU" sz="4000">
                <a:solidFill>
                  <a:srgbClr val="0000FF"/>
                </a:solidFill>
                <a:latin typeface="Comic Sans MS" pitchFamily="66" charset="0"/>
              </a:rPr>
              <a:t> числа </a:t>
            </a:r>
            <a:r>
              <a:rPr lang="ru-RU" sz="4000" b="1" i="1">
                <a:solidFill>
                  <a:srgbClr val="0000FF"/>
                </a:solidFill>
                <a:latin typeface="Comic Sans MS" pitchFamily="66" charset="0"/>
              </a:rPr>
              <a:t>а </a:t>
            </a:r>
            <a:r>
              <a:rPr lang="ru-RU" sz="4000">
                <a:solidFill>
                  <a:srgbClr val="0000FF"/>
                </a:solidFill>
                <a:latin typeface="Comic Sans MS" pitchFamily="66" charset="0"/>
              </a:rPr>
              <a:t>называют </a:t>
            </a:r>
            <a:r>
              <a:rPr lang="ru-RU" sz="4000" i="1">
                <a:solidFill>
                  <a:srgbClr val="0000FF"/>
                </a:solidFill>
                <a:latin typeface="Comic Sans MS" pitchFamily="66" charset="0"/>
              </a:rPr>
              <a:t>расстояние</a:t>
            </a:r>
            <a:r>
              <a:rPr lang="ru-RU" sz="4000">
                <a:solidFill>
                  <a:srgbClr val="0000FF"/>
                </a:solidFill>
                <a:latin typeface="Comic Sans MS" pitchFamily="66" charset="0"/>
              </a:rPr>
              <a:t> (в единичных отрезках) от начала координат до точки А(</a:t>
            </a:r>
            <a:r>
              <a:rPr lang="ru-RU" sz="4000" b="1" i="1">
                <a:solidFill>
                  <a:srgbClr val="0000FF"/>
                </a:solidFill>
                <a:latin typeface="Comic Sans MS" pitchFamily="66" charset="0"/>
              </a:rPr>
              <a:t>а</a:t>
            </a:r>
            <a:r>
              <a:rPr lang="ru-RU" sz="4000">
                <a:solidFill>
                  <a:srgbClr val="0000FF"/>
                </a:solidFill>
                <a:latin typeface="Comic Sans MS" pitchFamily="66" charset="0"/>
              </a:rPr>
              <a:t>)</a:t>
            </a:r>
          </a:p>
        </p:txBody>
      </p:sp>
      <p:cxnSp>
        <p:nvCxnSpPr>
          <p:cNvPr id="15364" name="AutoShape 4"/>
          <p:cNvCxnSpPr>
            <a:cxnSpLocks noChangeShapeType="1"/>
            <a:endCxn id="15363" idx="1"/>
          </p:cNvCxnSpPr>
          <p:nvPr/>
        </p:nvCxnSpPr>
        <p:spPr bwMode="auto">
          <a:xfrm>
            <a:off x="755650" y="60579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219200" y="3962400"/>
            <a:ext cx="6858000" cy="1563688"/>
            <a:chOff x="1655" y="2172"/>
            <a:chExt cx="2903" cy="886"/>
          </a:xfrm>
        </p:grpSpPr>
        <p:sp>
          <p:nvSpPr>
            <p:cNvPr id="15366" name="Line 6"/>
            <p:cNvSpPr>
              <a:spLocks noChangeShapeType="1"/>
            </p:cNvSpPr>
            <p:nvPr/>
          </p:nvSpPr>
          <p:spPr bwMode="auto">
            <a:xfrm>
              <a:off x="1655" y="2523"/>
              <a:ext cx="290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367" name="Text Box 7"/>
            <p:cNvSpPr txBox="1">
              <a:spLocks noChangeArrowheads="1"/>
            </p:cNvSpPr>
            <p:nvPr/>
          </p:nvSpPr>
          <p:spPr bwMode="auto">
            <a:xfrm>
              <a:off x="3412" y="2172"/>
              <a:ext cx="421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ru-RU" sz="2400" b="1">
                  <a:latin typeface="Arial" charset="0"/>
                </a:rPr>
                <a:t>А(а)</a:t>
              </a:r>
            </a:p>
          </p:txBody>
        </p:sp>
        <p:sp>
          <p:nvSpPr>
            <p:cNvPr id="15368" name="Oval 8"/>
            <p:cNvSpPr>
              <a:spLocks noChangeArrowheads="1"/>
            </p:cNvSpPr>
            <p:nvPr/>
          </p:nvSpPr>
          <p:spPr bwMode="auto">
            <a:xfrm>
              <a:off x="2608" y="2523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9" name="Oval 9"/>
            <p:cNvSpPr>
              <a:spLocks noChangeArrowheads="1"/>
            </p:cNvSpPr>
            <p:nvPr/>
          </p:nvSpPr>
          <p:spPr bwMode="auto">
            <a:xfrm>
              <a:off x="3651" y="2523"/>
              <a:ext cx="45" cy="4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0" name="AutoShape 10"/>
            <p:cNvSpPr>
              <a:spLocks/>
            </p:cNvSpPr>
            <p:nvPr/>
          </p:nvSpPr>
          <p:spPr bwMode="auto">
            <a:xfrm rot="-5400000">
              <a:off x="3127" y="2185"/>
              <a:ext cx="96" cy="1043"/>
            </a:xfrm>
            <a:prstGeom prst="leftBrace">
              <a:avLst>
                <a:gd name="adj1" fmla="val 9053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1" name="Text Box 11"/>
            <p:cNvSpPr txBox="1">
              <a:spLocks noChangeArrowheads="1"/>
            </p:cNvSpPr>
            <p:nvPr/>
          </p:nvSpPr>
          <p:spPr bwMode="auto">
            <a:xfrm>
              <a:off x="2880" y="2799"/>
              <a:ext cx="691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 i="1">
                  <a:latin typeface="Arial" charset="0"/>
                </a:rPr>
                <a:t>а  </a:t>
              </a:r>
              <a:r>
                <a:rPr lang="ru-RU" sz="2400" b="1">
                  <a:latin typeface="Arial" charset="0"/>
                </a:rPr>
                <a:t>единиц</a:t>
              </a:r>
            </a:p>
          </p:txBody>
        </p:sp>
        <p:sp>
          <p:nvSpPr>
            <p:cNvPr id="15372" name="Text Box 12"/>
            <p:cNvSpPr txBox="1">
              <a:spLocks noChangeArrowheads="1"/>
            </p:cNvSpPr>
            <p:nvPr/>
          </p:nvSpPr>
          <p:spPr bwMode="auto">
            <a:xfrm>
              <a:off x="2517" y="2210"/>
              <a:ext cx="150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 b="1">
                  <a:latin typeface="Arial" charset="0"/>
                </a:rPr>
                <a:t>0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599</Words>
  <Application>Microsoft Office PowerPoint</Application>
  <PresentationFormat>Экран (4:3)</PresentationFormat>
  <Paragraphs>152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Тема урока :  «Модуль числа»</vt:lpstr>
      <vt:lpstr>Знаете ли вы, …</vt:lpstr>
      <vt:lpstr>Слайд 3</vt:lpstr>
      <vt:lpstr>Слайд 4</vt:lpstr>
      <vt:lpstr>Упражнения</vt:lpstr>
      <vt:lpstr>Упражнения</vt:lpstr>
      <vt:lpstr>Упражнения</vt:lpstr>
      <vt:lpstr>Слайд 8</vt:lpstr>
      <vt:lpstr>Модулем числа а называют расстояние (в единичных отрезках) от начала координат до точки А(а)</vt:lpstr>
      <vt:lpstr>Модуль положительного числа равен самому числу.  Модуль нуля равен нулю.</vt:lpstr>
      <vt:lpstr>Модуль отрицательного числа равен противоположному числу.</vt:lpstr>
      <vt:lpstr>Противоположные числа имеют равные модули.</vt:lpstr>
      <vt:lpstr>Прикольно!</vt:lpstr>
      <vt:lpstr>Найдите модуль каждого из чисел:</vt:lpstr>
      <vt:lpstr>Найдите значение выражения</vt:lpstr>
      <vt:lpstr>Решение уравнений</vt:lpstr>
      <vt:lpstr>Примеры решений уравнений.</vt:lpstr>
      <vt:lpstr>Решите уравнения</vt:lpstr>
      <vt:lpstr>Поняли?</vt:lpstr>
      <vt:lpstr>Самостоятельная работа</vt:lpstr>
      <vt:lpstr>Проверка</vt:lpstr>
      <vt:lpstr>Домашнее задание</vt:lpstr>
      <vt:lpstr>Слайд 23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 :  «Модуль числа»</dc:title>
  <dc:creator>Ирина</dc:creator>
  <cp:lastModifiedBy>c311</cp:lastModifiedBy>
  <cp:revision>5</cp:revision>
  <dcterms:created xsi:type="dcterms:W3CDTF">2011-02-01T18:45:34Z</dcterms:created>
  <dcterms:modified xsi:type="dcterms:W3CDTF">2011-02-08T02:44:11Z</dcterms:modified>
</cp:coreProperties>
</file>