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2E5D6-E519-4641-92F9-932B365CDFE7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4DA561-3F7F-4899-B3E2-2D63CEC0168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2E5D6-E519-4641-92F9-932B365CDFE7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4DA561-3F7F-4899-B3E2-2D63CEC01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2E5D6-E519-4641-92F9-932B365CDFE7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4DA561-3F7F-4899-B3E2-2D63CEC01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2E5D6-E519-4641-92F9-932B365CDFE7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4DA561-3F7F-4899-B3E2-2D63CEC01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2E5D6-E519-4641-92F9-932B365CDFE7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4DA561-3F7F-4899-B3E2-2D63CEC0168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2E5D6-E519-4641-92F9-932B365CDFE7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4DA561-3F7F-4899-B3E2-2D63CEC01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2E5D6-E519-4641-92F9-932B365CDFE7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4DA561-3F7F-4899-B3E2-2D63CEC01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2E5D6-E519-4641-92F9-932B365CDFE7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4DA561-3F7F-4899-B3E2-2D63CEC01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2E5D6-E519-4641-92F9-932B365CDFE7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4DA561-3F7F-4899-B3E2-2D63CEC0168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2E5D6-E519-4641-92F9-932B365CDFE7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4DA561-3F7F-4899-B3E2-2D63CEC01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2E5D6-E519-4641-92F9-932B365CDFE7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4DA561-3F7F-4899-B3E2-2D63CEC0168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42E5D6-E519-4641-92F9-932B365CDFE7}" type="datetimeFigureOut">
              <a:rPr lang="ru-RU" smtClean="0"/>
              <a:t>01.05.2012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34DA561-3F7F-4899-B3E2-2D63CEC0168E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g-fotki.yandex.ru/get/5906/72835324.12/0_61375_b5bed737_X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hyperlink" Target="http://kovdorchanin.ucoz.ru/2408-2011/101160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pravmir.ru/wp-content/uploads/2010/09/11-1535_rogdesnvo-bm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hyperlink" Target="http://img-fotki.yandex.ru/get/4519/4243123.e/0_8579a_dbfe6a78_X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115616" y="1556792"/>
            <a:ext cx="7406640" cy="1472184"/>
          </a:xfrm>
        </p:spPr>
        <p:txBody>
          <a:bodyPr>
            <a:normAutofit fontScale="90000"/>
          </a:bodyPr>
          <a:lstStyle/>
          <a:p>
            <a:pPr marL="274320">
              <a:lnSpc>
                <a:spcPct val="90000"/>
              </a:lnSpc>
              <a:defRPr/>
            </a:pPr>
            <a:r>
              <a:rPr lang="ru-RU" b="1" dirty="0" smtClean="0"/>
              <a:t>Тема: Календарь и праздники  православной культуры</a:t>
            </a:r>
            <a:br>
              <a:rPr lang="ru-RU" b="1" dirty="0" smtClean="0"/>
            </a:br>
            <a:r>
              <a:rPr lang="ru-RU" b="1" dirty="0" smtClean="0"/>
              <a:t>(часть </a:t>
            </a:r>
            <a:r>
              <a:rPr lang="ru-RU" b="1" dirty="0" smtClean="0"/>
              <a:t>2)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004048" y="4725144"/>
            <a:ext cx="3878248" cy="1752600"/>
          </a:xfrm>
        </p:spPr>
        <p:txBody>
          <a:bodyPr>
            <a:normAutofit fontScale="92500" lnSpcReduction="20000"/>
          </a:bodyPr>
          <a:lstStyle/>
          <a:p>
            <a:pPr marL="274320" algn="r">
              <a:lnSpc>
                <a:spcPct val="90000"/>
              </a:lnSpc>
              <a:defRPr/>
            </a:pPr>
            <a:r>
              <a:rPr lang="ru-RU" sz="2800" b="1" dirty="0" smtClean="0"/>
              <a:t>Автор разработки:</a:t>
            </a:r>
          </a:p>
          <a:p>
            <a:pPr marL="274320" algn="r">
              <a:lnSpc>
                <a:spcPct val="90000"/>
              </a:lnSpc>
              <a:defRPr/>
            </a:pPr>
            <a:r>
              <a:rPr lang="ru-RU" sz="2800" b="1" dirty="0" smtClean="0"/>
              <a:t>Преподаватель ОПК</a:t>
            </a:r>
          </a:p>
          <a:p>
            <a:pPr marL="274320" algn="r">
              <a:lnSpc>
                <a:spcPct val="90000"/>
              </a:lnSpc>
              <a:defRPr/>
            </a:pPr>
            <a:r>
              <a:rPr lang="ru-RU" sz="2800" b="1" dirty="0" smtClean="0"/>
              <a:t>БОУ СОШ №35</a:t>
            </a:r>
          </a:p>
          <a:p>
            <a:pPr marL="274320" algn="r">
              <a:lnSpc>
                <a:spcPct val="90000"/>
              </a:lnSpc>
              <a:defRPr/>
            </a:pPr>
            <a:r>
              <a:rPr lang="ru-RU" sz="2800" b="1" dirty="0" smtClean="0"/>
              <a:t>МО Динской район</a:t>
            </a:r>
          </a:p>
          <a:p>
            <a:pPr marL="274320" algn="r">
              <a:lnSpc>
                <a:spcPct val="90000"/>
              </a:lnSpc>
              <a:defRPr/>
            </a:pPr>
            <a:r>
              <a:rPr lang="ru-RU" sz="2800" b="1" dirty="0" smtClean="0"/>
              <a:t>Блоха А.В.</a:t>
            </a:r>
          </a:p>
          <a:p>
            <a:pPr marL="274320" algn="r">
              <a:lnSpc>
                <a:spcPct val="90000"/>
              </a:lnSpc>
              <a:defRPr/>
            </a:pPr>
            <a:endParaRPr lang="ru-RU" sz="2800" b="1" dirty="0" smtClean="0"/>
          </a:p>
          <a:p>
            <a:pPr algn="r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260648"/>
            <a:ext cx="4104456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12 июля</a:t>
            </a:r>
          </a:p>
          <a:p>
            <a:pPr algn="ctr"/>
            <a:r>
              <a:rPr lang="ru-RU" sz="2800" b="1" dirty="0" smtClean="0"/>
              <a:t> Святых апостолов Петра и Павла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1026" name="Picture 2" descr="Картинка 1 из 624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87624" y="1772816"/>
            <a:ext cx="3133725" cy="3810000"/>
          </a:xfrm>
          <a:prstGeom prst="rect">
            <a:avLst/>
          </a:prstGeom>
          <a:noFill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80112" y="1916832"/>
            <a:ext cx="2630488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6444208" y="332656"/>
            <a:ext cx="2304255" cy="184665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eaLnBrk="0" hangingPunct="0"/>
            <a:r>
              <a:rPr lang="ru-RU" sz="2400" b="1" dirty="0">
                <a:solidFill>
                  <a:srgbClr val="00008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 августа </a:t>
            </a:r>
          </a:p>
          <a:p>
            <a:pPr algn="ctr" eaLnBrk="0" hangingPunct="0"/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Преображение Господне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Яблочный Спас</a:t>
            </a:r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99992" y="4770438"/>
            <a:ext cx="251968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5868144" y="188640"/>
            <a:ext cx="2880320" cy="25545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 eaLnBrk="0" hangingPunct="0"/>
            <a:r>
              <a:rPr lang="ru-RU" sz="3200" b="1" dirty="0"/>
              <a:t>14 октября</a:t>
            </a:r>
          </a:p>
          <a:p>
            <a:pPr algn="ctr" eaLnBrk="0" hangingPunct="0"/>
            <a:r>
              <a:rPr lang="ru-RU" sz="3200" b="1" dirty="0"/>
              <a:t> Покрова Пресвятой Богородицы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19461" name="Rectangle 9"/>
          <p:cNvSpPr>
            <a:spLocks noChangeArrowheads="1"/>
          </p:cNvSpPr>
          <p:nvPr/>
        </p:nvSpPr>
        <p:spPr bwMode="auto">
          <a:xfrm>
            <a:off x="0" y="293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9462" name="Рисунок 11" descr="nitkaznak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938463"/>
            <a:ext cx="85725" cy="6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7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62688" y="2276475"/>
            <a:ext cx="2881312" cy="3889375"/>
          </a:xfrm>
        </p:spPr>
      </p:pic>
      <p:sp>
        <p:nvSpPr>
          <p:cNvPr id="9" name="Прямоугольник 8"/>
          <p:cNvSpPr/>
          <p:nvPr/>
        </p:nvSpPr>
        <p:spPr>
          <a:xfrm>
            <a:off x="1619672" y="4725144"/>
            <a:ext cx="3528392" cy="138499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28 августа</a:t>
            </a:r>
          </a:p>
          <a:p>
            <a:pPr algn="ctr"/>
            <a:r>
              <a:rPr lang="ru-RU" sz="2800" b="1" dirty="0" smtClean="0"/>
              <a:t> Успение Пресвятой Богородицы</a:t>
            </a:r>
            <a:endParaRPr lang="ru-RU" sz="2800" dirty="0"/>
          </a:p>
        </p:txBody>
      </p:sp>
      <p:pic>
        <p:nvPicPr>
          <p:cNvPr id="4098" name="Picture 2" descr="Картинка 10 из 49886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83568" y="908720"/>
            <a:ext cx="5076825" cy="3629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1" y="548680"/>
            <a:ext cx="295232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21 сентября Рождество Богородицы</a:t>
            </a:r>
            <a:endParaRPr lang="ru-RU" sz="2800" dirty="0"/>
          </a:p>
        </p:txBody>
      </p:sp>
      <p:pic>
        <p:nvPicPr>
          <p:cNvPr id="23554" name="Picture 2" descr="Картинка 2 из 1146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59632" y="2060848"/>
            <a:ext cx="3024336" cy="432048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292080" y="4725144"/>
            <a:ext cx="2952328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27 сентября Воздвижение креста Господнего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23556" name="Picture 4" descr="Картинка 1 из 1392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99992" y="1052736"/>
            <a:ext cx="4356745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187450" y="0"/>
            <a:ext cx="7956550" cy="10541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cap="none" dirty="0" smtClean="0">
                <a:solidFill>
                  <a:schemeClr val="tx1"/>
                </a:solidFill>
                <a:effectLst/>
              </a:rPr>
              <a:t>Закрепление изученного материала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 bwMode="auto">
          <a:xfrm>
            <a:off x="1366838" y="1268413"/>
            <a:ext cx="7777162" cy="52562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ru-RU" sz="2400" b="1" i="1" dirty="0" smtClean="0"/>
              <a:t>Назовите дату и наименование праздника</a:t>
            </a:r>
            <a:endParaRPr lang="ru-RU" sz="2400" dirty="0" smtClean="0"/>
          </a:p>
          <a:p>
            <a:pPr eaLnBrk="1" hangingPunct="1">
              <a:defRPr/>
            </a:pPr>
            <a:r>
              <a:rPr lang="ru-RU" sz="2400" dirty="0" smtClean="0"/>
              <a:t>В этот день в небольшом городке Вифлееме произошло небывалое событие — родился в мир </a:t>
            </a:r>
            <a:r>
              <a:rPr lang="ru-RU" sz="2400" dirty="0" err="1" smtClean="0"/>
              <a:t>Богомладенец</a:t>
            </a:r>
            <a:r>
              <a:rPr lang="ru-RU" sz="2400" dirty="0" smtClean="0"/>
              <a:t>, Сын Божий.</a:t>
            </a:r>
          </a:p>
          <a:p>
            <a:pPr eaLnBrk="1" hangingPunct="1">
              <a:defRPr/>
            </a:pPr>
            <a:r>
              <a:rPr lang="ru-RU" sz="2400" dirty="0" smtClean="0"/>
              <a:t>Название праздника передает главный смысл его: возвещение Деве Марии благой вести о зачатии и о рождении Ею </a:t>
            </a:r>
            <a:r>
              <a:rPr lang="ru-RU" sz="2400" dirty="0" err="1" smtClean="0"/>
              <a:t>Богомладенца</a:t>
            </a:r>
            <a:r>
              <a:rPr lang="ru-RU" sz="2400" dirty="0" smtClean="0"/>
              <a:t> Христа.</a:t>
            </a:r>
          </a:p>
          <a:p>
            <a:pPr eaLnBrk="1" hangingPunct="1">
              <a:defRPr/>
            </a:pPr>
            <a:r>
              <a:rPr lang="ru-RU" sz="2400" dirty="0" smtClean="0"/>
              <a:t>Событие Воскресения Христова .</a:t>
            </a:r>
          </a:p>
          <a:p>
            <a:pPr eaLnBrk="1" hangingPunct="1">
              <a:defRPr/>
            </a:pPr>
            <a:r>
              <a:rPr lang="ru-RU" sz="2400" dirty="0" smtClean="0"/>
              <a:t>Христианский праздник, отмечаемый в 40-й день по Пасхе.</a:t>
            </a:r>
          </a:p>
          <a:p>
            <a:pPr eaLnBrk="1" hangingPunct="1">
              <a:defRPr/>
            </a:pPr>
            <a:r>
              <a:rPr lang="ru-RU" sz="2400" dirty="0" smtClean="0"/>
              <a:t>Пятидесятница.</a:t>
            </a:r>
          </a:p>
          <a:p>
            <a:pPr eaLnBrk="1" hangingPunct="1">
              <a:defRPr/>
            </a:pPr>
            <a:r>
              <a:rPr lang="ru-RU" sz="2400" dirty="0" smtClean="0"/>
              <a:t>Яблочный спас.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1"/>
          <p:cNvSpPr>
            <a:spLocks noChangeArrowheads="1"/>
          </p:cNvSpPr>
          <p:nvPr/>
        </p:nvSpPr>
        <p:spPr bwMode="auto">
          <a:xfrm>
            <a:off x="179388" y="260350"/>
            <a:ext cx="84248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dirty="0"/>
              <a:t>	</a:t>
            </a:r>
            <a:r>
              <a:rPr lang="ru-RU" sz="3200" b="1" dirty="0"/>
              <a:t>Закрепление изучаемого материала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1115616" y="1052736"/>
            <a:ext cx="7498080" cy="5472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Заполнить таблицу. </a:t>
            </a:r>
          </a:p>
          <a:p>
            <a:pPr algn="ctr">
              <a:buNone/>
            </a:pPr>
            <a:r>
              <a:rPr lang="ru-RU" dirty="0" smtClean="0"/>
              <a:t>Православные праздники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Список праздников: Крещение, Покрова Пресвятой Богородицы, Рождество, Пасха, Троица, Преображение, Вознесение, Благовещение, Рождество Пресвятой Богородицы, Успение, Воздвижение</a:t>
            </a: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619672" y="2204864"/>
          <a:ext cx="6096000" cy="1728192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3048000"/>
                <a:gridCol w="3048000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переходящие</a:t>
                      </a:r>
                      <a:endParaRPr lang="ru-RU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err="1" smtClean="0"/>
                        <a:t>непереходящие</a:t>
                      </a:r>
                      <a:endParaRPr lang="ru-RU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</TotalTime>
  <Words>157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Тема: Календарь и праздники  православной культуры (часть 2) </vt:lpstr>
      <vt:lpstr>Слайд 2</vt:lpstr>
      <vt:lpstr>Слайд 3</vt:lpstr>
      <vt:lpstr>Слайд 4</vt:lpstr>
      <vt:lpstr>Закрепление изученного материала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Календарь и праздники  православной культуры (часть 2) </dc:title>
  <dc:creator>Аня</dc:creator>
  <cp:lastModifiedBy>Аня</cp:lastModifiedBy>
  <cp:revision>1</cp:revision>
  <dcterms:created xsi:type="dcterms:W3CDTF">2012-04-30T20:03:11Z</dcterms:created>
  <dcterms:modified xsi:type="dcterms:W3CDTF">2012-04-30T20:07:02Z</dcterms:modified>
</cp:coreProperties>
</file>