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9" r:id="rId4"/>
    <p:sldId id="281" r:id="rId5"/>
    <p:sldId id="275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E3432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mirvokrug.com/piter/pano.php?id=39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mirvokrug.com/piter/pano.php?id=3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olesenke.ru/?page_id=759" TargetMode="External"/><Relationship Id="rId2" Type="http://schemas.openxmlformats.org/officeDocument/2006/relationships/hyperlink" Target="http://www.mirvokrug.com/piter/pano.php?id=39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-fotki.yandex.ru/get/4513/lyuboos.28/0_73fdd_db205be5_X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0100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755576" y="1988840"/>
            <a:ext cx="7704856" cy="2664296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8E3432"/>
                  </a:solidFill>
                  <a:prstDash val="solid"/>
                </a:ln>
                <a:solidFill>
                  <a:srgbClr val="0070C0"/>
                </a:solidFill>
              </a:rPr>
              <a:t>СФЕРИЧЕСКИЕ ПАНОРАМЫ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8E3432"/>
                  </a:solidFill>
                  <a:prstDash val="solid"/>
                </a:ln>
                <a:solidFill>
                  <a:srgbClr val="0070C0"/>
                </a:solidFill>
              </a:rPr>
              <a:t>ФРАГМЕНТ УРОКА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8E3432"/>
                  </a:solidFill>
                  <a:prstDash val="solid"/>
                </a:ln>
                <a:solidFill>
                  <a:srgbClr val="0070C0"/>
                </a:solidFill>
              </a:rPr>
              <a:t>по развитию речи</a:t>
            </a:r>
            <a:endParaRPr lang="ru-RU" sz="3200" b="1" kern="10" dirty="0">
              <a:ln w="10541" cmpd="sng">
                <a:solidFill>
                  <a:srgbClr val="8E3432"/>
                </a:solidFill>
                <a:prstDash val="solid"/>
              </a:ln>
              <a:solidFill>
                <a:srgbClr val="0070C0"/>
              </a:solidFill>
              <a:latin typeface="Arial Black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908720"/>
            <a:ext cx="4572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МАСТЕР-КЛАСС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3312368" cy="555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635896" y="836712"/>
            <a:ext cx="5256584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ОТВЕТЬТЕ НА ВОПРОСЫ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r>
              <a:rPr lang="ru-RU" sz="2400" dirty="0" smtClean="0">
                <a:latin typeface="Myriad Pro" pitchFamily="34" charset="0"/>
                <a:cs typeface="Times New Roman" pitchFamily="18" charset="0"/>
              </a:rPr>
              <a:t>Кому посвящён памятник?</a:t>
            </a: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 pitchFamily="34" charset="0"/>
              <a:cs typeface="Times New Roman" pitchFamily="18" charset="0"/>
            </a:endParaRP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r>
              <a:rPr lang="ru-RU" sz="2400" dirty="0" smtClean="0">
                <a:latin typeface="Myriad Pro" pitchFamily="34" charset="0"/>
                <a:cs typeface="Times New Roman" pitchFamily="18" charset="0"/>
              </a:rPr>
              <a:t>Что вы знаете о Петре Первом?</a:t>
            </a: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 pitchFamily="34" charset="0"/>
              <a:cs typeface="Times New Roman" pitchFamily="18" charset="0"/>
            </a:endParaRP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r>
              <a:rPr lang="ru-RU" sz="2400" dirty="0" smtClean="0">
                <a:latin typeface="Myriad Pro" pitchFamily="34" charset="0"/>
                <a:cs typeface="Times New Roman" pitchFamily="18" charset="0"/>
              </a:rPr>
              <a:t> Как называется памятник?</a:t>
            </a: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endParaRPr lang="ru-RU" sz="2400" dirty="0" smtClean="0">
              <a:latin typeface="Myriad Pro" pitchFamily="34" charset="0"/>
              <a:cs typeface="Times New Roman" pitchFamily="18" charset="0"/>
            </a:endParaRP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r>
              <a:rPr lang="ru-RU" sz="2400" dirty="0" smtClean="0">
                <a:latin typeface="Myriad Pro" pitchFamily="34" charset="0"/>
                <a:cs typeface="Times New Roman" pitchFamily="18" charset="0"/>
              </a:rPr>
              <a:t>Что вам известно о скульпторе?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3664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ЦАРЬ-ПЛОТНИК</a:t>
            </a:r>
            <a:endParaRPr lang="ru-RU" sz="24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51920" y="1232465"/>
            <a:ext cx="5112568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Мы находимся </a:t>
            </a:r>
            <a:r>
              <a:rPr lang="ru-RU" sz="1400" dirty="0" smtClean="0">
                <a:cs typeface="Times New Roman" pitchFamily="18" charset="0"/>
              </a:rPr>
              <a:t>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Адмиралтейской набережной.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…По оживленным берегам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Громады стройные теснятся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Дворцов и башен; корабли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Толпой со всех концов земли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К богатым пристаням стремятся;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 гранит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оделася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Нева;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Мосты повисли над водами;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Темно-зелеными садами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7302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813" algn="l"/>
              </a:tabLst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			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Ее покрылись острова…                                                                      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Восхитительная панорама открывается перед нами!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Река Нева. Архитектурные строения: Зоологический музей, Кунсткамера, здание Академии наук. И чистое небо. 	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Мы подходим к памятнику, установленному по случаю 300-летия создания Российского флота и в память Великого Петра I.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	На невысоком плоском постаменте – скульптурное изображение Петра I.  Скульптор запечатлел государя во время работы. Молодой царь обучается корабельному делу.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Фигура развёрнута в сторону Невы. И это неслучайно… Ведь именно здесь,  на  подверженных затоплению землях, Пётр заложил крепость и  город. Пётр Великий знал, что река Нева – это возможности для строительства портовых сооружений и корабельный верфей,  для превращения Петербурга в сильную приморскую крепость.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3312368" cy="555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07904" y="557971"/>
            <a:ext cx="5256584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cs typeface="Times New Roman" pitchFamily="18" charset="0"/>
              </a:rPr>
              <a:t>ВИРТУАЛЬНАЯ ЭКСКУРСИЯ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342900" lvl="0" indent="-342900" algn="ctr" defTabSz="531813" fontAlgn="base">
              <a:spcBef>
                <a:spcPct val="0"/>
              </a:spcBef>
              <a:spcAft>
                <a:spcPct val="0"/>
              </a:spcAft>
              <a:buAutoNum type="arabicPeriod"/>
              <a:tabLst>
                <a:tab pos="3587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yriad Pro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066800" y="1524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ru-RU" sz="2400" b="1" dirty="0" smtClean="0"/>
              <a:t>ИГРА «ПРОВЕРКА ВНИМАНИЯ»</a:t>
            </a:r>
            <a:endParaRPr lang="ru-RU" sz="2400" dirty="0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971600" y="908720"/>
            <a:ext cx="7200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2000" dirty="0">
                <a:latin typeface="Arial" charset="0"/>
              </a:rPr>
              <a:t>Что находится перед памятником?</a:t>
            </a:r>
            <a:endParaRPr lang="en-US" sz="2000" dirty="0">
              <a:latin typeface="Arial" charset="0"/>
            </a:endParaRPr>
          </a:p>
          <a:p>
            <a:pPr marL="342900" indent="-342900" algn="ctr"/>
            <a:endParaRPr lang="ru-RU" sz="1200" dirty="0">
              <a:solidFill>
                <a:srgbClr val="006600"/>
              </a:solidFill>
              <a:latin typeface="Arial" charset="0"/>
            </a:endParaRP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а) здание</a:t>
            </a: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б) Нева</a:t>
            </a:r>
            <a:endParaRPr lang="ru-RU" sz="1600" u="sng" dirty="0">
              <a:latin typeface="Arial" charset="0"/>
            </a:endParaRPr>
          </a:p>
          <a:p>
            <a:pPr marL="342900" indent="-342900" algn="ctr"/>
            <a:endParaRPr lang="ru-RU" sz="1600" u="sng" dirty="0">
              <a:latin typeface="Arial" charset="0"/>
            </a:endParaRPr>
          </a:p>
          <a:p>
            <a:pPr marL="342900" indent="-342900" algn="ctr"/>
            <a:endParaRPr lang="ru-RU" sz="1400" u="sng" dirty="0">
              <a:latin typeface="Arial" charset="0"/>
            </a:endParaRPr>
          </a:p>
          <a:p>
            <a:pPr marL="342900" indent="-342900" algn="ctr"/>
            <a:r>
              <a:rPr lang="ru-RU" sz="2000" dirty="0">
                <a:latin typeface="Arial" charset="0"/>
              </a:rPr>
              <a:t>2. Что делает Пётр?</a:t>
            </a:r>
            <a:endParaRPr lang="en-US" sz="2000" dirty="0">
              <a:latin typeface="Arial" charset="0"/>
            </a:endParaRPr>
          </a:p>
          <a:p>
            <a:pPr marL="342900" indent="-342900" algn="ctr"/>
            <a:endParaRPr lang="ru-RU" sz="1200" dirty="0">
              <a:latin typeface="Arial" charset="0"/>
            </a:endParaRP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а) пилит</a:t>
            </a:r>
            <a:r>
              <a:rPr lang="ru-RU" sz="1600" dirty="0">
                <a:latin typeface="Arial" charset="0"/>
                <a:hlinkClick r:id="" action="ppaction://noaction"/>
              </a:rPr>
              <a:t> </a:t>
            </a: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б) тешет</a:t>
            </a:r>
            <a:endParaRPr lang="ru-RU" sz="1600" u="sng" dirty="0">
              <a:latin typeface="Arial" charset="0"/>
            </a:endParaRPr>
          </a:p>
          <a:p>
            <a:pPr marL="342900" indent="-342900" algn="ctr"/>
            <a:endParaRPr lang="ru-RU" sz="1600" u="sng" dirty="0">
              <a:latin typeface="Arial" charset="0"/>
            </a:endParaRPr>
          </a:p>
          <a:p>
            <a:pPr marL="342900" indent="-342900" algn="ctr"/>
            <a:r>
              <a:rPr lang="ru-RU" sz="1400" dirty="0">
                <a:latin typeface="Arial" charset="0"/>
              </a:rPr>
              <a:t>                                                          </a:t>
            </a:r>
            <a:r>
              <a:rPr lang="en-US" sz="1400" dirty="0">
                <a:latin typeface="Arial" charset="0"/>
              </a:rPr>
              <a:t>         </a:t>
            </a:r>
            <a:endParaRPr lang="ru-RU" sz="1400" dirty="0">
              <a:latin typeface="Arial" charset="0"/>
            </a:endParaRPr>
          </a:p>
          <a:p>
            <a:pPr marL="342900" indent="-342900" algn="ctr"/>
            <a:r>
              <a:rPr lang="ru-RU" sz="2000" dirty="0">
                <a:latin typeface="Arial" charset="0"/>
              </a:rPr>
              <a:t>3. В какой руке Пётр держит топор?</a:t>
            </a:r>
            <a:endParaRPr lang="en-US" sz="2000" dirty="0">
              <a:latin typeface="Arial" charset="0"/>
            </a:endParaRPr>
          </a:p>
          <a:p>
            <a:pPr marL="342900" indent="-342900" algn="ctr"/>
            <a:endParaRPr lang="ru-RU" sz="1200" dirty="0">
              <a:latin typeface="Arial" charset="0"/>
            </a:endParaRP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а) в правой</a:t>
            </a:r>
            <a:r>
              <a:rPr lang="ru-RU" sz="1600" dirty="0">
                <a:latin typeface="Arial" charset="0"/>
                <a:hlinkClick r:id="" action="ppaction://noaction"/>
              </a:rPr>
              <a:t> </a:t>
            </a: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б) в левой</a:t>
            </a:r>
            <a:endParaRPr lang="ru-RU" sz="1600" u="sng" dirty="0">
              <a:latin typeface="Arial" charset="0"/>
            </a:endParaRPr>
          </a:p>
          <a:p>
            <a:pPr marL="342900" indent="-342900" algn="ctr"/>
            <a:endParaRPr lang="ru-RU" sz="1600" u="sng" dirty="0">
              <a:latin typeface="Arial" charset="0"/>
            </a:endParaRPr>
          </a:p>
          <a:p>
            <a:pPr marL="342900" indent="-342900" algn="ctr"/>
            <a:endParaRPr lang="ru-RU" sz="1600" u="sng" dirty="0">
              <a:latin typeface="Arial" charset="0"/>
            </a:endParaRPr>
          </a:p>
          <a:p>
            <a:pPr marL="342900" indent="-342900" algn="ctr"/>
            <a:r>
              <a:rPr lang="ru-RU" sz="2000" dirty="0">
                <a:latin typeface="Arial" charset="0"/>
              </a:rPr>
              <a:t>4. Где установлен памятник?</a:t>
            </a:r>
          </a:p>
          <a:p>
            <a:pPr marL="342900" indent="-342900" algn="ctr"/>
            <a:endParaRPr lang="en-US" sz="1200" u="sng" dirty="0">
              <a:latin typeface="Arial" charset="0"/>
            </a:endParaRP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а) на постаменте</a:t>
            </a:r>
            <a:r>
              <a:rPr lang="ru-RU" sz="1600" dirty="0">
                <a:latin typeface="Arial" charset="0"/>
                <a:hlinkClick r:id="" action="ppaction://noaction"/>
              </a:rPr>
              <a:t> </a:t>
            </a:r>
          </a:p>
          <a:p>
            <a:pPr marL="342900" indent="-342900" algn="ctr"/>
            <a:r>
              <a:rPr lang="ru-RU" sz="1600" u="sng" dirty="0">
                <a:latin typeface="Arial" charset="0"/>
                <a:hlinkClick r:id="" action="ppaction://noaction"/>
              </a:rPr>
              <a:t>б) на земле</a:t>
            </a:r>
            <a:endParaRPr lang="ru-RU" sz="1600" u="sng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667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ИСПОЛЬЗОВАННЫЕ РЕСУРСЫ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66740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endParaRPr lang="en-US" dirty="0" smtClean="0"/>
          </a:p>
          <a:p>
            <a:pPr marL="342900" indent="-342900" algn="just"/>
            <a:endParaRPr lang="ru-RU" dirty="0" smtClean="0"/>
          </a:p>
          <a:p>
            <a:pPr marL="342900" indent="-342900" algn="ctr"/>
            <a:r>
              <a:rPr lang="ru-RU" dirty="0" smtClean="0"/>
              <a:t>1. Сайт  «Мир Вокруг» </a:t>
            </a:r>
            <a:endParaRPr lang="ru-RU" dirty="0" smtClean="0">
              <a:hlinkClick r:id="rId2"/>
            </a:endParaRPr>
          </a:p>
          <a:p>
            <a:pPr marL="342900" indent="-342900" algn="ctr"/>
            <a:r>
              <a:rPr lang="en-US" sz="1400" dirty="0" smtClean="0">
                <a:hlinkClick r:id="rId2"/>
              </a:rPr>
              <a:t>http://www.mirvokrug.com/piter/pano.php?id=39</a:t>
            </a:r>
            <a:endParaRPr lang="ru-RU" sz="1400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2. Сайт «По лесенке» </a:t>
            </a:r>
          </a:p>
          <a:p>
            <a:pPr marL="342900" indent="-342900" algn="ctr"/>
            <a:r>
              <a:rPr lang="en-US" sz="1400" dirty="0" smtClean="0">
                <a:hlinkClick r:id="rId3"/>
              </a:rPr>
              <a:t>http://polesenke.ru/?page_id=759</a:t>
            </a:r>
            <a:endParaRPr lang="ru-RU" sz="1400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r>
              <a:rPr lang="ru-RU" dirty="0" smtClean="0"/>
              <a:t>3. Царь-плотник (фотография памятника) </a:t>
            </a:r>
          </a:p>
          <a:p>
            <a:pPr marL="342900" indent="-342900" algn="ctr"/>
            <a:r>
              <a:rPr lang="en-US" sz="1400" dirty="0" smtClean="0">
                <a:hlinkClick r:id="rId4"/>
              </a:rPr>
              <a:t>http://img-fotki.yandex.ru/get/4513/lyuboos.28/0_73fdd_db205be5_XL</a:t>
            </a:r>
            <a:endParaRPr lang="ru-RU" sz="1400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ctr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МАСТЕР-КЛАСС </a:t>
            </a: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Петрова О. Ю.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русского языка и литературы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296 школы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Санкт-Петербурга</a:t>
            </a: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ВЫРАЖАЮ БЛАГОДАРНОСТЬ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идею мероприятия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учителю информатики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Костиной И. Н.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130</Words>
  <Application>Microsoft Office PowerPoint</Application>
  <PresentationFormat>Экран 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30</cp:revision>
  <dcterms:modified xsi:type="dcterms:W3CDTF">2012-05-14T05:07:32Z</dcterms:modified>
</cp:coreProperties>
</file>