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8" r:id="rId4"/>
    <p:sldId id="270" r:id="rId5"/>
    <p:sldId id="272" r:id="rId6"/>
    <p:sldId id="267" r:id="rId7"/>
    <p:sldId id="268" r:id="rId8"/>
    <p:sldId id="271" r:id="rId9"/>
    <p:sldId id="279" r:id="rId10"/>
    <p:sldId id="276" r:id="rId11"/>
    <p:sldId id="283" r:id="rId12"/>
    <p:sldId id="282" r:id="rId13"/>
    <p:sldId id="284" r:id="rId14"/>
    <p:sldId id="262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3432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pangorod.ru/maps/posmotret-gorod/ploshad-pobedy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3dpanorama.ru/gallery/003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pangorod.ru/maps/posmotret-gorod/tavricheskii-sad-pamjatnik-s-a-eseninu.html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3dpanorama.ru/gallery/x13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pangorod.ru/maps/posmotret-gorod/ploshad-iskustv-pamjatnik-a-s-pushkinu-ruskii-muzei.html" TargetMode="External"/><Relationship Id="rId13" Type="http://schemas.openxmlformats.org/officeDocument/2006/relationships/hyperlink" Target="http://www.mi-pyatigorsk.narod.ru/pamyatnik_tolstomu.jpg" TargetMode="External"/><Relationship Id="rId18" Type="http://schemas.openxmlformats.org/officeDocument/2006/relationships/hyperlink" Target="http://pangorod.ru/maps/posmotret-gorod/pamjatnik-petru-i-fevroni.html" TargetMode="External"/><Relationship Id="rId26" Type="http://schemas.openxmlformats.org/officeDocument/2006/relationships/hyperlink" Target="http://www.3dpanorama.ru/gallery/003/" TargetMode="External"/><Relationship Id="rId3" Type="http://schemas.openxmlformats.org/officeDocument/2006/relationships/hyperlink" Target="http://upload.wikimedia.org/wikipedia/commons/9/9f/Bronze_Horseman002.jpg" TargetMode="External"/><Relationship Id="rId21" Type="http://schemas.openxmlformats.org/officeDocument/2006/relationships/hyperlink" Target="http://pangorod.ru/maps/posmotret-gorod/tavricheskii-sad-pamjatnik-s-a-eseninu.html" TargetMode="External"/><Relationship Id="rId7" Type="http://schemas.openxmlformats.org/officeDocument/2006/relationships/hyperlink" Target="http://pangorod.ru/maps/posmotret-gorod/pamjatnik-a-s-pushkinu.html" TargetMode="External"/><Relationship Id="rId12" Type="http://schemas.openxmlformats.org/officeDocument/2006/relationships/hyperlink" Target="http://pangorod.ru/maps/posmotret-gorod/pamjatnik-l-n-tolstomu.html" TargetMode="External"/><Relationship Id="rId17" Type="http://schemas.openxmlformats.org/officeDocument/2006/relationships/hyperlink" Target="http://www.mirvokrug.com/piter/pano.php?id=39" TargetMode="External"/><Relationship Id="rId25" Type="http://schemas.openxmlformats.org/officeDocument/2006/relationships/hyperlink" Target="http://www.3dpanorama.ru/gallery/x13/" TargetMode="External"/><Relationship Id="rId2" Type="http://schemas.openxmlformats.org/officeDocument/2006/relationships/hyperlink" Target="http://pangorod.ru/maps/posmotret-gorod/mednyi-vsadnik.html" TargetMode="External"/><Relationship Id="rId16" Type="http://schemas.openxmlformats.org/officeDocument/2006/relationships/hyperlink" Target="http://www.mirvokrug.com/piter/pano.php?id=12" TargetMode="External"/><Relationship Id="rId20" Type="http://schemas.openxmlformats.org/officeDocument/2006/relationships/hyperlink" Target="http://a-a-ah.ru/data/place/m1/m1-7/7637/images/4efca083c248f046608561.550x340c.jpg?d8220538bc2811da72dba1f620f39e2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thumb/a/a7/Chekhov_2008.jpg/800px-Chekhov_2008.jpg" TargetMode="External"/><Relationship Id="rId11" Type="http://schemas.openxmlformats.org/officeDocument/2006/relationships/hyperlink" Target="http://kraevedenie.org/wp-content/uploads/2008/10/008.jpg" TargetMode="External"/><Relationship Id="rId24" Type="http://schemas.openxmlformats.org/officeDocument/2006/relationships/hyperlink" Target="http://polesenke.ru/?page_id=759" TargetMode="External"/><Relationship Id="rId5" Type="http://schemas.openxmlformats.org/officeDocument/2006/relationships/hyperlink" Target="http://pangorod.ru/maps/posmotret-gorod/pamjatnik-a-p-chehovu.html" TargetMode="External"/><Relationship Id="rId15" Type="http://schemas.openxmlformats.org/officeDocument/2006/relationships/hyperlink" Target="http://pangorod.ru/maps/posmotret-gorod/pamjatnik-petru-i-car-plotnik.html" TargetMode="External"/><Relationship Id="rId23" Type="http://schemas.openxmlformats.org/officeDocument/2006/relationships/hyperlink" Target="http://findmapplaces.com/bphoto/39/pamyatnik-krilovu-ia_391885.jpg" TargetMode="External"/><Relationship Id="rId10" Type="http://schemas.openxmlformats.org/officeDocument/2006/relationships/hyperlink" Target="http://pangorod.ru/maps/posmotret-gorod/pamjatnik-v-v-majakovskomu.html" TargetMode="External"/><Relationship Id="rId19" Type="http://schemas.openxmlformats.org/officeDocument/2006/relationships/hyperlink" Target="http://pangorod.ru/maps/posmotret-gorod/ploshad-pobedy.html" TargetMode="External"/><Relationship Id="rId4" Type="http://schemas.openxmlformats.org/officeDocument/2006/relationships/hyperlink" Target="http://pangorod.ru/maps/posmotret-gorod/mesto-duyeli-lermontova.html" TargetMode="External"/><Relationship Id="rId9" Type="http://schemas.openxmlformats.org/officeDocument/2006/relationships/hyperlink" Target="http://images03.olx.ru/ui/4/18/61/1267105478_75401761_1----1267105478.jpg" TargetMode="External"/><Relationship Id="rId14" Type="http://schemas.openxmlformats.org/officeDocument/2006/relationships/hyperlink" Target="http://www.odessa.ua/gallery/monuments/?page=2" TargetMode="External"/><Relationship Id="rId22" Type="http://schemas.openxmlformats.org/officeDocument/2006/relationships/hyperlink" Target="http://www.panoramas.classic-ru.org/flash/panoswf.php?name=ls07&amp;comm=%CB%E5%F2%ED%E8%E9%A0%F1%E0%E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angorod.ru/maps/posmotret-gorod/pamjatnik-petru-i-fevroni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panoramas.classic-ru.org/flash/panoswf.php?name=ls07&amp;comm=%CB%E5%F2%ED%E8%E9%A0%F1%E0%E4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angorod.ru/maps/posmotret-gorod/ploshad-iskustv-pamjatnik-a-s-pushkinu-ruskii-muzei.htm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angorod.ru/maps/posmotret-gorod/pamjatnik-l-n-tolstomu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pangorod.ru/maps/posmotret-gorod/mesto-duyeli-lermontova.html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pangorod.ru/maps/posmotret-gorod/pamjatnik-a-p-chehovu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angorod.ru/maps/posmotret-gorod/pamjatnik-v-v-majakovskomu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mirvokrug.com/piter/pano.php?id=12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501008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/>
          </a:p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755576" y="2132856"/>
            <a:ext cx="7704856" cy="1728192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8E3432"/>
                  </a:solidFill>
                  <a:prstDash val="solid"/>
                </a:ln>
                <a:solidFill>
                  <a:srgbClr val="C00000"/>
                </a:solidFill>
              </a:rPr>
              <a:t>СФЕРИЧЕСКИЕ ПАНОРАМЫ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rgbClr val="8E3432"/>
                  </a:solidFill>
                  <a:prstDash val="solid"/>
                </a:ln>
                <a:solidFill>
                  <a:srgbClr val="C00000"/>
                </a:solidFill>
              </a:rPr>
              <a:t>НА УРОКАХ СЛОВЕСНОСТИ</a:t>
            </a:r>
            <a:endParaRPr lang="ru-RU" sz="3200" b="1" kern="10" dirty="0">
              <a:ln w="10541" cmpd="sng">
                <a:solidFill>
                  <a:srgbClr val="8E3432"/>
                </a:solidFill>
                <a:prstDash val="solid"/>
              </a:ln>
              <a:solidFill>
                <a:srgbClr val="C00000"/>
              </a:solidFill>
              <a:latin typeface="Arial Black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548680"/>
            <a:ext cx="5112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МАСТЕР-КЛАСС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16632"/>
            <a:ext cx="3592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/>
              <a:t>ПЛОЩАДЬ ПОБЕДЫ</a:t>
            </a:r>
            <a:endParaRPr lang="ru-RU" sz="24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067944" y="2636912"/>
            <a:ext cx="4824536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cs typeface="Times New Roman" pitchFamily="18" charset="0"/>
            </a:endParaRPr>
          </a:p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531813" algn="l"/>
              </a:tabLst>
            </a:pPr>
            <a:r>
              <a:rPr lang="ru-RU" sz="2000" dirty="0" smtClean="0">
                <a:cs typeface="Times New Roman" pitchFamily="18" charset="0"/>
              </a:rPr>
              <a:t>	Монумент героическим защитникам Ленинграда на площади Победы Санкт-Петербурга посвящен героической обороне Ленинграда, прорыву блокады. </a:t>
            </a:r>
          </a:p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531813" algn="l"/>
              </a:tabLst>
            </a:pPr>
            <a:r>
              <a:rPr lang="ru-RU" sz="2000" dirty="0" smtClean="0">
                <a:cs typeface="Times New Roman" pitchFamily="18" charset="0"/>
              </a:rPr>
              <a:t>	В состав монумента входят 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4098" name="Picture 2" descr="C:\Documents and Settings\Vlad\Рабочий стол\2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3600400" cy="4925347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211960" y="1124744"/>
            <a:ext cx="4645024" cy="167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Продолжите рассказ учителя.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43808" y="188640"/>
            <a:ext cx="3592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/>
              <a:t>ОПИСАНИЕ ПРИРОДЫ</a:t>
            </a:r>
            <a:endParaRPr lang="ru-RU" sz="2400" b="1" dirty="0"/>
          </a:p>
        </p:txBody>
      </p:sp>
      <p:pic>
        <p:nvPicPr>
          <p:cNvPr id="2050" name="Picture 2" descr="C:\Documents and Settings\Vlad\Рабочий стол\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807908"/>
            <a:ext cx="3744416" cy="262109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0" y="3536722"/>
            <a:ext cx="8605464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dirty="0" smtClean="0">
                <a:cs typeface="Times New Roman" pitchFamily="18" charset="0"/>
              </a:rPr>
              <a:t>Крым. Тепло. Мы на берегу моря...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Напишите, что вы чувствуете, ощущаете.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75656" y="3645024"/>
          <a:ext cx="6096000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29375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ОБЪЕКТЫ</a:t>
                      </a:r>
                      <a:endParaRPr lang="ru-RU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1754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ЦВЕТ</a:t>
                      </a:r>
                      <a:endParaRPr lang="ru-RU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1754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ЗАПАХ</a:t>
                      </a:r>
                      <a:endParaRPr lang="ru-RU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1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НАСТРОЕНИЕ</a:t>
                      </a:r>
                      <a:endParaRPr lang="ru-RU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3699940" cy="228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0" y="3653392"/>
            <a:ext cx="8712968" cy="269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Для справки.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В 1995 году  в Таврическом саду установлен памятник поэту С. А. Есенину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(скульптор А. С. Чаркин, архитекторы Ф. К. Романовский и С. Л. Михайлов).</a:t>
            </a:r>
            <a:endParaRPr kumimoji="0" lang="ru-RU" sz="1700" b="0" i="1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188640"/>
            <a:ext cx="3592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/>
              <a:t>ОПИСАНИЕ МЕСТНОСТИ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196752"/>
            <a:ext cx="496855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Прогуляйтесь по Таврическому саду, расположенному в центре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Санкт-Петербурга, и заполните своими ощущениями таблицу.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88640"/>
            <a:ext cx="3592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/>
              <a:t>ОПИСАНИЕ ПОМЕЩЕНИЯ</a:t>
            </a:r>
            <a:endParaRPr lang="ru-RU" sz="24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51520" y="3536722"/>
            <a:ext cx="8605464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Рассмотрите помещение.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Заполните таблицу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«Спальная комната».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7" name="Picture 3" descr="C:\Documents and Settings\Vlad\Рабочий стол\Безымянный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764704"/>
            <a:ext cx="3842614" cy="2600169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5157190"/>
          <a:ext cx="8640960" cy="13681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/>
                <a:gridCol w="2880320"/>
                <a:gridCol w="2880320"/>
              </a:tblGrid>
              <a:tr h="398491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НАЗОВИТЕ</a:t>
                      </a:r>
                      <a:r>
                        <a:rPr lang="ru-RU" sz="1300" b="1" baseline="0" dirty="0" smtClean="0"/>
                        <a:t> </a:t>
                      </a:r>
                      <a:r>
                        <a:rPr lang="ru-RU" sz="1300" b="1" dirty="0" smtClean="0"/>
                        <a:t>ВСЕ ПРЕДМЕТЫ</a:t>
                      </a:r>
                      <a:endParaRPr lang="ru-RU" sz="13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ДАЙТЕ ПРЕДМЕТУ ХАРАКТЕРИСТИКУ</a:t>
                      </a:r>
                      <a:endParaRPr lang="ru-RU" sz="13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УКАЖИТЕ МЕСТОПОЛОЖЕНИЕ</a:t>
                      </a:r>
                      <a:endParaRPr lang="ru-RU" sz="13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483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483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0"/>
            <a:ext cx="2774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Использованные ресурсы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5074" y="548680"/>
            <a:ext cx="8667406" cy="12103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en-US" sz="1050" dirty="0" smtClean="0"/>
              <a:t>1</a:t>
            </a:r>
            <a:r>
              <a:rPr lang="ru-RU" sz="1050" dirty="0" smtClean="0"/>
              <a:t>. </a:t>
            </a:r>
            <a:r>
              <a:rPr lang="ru-RU" sz="1050" dirty="0" smtClean="0"/>
              <a:t>Медный всадник</a:t>
            </a:r>
          </a:p>
          <a:p>
            <a:pPr marL="342900" indent="-342900" algn="just"/>
            <a:r>
              <a:rPr lang="en-US" sz="1050" dirty="0" smtClean="0">
                <a:hlinkClick r:id="rId2"/>
              </a:rPr>
              <a:t>http://pangorod.ru/maps/posmotret-gorod/mednyi-vsadnik.html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3"/>
              </a:rPr>
              <a:t>http://upload.wikimedia.org/wikipedia/commons/9/9f/Bronze_Horseman002.jpg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/>
              <a:t>2</a:t>
            </a:r>
            <a:r>
              <a:rPr lang="ru-RU" sz="1050" dirty="0" smtClean="0"/>
              <a:t>. </a:t>
            </a:r>
            <a:r>
              <a:rPr lang="ru-RU" sz="1050" dirty="0" smtClean="0"/>
              <a:t>Место дуэли Лермонтова </a:t>
            </a:r>
          </a:p>
          <a:p>
            <a:pPr marL="342900" indent="-342900" algn="just"/>
            <a:r>
              <a:rPr lang="en-US" sz="1050" dirty="0" smtClean="0">
                <a:hlinkClick r:id="rId4"/>
              </a:rPr>
              <a:t>http://pangorod.ru/maps/posmotret-gorod/mesto-duyeli-lermontova.html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/>
              <a:t>3</a:t>
            </a:r>
            <a:r>
              <a:rPr lang="ru-RU" sz="1050" dirty="0" smtClean="0"/>
              <a:t>. </a:t>
            </a:r>
            <a:r>
              <a:rPr lang="ru-RU" sz="1050" dirty="0" smtClean="0"/>
              <a:t>Памятник А. П. Чехову</a:t>
            </a:r>
            <a:endParaRPr lang="ru-RU" sz="1050" dirty="0" smtClean="0">
              <a:hlinkClick r:id="rId5"/>
            </a:endParaRPr>
          </a:p>
          <a:p>
            <a:pPr marL="342900" indent="-342900" algn="just"/>
            <a:r>
              <a:rPr lang="en-US" sz="1050" dirty="0" smtClean="0">
                <a:hlinkClick r:id="rId5"/>
              </a:rPr>
              <a:t>http://pangorod.ru/maps/posmotret-gorod/pamjatnik-a-p-chehovu.html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6"/>
              </a:rPr>
              <a:t>http://upload.wikimedia.org/wikipedia/commons/thumb/a/a7/Chekhov_2008.jpg/800px-Chekhov_2008.jpg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/>
              <a:t>4</a:t>
            </a:r>
            <a:r>
              <a:rPr lang="ru-RU" sz="1050" dirty="0" smtClean="0"/>
              <a:t>. </a:t>
            </a:r>
            <a:r>
              <a:rPr lang="ru-RU" sz="1050" dirty="0" smtClean="0"/>
              <a:t>Памятник А. С. Пушкину </a:t>
            </a:r>
          </a:p>
          <a:p>
            <a:pPr marL="342900" indent="-342900" algn="just"/>
            <a:r>
              <a:rPr lang="en-US" sz="1050" dirty="0" smtClean="0">
                <a:hlinkClick r:id="rId7"/>
              </a:rPr>
              <a:t>http://pangorod.ru/maps/posmotret-gorod/pamjatnik-a-s-pushkinu.html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8"/>
              </a:rPr>
              <a:t>http://pangorod.ru/maps/posmotret-gorod/ploshad-iskustv-pamjatnik-a-s-pushkinu-ruskii-muzei.html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9"/>
              </a:rPr>
              <a:t>http://images03.olx.ru/ui/4/18/61/1267105478_75401761_1----1267105478.jpg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/>
              <a:t>5</a:t>
            </a:r>
            <a:r>
              <a:rPr lang="ru-RU" sz="1050" dirty="0" smtClean="0"/>
              <a:t>. </a:t>
            </a:r>
            <a:r>
              <a:rPr lang="ru-RU" sz="1050" dirty="0" smtClean="0"/>
              <a:t>Памятник В. В. Маяковскому</a:t>
            </a:r>
          </a:p>
          <a:p>
            <a:pPr marL="342900" indent="-342900" algn="just"/>
            <a:r>
              <a:rPr lang="en-US" sz="1050" dirty="0" smtClean="0">
                <a:hlinkClick r:id="rId10"/>
              </a:rPr>
              <a:t>http://pangorod.ru/maps/posmotret-gorod/pamjatnik-v-v-majakovskomu.html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11"/>
              </a:rPr>
              <a:t>http://kraevedenie.org/wp-content/uploads/2008/10/008.jpg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/>
              <a:t>6</a:t>
            </a:r>
            <a:r>
              <a:rPr lang="ru-RU" sz="1050" dirty="0" smtClean="0"/>
              <a:t>. </a:t>
            </a:r>
            <a:r>
              <a:rPr lang="ru-RU" sz="1050" dirty="0" smtClean="0"/>
              <a:t>Памятник Л. Н. Толстому</a:t>
            </a:r>
          </a:p>
          <a:p>
            <a:pPr marL="342900" indent="-342900" algn="just"/>
            <a:r>
              <a:rPr lang="en-US" sz="1050" dirty="0" smtClean="0">
                <a:hlinkClick r:id="rId12"/>
              </a:rPr>
              <a:t>http://pangorod.ru/maps/posmotret-gorod/pamjatnik-l-n-tolstomu.html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13"/>
              </a:rPr>
              <a:t>http://www.mi-pyatigorsk.narod.ru/pamyatnik_tolstomu.jpg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14"/>
              </a:rPr>
              <a:t>http://www.odessa.ua/gallery/monuments/?page=2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/>
              <a:t>7</a:t>
            </a:r>
            <a:r>
              <a:rPr lang="ru-RU" sz="1050" dirty="0" smtClean="0"/>
              <a:t>. </a:t>
            </a:r>
            <a:r>
              <a:rPr lang="ru-RU" sz="1050" dirty="0" smtClean="0"/>
              <a:t>Памятник Петру Первому</a:t>
            </a:r>
          </a:p>
          <a:p>
            <a:pPr marL="342900" indent="-342900" algn="just"/>
            <a:r>
              <a:rPr lang="en-US" sz="1050" dirty="0" smtClean="0">
                <a:hlinkClick r:id="rId15"/>
              </a:rPr>
              <a:t>http://pangorod.ru/maps/posmotret-gorod/pamjatnik-petru-i-car-plotnik.html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16"/>
              </a:rPr>
              <a:t>http://www.mirvokrug.com/piter/pano.php?id=12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17"/>
              </a:rPr>
              <a:t>http://www.mirvokrug.com/piter/pano.php?id=39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/>
              <a:t>8</a:t>
            </a:r>
            <a:r>
              <a:rPr lang="ru-RU" sz="1050" dirty="0" smtClean="0"/>
              <a:t>. </a:t>
            </a:r>
            <a:r>
              <a:rPr lang="ru-RU" sz="1050" dirty="0" smtClean="0"/>
              <a:t>Памятник Петру и Февронии </a:t>
            </a:r>
          </a:p>
          <a:p>
            <a:pPr marL="342900" indent="-342900" algn="just"/>
            <a:r>
              <a:rPr lang="en-US" sz="1050" dirty="0" smtClean="0">
                <a:hlinkClick r:id="rId18"/>
              </a:rPr>
              <a:t>http://pangorod.ru/maps/posmotret-gorod/pamjatnik-petru-i-fevroni.html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/>
              <a:t>9</a:t>
            </a:r>
            <a:r>
              <a:rPr lang="ru-RU" sz="1050" dirty="0" smtClean="0"/>
              <a:t>. </a:t>
            </a:r>
            <a:r>
              <a:rPr lang="ru-RU" sz="1050" dirty="0" smtClean="0"/>
              <a:t>Площадь Победы</a:t>
            </a:r>
          </a:p>
          <a:p>
            <a:pPr marL="342900" indent="-342900" algn="just"/>
            <a:r>
              <a:rPr lang="en-US" sz="1050" dirty="0" smtClean="0">
                <a:hlinkClick r:id="rId19"/>
              </a:rPr>
              <a:t>http://pangorod.ru/maps/posmotret-gorod/ploshad-pobedy.html</a:t>
            </a:r>
            <a:endParaRPr lang="ru-RU" sz="1050" dirty="0" smtClean="0"/>
          </a:p>
          <a:p>
            <a:pPr marL="342900" indent="-342900" algn="just"/>
            <a:r>
              <a:rPr lang="ru-RU" sz="1050" dirty="0" smtClean="0"/>
              <a:t>1</a:t>
            </a:r>
            <a:r>
              <a:rPr lang="en-US" sz="1050" dirty="0" smtClean="0"/>
              <a:t>0</a:t>
            </a:r>
            <a:r>
              <a:rPr lang="ru-RU" sz="1050" dirty="0" smtClean="0"/>
              <a:t>. </a:t>
            </a:r>
            <a:r>
              <a:rPr lang="ru-RU" sz="1050" dirty="0" smtClean="0"/>
              <a:t>Описание природы</a:t>
            </a:r>
            <a:endParaRPr lang="en-US" sz="1050" dirty="0" smtClean="0"/>
          </a:p>
          <a:p>
            <a:pPr marL="342900" indent="-342900" algn="just"/>
            <a:r>
              <a:rPr lang="en-US" sz="1050" dirty="0" smtClean="0">
                <a:hlinkClick r:id="rId20"/>
              </a:rPr>
              <a:t>http://a-a-ah.ru/data/place/m1/m1-7/7637/images/4efca083c248f046608561.550x340c.jpg?d8220538bc2811da72dba1f620f39e28</a:t>
            </a:r>
            <a:endParaRPr lang="en-US" sz="1050" dirty="0" smtClean="0"/>
          </a:p>
          <a:p>
            <a:pPr marL="342900" indent="-342900" algn="just"/>
            <a:r>
              <a:rPr lang="en-US" sz="1050" dirty="0" smtClean="0">
                <a:hlinkClick r:id="rId21"/>
              </a:rPr>
              <a:t>http://pangorod.ru/maps/posmotret-gorod/tavricheskii-sad-pamjatnik-s-a-eseninu.html</a:t>
            </a:r>
            <a:endParaRPr lang="ru-RU" sz="1050" dirty="0" smtClean="0"/>
          </a:p>
          <a:p>
            <a:pPr marL="342900" indent="-342900" algn="just"/>
            <a:r>
              <a:rPr lang="ru-RU" sz="1050" dirty="0" smtClean="0"/>
              <a:t>1</a:t>
            </a:r>
            <a:r>
              <a:rPr lang="en-US" sz="1050" dirty="0" smtClean="0"/>
              <a:t>1</a:t>
            </a:r>
            <a:r>
              <a:rPr lang="ru-RU" sz="1050" dirty="0" smtClean="0"/>
              <a:t>. </a:t>
            </a:r>
            <a:r>
              <a:rPr lang="ru-RU" sz="1050" dirty="0" smtClean="0"/>
              <a:t>Памятник И. А. Крылову</a:t>
            </a:r>
          </a:p>
          <a:p>
            <a:pPr marL="342900" indent="-342900" algn="just"/>
            <a:r>
              <a:rPr lang="ru-RU" sz="1050" dirty="0" smtClean="0"/>
              <a:t> </a:t>
            </a:r>
            <a:r>
              <a:rPr lang="en-US" sz="1050" dirty="0" smtClean="0">
                <a:hlinkClick r:id="rId22"/>
              </a:rPr>
              <a:t>http://www.panoramas.classic-ru.org/flash/panoswf.php?name=ls07&amp;comm=%CB%E5%F2%ED%E8%E9%A0%F1%E0%E4</a:t>
            </a:r>
            <a:endParaRPr lang="ru-RU" sz="1050" dirty="0" smtClean="0"/>
          </a:p>
          <a:p>
            <a:pPr marL="342900" indent="-342900" algn="just"/>
            <a:r>
              <a:rPr lang="en-US" sz="1050" dirty="0" smtClean="0">
                <a:hlinkClick r:id="rId23"/>
              </a:rPr>
              <a:t>http://findmapplaces.com/bphoto/39/pamyatnik-krilovu-ia_391885.jpg</a:t>
            </a:r>
            <a:endParaRPr lang="ru-RU" sz="1050" dirty="0" smtClean="0"/>
          </a:p>
          <a:p>
            <a:pPr marL="342900" indent="-342900" algn="just"/>
            <a:r>
              <a:rPr lang="ru-RU" sz="1050" dirty="0" smtClean="0"/>
              <a:t>12. Сайт «По лесенке» </a:t>
            </a:r>
            <a:r>
              <a:rPr lang="en-US" sz="1050" dirty="0" smtClean="0">
                <a:hlinkClick r:id="rId24"/>
              </a:rPr>
              <a:t>http://polesenke.ru/?page_id=759</a:t>
            </a:r>
            <a:endParaRPr lang="ru-RU" sz="1050" dirty="0" smtClean="0"/>
          </a:p>
          <a:p>
            <a:pPr marL="342900" indent="-342900" algn="just"/>
            <a:r>
              <a:rPr lang="ru-RU" sz="1050" dirty="0" smtClean="0"/>
              <a:t>13. Описание помещения</a:t>
            </a:r>
          </a:p>
          <a:p>
            <a:pPr marL="342900" indent="-342900" algn="just"/>
            <a:r>
              <a:rPr lang="en-US" sz="1050" dirty="0" smtClean="0">
                <a:hlinkClick r:id="rId25"/>
              </a:rPr>
              <a:t>http://www.3dpanorama.ru/gallery/x13/</a:t>
            </a:r>
            <a:endParaRPr lang="en-US" sz="1050" dirty="0" smtClean="0"/>
          </a:p>
          <a:p>
            <a:pPr marL="342900" indent="-342900" algn="just"/>
            <a:r>
              <a:rPr lang="ru-RU" sz="1050" dirty="0" smtClean="0"/>
              <a:t>14. Описание местности</a:t>
            </a:r>
          </a:p>
          <a:p>
            <a:pPr marL="342900" indent="-342900" algn="just"/>
            <a:r>
              <a:rPr lang="en-US" sz="1050" dirty="0" smtClean="0">
                <a:hlinkClick r:id="rId26"/>
              </a:rPr>
              <a:t>http://www.3dpanorama.ru/gallery/003/</a:t>
            </a:r>
            <a:endParaRPr lang="ru-RU" sz="1050" dirty="0" smtClean="0"/>
          </a:p>
          <a:p>
            <a:pPr marL="342900" indent="-342900" algn="just"/>
            <a:endParaRPr lang="ru-RU" sz="1050" dirty="0" smtClean="0"/>
          </a:p>
          <a:p>
            <a:pPr marL="342900" indent="-342900" algn="just"/>
            <a:endParaRPr lang="ru-RU" sz="1050" dirty="0" smtClean="0"/>
          </a:p>
          <a:p>
            <a:pPr marL="342900" indent="-342900" algn="just"/>
            <a:endParaRPr lang="ru-RU" sz="1050" dirty="0" smtClean="0"/>
          </a:p>
          <a:p>
            <a:pPr marL="342900" indent="-342900" algn="just"/>
            <a:endParaRPr lang="ru-RU" sz="1050" dirty="0" smtClean="0"/>
          </a:p>
          <a:p>
            <a:pPr marL="342900" indent="-342900" algn="just"/>
            <a:endParaRPr lang="ru-RU" sz="900" dirty="0" smtClean="0"/>
          </a:p>
          <a:p>
            <a:pPr marL="342900" indent="-342900" algn="just"/>
            <a:endParaRPr lang="ru-RU" sz="900" dirty="0" smtClean="0"/>
          </a:p>
          <a:p>
            <a:pPr marL="342900" indent="-342900" algn="just"/>
            <a:endParaRPr lang="ru-RU" sz="900" dirty="0" smtClean="0"/>
          </a:p>
          <a:p>
            <a:pPr marL="342900" indent="-342900" algn="just"/>
            <a:endParaRPr lang="ru-RU" sz="1200" dirty="0" smtClean="0"/>
          </a:p>
          <a:p>
            <a:pPr marL="342900" indent="-342900" algn="just"/>
            <a:endParaRPr lang="ru-RU" sz="1200" dirty="0" smtClean="0"/>
          </a:p>
          <a:p>
            <a:pPr marL="342900" indent="-342900" algn="just"/>
            <a:endParaRPr lang="ru-RU" sz="1200" dirty="0" smtClean="0"/>
          </a:p>
          <a:p>
            <a:pPr marL="342900" indent="-342900" algn="just"/>
            <a:endParaRPr lang="ru-RU" sz="1200" dirty="0" smtClean="0"/>
          </a:p>
          <a:p>
            <a:pPr marL="342900" indent="-342900" algn="just"/>
            <a:endParaRPr lang="ru-RU" sz="1200" dirty="0" smtClean="0"/>
          </a:p>
          <a:p>
            <a:pPr marL="342900" indent="-342900" algn="just"/>
            <a:endParaRPr lang="ru-RU" sz="1400" dirty="0" smtClean="0"/>
          </a:p>
          <a:p>
            <a:pPr marL="342900" indent="-342900" algn="just"/>
            <a:endParaRPr lang="ru-RU" sz="1400" dirty="0" smtClean="0"/>
          </a:p>
          <a:p>
            <a:pPr marL="342900" indent="-342900" algn="just"/>
            <a:endParaRPr lang="ru-RU" sz="1400" dirty="0" smtClean="0"/>
          </a:p>
          <a:p>
            <a:pPr marL="342900" indent="-342900" algn="just"/>
            <a:endParaRPr lang="ru-RU" sz="1400" dirty="0" smtClean="0"/>
          </a:p>
          <a:p>
            <a:pPr marL="342900" indent="-342900" algn="just"/>
            <a:endParaRPr lang="ru-RU" sz="1400" dirty="0" smtClean="0"/>
          </a:p>
          <a:p>
            <a:pPr marL="342900" indent="-342900" algn="just"/>
            <a:endParaRPr lang="ru-RU" sz="1400" dirty="0" smtClean="0"/>
          </a:p>
          <a:p>
            <a:pPr marL="342900" indent="-342900" algn="just"/>
            <a:endParaRPr lang="ru-RU" sz="1400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  <a:p>
            <a:pPr marL="342900" indent="-342900" algn="just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20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МАСТЕР-КЛАСС </a:t>
            </a:r>
          </a:p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Петрова О. Ю.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 русского языка и литературы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296 школы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Санкт-Петербурга</a:t>
            </a:r>
          </a:p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ВЫРАЖАЮ БЛАГОДАРНОСТЬ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идею мероприятия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учителю информатики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Костиной И. Н.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88640"/>
            <a:ext cx="406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/>
              <a:t>ПАМЯТНИК ПЕТРУ И ФЕВРОНИИ</a:t>
            </a:r>
            <a:endParaRPr lang="ru-RU" sz="20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067944" y="5048890"/>
            <a:ext cx="4896544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справки. </a:t>
            </a:r>
          </a:p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Памятник установлен в Ростове-на-Дону на Театральной площади. </a:t>
            </a:r>
          </a:p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Скульптурная композиция посвящена покровителям семьи. </a:t>
            </a:r>
          </a:p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Открытие памятника состоялось в рамках празднования дня города в 2011 году.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Vlad\Рабочий стол\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3621829" cy="481024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067944" y="836712"/>
            <a:ext cx="4896544" cy="464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Кому посвящена эта композиция?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вы помните из уроков литературы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Петре и Февронии Муромских?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для вас семья?</a:t>
            </a:r>
          </a:p>
          <a:p>
            <a:pPr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Опишите памятник после виртуального путешествия.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406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/>
              <a:t>ПАМЯТНИК И. А. КРЫЛОВУ</a:t>
            </a:r>
            <a:endParaRPr lang="ru-RU" sz="2000" b="1" dirty="0"/>
          </a:p>
        </p:txBody>
      </p:sp>
      <p:pic>
        <p:nvPicPr>
          <p:cNvPr id="717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7"/>
            <a:ext cx="3528392" cy="469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851920" y="685437"/>
            <a:ext cx="5040560" cy="62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Назовите героев басен И. А. Крылова.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вы думаете, почему памятник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И. А. Крылову установлен в Летнем саду города Санкт-Петербурга?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Опишите памятник.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ответе используйте словосочетания: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сидит в кресле,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задумавшийся поэт,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открыл книгу,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высокий постамент,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герои произведений…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cs typeface="Times New Roman" pitchFamily="18" charset="0"/>
              </a:rPr>
              <a:t>ПАМЯТНИК А. С. ПУШКИНУ</a:t>
            </a:r>
            <a:endParaRPr lang="ru-RU" sz="22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51920" y="4077072"/>
            <a:ext cx="5112568" cy="262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500" b="1" i="1" dirty="0" smtClean="0">
                <a:cs typeface="Times New Roman" pitchFamily="18" charset="0"/>
              </a:rPr>
              <a:t> Для справки.</a:t>
            </a:r>
          </a:p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500" dirty="0" smtClean="0">
                <a:cs typeface="Times New Roman" pitchFamily="18" charset="0"/>
              </a:rPr>
              <a:t>	Площадь Искусств расположена в Центральном районе Санкт-Петербурга между Инженерной и Итальянской улицами. </a:t>
            </a:r>
          </a:p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500" dirty="0" smtClean="0">
                <a:cs typeface="Times New Roman" pitchFamily="18" charset="0"/>
              </a:rPr>
              <a:t>	Ансамбль площади, состоит из зданий Михайловского дворца, Михайловского театра, Дома Голенищева-Кутузова, Театра музыкальной комедии, Российского этнографического музея, Большого зала Филармонии имени Д. Д. Шостаковича и гостиницы «Европа».</a:t>
            </a:r>
          </a:p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500" dirty="0" smtClean="0">
                <a:cs typeface="Times New Roman" pitchFamily="18" charset="0"/>
              </a:rPr>
              <a:t>	В сквере на площади установлен памятник А. С. Пушкину работы скульптора М. К. </a:t>
            </a:r>
            <a:r>
              <a:rPr lang="ru-RU" sz="1500" dirty="0" err="1" smtClean="0">
                <a:cs typeface="Times New Roman" pitchFamily="18" charset="0"/>
              </a:rPr>
              <a:t>Аникушина</a:t>
            </a:r>
            <a:r>
              <a:rPr lang="ru-RU" sz="1500" dirty="0" smtClean="0">
                <a:cs typeface="Times New Roman" pitchFamily="18" charset="0"/>
              </a:rPr>
              <a:t>. </a:t>
            </a:r>
          </a:p>
        </p:txBody>
      </p:sp>
      <p:pic>
        <p:nvPicPr>
          <p:cNvPr id="3074" name="Picture 2" descr="C:\Documents and Settings\Vlad\Рабочий стол\1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3389362" cy="4840009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851920" y="939497"/>
            <a:ext cx="5040560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9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Вспомните произведения А. С. Пушкина.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Прочитайте любимые отрывки наизусть.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Рассмотрите скульптуру, установленную на площади Искусств в Санкт-Петербурге.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чувства вызывает у вас эта работа?</a:t>
            </a:r>
          </a:p>
          <a:p>
            <a:pPr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думаете, почему памятник А. С. Пушкину установлен на этой площади?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cs typeface="Times New Roman" pitchFamily="18" charset="0"/>
              </a:rPr>
              <a:t>ПАМЯТНИК Л. Н. ТОЛСТОМУ</a:t>
            </a:r>
            <a:endParaRPr lang="ru-RU" sz="2100" b="1" dirty="0"/>
          </a:p>
        </p:txBody>
      </p:sp>
      <p:pic>
        <p:nvPicPr>
          <p:cNvPr id="25602" name="Picture 2" descr="C:\Documents and Settings\Vlad\Рабочий стол\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692696"/>
            <a:ext cx="2293178" cy="331236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0" y="4287580"/>
            <a:ext cx="8640960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Посетите виртуальную экскурсию к монументу Л. Н. Толстого в Пятигорске. Поделитесь своими ощущениями с одноклассниками.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Сравните панораму с фотографией памятника в Одессе.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6" name="Picture 2" descr="C:\Documents and Settings\Vlad\Рабочий стол\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692696"/>
            <a:ext cx="2337048" cy="3287447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1296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МЕСТО ДУЭЛИ ЛЕРМОНТОВА</a:t>
            </a:r>
            <a:endParaRPr lang="ru-RU" sz="22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51520" y="4797152"/>
            <a:ext cx="864096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Для справки.</a:t>
            </a:r>
          </a:p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200" dirty="0" smtClean="0">
                <a:cs typeface="Times New Roman" pitchFamily="18" charset="0"/>
              </a:rPr>
              <a:t>	</a:t>
            </a:r>
            <a:r>
              <a:rPr lang="ru-RU" sz="1500" dirty="0" smtClean="0">
                <a:cs typeface="Times New Roman" pitchFamily="18" charset="0"/>
              </a:rPr>
              <a:t>15 июля 1841 года состоялась дуэль </a:t>
            </a:r>
            <a:r>
              <a:rPr lang="ru-RU" sz="1500" dirty="0" err="1" smtClean="0">
                <a:cs typeface="Times New Roman" pitchFamily="18" charset="0"/>
              </a:rPr>
              <a:t>Лермoнтова</a:t>
            </a:r>
            <a:r>
              <a:rPr lang="ru-RU" sz="1500" dirty="0" smtClean="0">
                <a:cs typeface="Times New Roman" pitchFamily="18" charset="0"/>
              </a:rPr>
              <a:t> с Мартыновым. </a:t>
            </a:r>
          </a:p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500" dirty="0" smtClean="0">
                <a:cs typeface="Times New Roman" pitchFamily="18" charset="0"/>
              </a:rPr>
              <a:t>	</a:t>
            </a:r>
            <a:r>
              <a:rPr lang="ru-RU" sz="1500" dirty="0" err="1" smtClean="0">
                <a:cs typeface="Times New Roman" pitchFamily="18" charset="0"/>
              </a:rPr>
              <a:t>Лермoнтов</a:t>
            </a:r>
            <a:r>
              <a:rPr lang="ru-RU" sz="1500" dirty="0" smtClean="0">
                <a:cs typeface="Times New Roman" pitchFamily="18" charset="0"/>
              </a:rPr>
              <a:t> не собирался стрелять в </a:t>
            </a:r>
            <a:r>
              <a:rPr lang="ru-RU" sz="1500" dirty="0" err="1" smtClean="0">
                <a:cs typeface="Times New Roman" pitchFamily="18" charset="0"/>
              </a:rPr>
              <a:t>Мартынoва</a:t>
            </a:r>
            <a:r>
              <a:rPr lang="ru-RU" sz="1500" dirty="0" smtClean="0">
                <a:cs typeface="Times New Roman" pitchFamily="18" charset="0"/>
              </a:rPr>
              <a:t>, считая </a:t>
            </a:r>
            <a:r>
              <a:rPr lang="ru-RU" sz="1500" dirty="0" err="1" smtClean="0">
                <a:cs typeface="Times New Roman" pitchFamily="18" charset="0"/>
              </a:rPr>
              <a:t>повoд</a:t>
            </a:r>
            <a:r>
              <a:rPr lang="ru-RU" sz="1500" dirty="0" smtClean="0">
                <a:cs typeface="Times New Roman" pitchFamily="18" charset="0"/>
              </a:rPr>
              <a:t> для дуэли </a:t>
            </a:r>
            <a:r>
              <a:rPr lang="ru-RU" sz="1500" dirty="0" err="1" smtClean="0">
                <a:cs typeface="Times New Roman" pitchFamily="18" charset="0"/>
              </a:rPr>
              <a:t>ничтoжным</a:t>
            </a:r>
            <a:r>
              <a:rPr lang="ru-RU" sz="1500" dirty="0" smtClean="0">
                <a:cs typeface="Times New Roman" pitchFamily="18" charset="0"/>
              </a:rPr>
              <a:t>, и </a:t>
            </a:r>
            <a:r>
              <a:rPr lang="ru-RU" sz="1500" dirty="0" err="1" smtClean="0">
                <a:cs typeface="Times New Roman" pitchFamily="18" charset="0"/>
              </a:rPr>
              <a:t>принeс</a:t>
            </a:r>
            <a:r>
              <a:rPr lang="ru-RU" sz="1500" dirty="0" smtClean="0">
                <a:cs typeface="Times New Roman" pitchFamily="18" charset="0"/>
              </a:rPr>
              <a:t> ему </a:t>
            </a:r>
            <a:r>
              <a:rPr lang="ru-RU" sz="1500" dirty="0" err="1" smtClean="0">
                <a:cs typeface="Times New Roman" pitchFamily="18" charset="0"/>
              </a:rPr>
              <a:t>свoи</a:t>
            </a:r>
            <a:r>
              <a:rPr lang="ru-RU" sz="1500" dirty="0" smtClean="0">
                <a:cs typeface="Times New Roman" pitchFamily="18" charset="0"/>
              </a:rPr>
              <a:t> извинения. </a:t>
            </a:r>
          </a:p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500" dirty="0" smtClean="0">
                <a:cs typeface="Times New Roman" pitchFamily="18" charset="0"/>
              </a:rPr>
              <a:t>	</a:t>
            </a:r>
            <a:r>
              <a:rPr lang="ru-RU" sz="1500" dirty="0" err="1" smtClean="0">
                <a:cs typeface="Times New Roman" pitchFamily="18" charset="0"/>
              </a:rPr>
              <a:t>Истoрия</a:t>
            </a:r>
            <a:r>
              <a:rPr lang="ru-RU" sz="1500" dirty="0" smtClean="0">
                <a:cs typeface="Times New Roman" pitchFamily="18" charset="0"/>
              </a:rPr>
              <a:t> дуэли очень странная. Пуля в </a:t>
            </a:r>
            <a:r>
              <a:rPr lang="ru-RU" sz="1500" dirty="0" err="1" smtClean="0">
                <a:cs typeface="Times New Roman" pitchFamily="18" charset="0"/>
              </a:rPr>
              <a:t>телo</a:t>
            </a:r>
            <a:r>
              <a:rPr lang="ru-RU" sz="1500" dirty="0" smtClean="0">
                <a:cs typeface="Times New Roman" pitchFamily="18" charset="0"/>
              </a:rPr>
              <a:t> Лермонтова </a:t>
            </a:r>
            <a:r>
              <a:rPr lang="ru-RU" sz="1500" dirty="0" err="1" smtClean="0">
                <a:cs typeface="Times New Roman" pitchFamily="18" charset="0"/>
              </a:rPr>
              <a:t>вoшла</a:t>
            </a:r>
            <a:r>
              <a:rPr lang="ru-RU" sz="1500" dirty="0" smtClean="0">
                <a:cs typeface="Times New Roman" pitchFamily="18" charset="0"/>
              </a:rPr>
              <a:t> под нижним </a:t>
            </a:r>
            <a:r>
              <a:rPr lang="ru-RU" sz="1500" dirty="0" err="1" smtClean="0">
                <a:cs typeface="Times New Roman" pitchFamily="18" charset="0"/>
              </a:rPr>
              <a:t>рeбрoм</a:t>
            </a:r>
            <a:r>
              <a:rPr lang="ru-RU" sz="1500" dirty="0" smtClean="0">
                <a:cs typeface="Times New Roman" pitchFamily="18" charset="0"/>
              </a:rPr>
              <a:t>, а вышла через шею, пронзив </a:t>
            </a:r>
            <a:r>
              <a:rPr lang="ru-RU" sz="1500" dirty="0" err="1" smtClean="0">
                <a:cs typeface="Times New Roman" pitchFamily="18" charset="0"/>
              </a:rPr>
              <a:t>внутренниe</a:t>
            </a:r>
            <a:r>
              <a:rPr lang="ru-RU" sz="1500" dirty="0" smtClean="0">
                <a:cs typeface="Times New Roman" pitchFamily="18" charset="0"/>
              </a:rPr>
              <a:t> </a:t>
            </a:r>
            <a:r>
              <a:rPr lang="ru-RU" sz="1500" dirty="0" err="1" smtClean="0">
                <a:cs typeface="Times New Roman" pitchFamily="18" charset="0"/>
              </a:rPr>
              <a:t>oрганы</a:t>
            </a:r>
            <a:r>
              <a:rPr lang="ru-RU" sz="1500" dirty="0" smtClean="0">
                <a:cs typeface="Times New Roman" pitchFamily="18" charset="0"/>
              </a:rPr>
              <a:t> по </a:t>
            </a:r>
            <a:r>
              <a:rPr lang="ru-RU" sz="1500" dirty="0" err="1" smtClean="0">
                <a:cs typeface="Times New Roman" pitchFamily="18" charset="0"/>
              </a:rPr>
              <a:t>диагoнали</a:t>
            </a:r>
            <a:r>
              <a:rPr lang="ru-RU" sz="1500" dirty="0" smtClean="0">
                <a:cs typeface="Times New Roman" pitchFamily="18" charset="0"/>
              </a:rPr>
              <a:t>. </a:t>
            </a:r>
            <a:r>
              <a:rPr lang="ru-RU" sz="1500" dirty="0" err="1" smtClean="0">
                <a:cs typeface="Times New Roman" pitchFamily="18" charset="0"/>
              </a:rPr>
              <a:t>Чтoбы</a:t>
            </a:r>
            <a:r>
              <a:rPr lang="ru-RU" sz="1500" dirty="0" smtClean="0">
                <a:cs typeface="Times New Roman" pitchFamily="18" charset="0"/>
              </a:rPr>
              <a:t> послать так пулю, Мартынов </a:t>
            </a:r>
            <a:r>
              <a:rPr lang="ru-RU" sz="1500" dirty="0" err="1" smtClean="0">
                <a:cs typeface="Times New Roman" pitchFamily="18" charset="0"/>
              </a:rPr>
              <a:t>должeн</a:t>
            </a:r>
            <a:r>
              <a:rPr lang="ru-RU" sz="1500" dirty="0" smtClean="0">
                <a:cs typeface="Times New Roman" pitchFamily="18" charset="0"/>
              </a:rPr>
              <a:t> был лежать у ног противника и целиться почти отвесно вверх. </a:t>
            </a:r>
          </a:p>
          <a:p>
            <a:pPr lvl="0" algn="just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500" dirty="0" smtClean="0">
                <a:cs typeface="Times New Roman" pitchFamily="18" charset="0"/>
              </a:rPr>
              <a:t>	Никто из свидетелей не приоткрыл завесу произошедшего под Пятигорском.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3554" name="Picture 2" descr="C:\Documents and Settings\Vlad\Рабочий стол\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764704"/>
            <a:ext cx="3384376" cy="262627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67544" y="3573016"/>
            <a:ext cx="8208912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Рассмотрите памятник на месте дуэли М. Ю. Лермонтова.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Подготовьте сообщение «Вторая дуэль  М. Ю. Лермонтова».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88640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cs typeface="Times New Roman" pitchFamily="18" charset="0"/>
              </a:rPr>
              <a:t>ПАМЯТНИК А. П. ЧЕХОВУ</a:t>
            </a:r>
            <a:endParaRPr lang="ru-RU" sz="22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139952" y="2078415"/>
            <a:ext cx="47525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Расскажите о жизни и творчестве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А. П. Чехова.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Подумайте, почему памятник установлен именно в этом месте? Каким вы видите А. П. Чехова?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Documents and Settings\Vlad\Рабочий стол\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335" y="980728"/>
            <a:ext cx="3569318" cy="460417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995936" y="1196752"/>
            <a:ext cx="4896544" cy="20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581128"/>
            <a:ext cx="4573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Для справки.</a:t>
            </a:r>
          </a:p>
          <a:p>
            <a:pPr algn="ctr"/>
            <a:r>
              <a:rPr lang="ru-RU" sz="2000" dirty="0" smtClean="0"/>
              <a:t>А. П. Чехов родился в городе Таганроге.</a:t>
            </a:r>
          </a:p>
          <a:p>
            <a:pPr algn="ctr"/>
            <a:r>
              <a:rPr lang="ru-RU" sz="2000" dirty="0" smtClean="0"/>
              <a:t>Драматург, прозаик, врач.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16632"/>
            <a:ext cx="41399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cs typeface="Times New Roman" pitchFamily="18" charset="0"/>
              </a:rPr>
              <a:t>ПАМЯТНИК В. В. МАЯКОВСКОМУ</a:t>
            </a:r>
            <a:endParaRPr lang="ru-RU" sz="21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067944" y="4005064"/>
            <a:ext cx="468052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Для справки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. </a:t>
            </a:r>
          </a:p>
          <a:p>
            <a:pPr lvl="0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600" dirty="0" smtClean="0">
                <a:cs typeface="Times New Roman" pitchFamily="18" charset="0"/>
              </a:rPr>
              <a:t>В лирике В. В. Маяковского ощутима негодующе-сатирическая интонация, осмеивающая уродливые явления, социальные язвы российской действительности, и трагедийная, связанная с темой гибели человека, носителя светлых идеалов гуманизма и демократии, в условиях «страшного мира».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4578" name="Picture 2" descr="C:\Documents and Settings\Vlad\Рабочий стол\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3398671" cy="453650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851920" y="836712"/>
            <a:ext cx="5112568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Вспомните стихотворения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В. В. Маяковского.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Прочитайте выразительно.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Поразмышляйте, отразил ли скульптор в своей работе творческий путь поэта.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88640"/>
            <a:ext cx="3592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/>
              <a:t>МЕДНЫЙ ВСАДНИК</a:t>
            </a:r>
            <a:endParaRPr lang="ru-RU" sz="2000" b="1" dirty="0"/>
          </a:p>
        </p:txBody>
      </p:sp>
      <p:pic>
        <p:nvPicPr>
          <p:cNvPr id="8194" name="Picture 2" descr="C:\Documents and Settings\Vlad\Рабочий стол\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3600400" cy="469652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067944" y="2564904"/>
            <a:ext cx="4932040" cy="3993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447675" algn="l"/>
              </a:tabLst>
            </a:pPr>
            <a:r>
              <a:rPr lang="ru-RU" sz="1950" dirty="0" smtClean="0">
                <a:latin typeface="Arial" charset="0"/>
              </a:rPr>
              <a:t>	Петр Первый ничего не боялся. Сел верхом на коня, крепко взял в левую руку поводья, вздыбил горячего</a:t>
            </a:r>
            <a:r>
              <a:rPr lang="en-US" sz="1950" dirty="0" smtClean="0">
                <a:latin typeface="Arial" charset="0"/>
              </a:rPr>
              <a:t> </a:t>
            </a:r>
            <a:r>
              <a:rPr lang="ru-RU" sz="1950" dirty="0" smtClean="0">
                <a:latin typeface="Arial" charset="0"/>
              </a:rPr>
              <a:t>скакуна и стремительно взлетел на гранитную скалу. </a:t>
            </a:r>
          </a:p>
          <a:p>
            <a:pPr algn="just">
              <a:tabLst>
                <a:tab pos="447675" algn="l"/>
              </a:tabLst>
            </a:pPr>
            <a:r>
              <a:rPr lang="ru-RU" sz="1950" dirty="0" smtClean="0">
                <a:latin typeface="Arial" charset="0"/>
              </a:rPr>
              <a:t>	Вскоре могучий конь, подчинился силе и воле всадника, остановился над обрывом, встал на задние ноги.</a:t>
            </a:r>
            <a:r>
              <a:rPr lang="ru-RU" sz="1950" dirty="0" smtClean="0"/>
              <a:t> </a:t>
            </a:r>
          </a:p>
          <a:p>
            <a:pPr algn="just">
              <a:tabLst>
                <a:tab pos="447675" algn="l"/>
              </a:tabLst>
            </a:pPr>
            <a:r>
              <a:rPr lang="ru-RU" sz="1950" dirty="0" smtClean="0">
                <a:latin typeface="Arial" charset="0"/>
              </a:rPr>
              <a:t>	На скалу вползла ядовитая змея. Её укус может быть очень опасен, смертелен. Сильный конь придавливает копытом задней ноги гадюку. И больше ничто не угрожает царю!</a:t>
            </a:r>
            <a:endParaRPr lang="ru-RU" sz="1950" dirty="0">
              <a:latin typeface="Arial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11960" y="646529"/>
            <a:ext cx="4645024" cy="210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для учеников.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lang="ru-RU" sz="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Прочитайте текст. 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Укажите тип речи.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вы представляете, когда находитесь около этого памятника?</a:t>
            </a:r>
          </a:p>
          <a:p>
            <a:pPr lvl="0" algn="ctr" defTabSz="531813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endParaRPr kumimoji="0" lang="ru-RU" sz="2400" b="0" i="0" u="non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288</Words>
  <Application>Microsoft Office PowerPoint</Application>
  <PresentationFormat>Экран (4:3)</PresentationFormat>
  <Paragraphs>219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78</cp:revision>
  <dcterms:modified xsi:type="dcterms:W3CDTF">2012-05-14T06:34:14Z</dcterms:modified>
</cp:coreProperties>
</file>