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8" r:id="rId10"/>
    <p:sldId id="271" r:id="rId11"/>
    <p:sldId id="270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67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4660"/>
  </p:normalViewPr>
  <p:slideViewPr>
    <p:cSldViewPr>
      <p:cViewPr varScale="1">
        <p:scale>
          <a:sx n="104" d="100"/>
          <a:sy n="104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894E-9C53-43AE-9F26-E7717EB734BA}" type="datetimeFigureOut">
              <a:rPr lang="ru-RU" smtClean="0"/>
              <a:pPr/>
              <a:t>11.05.2012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2A40-154D-43B9-AAD7-257B2FB55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894E-9C53-43AE-9F26-E7717EB734BA}" type="datetimeFigureOut">
              <a:rPr lang="ru-RU" smtClean="0"/>
              <a:pPr/>
              <a:t>11.05.2012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2A40-154D-43B9-AAD7-257B2FB55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894E-9C53-43AE-9F26-E7717EB734BA}" type="datetimeFigureOut">
              <a:rPr lang="ru-RU" smtClean="0"/>
              <a:pPr/>
              <a:t>11.05.2012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2A40-154D-43B9-AAD7-257B2FB55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894E-9C53-43AE-9F26-E7717EB734BA}" type="datetimeFigureOut">
              <a:rPr lang="ru-RU" smtClean="0"/>
              <a:pPr/>
              <a:t>11.05.2012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2A40-154D-43B9-AAD7-257B2FB55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894E-9C53-43AE-9F26-E7717EB734BA}" type="datetimeFigureOut">
              <a:rPr lang="ru-RU" smtClean="0"/>
              <a:pPr/>
              <a:t>11.05.2012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2A40-154D-43B9-AAD7-257B2FB55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894E-9C53-43AE-9F26-E7717EB734BA}" type="datetimeFigureOut">
              <a:rPr lang="ru-RU" smtClean="0"/>
              <a:pPr/>
              <a:t>11.05.2012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2A40-154D-43B9-AAD7-257B2FB55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894E-9C53-43AE-9F26-E7717EB734BA}" type="datetimeFigureOut">
              <a:rPr lang="ru-RU" smtClean="0"/>
              <a:pPr/>
              <a:t>11.05.2012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2A40-154D-43B9-AAD7-257B2FB55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894E-9C53-43AE-9F26-E7717EB734BA}" type="datetimeFigureOut">
              <a:rPr lang="ru-RU" smtClean="0"/>
              <a:pPr/>
              <a:t>11.05.2012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2A40-154D-43B9-AAD7-257B2FB55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894E-9C53-43AE-9F26-E7717EB734BA}" type="datetimeFigureOut">
              <a:rPr lang="ru-RU" smtClean="0"/>
              <a:pPr/>
              <a:t>11.05.2012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2A40-154D-43B9-AAD7-257B2FB55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894E-9C53-43AE-9F26-E7717EB734BA}" type="datetimeFigureOut">
              <a:rPr lang="ru-RU" smtClean="0"/>
              <a:pPr/>
              <a:t>11.05.2012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2A40-154D-43B9-AAD7-257B2FB55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894E-9C53-43AE-9F26-E7717EB734BA}" type="datetimeFigureOut">
              <a:rPr lang="ru-RU" smtClean="0"/>
              <a:pPr/>
              <a:t>11.05.2012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2A40-154D-43B9-AAD7-257B2FB55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4894E-9C53-43AE-9F26-E7717EB734BA}" type="datetimeFigureOut">
              <a:rPr lang="ru-RU" smtClean="0"/>
              <a:pPr/>
              <a:t>11.05.2012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A2A40-154D-43B9-AAD7-257B2FB55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fotki.yandex.ru/users/s42s/view/389782/?page=4" TargetMode="External"/><Relationship Id="rId3" Type="http://schemas.openxmlformats.org/officeDocument/2006/relationships/hyperlink" Target="87%D0%B5%D1%81%D1%82%D0%B2%D0%B5%D0%BD%D0%BD%D0%BE%D0%B9_%D0%B2%D0%BE%D0%B9%D0%BD%D0%B5_1812_%D0%B3%D0%BE%D0%B4%D0%B0_%D0%B2_%D0%9C%D0%BE%D1%81%D0%BA%D0%B2%D0%B5" TargetMode="External"/><Relationship Id="rId7" Type="http://schemas.openxmlformats.org/officeDocument/2006/relationships/hyperlink" Target=".JPG" TargetMode="External"/><Relationship Id="rId2" Type="http://schemas.openxmlformats.org/officeDocument/2006/relationships/hyperlink" Target="http://www.coolreferat.com/%D0%9F%D0%B0%D0%BC%D1%8F%D1%82%D0%BD%D0%B8%D0%BA%D0%B8_%D0%BF%D0%BE%D0%B1%D0%B5%D0%B4%D1%8B_%D1%80%D1%83%D1%81%D1%81%D0%BA%D0%BE%D0%B3%D0%BE_%D0%BD%D0%B0%D1%80%D0%BE%D0%B4%D0%B0_%D0%B2_%D0%9E%D1%82%D0%B5%D1%87%D0%B5%D1%81%D1%82%D0%B2%D0%B5%D0%BD%D0%BD%D0%BE%D0%B9_%D0%B2%D0%BE%D0%B9%D0%BD%D0%B5_1812_%D0%B3%D0%BE%D0%B4%D0%B0_%D0%B2_%D0%9C%D0%BE%D1%81%D0%BA%D0%B2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4%D0%B0%D0%B9%D0%BB:%D0%93%D0%B5%D0%BE%D1%80%D0%B3%D0%B8%D0%B5%D0%B2%D1%81%D0%BA%D0%B8%D0%B9_%D0%B7%D0%B0%D0%BB_%D0%B2_%D0%97%D0%B8%D0%BC%D0%BD%D0%B5%D0%BC_(%D1%8F%D0%BD%D0%B2%D0%B0%D1%80%D1%8C_2011).JPG" TargetMode="External"/><Relationship Id="rId5" Type="http://schemas.openxmlformats.org/officeDocument/2006/relationships/hyperlink" Target="http://ru.wikipedia.org/wiki/%D0%A4%D0%B0%D0%B9%D0%BB:Moscow_manege_facade.jpg" TargetMode="External"/><Relationship Id="rId4" Type="http://schemas.openxmlformats.org/officeDocument/2006/relationships/hyperlink" Target="http://ru.wikipedia.org/wiki/%D0%A4%D0%B0%D0%B9%D0%BB:Triumphal_Gates_on_the_Poklonnaya_Hill.JPG" TargetMode="External"/><Relationship Id="rId9" Type="http://schemas.openxmlformats.org/officeDocument/2006/relationships/hyperlink" Target="http://ru.wikipedia.org/wiki/%D0%A4%D0%B0%D0%B9%D0%BB:Borodino-panorama-museum.jpg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5%D1%80%D0%B0%D0%BC_%D0%A5%D1%80%D0%B8%D1%81%D1%82%D0%B0_%D0%A1%D0%BF%D0%B0%D1%81%D0%B8%D1%82%D0%B5%D0%BB%D1%8F" TargetMode="External"/><Relationship Id="rId3" Type="http://schemas.openxmlformats.org/officeDocument/2006/relationships/hyperlink" Target="http://ru.wikipedia.org/wiki/%D0%A4%D0%B0%D0%B9%D0%BB:Borodinski_most-3-4s-f16-200-.jpg" TargetMode="External"/><Relationship Id="rId7" Type="http://schemas.openxmlformats.org/officeDocument/2006/relationships/hyperlink" Target="http://ru.wikipedia.org/wiki/%D0%A4%D0%B0%D0%B9%D0%BB:Russia-Moscow-Cathedral_of_Christ_the_Saviour-3.jpg" TargetMode="External"/><Relationship Id="rId2" Type="http://schemas.openxmlformats.org/officeDocument/2006/relationships/hyperlink" Target="http://ru.wikipedia.org/wiki/%D0%91%D0%BE%D1%80%D0%BE%D0%B4%D0%B8%D0%BD%D1%81%D0%BA%D0%B0%D1%8F_%D0%BF%D0%B0%D0%BD%D0%BE%D1%80%D0%B0%D0%BC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1812panorama.ru/izba.html" TargetMode="External"/><Relationship Id="rId5" Type="http://schemas.openxmlformats.org/officeDocument/2006/relationships/hyperlink" Target="http://ru.wikipedia.org/wiki/%CA%E8%E5%E2%F1%EA%E8%E9_%E2%EE%EA%E7%E0%EB" TargetMode="External"/><Relationship Id="rId4" Type="http://schemas.openxmlformats.org/officeDocument/2006/relationships/hyperlink" Target="http://ru.wikipedia.org/wiki/%D0%A4%D0%B0%D0%B9%D0%BB:Kievski_railstation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chemeClr val="bg1"/>
                </a:solidFill>
              </a:rPr>
              <a:t>«Недаром помнит вся Россия</a:t>
            </a:r>
            <a:r>
              <a:rPr lang="ru-RU" sz="2400" b="1" i="1" dirty="0" smtClean="0">
                <a:solidFill>
                  <a:schemeClr val="bg1"/>
                </a:solidFill>
              </a:rPr>
              <a:t>»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Презентация на тему: «Памятники</a:t>
            </a:r>
            <a:r>
              <a:rPr lang="ru-RU" sz="2400" b="1" i="1" dirty="0">
                <a:solidFill>
                  <a:schemeClr val="bg1"/>
                </a:solidFill>
              </a:rPr>
              <a:t>, памятные места и памятные знаки Отечественной войны 1812 </a:t>
            </a:r>
            <a:r>
              <a:rPr lang="ru-RU" sz="2400" b="1" i="1" dirty="0" smtClean="0">
                <a:solidFill>
                  <a:schemeClr val="bg1"/>
                </a:solidFill>
              </a:rPr>
              <a:t>года.»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259632" y="4149080"/>
            <a:ext cx="6400800" cy="1080120"/>
          </a:xfrm>
        </p:spPr>
        <p:txBody>
          <a:bodyPr>
            <a:normAutofit fontScale="85000" lnSpcReduction="20000"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Выполнила ученица 7 «Г» </a:t>
            </a:r>
            <a:r>
              <a:rPr lang="ru-RU" sz="2000" smtClean="0">
                <a:solidFill>
                  <a:schemeClr val="bg1"/>
                </a:solidFill>
              </a:rPr>
              <a:t>класса </a:t>
            </a:r>
            <a:r>
              <a:rPr lang="ru-RU" sz="2000" smtClean="0">
                <a:solidFill>
                  <a:schemeClr val="bg1"/>
                </a:solidFill>
              </a:rPr>
              <a:t>МБОУ СОШ </a:t>
            </a:r>
            <a:r>
              <a:rPr lang="ru-RU" sz="2000" dirty="0" smtClean="0">
                <a:solidFill>
                  <a:schemeClr val="bg1"/>
                </a:solidFill>
              </a:rPr>
              <a:t>№21 г. </a:t>
            </a:r>
            <a:r>
              <a:rPr lang="ru-RU" sz="2000" dirty="0" err="1" smtClean="0">
                <a:solidFill>
                  <a:schemeClr val="bg1"/>
                </a:solidFill>
              </a:rPr>
              <a:t>Коврова</a:t>
            </a:r>
            <a:r>
              <a:rPr lang="ru-RU" sz="2000" dirty="0" smtClean="0">
                <a:solidFill>
                  <a:schemeClr val="bg1"/>
                </a:solidFill>
              </a:rPr>
              <a:t> Владимирской области Филатова Ксения Александровна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Классный руководитель: Сачкова Ольга Юрьевна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2012 год 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0"/>
            <a:ext cx="7596336" cy="76470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Храм Христа Спасителя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92080" y="1600200"/>
            <a:ext cx="339472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>
                <a:solidFill>
                  <a:schemeClr val="bg1"/>
                </a:solidFill>
              </a:rPr>
              <a:t> </a:t>
            </a:r>
            <a:r>
              <a:rPr lang="ru-RU" sz="2000" dirty="0" smtClean="0">
                <a:solidFill>
                  <a:schemeClr val="bg1"/>
                </a:solidFill>
              </a:rPr>
              <a:t>     На </a:t>
            </a:r>
            <a:r>
              <a:rPr lang="ru-RU" sz="2000" dirty="0">
                <a:solidFill>
                  <a:schemeClr val="bg1"/>
                </a:solidFill>
              </a:rPr>
              <a:t>стенах храма были начертаны имена офицеров Русской армии, павших в войне 1812 года и иных по времени близких военных походах.</a:t>
            </a:r>
          </a:p>
        </p:txBody>
      </p:sp>
      <p:pic>
        <p:nvPicPr>
          <p:cNvPr id="29698" name="Picture 2" descr="Файл:Russia-Moscow-Cathedral of Christ the Saviour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92696"/>
            <a:ext cx="4276725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Использованные источники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093296"/>
          </a:xfrm>
        </p:spPr>
        <p:txBody>
          <a:bodyPr>
            <a:normAutofit/>
          </a:bodyPr>
          <a:lstStyle/>
          <a:p>
            <a:r>
              <a:rPr lang="en-US" sz="2000" dirty="0" smtClean="0">
                <a:hlinkClick r:id="rId2"/>
              </a:rPr>
              <a:t>http://www.coolreferat.com/%D0%9F%D0%B0%D0%BC%D1%8F%D1%82%D0%BD%D0%B8%D0%BA%D0%B8_%D0%BF%D0%BE%D0%B1%D0%B5%D0%B4%D1%8B_%D1%80%D1%83%D1%81%D1%81%D0%BA%D0%BE%D0%B3%D0%BE_%D0%BD%D0%B0%D1%80%D0%BE%D0%B4%D0%B0_%D0%B2_%D0%9E%D1%82%D0%B5%D1%</a:t>
            </a:r>
            <a:r>
              <a:rPr lang="en-US" sz="2000" dirty="0" smtClean="0">
                <a:hlinkClick r:id="rId3"/>
              </a:rPr>
              <a:t>87%D0%B5%D1%81%D1%82%D0%B2%D0%B5%D0%BD%D0%BD%D0%BE%D0%B9_%D0%B2%D0%BE%D0%B9%D0%BD%D0%B5_1812_%D0%B3%D0%BE%D0%B4%D0%B0_%D0%B2_%D0%9C%D0%BE%D1%81%D0%BA%D0%B2%D0%B5</a:t>
            </a:r>
            <a:endParaRPr lang="ru-RU" sz="2000" dirty="0" smtClean="0"/>
          </a:p>
          <a:p>
            <a:r>
              <a:rPr lang="en-US" sz="2000" dirty="0" smtClean="0">
                <a:hlinkClick r:id="rId4"/>
              </a:rPr>
              <a:t>http://ru.wikipedia.org/wiki/%D0%A4%D0%B0%D0%B9%D0%BB:Triumphal_Gates_on_the_Poklonnaya_Hill.JPG</a:t>
            </a:r>
            <a:endParaRPr lang="ru-RU" sz="2000" dirty="0" smtClean="0"/>
          </a:p>
          <a:p>
            <a:r>
              <a:rPr lang="en-US" sz="2000" dirty="0" smtClean="0">
                <a:hlinkClick r:id="rId5"/>
              </a:rPr>
              <a:t>http://ru.wikipedia.org/wiki/%D0%A4%D0%B0%D0%B9%D0%BB:Moscow_manege_facade.jpg</a:t>
            </a:r>
            <a:endParaRPr lang="ru-RU" sz="2000" dirty="0" smtClean="0"/>
          </a:p>
          <a:p>
            <a:r>
              <a:rPr lang="en-US" sz="2000" dirty="0" smtClean="0">
                <a:hlinkClick r:id="rId6"/>
              </a:rPr>
              <a:t>http://ru.wikipedia.org/wiki/%D0%A4%D0%B0%D0%B9%D0%BB:%D0%93%D0%B5%D0%BE%D1%80%D0%B3%D0%B8%D0%B5%D0%B2%D1%81%D0%BA%D0%B8%D0%B9_%D0%B7%D0%B0%D0%BB_%D0%B2_%D0%97%D0%B8%D0%BC%D0%BD%D0%B5%D0%BC_(%D1%8F%D0%BD%D0%B2%D0%B0%D1%80%D1%8C_2011)</a:t>
            </a:r>
            <a:r>
              <a:rPr lang="en-US" sz="2000" dirty="0" smtClean="0">
                <a:hlinkClick r:id="rId7"/>
              </a:rPr>
              <a:t>.JPG</a:t>
            </a:r>
            <a:endParaRPr lang="ru-RU" sz="2000" dirty="0" smtClean="0"/>
          </a:p>
          <a:p>
            <a:r>
              <a:rPr lang="en-US" sz="2000" dirty="0" smtClean="0">
                <a:hlinkClick r:id="rId8"/>
              </a:rPr>
              <a:t>http://fotki.yandex.ru/users/s42s/view/389782/?page=4</a:t>
            </a:r>
            <a:endParaRPr lang="ru-RU" sz="2000" dirty="0" smtClean="0"/>
          </a:p>
          <a:p>
            <a:r>
              <a:rPr lang="en-US" sz="2000" dirty="0" smtClean="0">
                <a:hlinkClick r:id="rId9"/>
              </a:rPr>
              <a:t>http://ru.wikipedia.org/wiki/%D0%A4%D0%B0%D0%B9%D0%BB:Borodino-panorama-museum.jpg</a:t>
            </a: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0466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Использованные источники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r>
              <a:rPr lang="en-US" sz="2000" dirty="0" smtClean="0">
                <a:hlinkClick r:id="rId2"/>
              </a:rPr>
              <a:t>http://ru.wikipedia.org/wiki/%D0%91%D0%BE%D1%80%D0%BE%D0%B4%D0%B8%D0%BD%D1%81%D0%BA%D0%B0%D1%8F_%D0%BF%D0%B0%D0%BD%D0%BE%D1%80%D0%B0%D0%BC%D0%B0</a:t>
            </a:r>
            <a:endParaRPr lang="ru-RU" sz="2000" dirty="0" smtClean="0"/>
          </a:p>
          <a:p>
            <a:r>
              <a:rPr lang="en-US" sz="2000" dirty="0" smtClean="0">
                <a:hlinkClick r:id="rId3"/>
              </a:rPr>
              <a:t>http://ru.wikipedia.org/wiki/%D0%A4%D0%B0%D0%B9%D0%BB:Borodinski_most-3-4s-f16-200-.jpg</a:t>
            </a:r>
            <a:endParaRPr lang="ru-RU" sz="2000" dirty="0" smtClean="0"/>
          </a:p>
          <a:p>
            <a:r>
              <a:rPr lang="en-US" sz="2000" dirty="0" smtClean="0">
                <a:hlinkClick r:id="rId4"/>
              </a:rPr>
              <a:t>http://ru.wikipedia.org/wiki/%D0%A4%D0%B0%D0%B9%D0%BB:Kievski_railstation.JPG</a:t>
            </a:r>
            <a:endParaRPr lang="ru-RU" sz="2000" dirty="0" smtClean="0"/>
          </a:p>
          <a:p>
            <a:r>
              <a:rPr lang="en-US" sz="2000" dirty="0" smtClean="0">
                <a:hlinkClick r:id="rId5"/>
              </a:rPr>
              <a:t>http://ru.wikipedia.org/wiki/%CA%E8%E5%E2%F1%EA%E8%E9_%E2%EE%EA%E7%E0%EB</a:t>
            </a:r>
            <a:endParaRPr lang="ru-RU" sz="2000" dirty="0" smtClean="0"/>
          </a:p>
          <a:p>
            <a:r>
              <a:rPr lang="en-US" sz="2000" dirty="0" smtClean="0">
                <a:hlinkClick r:id="rId6"/>
              </a:rPr>
              <a:t>http://www.1812panorama.ru/izba.html</a:t>
            </a:r>
            <a:endParaRPr lang="ru-RU" sz="2000" dirty="0" smtClean="0"/>
          </a:p>
          <a:p>
            <a:r>
              <a:rPr lang="en-US" sz="2000" dirty="0" smtClean="0">
                <a:hlinkClick r:id="rId7"/>
              </a:rPr>
              <a:t>http://ru.wikipedia.org/wiki/%D0%A4%D0%B0%D0%B9%D0%BB:Russia-Moscow-Cathedral_of_Christ_the_Saviour-3.jpg</a:t>
            </a:r>
            <a:endParaRPr lang="ru-RU" sz="2000" dirty="0" smtClean="0"/>
          </a:p>
          <a:p>
            <a:r>
              <a:rPr lang="en-US" sz="2000" dirty="0" smtClean="0">
                <a:hlinkClick r:id="rId8"/>
              </a:rPr>
              <a:t>http://ru.wikipedia.org/wiki/%D0%A5%D1%80%D0%B0%D0%BC_%D0%A5%D1%80%D0%B8%D1%81%D1%82%D0%B0_%D0%A1%D0%BF%D0%B0%D1%81%D0%B8%D1%82%D0%B5%D0%BB%D1%8F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     В </a:t>
            </a:r>
            <a:r>
              <a:rPr lang="ru-RU" sz="2000" dirty="0">
                <a:solidFill>
                  <a:schemeClr val="bg1"/>
                </a:solidFill>
              </a:rPr>
              <a:t>этом году мы отмечаем 200-летие одной из самых славных страниц в истории нашей страны – Отечественной войны 1812 года. И те, кто участвовал в войне, и те, кто родился значительно позже нее, хранили </a:t>
            </a:r>
            <a:r>
              <a:rPr lang="ru-RU" sz="2000" dirty="0" smtClean="0">
                <a:solidFill>
                  <a:schemeClr val="bg1"/>
                </a:solidFill>
              </a:rPr>
              <a:t> и хранят память </a:t>
            </a:r>
            <a:r>
              <a:rPr lang="ru-RU" sz="2000" dirty="0">
                <a:solidFill>
                  <a:schemeClr val="bg1"/>
                </a:solidFill>
              </a:rPr>
              <a:t>о ней до конца своих дней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     Отечественная </a:t>
            </a:r>
            <a:r>
              <a:rPr lang="ru-RU" sz="2000" dirty="0">
                <a:solidFill>
                  <a:schemeClr val="bg1"/>
                </a:solidFill>
              </a:rPr>
              <a:t>война 1812 года оставила глубокий след </a:t>
            </a:r>
            <a:r>
              <a:rPr lang="ru-RU" sz="2000" dirty="0" smtClean="0">
                <a:solidFill>
                  <a:schemeClr val="bg1"/>
                </a:solidFill>
              </a:rPr>
              <a:t>в наших сердцах. </a:t>
            </a:r>
            <a:r>
              <a:rPr lang="ru-RU" sz="2000" dirty="0">
                <a:solidFill>
                  <a:schemeClr val="bg1"/>
                </a:solidFill>
              </a:rPr>
              <a:t>В </a:t>
            </a:r>
            <a:r>
              <a:rPr lang="ru-RU" sz="2000" dirty="0" smtClean="0">
                <a:solidFill>
                  <a:schemeClr val="bg1"/>
                </a:solidFill>
              </a:rPr>
              <a:t>данной презентации я перечислила </a:t>
            </a:r>
            <a:r>
              <a:rPr lang="ru-RU" sz="2000" dirty="0">
                <a:solidFill>
                  <a:schemeClr val="bg1"/>
                </a:solidFill>
              </a:rPr>
              <a:t>культурные достижения и наиболее значимые произведения искусства, связанные с памятью о разгроме Наполеона в России.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116632"/>
            <a:ext cx="3923928" cy="692696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Триумфальная арка.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20072" y="908720"/>
            <a:ext cx="3923928" cy="5257799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Торжественная закладка арки состоялась 17 </a:t>
            </a:r>
            <a:r>
              <a:rPr lang="ru-RU" sz="2000" dirty="0" smtClean="0">
                <a:solidFill>
                  <a:schemeClr val="bg1"/>
                </a:solidFill>
              </a:rPr>
              <a:t>августа 1829г. </a:t>
            </a:r>
            <a:r>
              <a:rPr lang="ru-RU" sz="2000" dirty="0">
                <a:solidFill>
                  <a:schemeClr val="bg1"/>
                </a:solidFill>
              </a:rPr>
              <a:t>В основание будущего памятника была вмурована бронзовая доска с надписью: "Сии Триумфальные ворота заложены в знак воспоминания торжества российских воинов в 1814 г. и </a:t>
            </a:r>
            <a:r>
              <a:rPr lang="ru-RU" sz="2000" dirty="0" smtClean="0">
                <a:solidFill>
                  <a:schemeClr val="bg1"/>
                </a:solidFill>
              </a:rPr>
              <a:t>возобновления </a:t>
            </a:r>
            <a:r>
              <a:rPr lang="ru-RU" sz="2000" dirty="0">
                <a:solidFill>
                  <a:schemeClr val="bg1"/>
                </a:solidFill>
              </a:rPr>
              <a:t>сооружением великолепных памятников и зданий </a:t>
            </a:r>
            <a:r>
              <a:rPr lang="ru-RU" sz="2000" dirty="0" smtClean="0">
                <a:solidFill>
                  <a:schemeClr val="bg1"/>
                </a:solidFill>
              </a:rPr>
              <a:t>первопрестольного </a:t>
            </a:r>
            <a:r>
              <a:rPr lang="ru-RU" sz="2000" dirty="0">
                <a:solidFill>
                  <a:schemeClr val="bg1"/>
                </a:solidFill>
              </a:rPr>
              <a:t>града Москвы, разрушенного в 1812 г. нашествием </a:t>
            </a:r>
            <a:r>
              <a:rPr lang="ru-RU" sz="2000" dirty="0" smtClean="0">
                <a:solidFill>
                  <a:schemeClr val="bg1"/>
                </a:solidFill>
              </a:rPr>
              <a:t>галлов</a:t>
            </a:r>
            <a:r>
              <a:rPr lang="ru-RU" sz="2000" dirty="0">
                <a:solidFill>
                  <a:schemeClr val="bg1"/>
                </a:solidFill>
              </a:rPr>
              <a:t>  ( французов ) и с ними двунадесяти языков" </a:t>
            </a:r>
            <a:r>
              <a:rPr lang="ru-RU" sz="2000" dirty="0" smtClean="0">
                <a:solidFill>
                  <a:schemeClr val="bg1"/>
                </a:solidFill>
              </a:rPr>
              <a:t>(наполеоновская </a:t>
            </a:r>
            <a:r>
              <a:rPr lang="ru-RU" sz="2000" dirty="0">
                <a:solidFill>
                  <a:schemeClr val="bg1"/>
                </a:solidFill>
              </a:rPr>
              <a:t>армия, состоявшая из представителей более 20 </a:t>
            </a:r>
            <a:r>
              <a:rPr lang="ru-RU" sz="2000" dirty="0" smtClean="0">
                <a:solidFill>
                  <a:schemeClr val="bg1"/>
                </a:solidFill>
              </a:rPr>
              <a:t>национальностей</a:t>
            </a:r>
            <a:r>
              <a:rPr lang="ru-RU" sz="2000" dirty="0">
                <a:solidFill>
                  <a:schemeClr val="bg1"/>
                </a:solidFill>
              </a:rPr>
              <a:t>) .</a:t>
            </a:r>
          </a:p>
        </p:txBody>
      </p:sp>
      <p:pic>
        <p:nvPicPr>
          <p:cNvPr id="12290" name="Picture 2" descr="Файл:Triumphal Gates on the Poklonnaya Hi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5508612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 Манеж.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99992" y="1600200"/>
            <a:ext cx="4392488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      Одно </a:t>
            </a:r>
            <a:r>
              <a:rPr lang="ru-RU" sz="2200" dirty="0">
                <a:solidFill>
                  <a:schemeClr val="bg1"/>
                </a:solidFill>
              </a:rPr>
              <a:t>из лучших созданий </a:t>
            </a:r>
            <a:r>
              <a:rPr lang="ru-RU" sz="2200" dirty="0" err="1">
                <a:solidFill>
                  <a:schemeClr val="bg1"/>
                </a:solidFill>
              </a:rPr>
              <a:t>послепожарной</a:t>
            </a:r>
            <a:r>
              <a:rPr lang="ru-RU" sz="2200" dirty="0">
                <a:solidFill>
                  <a:schemeClr val="bg1"/>
                </a:solidFill>
              </a:rPr>
              <a:t> Москвы, манеж </a:t>
            </a:r>
            <a:r>
              <a:rPr lang="ru-RU" sz="2200" dirty="0" smtClean="0">
                <a:solidFill>
                  <a:schemeClr val="bg1"/>
                </a:solidFill>
              </a:rPr>
              <a:t>является </a:t>
            </a:r>
            <a:r>
              <a:rPr lang="ru-RU" sz="2200" dirty="0">
                <a:solidFill>
                  <a:schemeClr val="bg1"/>
                </a:solidFill>
              </a:rPr>
              <a:t>своеобразным памятником героям Отечественной войны 1812 года. В нем состоялись чествование и праздничный парад по </a:t>
            </a:r>
            <a:r>
              <a:rPr lang="ru-RU" sz="2200" dirty="0" smtClean="0">
                <a:solidFill>
                  <a:schemeClr val="bg1"/>
                </a:solidFill>
              </a:rPr>
              <a:t>случаю </a:t>
            </a:r>
            <a:r>
              <a:rPr lang="ru-RU" sz="2200" dirty="0">
                <a:solidFill>
                  <a:schemeClr val="bg1"/>
                </a:solidFill>
              </a:rPr>
              <a:t>пятилетия победы русского оружия в этой войне</a:t>
            </a:r>
            <a:r>
              <a:rPr lang="ru-RU" sz="2200" dirty="0" smtClean="0">
                <a:solidFill>
                  <a:schemeClr val="bg1"/>
                </a:solidFill>
              </a:rPr>
              <a:t>. О</a:t>
            </a:r>
            <a:r>
              <a:rPr lang="ru-RU" sz="2200" dirty="0" smtClean="0"/>
              <a:t> </a:t>
            </a:r>
            <a:r>
              <a:rPr lang="ru-RU" sz="2200" dirty="0"/>
              <a:t> </a:t>
            </a:r>
            <a:r>
              <a:rPr lang="ru-RU" sz="2200" dirty="0">
                <a:solidFill>
                  <a:schemeClr val="bg1"/>
                </a:solidFill>
              </a:rPr>
              <a:t>том, что это здание - один из достойных </a:t>
            </a:r>
            <a:r>
              <a:rPr lang="ru-RU" sz="2200" dirty="0" smtClean="0">
                <a:solidFill>
                  <a:schemeClr val="bg1"/>
                </a:solidFill>
              </a:rPr>
              <a:t>памятников </a:t>
            </a:r>
            <a:r>
              <a:rPr lang="ru-RU" sz="2200" dirty="0">
                <a:solidFill>
                  <a:schemeClr val="bg1"/>
                </a:solidFill>
              </a:rPr>
              <a:t>героям 1812 года говорят слова на мемориальной доске из серого камня: </a:t>
            </a:r>
            <a:r>
              <a:rPr lang="ru-RU" sz="2200" dirty="0" smtClean="0">
                <a:solidFill>
                  <a:schemeClr val="bg1"/>
                </a:solidFill>
              </a:rPr>
              <a:t/>
            </a:r>
            <a:br>
              <a:rPr lang="ru-RU" sz="2200" dirty="0" smtClean="0">
                <a:solidFill>
                  <a:schemeClr val="bg1"/>
                </a:solidFill>
              </a:rPr>
            </a:br>
            <a:r>
              <a:rPr lang="ru-RU" sz="2200" dirty="0" smtClean="0">
                <a:solidFill>
                  <a:schemeClr val="bg1"/>
                </a:solidFill>
              </a:rPr>
              <a:t>" </a:t>
            </a:r>
            <a:r>
              <a:rPr lang="ru-RU" sz="2200" dirty="0">
                <a:solidFill>
                  <a:schemeClr val="bg1"/>
                </a:solidFill>
              </a:rPr>
              <a:t>Здание манежа построено в 1817 году в </a:t>
            </a:r>
            <a:r>
              <a:rPr lang="ru-RU" sz="2200" dirty="0" smtClean="0">
                <a:solidFill>
                  <a:schemeClr val="bg1"/>
                </a:solidFill>
              </a:rPr>
              <a:t>ознаменование </a:t>
            </a:r>
            <a:r>
              <a:rPr lang="ru-RU" sz="2200" dirty="0">
                <a:solidFill>
                  <a:schemeClr val="bg1"/>
                </a:solidFill>
              </a:rPr>
              <a:t>победы русского народа в Отечественной войне 1812 </a:t>
            </a:r>
            <a:r>
              <a:rPr lang="ru-RU" sz="2200" dirty="0" smtClean="0">
                <a:solidFill>
                  <a:schemeClr val="bg1"/>
                </a:solidFill>
              </a:rPr>
              <a:t>года</a:t>
            </a:r>
            <a:r>
              <a:rPr lang="ru-RU" sz="2200" dirty="0">
                <a:solidFill>
                  <a:schemeClr val="bg1"/>
                </a:solidFill>
              </a:rPr>
              <a:t>".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>
              <a:solidFill>
                <a:schemeClr val="bg1"/>
              </a:solidFill>
            </a:endParaRPr>
          </a:p>
        </p:txBody>
      </p:sp>
      <p:pic>
        <p:nvPicPr>
          <p:cNvPr id="11266" name="Picture 2" descr="Московский Манеж. Южный фаса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204864"/>
            <a:ext cx="4779839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116632"/>
            <a:ext cx="3970784" cy="922114"/>
          </a:xfrm>
        </p:spPr>
        <p:txBody>
          <a:bodyPr/>
          <a:lstStyle/>
          <a:p>
            <a:r>
              <a:rPr lang="ru-RU" dirty="0"/>
              <a:t> </a:t>
            </a:r>
            <a:r>
              <a:rPr lang="ru-RU" sz="2400" dirty="0">
                <a:solidFill>
                  <a:schemeClr val="bg1"/>
                </a:solidFill>
              </a:rPr>
              <a:t>Георгиевский зал.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4139952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     Гимном </a:t>
            </a:r>
            <a:r>
              <a:rPr lang="ru-RU" sz="2000" dirty="0">
                <a:solidFill>
                  <a:schemeClr val="bg1"/>
                </a:solidFill>
              </a:rPr>
              <a:t>славы русскому оружию являются беломраморные </a:t>
            </a:r>
            <a:r>
              <a:rPr lang="ru-RU" sz="2000" dirty="0" smtClean="0">
                <a:solidFill>
                  <a:schemeClr val="bg1"/>
                </a:solidFill>
              </a:rPr>
              <a:t>мемориальные </a:t>
            </a:r>
            <a:r>
              <a:rPr lang="ru-RU" sz="2000" dirty="0">
                <a:solidFill>
                  <a:schemeClr val="bg1"/>
                </a:solidFill>
              </a:rPr>
              <a:t>доски Георгиевского зала с начертанными на них </a:t>
            </a:r>
            <a:r>
              <a:rPr lang="ru-RU" sz="2000" dirty="0" smtClean="0">
                <a:solidFill>
                  <a:schemeClr val="bg1"/>
                </a:solidFill>
              </a:rPr>
              <a:t>золотом </a:t>
            </a:r>
            <a:r>
              <a:rPr lang="ru-RU" sz="2000" dirty="0">
                <a:solidFill>
                  <a:schemeClr val="bg1"/>
                </a:solidFill>
              </a:rPr>
              <a:t>именами героев - георгиевских кавалеров и прославленных воинских частей, награжденных знаками отличия этого ордена. Памятные доски укреплены на стенах зала, между витыми </a:t>
            </a:r>
            <a:r>
              <a:rPr lang="ru-RU" sz="2000" dirty="0" smtClean="0">
                <a:solidFill>
                  <a:schemeClr val="bg1"/>
                </a:solidFill>
              </a:rPr>
              <a:t>колоннами</a:t>
            </a:r>
            <a:r>
              <a:rPr lang="ru-RU" sz="2000" dirty="0">
                <a:solidFill>
                  <a:schemeClr val="bg1"/>
                </a:solidFill>
              </a:rPr>
              <a:t>. Среди многочисленных имен воинов и наименований полков, экипажей, батарей есть немало имен участников Отечественной войны 1812 </a:t>
            </a:r>
            <a:r>
              <a:rPr lang="ru-RU" sz="2000" dirty="0" smtClean="0">
                <a:solidFill>
                  <a:schemeClr val="bg1"/>
                </a:solidFill>
              </a:rPr>
              <a:t>года. Находится в Санкт-Петербурге в Зимнем дворце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10242" name="Picture 2" descr="Файл:Георгиевский зал в Зимнем (январь 20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5434" y="1484784"/>
            <a:ext cx="5088566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Обелиск " Братская могила 300 воинов-героев </a:t>
            </a:r>
            <a:r>
              <a:rPr lang="ru-RU" sz="2400" dirty="0" smtClean="0">
                <a:solidFill>
                  <a:schemeClr val="bg1"/>
                </a:solidFill>
              </a:rPr>
              <a:t>Отечественной </a:t>
            </a:r>
            <a:r>
              <a:rPr lang="ru-RU" sz="2400" dirty="0">
                <a:solidFill>
                  <a:schemeClr val="bg1"/>
                </a:solidFill>
              </a:rPr>
              <a:t>войны 1812 года".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95936" y="1600200"/>
            <a:ext cx="469086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     В </a:t>
            </a:r>
            <a:r>
              <a:rPr lang="ru-RU" sz="2000" dirty="0">
                <a:solidFill>
                  <a:schemeClr val="bg1"/>
                </a:solidFill>
              </a:rPr>
              <a:t>1940 году по решению Московского Совета </a:t>
            </a:r>
            <a:r>
              <a:rPr lang="ru-RU" sz="2000" dirty="0" smtClean="0">
                <a:solidFill>
                  <a:schemeClr val="bg1"/>
                </a:solidFill>
              </a:rPr>
              <a:t>депутатов </a:t>
            </a:r>
            <a:r>
              <a:rPr lang="ru-RU" sz="2000" dirty="0">
                <a:solidFill>
                  <a:schemeClr val="bg1"/>
                </a:solidFill>
              </a:rPr>
              <a:t>трудящихся над братской могилой героев Бородина поднялся гранитный обелиск. Там, где серые грани его спускаются к </a:t>
            </a:r>
            <a:r>
              <a:rPr lang="ru-RU" sz="2000" dirty="0" smtClean="0">
                <a:solidFill>
                  <a:schemeClr val="bg1"/>
                </a:solidFill>
              </a:rPr>
              <a:t>черному </a:t>
            </a:r>
            <a:r>
              <a:rPr lang="ru-RU" sz="2000" dirty="0">
                <a:solidFill>
                  <a:schemeClr val="bg1"/>
                </a:solidFill>
              </a:rPr>
              <a:t>полированному постаменту, золотом выведены слова: " </a:t>
            </a:r>
            <a:r>
              <a:rPr lang="ru-RU" sz="2000" dirty="0" smtClean="0">
                <a:solidFill>
                  <a:schemeClr val="bg1"/>
                </a:solidFill>
              </a:rPr>
              <a:t>Братская </a:t>
            </a:r>
            <a:r>
              <a:rPr lang="ru-RU" sz="2000" dirty="0">
                <a:solidFill>
                  <a:schemeClr val="bg1"/>
                </a:solidFill>
              </a:rPr>
              <a:t>могила 300 воинов -героев Отечественной войны 1812 года, павших смертью храбрых в Бородинском сражении. Сооружен </a:t>
            </a:r>
            <a:r>
              <a:rPr lang="ru-RU" sz="2000" dirty="0" smtClean="0">
                <a:solidFill>
                  <a:schemeClr val="bg1"/>
                </a:solidFill>
              </a:rPr>
              <a:t>Мосгорисполкомом </a:t>
            </a:r>
            <a:r>
              <a:rPr lang="ru-RU" sz="2000" dirty="0">
                <a:solidFill>
                  <a:schemeClr val="bg1"/>
                </a:solidFill>
              </a:rPr>
              <a:t>в 1940 году".</a:t>
            </a:r>
          </a:p>
        </p:txBody>
      </p:sp>
      <p:pic>
        <p:nvPicPr>
          <p:cNvPr id="9218" name="Picture 2" descr="http://img-fotki.yandex.ru/get/5413/32617744.4b/0_5f296_a0f8f5bb_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340768"/>
            <a:ext cx="3171825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7606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Музей-панорама " Бородинская битва".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99992" y="692696"/>
            <a:ext cx="464400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     К </a:t>
            </a:r>
            <a:r>
              <a:rPr lang="ru-RU" sz="2000" dirty="0">
                <a:solidFill>
                  <a:schemeClr val="bg1"/>
                </a:solidFill>
              </a:rPr>
              <a:t>столетию </a:t>
            </a:r>
            <a:r>
              <a:rPr lang="ru-RU" sz="2000" dirty="0" smtClean="0">
                <a:solidFill>
                  <a:schemeClr val="bg1"/>
                </a:solidFill>
              </a:rPr>
              <a:t>Отечественной войны 1812 года по </a:t>
            </a:r>
            <a:r>
              <a:rPr lang="ru-RU" sz="2000" dirty="0">
                <a:solidFill>
                  <a:schemeClr val="bg1"/>
                </a:solidFill>
              </a:rPr>
              <a:t>заказу императора </a:t>
            </a:r>
            <a:r>
              <a:rPr lang="ru-RU" sz="2000" dirty="0" smtClean="0">
                <a:solidFill>
                  <a:schemeClr val="bg1"/>
                </a:solidFill>
              </a:rPr>
              <a:t>Российской империи Николая II, </a:t>
            </a:r>
            <a:r>
              <a:rPr lang="ru-RU" sz="2000" dirty="0">
                <a:solidFill>
                  <a:schemeClr val="bg1"/>
                </a:solidFill>
              </a:rPr>
              <a:t>художник Франц </a:t>
            </a:r>
            <a:r>
              <a:rPr lang="ru-RU" sz="2000" dirty="0" err="1">
                <a:solidFill>
                  <a:schemeClr val="bg1"/>
                </a:solidFill>
              </a:rPr>
              <a:t>Рубо</a:t>
            </a:r>
            <a:r>
              <a:rPr lang="ru-RU" sz="2000" dirty="0">
                <a:solidFill>
                  <a:schemeClr val="bg1"/>
                </a:solidFill>
              </a:rPr>
              <a:t> написал панораму «Бородинская битва». Работа над ней шла при участии И. </a:t>
            </a:r>
            <a:r>
              <a:rPr lang="ru-RU" sz="2000" dirty="0" smtClean="0">
                <a:solidFill>
                  <a:schemeClr val="bg1"/>
                </a:solidFill>
              </a:rPr>
              <a:t>Г. </a:t>
            </a:r>
            <a:r>
              <a:rPr lang="ru-RU" sz="2000" dirty="0" err="1" smtClean="0">
                <a:solidFill>
                  <a:schemeClr val="bg1"/>
                </a:solidFill>
              </a:rPr>
              <a:t>Мясоедова</a:t>
            </a:r>
            <a:r>
              <a:rPr lang="ru-RU" sz="2000" dirty="0" smtClean="0">
                <a:solidFill>
                  <a:schemeClr val="bg1"/>
                </a:solidFill>
              </a:rPr>
              <a:t> и </a:t>
            </a:r>
            <a:r>
              <a:rPr lang="ru-RU" sz="2000" dirty="0">
                <a:solidFill>
                  <a:schemeClr val="bg1"/>
                </a:solidFill>
              </a:rPr>
              <a:t>консультанта Б. М. Колюбакина. Первоначально панорама была открыта 1912 году в специально построенном павильоне на </a:t>
            </a:r>
            <a:r>
              <a:rPr lang="ru-RU" sz="2000" dirty="0" smtClean="0">
                <a:solidFill>
                  <a:schemeClr val="bg1"/>
                </a:solidFill>
              </a:rPr>
              <a:t>Чистых прудах в </a:t>
            </a:r>
            <a:r>
              <a:rPr lang="ru-RU" sz="2000" dirty="0">
                <a:solidFill>
                  <a:schemeClr val="bg1"/>
                </a:solidFill>
              </a:rPr>
              <a:t>Москве. В 1918 году панорама была демонтирована и, после длительной реставрации, вновь открыта к 150-летию битвы в 1962 году в здании музея-панорамы на </a:t>
            </a:r>
            <a:r>
              <a:rPr lang="ru-RU" sz="2000" dirty="0" smtClean="0">
                <a:solidFill>
                  <a:schemeClr val="bg1"/>
                </a:solidFill>
              </a:rPr>
              <a:t>Кутузовском проспекте.1 </a:t>
            </a:r>
            <a:r>
              <a:rPr lang="ru-RU" sz="2000" dirty="0">
                <a:solidFill>
                  <a:schemeClr val="bg1"/>
                </a:solidFill>
              </a:rPr>
              <a:t>декабря 2007 года открыт </a:t>
            </a:r>
            <a:r>
              <a:rPr lang="ru-RU" sz="2000" dirty="0" smtClean="0">
                <a:solidFill>
                  <a:schemeClr val="bg1"/>
                </a:solidFill>
              </a:rPr>
              <a:t>отдел Музей </a:t>
            </a:r>
            <a:r>
              <a:rPr lang="ru-RU" sz="2000" dirty="0">
                <a:solidFill>
                  <a:schemeClr val="bg1"/>
                </a:solidFill>
              </a:rPr>
              <a:t>Героев.</a:t>
            </a:r>
          </a:p>
        </p:txBody>
      </p:sp>
      <p:pic>
        <p:nvPicPr>
          <p:cNvPr id="7170" name="Picture 2" descr="Файл:Borodino-panorama-muse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4416491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" Кутузовская изба".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3968" y="1600200"/>
            <a:ext cx="440283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     Музей </a:t>
            </a:r>
            <a:r>
              <a:rPr lang="ru-RU" sz="2000" dirty="0">
                <a:solidFill>
                  <a:schemeClr val="bg1"/>
                </a:solidFill>
              </a:rPr>
              <a:t>«Кутузовская изба» посвящен ключевому событию Отечественной войны 1812 года – Военному совету, состоявшемуся 1 (13) сентября. Согласно принятому на этом Совете решению, Первопрестольная столица Российского государства была отдана неприятелю без боя.</a:t>
            </a:r>
          </a:p>
        </p:txBody>
      </p:sp>
      <p:pic>
        <p:nvPicPr>
          <p:cNvPr id="6146" name="Picture 2" descr="http://www.1812panorama.ru/i/iz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700808"/>
            <a:ext cx="4503921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Бородинский </a:t>
            </a:r>
            <a:r>
              <a:rPr lang="ru-RU" sz="2400" dirty="0" smtClean="0">
                <a:solidFill>
                  <a:schemeClr val="bg1"/>
                </a:solidFill>
              </a:rPr>
              <a:t>мост-памятник и </a:t>
            </a:r>
            <a:r>
              <a:rPr lang="ru-RU" sz="2400" dirty="0">
                <a:solidFill>
                  <a:schemeClr val="bg1"/>
                </a:solidFill>
              </a:rPr>
              <a:t>Киевский вокзал.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99992" y="1600200"/>
            <a:ext cx="418680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     Решение </a:t>
            </a:r>
            <a:r>
              <a:rPr lang="ru-RU" sz="2000" dirty="0">
                <a:solidFill>
                  <a:schemeClr val="bg1"/>
                </a:solidFill>
              </a:rPr>
              <a:t>о строительстве Киевского вокзала было принято в 1912 году, в год столетия Бородинской битвы. Учитывая расположение вокзала у начала дороги от Москвы на Бородино, и для разгрузки транспортных потоков по требованию городских властей на деньги инвесторов вокзала сначала был построен Бородинский мост (</a:t>
            </a:r>
            <a:r>
              <a:rPr lang="ru-RU" sz="2000" dirty="0" smtClean="0">
                <a:solidFill>
                  <a:schemeClr val="bg1"/>
                </a:solidFill>
              </a:rPr>
              <a:t>архитектор Роман </a:t>
            </a:r>
            <a:r>
              <a:rPr lang="ru-RU" sz="2000" dirty="0">
                <a:solidFill>
                  <a:schemeClr val="bg1"/>
                </a:solidFill>
              </a:rPr>
              <a:t>Клейн).</a:t>
            </a:r>
          </a:p>
        </p:txBody>
      </p:sp>
      <p:pic>
        <p:nvPicPr>
          <p:cNvPr id="2050" name="Picture 2" descr="Файл:Kievski railst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17032"/>
            <a:ext cx="3936437" cy="2952328"/>
          </a:xfrm>
          <a:prstGeom prst="rect">
            <a:avLst/>
          </a:prstGeom>
          <a:noFill/>
        </p:spPr>
      </p:pic>
      <p:pic>
        <p:nvPicPr>
          <p:cNvPr id="2052" name="Picture 4" descr="Файл:Borodinski most-3-4s-f16-200-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4579588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475</Words>
  <Application>Microsoft Office PowerPoint</Application>
  <PresentationFormat>Экран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«Недаром помнит вся Россия» Презентация на тему: «Памятники, памятные места и памятные знаки Отечественной войны 1812 года.»</vt:lpstr>
      <vt:lpstr>Слайд 2</vt:lpstr>
      <vt:lpstr>Триумфальная арка.</vt:lpstr>
      <vt:lpstr> Манеж.</vt:lpstr>
      <vt:lpstr> Георгиевский зал.</vt:lpstr>
      <vt:lpstr>Обелиск " Братская могила 300 воинов-героев Отечественной войны 1812 года".</vt:lpstr>
      <vt:lpstr>Музей-панорама " Бородинская битва".</vt:lpstr>
      <vt:lpstr>" Кутузовская изба".</vt:lpstr>
      <vt:lpstr>Бородинский мост-памятник и Киевский вокзал.</vt:lpstr>
      <vt:lpstr>Храм Христа Спасителя</vt:lpstr>
      <vt:lpstr>Использованные источники</vt:lpstr>
      <vt:lpstr>Использованные источники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Памятники подвигам русского народа в войне 1812 года.</dc:title>
  <dc:creator>Admin</dc:creator>
  <cp:lastModifiedBy>Admin</cp:lastModifiedBy>
  <cp:revision>20</cp:revision>
  <dcterms:created xsi:type="dcterms:W3CDTF">2012-05-11T14:11:57Z</dcterms:created>
  <dcterms:modified xsi:type="dcterms:W3CDTF">2012-05-11T18:23:06Z</dcterms:modified>
</cp:coreProperties>
</file>