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37"/>
  </p:notesMasterIdLst>
  <p:sldIdLst>
    <p:sldId id="294" r:id="rId2"/>
    <p:sldId id="258" r:id="rId3"/>
    <p:sldId id="297" r:id="rId4"/>
    <p:sldId id="286" r:id="rId5"/>
    <p:sldId id="287" r:id="rId6"/>
    <p:sldId id="265" r:id="rId7"/>
    <p:sldId id="288" r:id="rId8"/>
    <p:sldId id="289" r:id="rId9"/>
    <p:sldId id="290" r:id="rId10"/>
    <p:sldId id="267" r:id="rId11"/>
    <p:sldId id="266" r:id="rId12"/>
    <p:sldId id="261" r:id="rId13"/>
    <p:sldId id="260" r:id="rId14"/>
    <p:sldId id="292" r:id="rId15"/>
    <p:sldId id="273" r:id="rId16"/>
    <p:sldId id="274" r:id="rId17"/>
    <p:sldId id="281" r:id="rId18"/>
    <p:sldId id="283" r:id="rId19"/>
    <p:sldId id="284" r:id="rId20"/>
    <p:sldId id="285" r:id="rId21"/>
    <p:sldId id="275" r:id="rId22"/>
    <p:sldId id="276" r:id="rId23"/>
    <p:sldId id="298" r:id="rId24"/>
    <p:sldId id="282" r:id="rId25"/>
    <p:sldId id="277" r:id="rId26"/>
    <p:sldId id="269" r:id="rId27"/>
    <p:sldId id="293" r:id="rId28"/>
    <p:sldId id="270" r:id="rId29"/>
    <p:sldId id="278" r:id="rId30"/>
    <p:sldId id="279" r:id="rId31"/>
    <p:sldId id="262" r:id="rId32"/>
    <p:sldId id="291" r:id="rId33"/>
    <p:sldId id="264" r:id="rId34"/>
    <p:sldId id="296" r:id="rId35"/>
    <p:sldId id="295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6600"/>
    <a:srgbClr val="FFFF99"/>
    <a:srgbClr val="FFCC00"/>
    <a:srgbClr val="FFFF66"/>
    <a:srgbClr val="CCFF33"/>
    <a:srgbClr val="CCFF99"/>
    <a:srgbClr val="90E53B"/>
    <a:srgbClr val="2FBCDD"/>
    <a:srgbClr val="B0165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8DAE8D-9D9D-4A9A-8BCA-0E16ADF3073F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9349A9-9901-45D1-ACAE-419E63A8FC7C}">
      <dgm:prSet phldrT="[Текст]" custT="1"/>
      <dgm:spPr>
        <a:solidFill>
          <a:srgbClr val="FFFF66">
            <a:alpha val="89804"/>
          </a:srgbClr>
        </a:solidFill>
      </dgm:spPr>
      <dgm:t>
        <a:bodyPr/>
        <a:lstStyle/>
        <a:p>
          <a:r>
            <a:rPr lang="ru-RU" sz="2800" dirty="0" smtClean="0"/>
            <a:t>Становления духовно-нравственной культуры  у школьников</a:t>
          </a:r>
          <a:endParaRPr lang="ru-RU" sz="2800" dirty="0"/>
        </a:p>
      </dgm:t>
    </dgm:pt>
    <dgm:pt modelId="{957E8E97-4851-411A-A3CD-6B217F43B65F}" type="parTrans" cxnId="{FA22FF82-EC87-4AA6-9E19-1ACAD3A98D3C}">
      <dgm:prSet/>
      <dgm:spPr/>
      <dgm:t>
        <a:bodyPr/>
        <a:lstStyle/>
        <a:p>
          <a:endParaRPr lang="ru-RU"/>
        </a:p>
      </dgm:t>
    </dgm:pt>
    <dgm:pt modelId="{C0A5DB22-00BD-470F-A9D6-1C53EB0385BF}" type="sibTrans" cxnId="{FA22FF82-EC87-4AA6-9E19-1ACAD3A98D3C}">
      <dgm:prSet/>
      <dgm:spPr/>
      <dgm:t>
        <a:bodyPr/>
        <a:lstStyle/>
        <a:p>
          <a:endParaRPr lang="ru-RU"/>
        </a:p>
      </dgm:t>
    </dgm:pt>
    <dgm:pt modelId="{E0786B15-4597-4C03-BE7A-0F536D4E17B4}">
      <dgm:prSet phldrT="[Текст]"/>
      <dgm:spPr>
        <a:solidFill>
          <a:srgbClr val="FFFF66">
            <a:alpha val="90000"/>
          </a:srgbClr>
        </a:solidFill>
      </dgm:spPr>
      <dgm:t>
        <a:bodyPr/>
        <a:lstStyle/>
        <a:p>
          <a:r>
            <a:rPr lang="ru-RU" dirty="0" smtClean="0"/>
            <a:t>Воспитания человека, который старается жить в согласии со своей совестью </a:t>
          </a:r>
          <a:endParaRPr lang="ru-RU" dirty="0"/>
        </a:p>
      </dgm:t>
    </dgm:pt>
    <dgm:pt modelId="{AB9BF721-39A4-49B1-9A85-334AE5A41481}" type="parTrans" cxnId="{66DF4661-0CDA-464A-BA11-EDD72963F97B}">
      <dgm:prSet/>
      <dgm:spPr/>
      <dgm:t>
        <a:bodyPr/>
        <a:lstStyle/>
        <a:p>
          <a:endParaRPr lang="ru-RU"/>
        </a:p>
      </dgm:t>
    </dgm:pt>
    <dgm:pt modelId="{49A56802-B62B-46E4-A05C-53B2B53BFEDF}" type="sibTrans" cxnId="{66DF4661-0CDA-464A-BA11-EDD72963F97B}">
      <dgm:prSet/>
      <dgm:spPr/>
      <dgm:t>
        <a:bodyPr/>
        <a:lstStyle/>
        <a:p>
          <a:endParaRPr lang="ru-RU"/>
        </a:p>
      </dgm:t>
    </dgm:pt>
    <dgm:pt modelId="{2F02B875-FEFD-4D31-873D-EDEFF5A9615D}">
      <dgm:prSet phldrT="[Текст]" custT="1"/>
      <dgm:spPr>
        <a:solidFill>
          <a:srgbClr val="FFCC00">
            <a:alpha val="89804"/>
          </a:srgbClr>
        </a:solidFill>
      </dgm:spPr>
      <dgm:t>
        <a:bodyPr/>
        <a:lstStyle/>
        <a:p>
          <a:r>
            <a:rPr lang="ru-RU" sz="3200" dirty="0" smtClean="0"/>
            <a:t>Создание условий для</a:t>
          </a:r>
          <a:endParaRPr lang="ru-RU" sz="3200" dirty="0"/>
        </a:p>
      </dgm:t>
    </dgm:pt>
    <dgm:pt modelId="{14BBC24F-7D87-4ECC-81E8-E99D35339B81}" type="sibTrans" cxnId="{09082FB0-CBA8-41D7-8F90-559934A70D40}">
      <dgm:prSet/>
      <dgm:spPr/>
      <dgm:t>
        <a:bodyPr/>
        <a:lstStyle/>
        <a:p>
          <a:endParaRPr lang="ru-RU"/>
        </a:p>
      </dgm:t>
    </dgm:pt>
    <dgm:pt modelId="{12DFF26D-B913-4F84-B853-4099DE707C7C}" type="parTrans" cxnId="{09082FB0-CBA8-41D7-8F90-559934A70D40}">
      <dgm:prSet/>
      <dgm:spPr/>
      <dgm:t>
        <a:bodyPr/>
        <a:lstStyle/>
        <a:p>
          <a:endParaRPr lang="ru-RU"/>
        </a:p>
      </dgm:t>
    </dgm:pt>
    <dgm:pt modelId="{6E5CF1EE-1B6E-4201-93D1-55157B2088BA}" type="pres">
      <dgm:prSet presAssocID="{998DAE8D-9D9D-4A9A-8BCA-0E16ADF3073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992F838-A04D-4A8F-9EAF-EE683D82F4A5}" type="pres">
      <dgm:prSet presAssocID="{2F02B875-FEFD-4D31-873D-EDEFF5A9615D}" presName="hierRoot1" presStyleCnt="0"/>
      <dgm:spPr/>
    </dgm:pt>
    <dgm:pt modelId="{1E650DA9-ECAD-4E9F-8643-7CB31D123140}" type="pres">
      <dgm:prSet presAssocID="{2F02B875-FEFD-4D31-873D-EDEFF5A9615D}" presName="composite" presStyleCnt="0"/>
      <dgm:spPr/>
    </dgm:pt>
    <dgm:pt modelId="{51908B4F-BDFA-41EA-8FDF-0BE44BA9E6F5}" type="pres">
      <dgm:prSet presAssocID="{2F02B875-FEFD-4D31-873D-EDEFF5A9615D}" presName="background" presStyleLbl="node0" presStyleIdx="0" presStyleCnt="1"/>
      <dgm:spPr/>
    </dgm:pt>
    <dgm:pt modelId="{F75C6D61-D0C7-4578-827A-C1E222273CED}" type="pres">
      <dgm:prSet presAssocID="{2F02B875-FEFD-4D31-873D-EDEFF5A9615D}" presName="text" presStyleLbl="fgAcc0" presStyleIdx="0" presStyleCnt="1" custScaleX="132548" custScaleY="74130" custLinFactNeighborX="-627" custLinFactNeighborY="-24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CA209A-6145-4F2A-8C63-150D3629D8BE}" type="pres">
      <dgm:prSet presAssocID="{2F02B875-FEFD-4D31-873D-EDEFF5A9615D}" presName="hierChild2" presStyleCnt="0"/>
      <dgm:spPr/>
    </dgm:pt>
    <dgm:pt modelId="{4E487420-D6D2-4933-85E7-F6A4397FA168}" type="pres">
      <dgm:prSet presAssocID="{957E8E97-4851-411A-A3CD-6B217F43B65F}" presName="Name10" presStyleLbl="parChTrans1D2" presStyleIdx="0" presStyleCnt="2"/>
      <dgm:spPr/>
      <dgm:t>
        <a:bodyPr/>
        <a:lstStyle/>
        <a:p>
          <a:endParaRPr lang="ru-RU"/>
        </a:p>
      </dgm:t>
    </dgm:pt>
    <dgm:pt modelId="{9A29BC6C-3BD9-4DBE-B93F-4BBC6D00D620}" type="pres">
      <dgm:prSet presAssocID="{D39349A9-9901-45D1-ACAE-419E63A8FC7C}" presName="hierRoot2" presStyleCnt="0"/>
      <dgm:spPr/>
    </dgm:pt>
    <dgm:pt modelId="{995D1408-D9C4-4422-B2D2-E14FC5049293}" type="pres">
      <dgm:prSet presAssocID="{D39349A9-9901-45D1-ACAE-419E63A8FC7C}" presName="composite2" presStyleCnt="0"/>
      <dgm:spPr/>
    </dgm:pt>
    <dgm:pt modelId="{37E47040-6B12-4EA4-8D5C-2F553D4B5F03}" type="pres">
      <dgm:prSet presAssocID="{D39349A9-9901-45D1-ACAE-419E63A8FC7C}" presName="background2" presStyleLbl="node2" presStyleIdx="0" presStyleCnt="2"/>
      <dgm:spPr/>
    </dgm:pt>
    <dgm:pt modelId="{937B252D-4F69-493A-9DE7-75F5C1FE7EBB}" type="pres">
      <dgm:prSet presAssocID="{D39349A9-9901-45D1-ACAE-419E63A8FC7C}" presName="text2" presStyleLbl="fgAcc2" presStyleIdx="0" presStyleCnt="2" custScaleX="135596" custScaleY="1362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419452-8BFC-4E85-95E5-C03FE774F701}" type="pres">
      <dgm:prSet presAssocID="{D39349A9-9901-45D1-ACAE-419E63A8FC7C}" presName="hierChild3" presStyleCnt="0"/>
      <dgm:spPr/>
    </dgm:pt>
    <dgm:pt modelId="{F957E5B9-D188-4F0A-AE66-3D06E6556429}" type="pres">
      <dgm:prSet presAssocID="{AB9BF721-39A4-49B1-9A85-334AE5A41481}" presName="Name10" presStyleLbl="parChTrans1D2" presStyleIdx="1" presStyleCnt="2"/>
      <dgm:spPr/>
      <dgm:t>
        <a:bodyPr/>
        <a:lstStyle/>
        <a:p>
          <a:endParaRPr lang="ru-RU"/>
        </a:p>
      </dgm:t>
    </dgm:pt>
    <dgm:pt modelId="{F3BAE80B-EA0B-4E5E-A7D6-B8CA98FFB8ED}" type="pres">
      <dgm:prSet presAssocID="{E0786B15-4597-4C03-BE7A-0F536D4E17B4}" presName="hierRoot2" presStyleCnt="0"/>
      <dgm:spPr/>
    </dgm:pt>
    <dgm:pt modelId="{754F1ABF-D2EE-401B-AA2A-FAD45409B009}" type="pres">
      <dgm:prSet presAssocID="{E0786B15-4597-4C03-BE7A-0F536D4E17B4}" presName="composite2" presStyleCnt="0"/>
      <dgm:spPr/>
    </dgm:pt>
    <dgm:pt modelId="{2EE7CC32-807F-41EF-A67E-5EEB4ABCAC99}" type="pres">
      <dgm:prSet presAssocID="{E0786B15-4597-4C03-BE7A-0F536D4E17B4}" presName="background2" presStyleLbl="node2" presStyleIdx="1" presStyleCnt="2"/>
      <dgm:spPr/>
    </dgm:pt>
    <dgm:pt modelId="{C750723A-6FDE-45E1-BD7A-916C35105556}" type="pres">
      <dgm:prSet presAssocID="{E0786B15-4597-4C03-BE7A-0F536D4E17B4}" presName="text2" presStyleLbl="fgAcc2" presStyleIdx="1" presStyleCnt="2" custScaleX="152239" custScaleY="1447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73AEE8-1A2B-4AED-B209-005E164DA425}" type="pres">
      <dgm:prSet presAssocID="{E0786B15-4597-4C03-BE7A-0F536D4E17B4}" presName="hierChild3" presStyleCnt="0"/>
      <dgm:spPr/>
    </dgm:pt>
  </dgm:ptLst>
  <dgm:cxnLst>
    <dgm:cxn modelId="{8288BA17-7EDF-489B-8CCE-9DAB4DEF61D9}" type="presOf" srcId="{957E8E97-4851-411A-A3CD-6B217F43B65F}" destId="{4E487420-D6D2-4933-85E7-F6A4397FA168}" srcOrd="0" destOrd="0" presId="urn:microsoft.com/office/officeart/2005/8/layout/hierarchy1"/>
    <dgm:cxn modelId="{66DF4661-0CDA-464A-BA11-EDD72963F97B}" srcId="{2F02B875-FEFD-4D31-873D-EDEFF5A9615D}" destId="{E0786B15-4597-4C03-BE7A-0F536D4E17B4}" srcOrd="1" destOrd="0" parTransId="{AB9BF721-39A4-49B1-9A85-334AE5A41481}" sibTransId="{49A56802-B62B-46E4-A05C-53B2B53BFEDF}"/>
    <dgm:cxn modelId="{292BB2BC-7056-4DFD-8E63-8C4C6EE2BB4A}" type="presOf" srcId="{998DAE8D-9D9D-4A9A-8BCA-0E16ADF3073F}" destId="{6E5CF1EE-1B6E-4201-93D1-55157B2088BA}" srcOrd="0" destOrd="0" presId="urn:microsoft.com/office/officeart/2005/8/layout/hierarchy1"/>
    <dgm:cxn modelId="{BC341BF8-1A95-4824-8457-25A79B8B8C47}" type="presOf" srcId="{E0786B15-4597-4C03-BE7A-0F536D4E17B4}" destId="{C750723A-6FDE-45E1-BD7A-916C35105556}" srcOrd="0" destOrd="0" presId="urn:microsoft.com/office/officeart/2005/8/layout/hierarchy1"/>
    <dgm:cxn modelId="{A453890E-339D-468F-84C5-8B64D7F20AB6}" type="presOf" srcId="{AB9BF721-39A4-49B1-9A85-334AE5A41481}" destId="{F957E5B9-D188-4F0A-AE66-3D06E6556429}" srcOrd="0" destOrd="0" presId="urn:microsoft.com/office/officeart/2005/8/layout/hierarchy1"/>
    <dgm:cxn modelId="{09082FB0-CBA8-41D7-8F90-559934A70D40}" srcId="{998DAE8D-9D9D-4A9A-8BCA-0E16ADF3073F}" destId="{2F02B875-FEFD-4D31-873D-EDEFF5A9615D}" srcOrd="0" destOrd="0" parTransId="{12DFF26D-B913-4F84-B853-4099DE707C7C}" sibTransId="{14BBC24F-7D87-4ECC-81E8-E99D35339B81}"/>
    <dgm:cxn modelId="{DE1DE49F-8B6F-4658-9BF0-0492858EC857}" type="presOf" srcId="{D39349A9-9901-45D1-ACAE-419E63A8FC7C}" destId="{937B252D-4F69-493A-9DE7-75F5C1FE7EBB}" srcOrd="0" destOrd="0" presId="urn:microsoft.com/office/officeart/2005/8/layout/hierarchy1"/>
    <dgm:cxn modelId="{FA22FF82-EC87-4AA6-9E19-1ACAD3A98D3C}" srcId="{2F02B875-FEFD-4D31-873D-EDEFF5A9615D}" destId="{D39349A9-9901-45D1-ACAE-419E63A8FC7C}" srcOrd="0" destOrd="0" parTransId="{957E8E97-4851-411A-A3CD-6B217F43B65F}" sibTransId="{C0A5DB22-00BD-470F-A9D6-1C53EB0385BF}"/>
    <dgm:cxn modelId="{FC406193-6132-403E-8FD9-51FCF84BCF0E}" type="presOf" srcId="{2F02B875-FEFD-4D31-873D-EDEFF5A9615D}" destId="{F75C6D61-D0C7-4578-827A-C1E222273CED}" srcOrd="0" destOrd="0" presId="urn:microsoft.com/office/officeart/2005/8/layout/hierarchy1"/>
    <dgm:cxn modelId="{8AC0566B-89C2-451C-8DFD-BBD5728238FD}" type="presParOf" srcId="{6E5CF1EE-1B6E-4201-93D1-55157B2088BA}" destId="{D992F838-A04D-4A8F-9EAF-EE683D82F4A5}" srcOrd="0" destOrd="0" presId="urn:microsoft.com/office/officeart/2005/8/layout/hierarchy1"/>
    <dgm:cxn modelId="{C7AF5D53-7475-4176-AF71-8B4A5B0ED8BB}" type="presParOf" srcId="{D992F838-A04D-4A8F-9EAF-EE683D82F4A5}" destId="{1E650DA9-ECAD-4E9F-8643-7CB31D123140}" srcOrd="0" destOrd="0" presId="urn:microsoft.com/office/officeart/2005/8/layout/hierarchy1"/>
    <dgm:cxn modelId="{06EE2D73-5DD9-4C23-9C98-4CB0CBC31763}" type="presParOf" srcId="{1E650DA9-ECAD-4E9F-8643-7CB31D123140}" destId="{51908B4F-BDFA-41EA-8FDF-0BE44BA9E6F5}" srcOrd="0" destOrd="0" presId="urn:microsoft.com/office/officeart/2005/8/layout/hierarchy1"/>
    <dgm:cxn modelId="{3E638939-9EF3-4797-8B42-377A25C0DE57}" type="presParOf" srcId="{1E650DA9-ECAD-4E9F-8643-7CB31D123140}" destId="{F75C6D61-D0C7-4578-827A-C1E222273CED}" srcOrd="1" destOrd="0" presId="urn:microsoft.com/office/officeart/2005/8/layout/hierarchy1"/>
    <dgm:cxn modelId="{E126E3F2-EF1E-4CE8-91EF-10DF4B7CF15D}" type="presParOf" srcId="{D992F838-A04D-4A8F-9EAF-EE683D82F4A5}" destId="{98CA209A-6145-4F2A-8C63-150D3629D8BE}" srcOrd="1" destOrd="0" presId="urn:microsoft.com/office/officeart/2005/8/layout/hierarchy1"/>
    <dgm:cxn modelId="{0F44C398-ED50-4ACE-8372-31E42A171C66}" type="presParOf" srcId="{98CA209A-6145-4F2A-8C63-150D3629D8BE}" destId="{4E487420-D6D2-4933-85E7-F6A4397FA168}" srcOrd="0" destOrd="0" presId="urn:microsoft.com/office/officeart/2005/8/layout/hierarchy1"/>
    <dgm:cxn modelId="{56C84CA8-E4A8-4AEA-AE57-A8EE66BA657B}" type="presParOf" srcId="{98CA209A-6145-4F2A-8C63-150D3629D8BE}" destId="{9A29BC6C-3BD9-4DBE-B93F-4BBC6D00D620}" srcOrd="1" destOrd="0" presId="urn:microsoft.com/office/officeart/2005/8/layout/hierarchy1"/>
    <dgm:cxn modelId="{F4E82D8F-360E-4D4B-B64D-5997DEC07A8D}" type="presParOf" srcId="{9A29BC6C-3BD9-4DBE-B93F-4BBC6D00D620}" destId="{995D1408-D9C4-4422-B2D2-E14FC5049293}" srcOrd="0" destOrd="0" presId="urn:microsoft.com/office/officeart/2005/8/layout/hierarchy1"/>
    <dgm:cxn modelId="{8CAB5C3B-9696-4844-A679-06EF75D341C5}" type="presParOf" srcId="{995D1408-D9C4-4422-B2D2-E14FC5049293}" destId="{37E47040-6B12-4EA4-8D5C-2F553D4B5F03}" srcOrd="0" destOrd="0" presId="urn:microsoft.com/office/officeart/2005/8/layout/hierarchy1"/>
    <dgm:cxn modelId="{A8974853-C442-46EF-AE8A-012BC2BED879}" type="presParOf" srcId="{995D1408-D9C4-4422-B2D2-E14FC5049293}" destId="{937B252D-4F69-493A-9DE7-75F5C1FE7EBB}" srcOrd="1" destOrd="0" presId="urn:microsoft.com/office/officeart/2005/8/layout/hierarchy1"/>
    <dgm:cxn modelId="{35A69BE3-9E51-4CAE-BE61-30BA7EFCC7DF}" type="presParOf" srcId="{9A29BC6C-3BD9-4DBE-B93F-4BBC6D00D620}" destId="{AD419452-8BFC-4E85-95E5-C03FE774F701}" srcOrd="1" destOrd="0" presId="urn:microsoft.com/office/officeart/2005/8/layout/hierarchy1"/>
    <dgm:cxn modelId="{B9A37E9B-027A-47E6-8C8C-FDAAF17D118C}" type="presParOf" srcId="{98CA209A-6145-4F2A-8C63-150D3629D8BE}" destId="{F957E5B9-D188-4F0A-AE66-3D06E6556429}" srcOrd="2" destOrd="0" presId="urn:microsoft.com/office/officeart/2005/8/layout/hierarchy1"/>
    <dgm:cxn modelId="{C2E16EE6-7DAB-4F3A-A797-C3D5CA061BCB}" type="presParOf" srcId="{98CA209A-6145-4F2A-8C63-150D3629D8BE}" destId="{F3BAE80B-EA0B-4E5E-A7D6-B8CA98FFB8ED}" srcOrd="3" destOrd="0" presId="urn:microsoft.com/office/officeart/2005/8/layout/hierarchy1"/>
    <dgm:cxn modelId="{6FCD87D0-C213-42AE-B5AA-C19EE4490F6F}" type="presParOf" srcId="{F3BAE80B-EA0B-4E5E-A7D6-B8CA98FFB8ED}" destId="{754F1ABF-D2EE-401B-AA2A-FAD45409B009}" srcOrd="0" destOrd="0" presId="urn:microsoft.com/office/officeart/2005/8/layout/hierarchy1"/>
    <dgm:cxn modelId="{8E570E82-FB54-4560-B405-37479C6ED108}" type="presParOf" srcId="{754F1ABF-D2EE-401B-AA2A-FAD45409B009}" destId="{2EE7CC32-807F-41EF-A67E-5EEB4ABCAC99}" srcOrd="0" destOrd="0" presId="urn:microsoft.com/office/officeart/2005/8/layout/hierarchy1"/>
    <dgm:cxn modelId="{10440E72-D96D-471F-987E-2D35F2D5C070}" type="presParOf" srcId="{754F1ABF-D2EE-401B-AA2A-FAD45409B009}" destId="{C750723A-6FDE-45E1-BD7A-916C35105556}" srcOrd="1" destOrd="0" presId="urn:microsoft.com/office/officeart/2005/8/layout/hierarchy1"/>
    <dgm:cxn modelId="{2A9AED08-9B33-4929-8B90-0C7F1F0C0648}" type="presParOf" srcId="{F3BAE80B-EA0B-4E5E-A7D6-B8CA98FFB8ED}" destId="{4E73AEE8-1A2B-4AED-B209-005E164DA42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EB2B6C-B1B2-42BC-AB1A-AC30A962785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9B7D3D-39E4-4855-95FE-8D5C5CE1BEF5}">
      <dgm:prSet phldrT="[Текст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Что делать?</a:t>
          </a:r>
          <a:endParaRPr lang="ru-RU" dirty="0"/>
        </a:p>
      </dgm:t>
    </dgm:pt>
    <dgm:pt modelId="{FCCBC378-6E69-4B94-BC07-8C495CA8268A}" type="parTrans" cxnId="{3DFCC6F4-5C4C-436E-92FD-E00CA1C9D4E0}">
      <dgm:prSet/>
      <dgm:spPr/>
      <dgm:t>
        <a:bodyPr/>
        <a:lstStyle/>
        <a:p>
          <a:endParaRPr lang="ru-RU"/>
        </a:p>
      </dgm:t>
    </dgm:pt>
    <dgm:pt modelId="{42D529A6-42F2-4E45-816B-8F1C0A6721C0}" type="sibTrans" cxnId="{3DFCC6F4-5C4C-436E-92FD-E00CA1C9D4E0}">
      <dgm:prSet/>
      <dgm:spPr/>
      <dgm:t>
        <a:bodyPr/>
        <a:lstStyle/>
        <a:p>
          <a:endParaRPr lang="ru-RU"/>
        </a:p>
      </dgm:t>
    </dgm:pt>
    <dgm:pt modelId="{FAD6C24B-3E13-4F68-9208-6151A644CE70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Воспитывать духовно-нравственную личность</a:t>
          </a:r>
          <a:endParaRPr lang="ru-RU" dirty="0"/>
        </a:p>
      </dgm:t>
    </dgm:pt>
    <dgm:pt modelId="{56A2D596-6B95-4ABF-8A86-4950BA9E94C7}" type="parTrans" cxnId="{0E299A14-102E-46C7-B8EC-B5C64F9BE203}">
      <dgm:prSet/>
      <dgm:spPr/>
      <dgm:t>
        <a:bodyPr/>
        <a:lstStyle/>
        <a:p>
          <a:endParaRPr lang="ru-RU"/>
        </a:p>
      </dgm:t>
    </dgm:pt>
    <dgm:pt modelId="{4ED85206-275E-46C4-8277-11521CE0ECF4}" type="sibTrans" cxnId="{0E299A14-102E-46C7-B8EC-B5C64F9BE203}">
      <dgm:prSet/>
      <dgm:spPr/>
      <dgm:t>
        <a:bodyPr/>
        <a:lstStyle/>
        <a:p>
          <a:endParaRPr lang="ru-RU"/>
        </a:p>
      </dgm:t>
    </dgm:pt>
    <dgm:pt modelId="{C08C84CF-0E1F-43D5-8C0A-58C33CFA627F}">
      <dgm:prSet phldrT="[Текст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Зачем делать?</a:t>
          </a:r>
          <a:endParaRPr lang="ru-RU" dirty="0"/>
        </a:p>
      </dgm:t>
    </dgm:pt>
    <dgm:pt modelId="{61D1D2AC-6C22-4CF8-8659-9FC57ABF67FD}" type="parTrans" cxnId="{1B9703CA-B4A4-4E24-BD8F-B1EEF851C8B2}">
      <dgm:prSet/>
      <dgm:spPr/>
      <dgm:t>
        <a:bodyPr/>
        <a:lstStyle/>
        <a:p>
          <a:endParaRPr lang="ru-RU"/>
        </a:p>
      </dgm:t>
    </dgm:pt>
    <dgm:pt modelId="{53D91D2E-35EE-4A37-ACC7-E8E31DC0C3F0}" type="sibTrans" cxnId="{1B9703CA-B4A4-4E24-BD8F-B1EEF851C8B2}">
      <dgm:prSet/>
      <dgm:spPr/>
      <dgm:t>
        <a:bodyPr/>
        <a:lstStyle/>
        <a:p>
          <a:endParaRPr lang="ru-RU"/>
        </a:p>
      </dgm:t>
    </dgm:pt>
    <dgm:pt modelId="{591822D2-60A4-4CA3-AC00-BA2632162BE5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Для воспитания будущего гражданина, патриота</a:t>
          </a:r>
          <a:endParaRPr lang="ru-RU" dirty="0"/>
        </a:p>
      </dgm:t>
    </dgm:pt>
    <dgm:pt modelId="{1A16C64C-5104-4FED-9503-438A973ABCFF}" type="parTrans" cxnId="{1BD0BC2A-3D79-4DA2-903F-5DBEDCA2EA0F}">
      <dgm:prSet/>
      <dgm:spPr/>
      <dgm:t>
        <a:bodyPr/>
        <a:lstStyle/>
        <a:p>
          <a:endParaRPr lang="ru-RU"/>
        </a:p>
      </dgm:t>
    </dgm:pt>
    <dgm:pt modelId="{2DCEAB01-744F-4815-8753-EE5961C9A94E}" type="sibTrans" cxnId="{1BD0BC2A-3D79-4DA2-903F-5DBEDCA2EA0F}">
      <dgm:prSet/>
      <dgm:spPr/>
      <dgm:t>
        <a:bodyPr/>
        <a:lstStyle/>
        <a:p>
          <a:endParaRPr lang="ru-RU"/>
        </a:p>
      </dgm:t>
    </dgm:pt>
    <dgm:pt modelId="{7823AE83-D700-475A-925B-CFC10CE4A593}" type="pres">
      <dgm:prSet presAssocID="{8EEB2B6C-B1B2-42BC-AB1A-AC30A962785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86FD8B-390B-4559-8D1A-54E359DD2F89}" type="pres">
      <dgm:prSet presAssocID="{6A9B7D3D-39E4-4855-95FE-8D5C5CE1BEF5}" presName="linNode" presStyleCnt="0"/>
      <dgm:spPr/>
    </dgm:pt>
    <dgm:pt modelId="{07F577D2-BCE2-4EF9-B6FC-96621C9E2AE5}" type="pres">
      <dgm:prSet presAssocID="{6A9B7D3D-39E4-4855-95FE-8D5C5CE1BEF5}" presName="parentShp" presStyleLbl="node1" presStyleIdx="0" presStyleCnt="2" custScaleY="87461" custLinFactNeighborY="-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292938-F55B-48F7-8CF8-1CA3CBE12A3C}" type="pres">
      <dgm:prSet presAssocID="{6A9B7D3D-39E4-4855-95FE-8D5C5CE1BEF5}" presName="childShp" presStyleLbl="bgAccFollowNode1" presStyleIdx="0" presStyleCnt="2" custLinFactNeighborX="-824" custLinFactNeighborY="-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3F658-F00D-4EB7-9122-B2C4ABDD12AB}" type="pres">
      <dgm:prSet presAssocID="{42D529A6-42F2-4E45-816B-8F1C0A6721C0}" presName="spacing" presStyleCnt="0"/>
      <dgm:spPr/>
    </dgm:pt>
    <dgm:pt modelId="{27865984-F13D-47D1-9110-F7841705F7AB}" type="pres">
      <dgm:prSet presAssocID="{C08C84CF-0E1F-43D5-8C0A-58C33CFA627F}" presName="linNode" presStyleCnt="0"/>
      <dgm:spPr/>
    </dgm:pt>
    <dgm:pt modelId="{5069D6E7-94AA-4B30-AA23-A9EED2838FD6}" type="pres">
      <dgm:prSet presAssocID="{C08C84CF-0E1F-43D5-8C0A-58C33CFA627F}" presName="parentShp" presStyleLbl="node1" presStyleIdx="1" presStyleCnt="2" custScaleY="101778" custLinFactNeighborX="-4266" custLinFactNeighborY="274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AD2966-B9E2-422E-A6EA-A5DD33A14A09}" type="pres">
      <dgm:prSet presAssocID="{C08C84CF-0E1F-43D5-8C0A-58C33CFA627F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F96E4D-9BE2-4F40-B695-AC5235327AE8}" type="presOf" srcId="{FAD6C24B-3E13-4F68-9208-6151A644CE70}" destId="{4F292938-F55B-48F7-8CF8-1CA3CBE12A3C}" srcOrd="0" destOrd="0" presId="urn:microsoft.com/office/officeart/2005/8/layout/vList6"/>
    <dgm:cxn modelId="{0E299A14-102E-46C7-B8EC-B5C64F9BE203}" srcId="{6A9B7D3D-39E4-4855-95FE-8D5C5CE1BEF5}" destId="{FAD6C24B-3E13-4F68-9208-6151A644CE70}" srcOrd="0" destOrd="0" parTransId="{56A2D596-6B95-4ABF-8A86-4950BA9E94C7}" sibTransId="{4ED85206-275E-46C4-8277-11521CE0ECF4}"/>
    <dgm:cxn modelId="{1BD0BC2A-3D79-4DA2-903F-5DBEDCA2EA0F}" srcId="{C08C84CF-0E1F-43D5-8C0A-58C33CFA627F}" destId="{591822D2-60A4-4CA3-AC00-BA2632162BE5}" srcOrd="0" destOrd="0" parTransId="{1A16C64C-5104-4FED-9503-438A973ABCFF}" sibTransId="{2DCEAB01-744F-4815-8753-EE5961C9A94E}"/>
    <dgm:cxn modelId="{CA314D32-EE10-4FB8-BE76-284AD95F29D4}" type="presOf" srcId="{591822D2-60A4-4CA3-AC00-BA2632162BE5}" destId="{E8AD2966-B9E2-422E-A6EA-A5DD33A14A09}" srcOrd="0" destOrd="0" presId="urn:microsoft.com/office/officeart/2005/8/layout/vList6"/>
    <dgm:cxn modelId="{3DFCC6F4-5C4C-436E-92FD-E00CA1C9D4E0}" srcId="{8EEB2B6C-B1B2-42BC-AB1A-AC30A9627857}" destId="{6A9B7D3D-39E4-4855-95FE-8D5C5CE1BEF5}" srcOrd="0" destOrd="0" parTransId="{FCCBC378-6E69-4B94-BC07-8C495CA8268A}" sibTransId="{42D529A6-42F2-4E45-816B-8F1C0A6721C0}"/>
    <dgm:cxn modelId="{B900C9AC-A9B3-4978-B820-50E4A42DBBC4}" type="presOf" srcId="{6A9B7D3D-39E4-4855-95FE-8D5C5CE1BEF5}" destId="{07F577D2-BCE2-4EF9-B6FC-96621C9E2AE5}" srcOrd="0" destOrd="0" presId="urn:microsoft.com/office/officeart/2005/8/layout/vList6"/>
    <dgm:cxn modelId="{84186326-3EEC-4DDC-8C08-1CD75337EBEF}" type="presOf" srcId="{C08C84CF-0E1F-43D5-8C0A-58C33CFA627F}" destId="{5069D6E7-94AA-4B30-AA23-A9EED2838FD6}" srcOrd="0" destOrd="0" presId="urn:microsoft.com/office/officeart/2005/8/layout/vList6"/>
    <dgm:cxn modelId="{0C328A91-0F7E-462C-B2CE-2CB989810757}" type="presOf" srcId="{8EEB2B6C-B1B2-42BC-AB1A-AC30A9627857}" destId="{7823AE83-D700-475A-925B-CFC10CE4A593}" srcOrd="0" destOrd="0" presId="urn:microsoft.com/office/officeart/2005/8/layout/vList6"/>
    <dgm:cxn modelId="{1B9703CA-B4A4-4E24-BD8F-B1EEF851C8B2}" srcId="{8EEB2B6C-B1B2-42BC-AB1A-AC30A9627857}" destId="{C08C84CF-0E1F-43D5-8C0A-58C33CFA627F}" srcOrd="1" destOrd="0" parTransId="{61D1D2AC-6C22-4CF8-8659-9FC57ABF67FD}" sibTransId="{53D91D2E-35EE-4A37-ACC7-E8E31DC0C3F0}"/>
    <dgm:cxn modelId="{D5B87474-ED2C-44D2-9279-683525F9F78E}" type="presParOf" srcId="{7823AE83-D700-475A-925B-CFC10CE4A593}" destId="{9686FD8B-390B-4559-8D1A-54E359DD2F89}" srcOrd="0" destOrd="0" presId="urn:microsoft.com/office/officeart/2005/8/layout/vList6"/>
    <dgm:cxn modelId="{467466C5-8533-452D-9411-B8B416F3BFBF}" type="presParOf" srcId="{9686FD8B-390B-4559-8D1A-54E359DD2F89}" destId="{07F577D2-BCE2-4EF9-B6FC-96621C9E2AE5}" srcOrd="0" destOrd="0" presId="urn:microsoft.com/office/officeart/2005/8/layout/vList6"/>
    <dgm:cxn modelId="{17C7B95F-B048-45D5-B034-9025DF59A626}" type="presParOf" srcId="{9686FD8B-390B-4559-8D1A-54E359DD2F89}" destId="{4F292938-F55B-48F7-8CF8-1CA3CBE12A3C}" srcOrd="1" destOrd="0" presId="urn:microsoft.com/office/officeart/2005/8/layout/vList6"/>
    <dgm:cxn modelId="{72DA258A-91AE-4DE7-B7A5-965927243AE9}" type="presParOf" srcId="{7823AE83-D700-475A-925B-CFC10CE4A593}" destId="{D483F658-F00D-4EB7-9122-B2C4ABDD12AB}" srcOrd="1" destOrd="0" presId="urn:microsoft.com/office/officeart/2005/8/layout/vList6"/>
    <dgm:cxn modelId="{EEFDD46D-DF92-4B89-9580-A1875A6ADE25}" type="presParOf" srcId="{7823AE83-D700-475A-925B-CFC10CE4A593}" destId="{27865984-F13D-47D1-9110-F7841705F7AB}" srcOrd="2" destOrd="0" presId="urn:microsoft.com/office/officeart/2005/8/layout/vList6"/>
    <dgm:cxn modelId="{84264D59-34D9-4A8B-B7DF-96F06335FEC0}" type="presParOf" srcId="{27865984-F13D-47D1-9110-F7841705F7AB}" destId="{5069D6E7-94AA-4B30-AA23-A9EED2838FD6}" srcOrd="0" destOrd="0" presId="urn:microsoft.com/office/officeart/2005/8/layout/vList6"/>
    <dgm:cxn modelId="{BAB1CF50-5F6F-431D-8760-841FA69A97D8}" type="presParOf" srcId="{27865984-F13D-47D1-9110-F7841705F7AB}" destId="{E8AD2966-B9E2-422E-A6EA-A5DD33A14A0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EB2B6C-B1B2-42BC-AB1A-AC30A9627857}" type="doc">
      <dgm:prSet loTypeId="urn:microsoft.com/office/officeart/2005/8/layout/v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9B7D3D-39E4-4855-95FE-8D5C5CE1BEF5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3600" dirty="0" smtClean="0"/>
            <a:t>Как делать?</a:t>
          </a:r>
          <a:endParaRPr lang="ru-RU" sz="3600" dirty="0"/>
        </a:p>
      </dgm:t>
    </dgm:pt>
    <dgm:pt modelId="{FCCBC378-6E69-4B94-BC07-8C495CA8268A}" type="parTrans" cxnId="{3DFCC6F4-5C4C-436E-92FD-E00CA1C9D4E0}">
      <dgm:prSet/>
      <dgm:spPr/>
      <dgm:t>
        <a:bodyPr/>
        <a:lstStyle/>
        <a:p>
          <a:endParaRPr lang="ru-RU"/>
        </a:p>
      </dgm:t>
    </dgm:pt>
    <dgm:pt modelId="{42D529A6-42F2-4E45-816B-8F1C0A6721C0}" type="sibTrans" cxnId="{3DFCC6F4-5C4C-436E-92FD-E00CA1C9D4E0}">
      <dgm:prSet/>
      <dgm:spPr/>
      <dgm:t>
        <a:bodyPr/>
        <a:lstStyle/>
        <a:p>
          <a:endParaRPr lang="ru-RU"/>
        </a:p>
      </dgm:t>
    </dgm:pt>
    <dgm:pt modelId="{FAD6C24B-3E13-4F68-9208-6151A644CE70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/>
            <a:t>На основе дифференцированного подхода с учетом психологических особенностей, интересов  и потребностей учащихся</a:t>
          </a:r>
          <a:endParaRPr lang="ru-RU" sz="1600" dirty="0"/>
        </a:p>
      </dgm:t>
    </dgm:pt>
    <dgm:pt modelId="{56A2D596-6B95-4ABF-8A86-4950BA9E94C7}" type="parTrans" cxnId="{0E299A14-102E-46C7-B8EC-B5C64F9BE203}">
      <dgm:prSet/>
      <dgm:spPr/>
      <dgm:t>
        <a:bodyPr/>
        <a:lstStyle/>
        <a:p>
          <a:endParaRPr lang="ru-RU"/>
        </a:p>
      </dgm:t>
    </dgm:pt>
    <dgm:pt modelId="{4ED85206-275E-46C4-8277-11521CE0ECF4}" type="sibTrans" cxnId="{0E299A14-102E-46C7-B8EC-B5C64F9BE203}">
      <dgm:prSet/>
      <dgm:spPr/>
      <dgm:t>
        <a:bodyPr/>
        <a:lstStyle/>
        <a:p>
          <a:endParaRPr lang="ru-RU"/>
        </a:p>
      </dgm:t>
    </dgm:pt>
    <dgm:pt modelId="{C08C84CF-0E1F-43D5-8C0A-58C33CFA627F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3200" dirty="0" smtClean="0"/>
            <a:t>На каком содержании?</a:t>
          </a:r>
          <a:endParaRPr lang="ru-RU" sz="3200" dirty="0"/>
        </a:p>
      </dgm:t>
    </dgm:pt>
    <dgm:pt modelId="{61D1D2AC-6C22-4CF8-8659-9FC57ABF67FD}" type="parTrans" cxnId="{1B9703CA-B4A4-4E24-BD8F-B1EEF851C8B2}">
      <dgm:prSet/>
      <dgm:spPr/>
      <dgm:t>
        <a:bodyPr/>
        <a:lstStyle/>
        <a:p>
          <a:endParaRPr lang="ru-RU"/>
        </a:p>
      </dgm:t>
    </dgm:pt>
    <dgm:pt modelId="{53D91D2E-35EE-4A37-ACC7-E8E31DC0C3F0}" type="sibTrans" cxnId="{1B9703CA-B4A4-4E24-BD8F-B1EEF851C8B2}">
      <dgm:prSet/>
      <dgm:spPr/>
      <dgm:t>
        <a:bodyPr/>
        <a:lstStyle/>
        <a:p>
          <a:endParaRPr lang="ru-RU"/>
        </a:p>
      </dgm:t>
    </dgm:pt>
    <dgm:pt modelId="{591822D2-60A4-4CA3-AC00-BA2632162BE5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/>
            <a:t>Духовно-нравственная культура с учетом кубанских  традиций, обрядов</a:t>
          </a:r>
          <a:endParaRPr lang="ru-RU" sz="2000" dirty="0"/>
        </a:p>
      </dgm:t>
    </dgm:pt>
    <dgm:pt modelId="{1A16C64C-5104-4FED-9503-438A973ABCFF}" type="parTrans" cxnId="{1BD0BC2A-3D79-4DA2-903F-5DBEDCA2EA0F}">
      <dgm:prSet/>
      <dgm:spPr/>
      <dgm:t>
        <a:bodyPr/>
        <a:lstStyle/>
        <a:p>
          <a:endParaRPr lang="ru-RU"/>
        </a:p>
      </dgm:t>
    </dgm:pt>
    <dgm:pt modelId="{2DCEAB01-744F-4815-8753-EE5961C9A94E}" type="sibTrans" cxnId="{1BD0BC2A-3D79-4DA2-903F-5DBEDCA2EA0F}">
      <dgm:prSet/>
      <dgm:spPr/>
      <dgm:t>
        <a:bodyPr/>
        <a:lstStyle/>
        <a:p>
          <a:endParaRPr lang="ru-RU"/>
        </a:p>
      </dgm:t>
    </dgm:pt>
    <dgm:pt modelId="{7823AE83-D700-475A-925B-CFC10CE4A593}" type="pres">
      <dgm:prSet presAssocID="{8EEB2B6C-B1B2-42BC-AB1A-AC30A962785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86FD8B-390B-4559-8D1A-54E359DD2F89}" type="pres">
      <dgm:prSet presAssocID="{6A9B7D3D-39E4-4855-95FE-8D5C5CE1BEF5}" presName="linNode" presStyleCnt="0"/>
      <dgm:spPr/>
    </dgm:pt>
    <dgm:pt modelId="{07F577D2-BCE2-4EF9-B6FC-96621C9E2AE5}" type="pres">
      <dgm:prSet presAssocID="{6A9B7D3D-39E4-4855-95FE-8D5C5CE1BEF5}" presName="parentShp" presStyleLbl="node1" presStyleIdx="0" presStyleCnt="2" custLinFactNeighborY="-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292938-F55B-48F7-8CF8-1CA3CBE12A3C}" type="pres">
      <dgm:prSet presAssocID="{6A9B7D3D-39E4-4855-95FE-8D5C5CE1BEF5}" presName="childShp" presStyleLbl="bgAccFollowNode1" presStyleIdx="0" presStyleCnt="2" custLinFactNeighborX="-179" custLinFactNeighborY="-114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3F658-F00D-4EB7-9122-B2C4ABDD12AB}" type="pres">
      <dgm:prSet presAssocID="{42D529A6-42F2-4E45-816B-8F1C0A6721C0}" presName="spacing" presStyleCnt="0"/>
      <dgm:spPr/>
    </dgm:pt>
    <dgm:pt modelId="{27865984-F13D-47D1-9110-F7841705F7AB}" type="pres">
      <dgm:prSet presAssocID="{C08C84CF-0E1F-43D5-8C0A-58C33CFA627F}" presName="linNode" presStyleCnt="0"/>
      <dgm:spPr/>
    </dgm:pt>
    <dgm:pt modelId="{5069D6E7-94AA-4B30-AA23-A9EED2838FD6}" type="pres">
      <dgm:prSet presAssocID="{C08C84CF-0E1F-43D5-8C0A-58C33CFA627F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AD2966-B9E2-422E-A6EA-A5DD33A14A09}" type="pres">
      <dgm:prSet presAssocID="{C08C84CF-0E1F-43D5-8C0A-58C33CFA627F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AECA9B-E137-4308-BD94-11381E8D1377}" type="presOf" srcId="{591822D2-60A4-4CA3-AC00-BA2632162BE5}" destId="{E8AD2966-B9E2-422E-A6EA-A5DD33A14A09}" srcOrd="0" destOrd="0" presId="urn:microsoft.com/office/officeart/2005/8/layout/vList6"/>
    <dgm:cxn modelId="{72C68327-143B-4388-AB0D-4817CD1DEE9D}" type="presOf" srcId="{6A9B7D3D-39E4-4855-95FE-8D5C5CE1BEF5}" destId="{07F577D2-BCE2-4EF9-B6FC-96621C9E2AE5}" srcOrd="0" destOrd="0" presId="urn:microsoft.com/office/officeart/2005/8/layout/vList6"/>
    <dgm:cxn modelId="{1AD81188-FCDA-4CD7-A121-D18BB9D4630D}" type="presOf" srcId="{FAD6C24B-3E13-4F68-9208-6151A644CE70}" destId="{4F292938-F55B-48F7-8CF8-1CA3CBE12A3C}" srcOrd="0" destOrd="0" presId="urn:microsoft.com/office/officeart/2005/8/layout/vList6"/>
    <dgm:cxn modelId="{DE10159A-5E22-4A62-B922-1F8AFED5A3BC}" type="presOf" srcId="{C08C84CF-0E1F-43D5-8C0A-58C33CFA627F}" destId="{5069D6E7-94AA-4B30-AA23-A9EED2838FD6}" srcOrd="0" destOrd="0" presId="urn:microsoft.com/office/officeart/2005/8/layout/vList6"/>
    <dgm:cxn modelId="{0E299A14-102E-46C7-B8EC-B5C64F9BE203}" srcId="{6A9B7D3D-39E4-4855-95FE-8D5C5CE1BEF5}" destId="{FAD6C24B-3E13-4F68-9208-6151A644CE70}" srcOrd="0" destOrd="0" parTransId="{56A2D596-6B95-4ABF-8A86-4950BA9E94C7}" sibTransId="{4ED85206-275E-46C4-8277-11521CE0ECF4}"/>
    <dgm:cxn modelId="{1BD0BC2A-3D79-4DA2-903F-5DBEDCA2EA0F}" srcId="{C08C84CF-0E1F-43D5-8C0A-58C33CFA627F}" destId="{591822D2-60A4-4CA3-AC00-BA2632162BE5}" srcOrd="0" destOrd="0" parTransId="{1A16C64C-5104-4FED-9503-438A973ABCFF}" sibTransId="{2DCEAB01-744F-4815-8753-EE5961C9A94E}"/>
    <dgm:cxn modelId="{C29400E3-5782-4FAA-B661-315282A78E5A}" type="presOf" srcId="{8EEB2B6C-B1B2-42BC-AB1A-AC30A9627857}" destId="{7823AE83-D700-475A-925B-CFC10CE4A593}" srcOrd="0" destOrd="0" presId="urn:microsoft.com/office/officeart/2005/8/layout/vList6"/>
    <dgm:cxn modelId="{3DFCC6F4-5C4C-436E-92FD-E00CA1C9D4E0}" srcId="{8EEB2B6C-B1B2-42BC-AB1A-AC30A9627857}" destId="{6A9B7D3D-39E4-4855-95FE-8D5C5CE1BEF5}" srcOrd="0" destOrd="0" parTransId="{FCCBC378-6E69-4B94-BC07-8C495CA8268A}" sibTransId="{42D529A6-42F2-4E45-816B-8F1C0A6721C0}"/>
    <dgm:cxn modelId="{1B9703CA-B4A4-4E24-BD8F-B1EEF851C8B2}" srcId="{8EEB2B6C-B1B2-42BC-AB1A-AC30A9627857}" destId="{C08C84CF-0E1F-43D5-8C0A-58C33CFA627F}" srcOrd="1" destOrd="0" parTransId="{61D1D2AC-6C22-4CF8-8659-9FC57ABF67FD}" sibTransId="{53D91D2E-35EE-4A37-ACC7-E8E31DC0C3F0}"/>
    <dgm:cxn modelId="{33B97611-4423-4C6D-B2D0-38747886703E}" type="presParOf" srcId="{7823AE83-D700-475A-925B-CFC10CE4A593}" destId="{9686FD8B-390B-4559-8D1A-54E359DD2F89}" srcOrd="0" destOrd="0" presId="urn:microsoft.com/office/officeart/2005/8/layout/vList6"/>
    <dgm:cxn modelId="{8F3C9DCC-D059-4BF8-B75D-C7BEEF36ABF3}" type="presParOf" srcId="{9686FD8B-390B-4559-8D1A-54E359DD2F89}" destId="{07F577D2-BCE2-4EF9-B6FC-96621C9E2AE5}" srcOrd="0" destOrd="0" presId="urn:microsoft.com/office/officeart/2005/8/layout/vList6"/>
    <dgm:cxn modelId="{0BF47B33-C737-4151-BDD7-163A77685771}" type="presParOf" srcId="{9686FD8B-390B-4559-8D1A-54E359DD2F89}" destId="{4F292938-F55B-48F7-8CF8-1CA3CBE12A3C}" srcOrd="1" destOrd="0" presId="urn:microsoft.com/office/officeart/2005/8/layout/vList6"/>
    <dgm:cxn modelId="{D3B7BD3B-8141-4526-834F-044271FE2E7F}" type="presParOf" srcId="{7823AE83-D700-475A-925B-CFC10CE4A593}" destId="{D483F658-F00D-4EB7-9122-B2C4ABDD12AB}" srcOrd="1" destOrd="0" presId="urn:microsoft.com/office/officeart/2005/8/layout/vList6"/>
    <dgm:cxn modelId="{703550AE-E330-4F71-BCB2-6C9F0DFD14B6}" type="presParOf" srcId="{7823AE83-D700-475A-925B-CFC10CE4A593}" destId="{27865984-F13D-47D1-9110-F7841705F7AB}" srcOrd="2" destOrd="0" presId="urn:microsoft.com/office/officeart/2005/8/layout/vList6"/>
    <dgm:cxn modelId="{51EAB468-29AA-46AD-AEE3-748E42243306}" type="presParOf" srcId="{27865984-F13D-47D1-9110-F7841705F7AB}" destId="{5069D6E7-94AA-4B30-AA23-A9EED2838FD6}" srcOrd="0" destOrd="0" presId="urn:microsoft.com/office/officeart/2005/8/layout/vList6"/>
    <dgm:cxn modelId="{B5095DF2-5E77-4892-8A23-7BE8F19F6A11}" type="presParOf" srcId="{27865984-F13D-47D1-9110-F7841705F7AB}" destId="{E8AD2966-B9E2-422E-A6EA-A5DD33A14A0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EB2B6C-B1B2-42BC-AB1A-AC30A9627857}" type="doc">
      <dgm:prSet loTypeId="urn:microsoft.com/office/officeart/2005/8/layout/v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9B7D3D-39E4-4855-95FE-8D5C5CE1BEF5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3200" dirty="0" smtClean="0"/>
            <a:t>С кем делать?</a:t>
          </a:r>
          <a:endParaRPr lang="ru-RU" sz="3200" dirty="0"/>
        </a:p>
      </dgm:t>
    </dgm:pt>
    <dgm:pt modelId="{FCCBC378-6E69-4B94-BC07-8C495CA8268A}" type="parTrans" cxnId="{3DFCC6F4-5C4C-436E-92FD-E00CA1C9D4E0}">
      <dgm:prSet/>
      <dgm:spPr/>
      <dgm:t>
        <a:bodyPr/>
        <a:lstStyle/>
        <a:p>
          <a:endParaRPr lang="ru-RU"/>
        </a:p>
      </dgm:t>
    </dgm:pt>
    <dgm:pt modelId="{42D529A6-42F2-4E45-816B-8F1C0A6721C0}" type="sibTrans" cxnId="{3DFCC6F4-5C4C-436E-92FD-E00CA1C9D4E0}">
      <dgm:prSet/>
      <dgm:spPr/>
      <dgm:t>
        <a:bodyPr/>
        <a:lstStyle/>
        <a:p>
          <a:endParaRPr lang="ru-RU"/>
        </a:p>
      </dgm:t>
    </dgm:pt>
    <dgm:pt modelId="{FAD6C24B-3E13-4F68-9208-6151A644CE70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dirty="0" smtClean="0"/>
            <a:t>Со всеми субъектами образования</a:t>
          </a:r>
          <a:endParaRPr lang="ru-RU" sz="2000" b="1" dirty="0"/>
        </a:p>
      </dgm:t>
    </dgm:pt>
    <dgm:pt modelId="{56A2D596-6B95-4ABF-8A86-4950BA9E94C7}" type="parTrans" cxnId="{0E299A14-102E-46C7-B8EC-B5C64F9BE203}">
      <dgm:prSet/>
      <dgm:spPr/>
      <dgm:t>
        <a:bodyPr/>
        <a:lstStyle/>
        <a:p>
          <a:endParaRPr lang="ru-RU"/>
        </a:p>
      </dgm:t>
    </dgm:pt>
    <dgm:pt modelId="{4ED85206-275E-46C4-8277-11521CE0ECF4}" type="sibTrans" cxnId="{0E299A14-102E-46C7-B8EC-B5C64F9BE203}">
      <dgm:prSet/>
      <dgm:spPr/>
      <dgm:t>
        <a:bodyPr/>
        <a:lstStyle/>
        <a:p>
          <a:endParaRPr lang="ru-RU"/>
        </a:p>
      </dgm:t>
    </dgm:pt>
    <dgm:pt modelId="{7823AE83-D700-475A-925B-CFC10CE4A593}" type="pres">
      <dgm:prSet presAssocID="{8EEB2B6C-B1B2-42BC-AB1A-AC30A962785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86FD8B-390B-4559-8D1A-54E359DD2F89}" type="pres">
      <dgm:prSet presAssocID="{6A9B7D3D-39E4-4855-95FE-8D5C5CE1BEF5}" presName="linNode" presStyleCnt="0"/>
      <dgm:spPr/>
    </dgm:pt>
    <dgm:pt modelId="{07F577D2-BCE2-4EF9-B6FC-96621C9E2AE5}" type="pres">
      <dgm:prSet presAssocID="{6A9B7D3D-39E4-4855-95FE-8D5C5CE1BEF5}" presName="parentShp" presStyleLbl="node1" presStyleIdx="0" presStyleCnt="1" custLinFactNeighborX="21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292938-F55B-48F7-8CF8-1CA3CBE12A3C}" type="pres">
      <dgm:prSet presAssocID="{6A9B7D3D-39E4-4855-95FE-8D5C5CE1BEF5}" presName="childShp" presStyleLbl="bgAccFollowNode1" presStyleIdx="0" presStyleCnt="1" custLinFactNeighborX="15173" custLinFactNeighborY="4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3F7733-5B76-4031-BEAD-C64609EF29A1}" type="presOf" srcId="{FAD6C24B-3E13-4F68-9208-6151A644CE70}" destId="{4F292938-F55B-48F7-8CF8-1CA3CBE12A3C}" srcOrd="0" destOrd="0" presId="urn:microsoft.com/office/officeart/2005/8/layout/vList6"/>
    <dgm:cxn modelId="{7BAEC750-B886-4634-970A-B8B3E23ECE1F}" type="presOf" srcId="{8EEB2B6C-B1B2-42BC-AB1A-AC30A9627857}" destId="{7823AE83-D700-475A-925B-CFC10CE4A593}" srcOrd="0" destOrd="0" presId="urn:microsoft.com/office/officeart/2005/8/layout/vList6"/>
    <dgm:cxn modelId="{0E299A14-102E-46C7-B8EC-B5C64F9BE203}" srcId="{6A9B7D3D-39E4-4855-95FE-8D5C5CE1BEF5}" destId="{FAD6C24B-3E13-4F68-9208-6151A644CE70}" srcOrd="0" destOrd="0" parTransId="{56A2D596-6B95-4ABF-8A86-4950BA9E94C7}" sibTransId="{4ED85206-275E-46C4-8277-11521CE0ECF4}"/>
    <dgm:cxn modelId="{3DFCC6F4-5C4C-436E-92FD-E00CA1C9D4E0}" srcId="{8EEB2B6C-B1B2-42BC-AB1A-AC30A9627857}" destId="{6A9B7D3D-39E4-4855-95FE-8D5C5CE1BEF5}" srcOrd="0" destOrd="0" parTransId="{FCCBC378-6E69-4B94-BC07-8C495CA8268A}" sibTransId="{42D529A6-42F2-4E45-816B-8F1C0A6721C0}"/>
    <dgm:cxn modelId="{9F130473-8913-4A2C-BE82-F15096DBFECB}" type="presOf" srcId="{6A9B7D3D-39E4-4855-95FE-8D5C5CE1BEF5}" destId="{07F577D2-BCE2-4EF9-B6FC-96621C9E2AE5}" srcOrd="0" destOrd="0" presId="urn:microsoft.com/office/officeart/2005/8/layout/vList6"/>
    <dgm:cxn modelId="{F1ECBA68-40D9-45BA-86AB-C82CED5BA367}" type="presParOf" srcId="{7823AE83-D700-475A-925B-CFC10CE4A593}" destId="{9686FD8B-390B-4559-8D1A-54E359DD2F89}" srcOrd="0" destOrd="0" presId="urn:microsoft.com/office/officeart/2005/8/layout/vList6"/>
    <dgm:cxn modelId="{BA8A83DE-1831-4B77-9939-7A719B94A267}" type="presParOf" srcId="{9686FD8B-390B-4559-8D1A-54E359DD2F89}" destId="{07F577D2-BCE2-4EF9-B6FC-96621C9E2AE5}" srcOrd="0" destOrd="0" presId="urn:microsoft.com/office/officeart/2005/8/layout/vList6"/>
    <dgm:cxn modelId="{12FE3AF2-466B-47F5-BF72-4F0DBF8EFA5F}" type="presParOf" srcId="{9686FD8B-390B-4559-8D1A-54E359DD2F89}" destId="{4F292938-F55B-48F7-8CF8-1CA3CBE12A3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B606F6F-1F54-4B40-A247-84B785BB899A}" type="doc">
      <dgm:prSet loTypeId="urn:microsoft.com/office/officeart/2005/8/layout/default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3F8691E5-98F5-43C7-B161-8A9F24DEEFA1}">
      <dgm:prSet/>
      <dgm:spPr>
        <a:solidFill>
          <a:srgbClr val="CC0099"/>
        </a:solidFill>
      </dgm:spPr>
      <dgm:t>
        <a:bodyPr/>
        <a:lstStyle/>
        <a:p>
          <a:r>
            <a:rPr lang="ru-RU" i="1" dirty="0" smtClean="0"/>
            <a:t>гармоничное духовное развитие личности, привитие доброты, честности, желания заботиться о ближнем, укрепления семейных уз, любви к детям, уважения к старшим</a:t>
          </a:r>
          <a:endParaRPr lang="ru-RU" dirty="0"/>
        </a:p>
      </dgm:t>
    </dgm:pt>
    <dgm:pt modelId="{C56F0DC1-17C0-47BC-AEFE-66665562E1B2}" type="parTrans" cxnId="{A56B3CB6-D841-4D26-AEAF-5F9B9E25A6B9}">
      <dgm:prSet/>
      <dgm:spPr/>
      <dgm:t>
        <a:bodyPr/>
        <a:lstStyle/>
        <a:p>
          <a:endParaRPr lang="ru-RU"/>
        </a:p>
      </dgm:t>
    </dgm:pt>
    <dgm:pt modelId="{35985948-7376-4D3C-B92F-4C69B90CB655}" type="sibTrans" cxnId="{A56B3CB6-D841-4D26-AEAF-5F9B9E25A6B9}">
      <dgm:prSet/>
      <dgm:spPr/>
      <dgm:t>
        <a:bodyPr/>
        <a:lstStyle/>
        <a:p>
          <a:endParaRPr lang="ru-RU"/>
        </a:p>
      </dgm:t>
    </dgm:pt>
    <dgm:pt modelId="{76611AE2-B0BC-4D10-8DE0-637AE151CF87}">
      <dgm:prSet custT="1"/>
      <dgm:spPr/>
      <dgm:t>
        <a:bodyPr/>
        <a:lstStyle/>
        <a:p>
          <a:r>
            <a:rPr lang="ru-RU" sz="3200" i="1" dirty="0" smtClean="0"/>
            <a:t>воспитание патриотов</a:t>
          </a:r>
          <a:endParaRPr lang="ru-RU" sz="1600" dirty="0"/>
        </a:p>
      </dgm:t>
    </dgm:pt>
    <dgm:pt modelId="{D9CF012D-5B8F-4C7A-AF67-302DE95E6DCB}" type="parTrans" cxnId="{ED39A0BD-72B4-47C2-A6A2-DF67565519E3}">
      <dgm:prSet/>
      <dgm:spPr/>
      <dgm:t>
        <a:bodyPr/>
        <a:lstStyle/>
        <a:p>
          <a:endParaRPr lang="ru-RU"/>
        </a:p>
      </dgm:t>
    </dgm:pt>
    <dgm:pt modelId="{49A3730A-ACA7-4BAA-A3D9-B60539407A65}" type="sibTrans" cxnId="{ED39A0BD-72B4-47C2-A6A2-DF67565519E3}">
      <dgm:prSet/>
      <dgm:spPr/>
      <dgm:t>
        <a:bodyPr/>
        <a:lstStyle/>
        <a:p>
          <a:endParaRPr lang="ru-RU"/>
        </a:p>
      </dgm:t>
    </dgm:pt>
    <dgm:pt modelId="{27A2F48E-6A18-4862-B79A-DA04679E2E3E}">
      <dgm:prSet custT="1"/>
      <dgm:spPr/>
      <dgm:t>
        <a:bodyPr/>
        <a:lstStyle/>
        <a:p>
          <a:r>
            <a:rPr lang="ru-RU" sz="2400" i="1" dirty="0" smtClean="0"/>
            <a:t>сохранение и приумножение нравственных, культурных и научных ценностей общества </a:t>
          </a:r>
          <a:endParaRPr lang="ru-RU" sz="2400" dirty="0"/>
        </a:p>
      </dgm:t>
    </dgm:pt>
    <dgm:pt modelId="{C2130B63-FF3B-43B2-8349-B2BB427762C1}" type="parTrans" cxnId="{152FD88C-8941-4224-B697-AD0E47FB805F}">
      <dgm:prSet/>
      <dgm:spPr/>
      <dgm:t>
        <a:bodyPr/>
        <a:lstStyle/>
        <a:p>
          <a:endParaRPr lang="ru-RU"/>
        </a:p>
      </dgm:t>
    </dgm:pt>
    <dgm:pt modelId="{5902FEFF-BF96-480F-BD6F-25C4B1881646}" type="sibTrans" cxnId="{152FD88C-8941-4224-B697-AD0E47FB805F}">
      <dgm:prSet/>
      <dgm:spPr/>
      <dgm:t>
        <a:bodyPr/>
        <a:lstStyle/>
        <a:p>
          <a:endParaRPr lang="ru-RU"/>
        </a:p>
      </dgm:t>
    </dgm:pt>
    <dgm:pt modelId="{68CCBE7A-F29D-4A9E-9C8B-3BD95DF2816B}">
      <dgm:prSet custT="1"/>
      <dgm:spPr>
        <a:solidFill>
          <a:srgbClr val="9B2B96"/>
        </a:solidFill>
      </dgm:spPr>
      <dgm:t>
        <a:bodyPr/>
        <a:lstStyle/>
        <a:p>
          <a:r>
            <a:rPr lang="ru-RU" sz="3200" i="1" dirty="0" smtClean="0"/>
            <a:t>развитие национальной культуры</a:t>
          </a:r>
          <a:endParaRPr lang="ru-RU" sz="3200" dirty="0"/>
        </a:p>
      </dgm:t>
    </dgm:pt>
    <dgm:pt modelId="{A98BCD32-B093-4957-87EE-E2353006F2BA}" type="parTrans" cxnId="{7FB54267-5C0C-428C-8193-E978CF3713EA}">
      <dgm:prSet/>
      <dgm:spPr/>
      <dgm:t>
        <a:bodyPr/>
        <a:lstStyle/>
        <a:p>
          <a:endParaRPr lang="ru-RU"/>
        </a:p>
      </dgm:t>
    </dgm:pt>
    <dgm:pt modelId="{F0C5DC36-A3DB-4EED-8593-7A605F0813A0}" type="sibTrans" cxnId="{7FB54267-5C0C-428C-8193-E978CF3713EA}">
      <dgm:prSet/>
      <dgm:spPr/>
      <dgm:t>
        <a:bodyPr/>
        <a:lstStyle/>
        <a:p>
          <a:endParaRPr lang="ru-RU"/>
        </a:p>
      </dgm:t>
    </dgm:pt>
    <dgm:pt modelId="{115CDD00-75EA-473D-8209-3FA60ACBB809}">
      <dgm:prSet custT="1"/>
      <dgm:spPr>
        <a:solidFill>
          <a:srgbClr val="00B050"/>
        </a:solidFill>
      </dgm:spPr>
      <dgm:t>
        <a:bodyPr/>
        <a:lstStyle/>
        <a:p>
          <a:r>
            <a:rPr lang="ru-RU" sz="2400" i="1" dirty="0" smtClean="0"/>
            <a:t>воспитание граждан демократического государства, уважающих права и свободы личности</a:t>
          </a:r>
          <a:r>
            <a:rPr lang="ru-RU" sz="1600" i="1" dirty="0" smtClean="0"/>
            <a:t>;</a:t>
          </a:r>
          <a:endParaRPr lang="ru-RU" sz="1600" dirty="0"/>
        </a:p>
      </dgm:t>
    </dgm:pt>
    <dgm:pt modelId="{F2EF216D-89C2-464B-9DB6-BBA5EFC9D42A}" type="parTrans" cxnId="{00A35559-7DDE-403A-BF39-2DC7B1D3CC01}">
      <dgm:prSet/>
      <dgm:spPr/>
      <dgm:t>
        <a:bodyPr/>
        <a:lstStyle/>
        <a:p>
          <a:endParaRPr lang="ru-RU"/>
        </a:p>
      </dgm:t>
    </dgm:pt>
    <dgm:pt modelId="{EA707FE2-EE79-430A-B2EC-85BD85063164}" type="sibTrans" cxnId="{00A35559-7DDE-403A-BF39-2DC7B1D3CC01}">
      <dgm:prSet/>
      <dgm:spPr/>
      <dgm:t>
        <a:bodyPr/>
        <a:lstStyle/>
        <a:p>
          <a:endParaRPr lang="ru-RU"/>
        </a:p>
      </dgm:t>
    </dgm:pt>
    <dgm:pt modelId="{45FD060F-7FC4-44E0-9F69-48AC59E15D52}" type="pres">
      <dgm:prSet presAssocID="{BB606F6F-1F54-4B40-A247-84B785BB899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4E4DD8-DA8B-447D-A461-C2C2BC704AB5}" type="pres">
      <dgm:prSet presAssocID="{27A2F48E-6A18-4862-B79A-DA04679E2E3E}" presName="node" presStyleLbl="node1" presStyleIdx="0" presStyleCnt="5" custScaleX="168363" custScaleY="227938" custLinFactX="100000" custLinFactNeighborX="104613" custLinFactNeighborY="13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E08950-0E84-40B3-8D3F-B899D49E4A67}" type="pres">
      <dgm:prSet presAssocID="{5902FEFF-BF96-480F-BD6F-25C4B1881646}" presName="sibTrans" presStyleCnt="0"/>
      <dgm:spPr/>
    </dgm:pt>
    <dgm:pt modelId="{20C1E4A5-0C42-49FF-84D5-81DDAE91D178}" type="pres">
      <dgm:prSet presAssocID="{76611AE2-B0BC-4D10-8DE0-637AE151CF87}" presName="node" presStyleLbl="node1" presStyleIdx="1" presStyleCnt="5" custScaleX="156636" custScaleY="161796" custLinFactY="100000" custLinFactNeighborX="-71267" custLinFactNeighborY="1459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CB1ECC-B500-4B6B-AD92-800E4A002CFE}" type="pres">
      <dgm:prSet presAssocID="{49A3730A-ACA7-4BAA-A3D9-B60539407A65}" presName="sibTrans" presStyleCnt="0"/>
      <dgm:spPr/>
    </dgm:pt>
    <dgm:pt modelId="{E623C98C-8D0B-40BE-8612-7C6BDBEBF0D4}" type="pres">
      <dgm:prSet presAssocID="{3F8691E5-98F5-43C7-B161-8A9F24DEEFA1}" presName="node" presStyleLbl="node1" presStyleIdx="2" presStyleCnt="5" custScaleX="221275" custScaleY="241706" custLinFactY="-100000" custLinFactNeighborX="16763" custLinFactNeighborY="-1452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4B45CE-AF7C-4923-BE19-60D8F96C7DF5}" type="pres">
      <dgm:prSet presAssocID="{35985948-7376-4D3C-B92F-4C69B90CB655}" presName="sibTrans" presStyleCnt="0"/>
      <dgm:spPr/>
    </dgm:pt>
    <dgm:pt modelId="{4D481161-30AD-4970-A14B-3900E7B3BEF9}" type="pres">
      <dgm:prSet presAssocID="{115CDD00-75EA-473D-8209-3FA60ACBB809}" presName="node" presStyleLbl="node1" presStyleIdx="3" presStyleCnt="5" custScaleX="153320" custScaleY="207485" custLinFactX="-97552" custLinFactNeighborX="-100000" custLinFactNeighborY="132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88347D-2258-44A4-B5E4-D2CA535AEE3B}" type="pres">
      <dgm:prSet presAssocID="{EA707FE2-EE79-430A-B2EC-85BD85063164}" presName="sibTrans" presStyleCnt="0"/>
      <dgm:spPr/>
    </dgm:pt>
    <dgm:pt modelId="{9A8C25F4-00B4-4E74-B718-917A64992B72}" type="pres">
      <dgm:prSet presAssocID="{68CCBE7A-F29D-4A9E-9C8B-3BD95DF2816B}" presName="node" presStyleLbl="node1" presStyleIdx="4" presStyleCnt="5" custScaleX="132847" custScaleY="196087" custLinFactNeighborX="-456" custLinFactNeighborY="18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B54267-5C0C-428C-8193-E978CF3713EA}" srcId="{BB606F6F-1F54-4B40-A247-84B785BB899A}" destId="{68CCBE7A-F29D-4A9E-9C8B-3BD95DF2816B}" srcOrd="4" destOrd="0" parTransId="{A98BCD32-B093-4957-87EE-E2353006F2BA}" sibTransId="{F0C5DC36-A3DB-4EED-8593-7A605F0813A0}"/>
    <dgm:cxn modelId="{B9B376AA-5A0E-462D-8C92-29B2DFE9271B}" type="presOf" srcId="{BB606F6F-1F54-4B40-A247-84B785BB899A}" destId="{45FD060F-7FC4-44E0-9F69-48AC59E15D52}" srcOrd="0" destOrd="0" presId="urn:microsoft.com/office/officeart/2005/8/layout/default#1"/>
    <dgm:cxn modelId="{56AC6890-93C9-4456-8C1E-D39A0BAF9291}" type="presOf" srcId="{76611AE2-B0BC-4D10-8DE0-637AE151CF87}" destId="{20C1E4A5-0C42-49FF-84D5-81DDAE91D178}" srcOrd="0" destOrd="0" presId="urn:microsoft.com/office/officeart/2005/8/layout/default#1"/>
    <dgm:cxn modelId="{E1353760-6223-4E76-8ADC-7737424EB44B}" type="presOf" srcId="{3F8691E5-98F5-43C7-B161-8A9F24DEEFA1}" destId="{E623C98C-8D0B-40BE-8612-7C6BDBEBF0D4}" srcOrd="0" destOrd="0" presId="urn:microsoft.com/office/officeart/2005/8/layout/default#1"/>
    <dgm:cxn modelId="{152FD88C-8941-4224-B697-AD0E47FB805F}" srcId="{BB606F6F-1F54-4B40-A247-84B785BB899A}" destId="{27A2F48E-6A18-4862-B79A-DA04679E2E3E}" srcOrd="0" destOrd="0" parTransId="{C2130B63-FF3B-43B2-8349-B2BB427762C1}" sibTransId="{5902FEFF-BF96-480F-BD6F-25C4B1881646}"/>
    <dgm:cxn modelId="{A56B3CB6-D841-4D26-AEAF-5F9B9E25A6B9}" srcId="{BB606F6F-1F54-4B40-A247-84B785BB899A}" destId="{3F8691E5-98F5-43C7-B161-8A9F24DEEFA1}" srcOrd="2" destOrd="0" parTransId="{C56F0DC1-17C0-47BC-AEFE-66665562E1B2}" sibTransId="{35985948-7376-4D3C-B92F-4C69B90CB655}"/>
    <dgm:cxn modelId="{96784F30-65B8-42E7-8456-23BEB9028BA7}" type="presOf" srcId="{27A2F48E-6A18-4862-B79A-DA04679E2E3E}" destId="{3F4E4DD8-DA8B-447D-A461-C2C2BC704AB5}" srcOrd="0" destOrd="0" presId="urn:microsoft.com/office/officeart/2005/8/layout/default#1"/>
    <dgm:cxn modelId="{ED39A0BD-72B4-47C2-A6A2-DF67565519E3}" srcId="{BB606F6F-1F54-4B40-A247-84B785BB899A}" destId="{76611AE2-B0BC-4D10-8DE0-637AE151CF87}" srcOrd="1" destOrd="0" parTransId="{D9CF012D-5B8F-4C7A-AF67-302DE95E6DCB}" sibTransId="{49A3730A-ACA7-4BAA-A3D9-B60539407A65}"/>
    <dgm:cxn modelId="{00A35559-7DDE-403A-BF39-2DC7B1D3CC01}" srcId="{BB606F6F-1F54-4B40-A247-84B785BB899A}" destId="{115CDD00-75EA-473D-8209-3FA60ACBB809}" srcOrd="3" destOrd="0" parTransId="{F2EF216D-89C2-464B-9DB6-BBA5EFC9D42A}" sibTransId="{EA707FE2-EE79-430A-B2EC-85BD85063164}"/>
    <dgm:cxn modelId="{22F88ACC-D126-4B73-9090-57FA392F1686}" type="presOf" srcId="{68CCBE7A-F29D-4A9E-9C8B-3BD95DF2816B}" destId="{9A8C25F4-00B4-4E74-B718-917A64992B72}" srcOrd="0" destOrd="0" presId="urn:microsoft.com/office/officeart/2005/8/layout/default#1"/>
    <dgm:cxn modelId="{4B9B8934-DCE6-4FBA-9F8E-0A13E3727EF7}" type="presOf" srcId="{115CDD00-75EA-473D-8209-3FA60ACBB809}" destId="{4D481161-30AD-4970-A14B-3900E7B3BEF9}" srcOrd="0" destOrd="0" presId="urn:microsoft.com/office/officeart/2005/8/layout/default#1"/>
    <dgm:cxn modelId="{663BC18A-B46F-4905-983A-9F8CD1B7023E}" type="presParOf" srcId="{45FD060F-7FC4-44E0-9F69-48AC59E15D52}" destId="{3F4E4DD8-DA8B-447D-A461-C2C2BC704AB5}" srcOrd="0" destOrd="0" presId="urn:microsoft.com/office/officeart/2005/8/layout/default#1"/>
    <dgm:cxn modelId="{40051E62-ADBB-4B62-AF2E-310D75F2C8E1}" type="presParOf" srcId="{45FD060F-7FC4-44E0-9F69-48AC59E15D52}" destId="{B7E08950-0E84-40B3-8D3F-B899D49E4A67}" srcOrd="1" destOrd="0" presId="urn:microsoft.com/office/officeart/2005/8/layout/default#1"/>
    <dgm:cxn modelId="{79780AB6-7C69-4735-8E78-10B3B6CE7A0B}" type="presParOf" srcId="{45FD060F-7FC4-44E0-9F69-48AC59E15D52}" destId="{20C1E4A5-0C42-49FF-84D5-81DDAE91D178}" srcOrd="2" destOrd="0" presId="urn:microsoft.com/office/officeart/2005/8/layout/default#1"/>
    <dgm:cxn modelId="{0BDA1461-D22A-438C-813E-907972B1B7E8}" type="presParOf" srcId="{45FD060F-7FC4-44E0-9F69-48AC59E15D52}" destId="{92CB1ECC-B500-4B6B-AD92-800E4A002CFE}" srcOrd="3" destOrd="0" presId="urn:microsoft.com/office/officeart/2005/8/layout/default#1"/>
    <dgm:cxn modelId="{737DD185-5BDA-41FC-93FE-6C2E90F6434F}" type="presParOf" srcId="{45FD060F-7FC4-44E0-9F69-48AC59E15D52}" destId="{E623C98C-8D0B-40BE-8612-7C6BDBEBF0D4}" srcOrd="4" destOrd="0" presId="urn:microsoft.com/office/officeart/2005/8/layout/default#1"/>
    <dgm:cxn modelId="{BCA353C2-E584-452C-ACE4-701F748FE566}" type="presParOf" srcId="{45FD060F-7FC4-44E0-9F69-48AC59E15D52}" destId="{A04B45CE-AF7C-4923-BE19-60D8F96C7DF5}" srcOrd="5" destOrd="0" presId="urn:microsoft.com/office/officeart/2005/8/layout/default#1"/>
    <dgm:cxn modelId="{124C1C4B-0A46-4E7B-8E40-0F1F77B4DB71}" type="presParOf" srcId="{45FD060F-7FC4-44E0-9F69-48AC59E15D52}" destId="{4D481161-30AD-4970-A14B-3900E7B3BEF9}" srcOrd="6" destOrd="0" presId="urn:microsoft.com/office/officeart/2005/8/layout/default#1"/>
    <dgm:cxn modelId="{E7F9F00B-3923-4EBC-85EB-213E2DF99287}" type="presParOf" srcId="{45FD060F-7FC4-44E0-9F69-48AC59E15D52}" destId="{1588347D-2258-44A4-B5E4-D2CA535AEE3B}" srcOrd="7" destOrd="0" presId="urn:microsoft.com/office/officeart/2005/8/layout/default#1"/>
    <dgm:cxn modelId="{A6B05CDE-999F-497A-8FF5-644434DF08A6}" type="presParOf" srcId="{45FD060F-7FC4-44E0-9F69-48AC59E15D52}" destId="{9A8C25F4-00B4-4E74-B718-917A64992B72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532DF51-8237-4E1E-ABA6-6ACFD65195A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B1B7FC-E0EA-44AA-832F-513DFE149A90}">
      <dgm:prSet phldrT="[Текст]" custT="1"/>
      <dgm:spPr>
        <a:solidFill>
          <a:srgbClr val="9B2B96"/>
        </a:solidFill>
      </dgm:spPr>
      <dgm:t>
        <a:bodyPr/>
        <a:lstStyle/>
        <a:p>
          <a:r>
            <a:rPr lang="ru-RU" sz="4000" dirty="0" smtClean="0"/>
            <a:t>Нравственных чувств</a:t>
          </a:r>
          <a:endParaRPr lang="ru-RU" sz="4000" dirty="0"/>
        </a:p>
      </dgm:t>
    </dgm:pt>
    <dgm:pt modelId="{B2D0EA89-FCBC-44C6-9272-DE5675EC6E7D}" type="parTrans" cxnId="{EDB89C99-3A5B-4F4E-8B32-2F22BDCF03F5}">
      <dgm:prSet/>
      <dgm:spPr/>
      <dgm:t>
        <a:bodyPr/>
        <a:lstStyle/>
        <a:p>
          <a:endParaRPr lang="ru-RU"/>
        </a:p>
      </dgm:t>
    </dgm:pt>
    <dgm:pt modelId="{A475ABF2-EA22-484A-A8FB-D8DD2E49FDF7}" type="sibTrans" cxnId="{EDB89C99-3A5B-4F4E-8B32-2F22BDCF03F5}">
      <dgm:prSet/>
      <dgm:spPr/>
      <dgm:t>
        <a:bodyPr/>
        <a:lstStyle/>
        <a:p>
          <a:endParaRPr lang="ru-RU"/>
        </a:p>
      </dgm:t>
    </dgm:pt>
    <dgm:pt modelId="{C74F7F07-8C9D-4CBB-85A1-9F3FBCB2A8A3}">
      <dgm:prSet phldrT="[Текст]" custT="1"/>
      <dgm:spPr>
        <a:solidFill>
          <a:srgbClr val="C00000"/>
        </a:solidFill>
      </dgm:spPr>
      <dgm:t>
        <a:bodyPr/>
        <a:lstStyle/>
        <a:p>
          <a:r>
            <a:rPr lang="ru-RU" sz="4000" dirty="0" smtClean="0"/>
            <a:t>Нравственного облика</a:t>
          </a:r>
          <a:endParaRPr lang="ru-RU" sz="4000" dirty="0"/>
        </a:p>
      </dgm:t>
    </dgm:pt>
    <dgm:pt modelId="{1B4B7DA6-0C76-4117-976A-2C3D12633916}" type="parTrans" cxnId="{AC801123-3EED-43C1-B6C5-E18C646B7CAD}">
      <dgm:prSet/>
      <dgm:spPr/>
      <dgm:t>
        <a:bodyPr/>
        <a:lstStyle/>
        <a:p>
          <a:endParaRPr lang="ru-RU"/>
        </a:p>
      </dgm:t>
    </dgm:pt>
    <dgm:pt modelId="{6D8BFD0C-E526-4180-9B1A-154B6C8C2274}" type="sibTrans" cxnId="{AC801123-3EED-43C1-B6C5-E18C646B7CAD}">
      <dgm:prSet/>
      <dgm:spPr/>
      <dgm:t>
        <a:bodyPr/>
        <a:lstStyle/>
        <a:p>
          <a:endParaRPr lang="ru-RU"/>
        </a:p>
      </dgm:t>
    </dgm:pt>
    <dgm:pt modelId="{5C543D22-FDB5-49B3-AF4B-FAB03A1A62B5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4000" dirty="0" smtClean="0"/>
            <a:t>Нравственной позиции</a:t>
          </a:r>
          <a:endParaRPr lang="ru-RU" sz="4000" dirty="0"/>
        </a:p>
      </dgm:t>
    </dgm:pt>
    <dgm:pt modelId="{FB5A65CC-A834-418D-A3FB-963FEC4AA6E5}" type="parTrans" cxnId="{90B69B5B-2094-49F5-B123-CAC26F829991}">
      <dgm:prSet/>
      <dgm:spPr/>
      <dgm:t>
        <a:bodyPr/>
        <a:lstStyle/>
        <a:p>
          <a:endParaRPr lang="ru-RU"/>
        </a:p>
      </dgm:t>
    </dgm:pt>
    <dgm:pt modelId="{F51529A1-9E42-4978-B972-87A9AD962EDF}" type="sibTrans" cxnId="{90B69B5B-2094-49F5-B123-CAC26F829991}">
      <dgm:prSet/>
      <dgm:spPr/>
      <dgm:t>
        <a:bodyPr/>
        <a:lstStyle/>
        <a:p>
          <a:endParaRPr lang="ru-RU"/>
        </a:p>
      </dgm:t>
    </dgm:pt>
    <dgm:pt modelId="{33C77D86-C9B9-4DD0-B79E-7791959869B7}" type="pres">
      <dgm:prSet presAssocID="{C532DF51-8237-4E1E-ABA6-6ACFD65195A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C01272-6C60-459D-B36D-DEFC3A0D6CE4}" type="pres">
      <dgm:prSet presAssocID="{C532DF51-8237-4E1E-ABA6-6ACFD65195A7}" presName="dummyMaxCanvas" presStyleCnt="0">
        <dgm:presLayoutVars/>
      </dgm:prSet>
      <dgm:spPr/>
    </dgm:pt>
    <dgm:pt modelId="{EF5F996F-042E-4BA3-A060-2760C944A911}" type="pres">
      <dgm:prSet presAssocID="{C532DF51-8237-4E1E-ABA6-6ACFD65195A7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57CE32-E163-4D58-BBEC-4D38E211E650}" type="pres">
      <dgm:prSet presAssocID="{C532DF51-8237-4E1E-ABA6-6ACFD65195A7}" presName="ThreeNodes_2" presStyleLbl="node1" presStyleIdx="1" presStyleCnt="3" custLinFactNeighborX="-440" custLinFactNeighborY="43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DFEBE0-C2E6-4222-84A9-32A21A8DFFDA}" type="pres">
      <dgm:prSet presAssocID="{C532DF51-8237-4E1E-ABA6-6ACFD65195A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FF88F9-FC08-46A9-8A0A-3B7430A80946}" type="pres">
      <dgm:prSet presAssocID="{C532DF51-8237-4E1E-ABA6-6ACFD65195A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B4CE08-7581-4438-AFB0-19B82A88FD5F}" type="pres">
      <dgm:prSet presAssocID="{C532DF51-8237-4E1E-ABA6-6ACFD65195A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3049DA-5333-4554-B485-154EF0A6B2C8}" type="pres">
      <dgm:prSet presAssocID="{C532DF51-8237-4E1E-ABA6-6ACFD65195A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383D05-E88D-42F3-878E-54FE55C6E6F6}" type="pres">
      <dgm:prSet presAssocID="{C532DF51-8237-4E1E-ABA6-6ACFD65195A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1B69E8-31E8-4FFE-9CC2-D56D0566F726}" type="pres">
      <dgm:prSet presAssocID="{C532DF51-8237-4E1E-ABA6-6ACFD65195A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C965DC-2307-4E46-9D12-4CEE08FC4E1A}" type="presOf" srcId="{C74F7F07-8C9D-4CBB-85A1-9F3FBCB2A8A3}" destId="{BE383D05-E88D-42F3-878E-54FE55C6E6F6}" srcOrd="1" destOrd="0" presId="urn:microsoft.com/office/officeart/2005/8/layout/vProcess5"/>
    <dgm:cxn modelId="{EDB89C99-3A5B-4F4E-8B32-2F22BDCF03F5}" srcId="{C532DF51-8237-4E1E-ABA6-6ACFD65195A7}" destId="{B0B1B7FC-E0EA-44AA-832F-513DFE149A90}" srcOrd="0" destOrd="0" parTransId="{B2D0EA89-FCBC-44C6-9272-DE5675EC6E7D}" sibTransId="{A475ABF2-EA22-484A-A8FB-D8DD2E49FDF7}"/>
    <dgm:cxn modelId="{9098C082-2BF2-46A7-ABE3-0B17F1A19D02}" type="presOf" srcId="{A475ABF2-EA22-484A-A8FB-D8DD2E49FDF7}" destId="{47FF88F9-FC08-46A9-8A0A-3B7430A80946}" srcOrd="0" destOrd="0" presId="urn:microsoft.com/office/officeart/2005/8/layout/vProcess5"/>
    <dgm:cxn modelId="{25D142F0-B656-4476-8EE0-30128F33921A}" type="presOf" srcId="{5C543D22-FDB5-49B3-AF4B-FAB03A1A62B5}" destId="{D61B69E8-31E8-4FFE-9CC2-D56D0566F726}" srcOrd="1" destOrd="0" presId="urn:microsoft.com/office/officeart/2005/8/layout/vProcess5"/>
    <dgm:cxn modelId="{BB632254-CEF5-4750-B097-7A46B9EAF27E}" type="presOf" srcId="{5C543D22-FDB5-49B3-AF4B-FAB03A1A62B5}" destId="{42DFEBE0-C2E6-4222-84A9-32A21A8DFFDA}" srcOrd="0" destOrd="0" presId="urn:microsoft.com/office/officeart/2005/8/layout/vProcess5"/>
    <dgm:cxn modelId="{4324861C-96A2-469D-9AD5-E67F5430CA16}" type="presOf" srcId="{C532DF51-8237-4E1E-ABA6-6ACFD65195A7}" destId="{33C77D86-C9B9-4DD0-B79E-7791959869B7}" srcOrd="0" destOrd="0" presId="urn:microsoft.com/office/officeart/2005/8/layout/vProcess5"/>
    <dgm:cxn modelId="{90B69B5B-2094-49F5-B123-CAC26F829991}" srcId="{C532DF51-8237-4E1E-ABA6-6ACFD65195A7}" destId="{5C543D22-FDB5-49B3-AF4B-FAB03A1A62B5}" srcOrd="2" destOrd="0" parTransId="{FB5A65CC-A834-418D-A3FB-963FEC4AA6E5}" sibTransId="{F51529A1-9E42-4978-B972-87A9AD962EDF}"/>
    <dgm:cxn modelId="{5E17E631-B6AC-40F1-BDA4-3B04CDDBD1DC}" type="presOf" srcId="{B0B1B7FC-E0EA-44AA-832F-513DFE149A90}" destId="{2D3049DA-5333-4554-B485-154EF0A6B2C8}" srcOrd="1" destOrd="0" presId="urn:microsoft.com/office/officeart/2005/8/layout/vProcess5"/>
    <dgm:cxn modelId="{DE29FF53-ADE1-4A7C-9161-656391053196}" type="presOf" srcId="{6D8BFD0C-E526-4180-9B1A-154B6C8C2274}" destId="{B7B4CE08-7581-4438-AFB0-19B82A88FD5F}" srcOrd="0" destOrd="0" presId="urn:microsoft.com/office/officeart/2005/8/layout/vProcess5"/>
    <dgm:cxn modelId="{AC801123-3EED-43C1-B6C5-E18C646B7CAD}" srcId="{C532DF51-8237-4E1E-ABA6-6ACFD65195A7}" destId="{C74F7F07-8C9D-4CBB-85A1-9F3FBCB2A8A3}" srcOrd="1" destOrd="0" parTransId="{1B4B7DA6-0C76-4117-976A-2C3D12633916}" sibTransId="{6D8BFD0C-E526-4180-9B1A-154B6C8C2274}"/>
    <dgm:cxn modelId="{834F9DDD-40AD-4746-9AC0-76CDEA649101}" type="presOf" srcId="{C74F7F07-8C9D-4CBB-85A1-9F3FBCB2A8A3}" destId="{DA57CE32-E163-4D58-BBEC-4D38E211E650}" srcOrd="0" destOrd="0" presId="urn:microsoft.com/office/officeart/2005/8/layout/vProcess5"/>
    <dgm:cxn modelId="{09F575BD-666E-4445-805A-7609790E2494}" type="presOf" srcId="{B0B1B7FC-E0EA-44AA-832F-513DFE149A90}" destId="{EF5F996F-042E-4BA3-A060-2760C944A911}" srcOrd="0" destOrd="0" presId="urn:microsoft.com/office/officeart/2005/8/layout/vProcess5"/>
    <dgm:cxn modelId="{87A9FE58-7130-4CDF-B857-2F3D236671E8}" type="presParOf" srcId="{33C77D86-C9B9-4DD0-B79E-7791959869B7}" destId="{55C01272-6C60-459D-B36D-DEFC3A0D6CE4}" srcOrd="0" destOrd="0" presId="urn:microsoft.com/office/officeart/2005/8/layout/vProcess5"/>
    <dgm:cxn modelId="{ED70B091-109B-4BB4-987E-DD76E7C0392F}" type="presParOf" srcId="{33C77D86-C9B9-4DD0-B79E-7791959869B7}" destId="{EF5F996F-042E-4BA3-A060-2760C944A911}" srcOrd="1" destOrd="0" presId="urn:microsoft.com/office/officeart/2005/8/layout/vProcess5"/>
    <dgm:cxn modelId="{D553CB0F-425D-4101-AD5D-E56D569CD0C8}" type="presParOf" srcId="{33C77D86-C9B9-4DD0-B79E-7791959869B7}" destId="{DA57CE32-E163-4D58-BBEC-4D38E211E650}" srcOrd="2" destOrd="0" presId="urn:microsoft.com/office/officeart/2005/8/layout/vProcess5"/>
    <dgm:cxn modelId="{505A5554-7749-4BD4-A888-E7DA4FBB3CE8}" type="presParOf" srcId="{33C77D86-C9B9-4DD0-B79E-7791959869B7}" destId="{42DFEBE0-C2E6-4222-84A9-32A21A8DFFDA}" srcOrd="3" destOrd="0" presId="urn:microsoft.com/office/officeart/2005/8/layout/vProcess5"/>
    <dgm:cxn modelId="{EB185DBB-796D-453D-A60C-3D4C3D76DC41}" type="presParOf" srcId="{33C77D86-C9B9-4DD0-B79E-7791959869B7}" destId="{47FF88F9-FC08-46A9-8A0A-3B7430A80946}" srcOrd="4" destOrd="0" presId="urn:microsoft.com/office/officeart/2005/8/layout/vProcess5"/>
    <dgm:cxn modelId="{2031EC34-4735-45F7-92F0-C06F4ACFF798}" type="presParOf" srcId="{33C77D86-C9B9-4DD0-B79E-7791959869B7}" destId="{B7B4CE08-7581-4438-AFB0-19B82A88FD5F}" srcOrd="5" destOrd="0" presId="urn:microsoft.com/office/officeart/2005/8/layout/vProcess5"/>
    <dgm:cxn modelId="{42F917BA-B989-4E3C-8602-918778EA0691}" type="presParOf" srcId="{33C77D86-C9B9-4DD0-B79E-7791959869B7}" destId="{2D3049DA-5333-4554-B485-154EF0A6B2C8}" srcOrd="6" destOrd="0" presId="urn:microsoft.com/office/officeart/2005/8/layout/vProcess5"/>
    <dgm:cxn modelId="{D788049F-4C12-44CD-8FA2-2B461FB2DD09}" type="presParOf" srcId="{33C77D86-C9B9-4DD0-B79E-7791959869B7}" destId="{BE383D05-E88D-42F3-878E-54FE55C6E6F6}" srcOrd="7" destOrd="0" presId="urn:microsoft.com/office/officeart/2005/8/layout/vProcess5"/>
    <dgm:cxn modelId="{0A8CE769-F741-4086-B5FA-298CAA8CA3E4}" type="presParOf" srcId="{33C77D86-C9B9-4DD0-B79E-7791959869B7}" destId="{D61B69E8-31E8-4FFE-9CC2-D56D0566F72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532DF51-8237-4E1E-ABA6-6ACFD65195A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B1B7FC-E0EA-44AA-832F-513DFE149A90}">
      <dgm:prSet phldrT="[Текст]" custT="1"/>
      <dgm:spPr>
        <a:solidFill>
          <a:srgbClr val="2FBCDD"/>
        </a:solidFill>
      </dgm:spPr>
      <dgm:t>
        <a:bodyPr/>
        <a:lstStyle/>
        <a:p>
          <a:r>
            <a:rPr lang="ru-RU" sz="4000" dirty="0" smtClean="0"/>
            <a:t>Нравственного</a:t>
          </a:r>
          <a:r>
            <a:rPr lang="ru-RU" sz="4100" dirty="0" smtClean="0"/>
            <a:t> поведения</a:t>
          </a:r>
          <a:endParaRPr lang="ru-RU" sz="4100" dirty="0"/>
        </a:p>
      </dgm:t>
    </dgm:pt>
    <dgm:pt modelId="{B2D0EA89-FCBC-44C6-9272-DE5675EC6E7D}" type="parTrans" cxnId="{EDB89C99-3A5B-4F4E-8B32-2F22BDCF03F5}">
      <dgm:prSet/>
      <dgm:spPr/>
      <dgm:t>
        <a:bodyPr/>
        <a:lstStyle/>
        <a:p>
          <a:endParaRPr lang="ru-RU"/>
        </a:p>
      </dgm:t>
    </dgm:pt>
    <dgm:pt modelId="{A475ABF2-EA22-484A-A8FB-D8DD2E49FDF7}" type="sibTrans" cxnId="{EDB89C99-3A5B-4F4E-8B32-2F22BDCF03F5}">
      <dgm:prSet/>
      <dgm:spPr/>
      <dgm:t>
        <a:bodyPr/>
        <a:lstStyle/>
        <a:p>
          <a:endParaRPr lang="ru-RU"/>
        </a:p>
      </dgm:t>
    </dgm:pt>
    <dgm:pt modelId="{33C77D86-C9B9-4DD0-B79E-7791959869B7}" type="pres">
      <dgm:prSet presAssocID="{C532DF51-8237-4E1E-ABA6-6ACFD65195A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C01272-6C60-459D-B36D-DEFC3A0D6CE4}" type="pres">
      <dgm:prSet presAssocID="{C532DF51-8237-4E1E-ABA6-6ACFD65195A7}" presName="dummyMaxCanvas" presStyleCnt="0">
        <dgm:presLayoutVars/>
      </dgm:prSet>
      <dgm:spPr/>
    </dgm:pt>
    <dgm:pt modelId="{671BC7D2-69FA-4482-9289-973475472862}" type="pres">
      <dgm:prSet presAssocID="{C532DF51-8237-4E1E-ABA6-6ACFD65195A7}" presName="OneNode_1" presStyleLbl="node1" presStyleIdx="0" presStyleCnt="1" custLinFactNeighborY="-424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D9AF99-0DF3-4CCE-92F9-05499667DFA4}" type="presOf" srcId="{B0B1B7FC-E0EA-44AA-832F-513DFE149A90}" destId="{671BC7D2-69FA-4482-9289-973475472862}" srcOrd="0" destOrd="0" presId="urn:microsoft.com/office/officeart/2005/8/layout/vProcess5"/>
    <dgm:cxn modelId="{623629C7-B690-428D-AB92-13303F4FE5E4}" type="presOf" srcId="{C532DF51-8237-4E1E-ABA6-6ACFD65195A7}" destId="{33C77D86-C9B9-4DD0-B79E-7791959869B7}" srcOrd="0" destOrd="0" presId="urn:microsoft.com/office/officeart/2005/8/layout/vProcess5"/>
    <dgm:cxn modelId="{EDB89C99-3A5B-4F4E-8B32-2F22BDCF03F5}" srcId="{C532DF51-8237-4E1E-ABA6-6ACFD65195A7}" destId="{B0B1B7FC-E0EA-44AA-832F-513DFE149A90}" srcOrd="0" destOrd="0" parTransId="{B2D0EA89-FCBC-44C6-9272-DE5675EC6E7D}" sibTransId="{A475ABF2-EA22-484A-A8FB-D8DD2E49FDF7}"/>
    <dgm:cxn modelId="{60361276-CC22-4B8F-8BF3-2668E56C8CC9}" type="presParOf" srcId="{33C77D86-C9B9-4DD0-B79E-7791959869B7}" destId="{55C01272-6C60-459D-B36D-DEFC3A0D6CE4}" srcOrd="0" destOrd="0" presId="urn:microsoft.com/office/officeart/2005/8/layout/vProcess5"/>
    <dgm:cxn modelId="{48D7145A-6AF0-4636-97A1-794A8DE2ED48}" type="presParOf" srcId="{33C77D86-C9B9-4DD0-B79E-7791959869B7}" destId="{671BC7D2-69FA-4482-9289-973475472862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94CE181-9924-4B8E-AA28-ADC7B565B98E}" type="doc">
      <dgm:prSet loTypeId="urn:microsoft.com/office/officeart/2005/8/layout/hProcess9" loCatId="process" qsTypeId="urn:microsoft.com/office/officeart/2005/8/quickstyle/simple3" qsCatId="simple" csTypeId="urn:microsoft.com/office/officeart/2005/8/colors/accent4_4" csCatId="accent4" phldr="1"/>
      <dgm:spPr/>
    </dgm:pt>
    <dgm:pt modelId="{45A8F6EA-E9C8-47BA-A715-76E716F1E710}">
      <dgm:prSet custT="1"/>
      <dgm:spPr/>
      <dgm:t>
        <a:bodyPr/>
        <a:lstStyle/>
        <a:p>
          <a:r>
            <a:rPr lang="ru-RU" sz="2800" b="1" i="1" dirty="0" smtClean="0"/>
            <a:t>Ожидаемый результат воспитания</a:t>
          </a:r>
          <a:endParaRPr lang="ru-RU" sz="2800" dirty="0"/>
        </a:p>
      </dgm:t>
    </dgm:pt>
    <dgm:pt modelId="{038C3EB1-2193-4803-AD2F-418D77D24112}" type="parTrans" cxnId="{9778AD4F-83C4-4137-9B16-6892F42AACC4}">
      <dgm:prSet/>
      <dgm:spPr/>
      <dgm:t>
        <a:bodyPr/>
        <a:lstStyle/>
        <a:p>
          <a:endParaRPr lang="ru-RU"/>
        </a:p>
      </dgm:t>
    </dgm:pt>
    <dgm:pt modelId="{19648E77-0957-4775-8FBB-ADB050FBAAE5}" type="sibTrans" cxnId="{9778AD4F-83C4-4137-9B16-6892F42AACC4}">
      <dgm:prSet/>
      <dgm:spPr/>
      <dgm:t>
        <a:bodyPr/>
        <a:lstStyle/>
        <a:p>
          <a:endParaRPr lang="ru-RU"/>
        </a:p>
      </dgm:t>
    </dgm:pt>
    <dgm:pt modelId="{AE7A6F56-CB93-44A5-A156-C871D5A20D6E}">
      <dgm:prSet custT="1"/>
      <dgm:spPr/>
      <dgm:t>
        <a:bodyPr/>
        <a:lstStyle/>
        <a:p>
          <a:r>
            <a:rPr lang="ru-RU" sz="2400" b="1" i="1" dirty="0" smtClean="0"/>
            <a:t>ВОСПИТАННАЯ ЛИЧНОСТЬ</a:t>
          </a:r>
          <a:endParaRPr lang="ru-RU" sz="2400" dirty="0"/>
        </a:p>
      </dgm:t>
    </dgm:pt>
    <dgm:pt modelId="{8B8A4033-2C3A-4765-BF9A-A7C79C434CDD}" type="sibTrans" cxnId="{069577AD-23D1-4235-B1F4-B03460362148}">
      <dgm:prSet/>
      <dgm:spPr/>
      <dgm:t>
        <a:bodyPr/>
        <a:lstStyle/>
        <a:p>
          <a:endParaRPr lang="ru-RU"/>
        </a:p>
      </dgm:t>
    </dgm:pt>
    <dgm:pt modelId="{4A8E6F1A-BA13-402F-8FFD-39A2E85E3B10}" type="parTrans" cxnId="{069577AD-23D1-4235-B1F4-B03460362148}">
      <dgm:prSet/>
      <dgm:spPr/>
      <dgm:t>
        <a:bodyPr/>
        <a:lstStyle/>
        <a:p>
          <a:endParaRPr lang="ru-RU"/>
        </a:p>
      </dgm:t>
    </dgm:pt>
    <dgm:pt modelId="{AC37C39B-BED3-4155-BC17-DE0FABC632E9}">
      <dgm:prSet custT="1"/>
      <dgm:spPr/>
      <dgm:t>
        <a:bodyPr/>
        <a:lstStyle/>
        <a:p>
          <a:r>
            <a:rPr lang="ru-RU" sz="2400" b="1" i="1" dirty="0" smtClean="0"/>
            <a:t>способная  к принятию  ответственных решений, к проявлению нравственного поведения</a:t>
          </a:r>
          <a:endParaRPr lang="ru-RU" sz="2400" dirty="0"/>
        </a:p>
      </dgm:t>
    </dgm:pt>
    <dgm:pt modelId="{72AC9630-0E31-41D1-9D57-C21EF86AE76E}" type="parTrans" cxnId="{284E4CCB-9F3D-432F-8C8E-FE771B756E0A}">
      <dgm:prSet/>
      <dgm:spPr/>
      <dgm:t>
        <a:bodyPr/>
        <a:lstStyle/>
        <a:p>
          <a:endParaRPr lang="ru-RU"/>
        </a:p>
      </dgm:t>
    </dgm:pt>
    <dgm:pt modelId="{D18B9350-9DCD-4BC3-AA7B-689B4FF9BECD}" type="sibTrans" cxnId="{284E4CCB-9F3D-432F-8C8E-FE771B756E0A}">
      <dgm:prSet/>
      <dgm:spPr/>
      <dgm:t>
        <a:bodyPr/>
        <a:lstStyle/>
        <a:p>
          <a:endParaRPr lang="ru-RU"/>
        </a:p>
      </dgm:t>
    </dgm:pt>
    <dgm:pt modelId="{7C3D60BD-6644-4BEA-A1B1-464B19574AE9}" type="pres">
      <dgm:prSet presAssocID="{C94CE181-9924-4B8E-AA28-ADC7B565B98E}" presName="CompostProcess" presStyleCnt="0">
        <dgm:presLayoutVars>
          <dgm:dir/>
          <dgm:resizeHandles val="exact"/>
        </dgm:presLayoutVars>
      </dgm:prSet>
      <dgm:spPr/>
    </dgm:pt>
    <dgm:pt modelId="{8920B528-DE2A-4D8E-A4C0-01E31B0AEAC6}" type="pres">
      <dgm:prSet presAssocID="{C94CE181-9924-4B8E-AA28-ADC7B565B98E}" presName="arrow" presStyleLbl="bgShp" presStyleIdx="0" presStyleCnt="1"/>
      <dgm:spPr>
        <a:solidFill>
          <a:srgbClr val="9B2B96"/>
        </a:solidFill>
      </dgm:spPr>
    </dgm:pt>
    <dgm:pt modelId="{D8BF3BC6-D3E9-4DC5-ADC0-6C8B328943F8}" type="pres">
      <dgm:prSet presAssocID="{C94CE181-9924-4B8E-AA28-ADC7B565B98E}" presName="linearProcess" presStyleCnt="0"/>
      <dgm:spPr/>
    </dgm:pt>
    <dgm:pt modelId="{9A9B445F-C63C-4553-BEAB-93EDDC181A90}" type="pres">
      <dgm:prSet presAssocID="{45A8F6EA-E9C8-47BA-A715-76E716F1E71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18A080-6A8D-4793-AF71-6BF69574E4B7}" type="pres">
      <dgm:prSet presAssocID="{19648E77-0957-4775-8FBB-ADB050FBAAE5}" presName="sibTrans" presStyleCnt="0"/>
      <dgm:spPr/>
    </dgm:pt>
    <dgm:pt modelId="{17805B7B-02E0-4498-B667-AA7439EBBF80}" type="pres">
      <dgm:prSet presAssocID="{AE7A6F56-CB93-44A5-A156-C871D5A20D6E}" presName="textNode" presStyleLbl="node1" presStyleIdx="1" presStyleCnt="3" custScaleX="1122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274783-84A8-4ECA-A536-E922E4F2E454}" type="pres">
      <dgm:prSet presAssocID="{8B8A4033-2C3A-4765-BF9A-A7C79C434CDD}" presName="sibTrans" presStyleCnt="0"/>
      <dgm:spPr/>
    </dgm:pt>
    <dgm:pt modelId="{5076945A-AAD3-4404-A838-604B3E419CAB}" type="pres">
      <dgm:prSet presAssocID="{AC37C39B-BED3-4155-BC17-DE0FABC632E9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B16C79-04B4-4B5F-9870-0104160DC024}" type="presOf" srcId="{45A8F6EA-E9C8-47BA-A715-76E716F1E710}" destId="{9A9B445F-C63C-4553-BEAB-93EDDC181A90}" srcOrd="0" destOrd="0" presId="urn:microsoft.com/office/officeart/2005/8/layout/hProcess9"/>
    <dgm:cxn modelId="{9778AD4F-83C4-4137-9B16-6892F42AACC4}" srcId="{C94CE181-9924-4B8E-AA28-ADC7B565B98E}" destId="{45A8F6EA-E9C8-47BA-A715-76E716F1E710}" srcOrd="0" destOrd="0" parTransId="{038C3EB1-2193-4803-AD2F-418D77D24112}" sibTransId="{19648E77-0957-4775-8FBB-ADB050FBAAE5}"/>
    <dgm:cxn modelId="{284E4CCB-9F3D-432F-8C8E-FE771B756E0A}" srcId="{C94CE181-9924-4B8E-AA28-ADC7B565B98E}" destId="{AC37C39B-BED3-4155-BC17-DE0FABC632E9}" srcOrd="2" destOrd="0" parTransId="{72AC9630-0E31-41D1-9D57-C21EF86AE76E}" sibTransId="{D18B9350-9DCD-4BC3-AA7B-689B4FF9BECD}"/>
    <dgm:cxn modelId="{069577AD-23D1-4235-B1F4-B03460362148}" srcId="{C94CE181-9924-4B8E-AA28-ADC7B565B98E}" destId="{AE7A6F56-CB93-44A5-A156-C871D5A20D6E}" srcOrd="1" destOrd="0" parTransId="{4A8E6F1A-BA13-402F-8FFD-39A2E85E3B10}" sibTransId="{8B8A4033-2C3A-4765-BF9A-A7C79C434CDD}"/>
    <dgm:cxn modelId="{1BF570C2-1E65-4141-BA21-618692755B18}" type="presOf" srcId="{AE7A6F56-CB93-44A5-A156-C871D5A20D6E}" destId="{17805B7B-02E0-4498-B667-AA7439EBBF80}" srcOrd="0" destOrd="0" presId="urn:microsoft.com/office/officeart/2005/8/layout/hProcess9"/>
    <dgm:cxn modelId="{DE9D6117-BFA7-4352-9746-BDA8F67E55E7}" type="presOf" srcId="{AC37C39B-BED3-4155-BC17-DE0FABC632E9}" destId="{5076945A-AAD3-4404-A838-604B3E419CAB}" srcOrd="0" destOrd="0" presId="urn:microsoft.com/office/officeart/2005/8/layout/hProcess9"/>
    <dgm:cxn modelId="{1D504034-CD02-4847-BF00-36EDAF7D1B20}" type="presOf" srcId="{C94CE181-9924-4B8E-AA28-ADC7B565B98E}" destId="{7C3D60BD-6644-4BEA-A1B1-464B19574AE9}" srcOrd="0" destOrd="0" presId="urn:microsoft.com/office/officeart/2005/8/layout/hProcess9"/>
    <dgm:cxn modelId="{6824A513-E48F-41BE-A095-B88D3D3D44C7}" type="presParOf" srcId="{7C3D60BD-6644-4BEA-A1B1-464B19574AE9}" destId="{8920B528-DE2A-4D8E-A4C0-01E31B0AEAC6}" srcOrd="0" destOrd="0" presId="urn:microsoft.com/office/officeart/2005/8/layout/hProcess9"/>
    <dgm:cxn modelId="{9F7CA682-15E3-4428-9DC1-FF7844780853}" type="presParOf" srcId="{7C3D60BD-6644-4BEA-A1B1-464B19574AE9}" destId="{D8BF3BC6-D3E9-4DC5-ADC0-6C8B328943F8}" srcOrd="1" destOrd="0" presId="urn:microsoft.com/office/officeart/2005/8/layout/hProcess9"/>
    <dgm:cxn modelId="{E85E4E1A-3051-4A55-97A9-DB83AD8067D2}" type="presParOf" srcId="{D8BF3BC6-D3E9-4DC5-ADC0-6C8B328943F8}" destId="{9A9B445F-C63C-4553-BEAB-93EDDC181A90}" srcOrd="0" destOrd="0" presId="urn:microsoft.com/office/officeart/2005/8/layout/hProcess9"/>
    <dgm:cxn modelId="{76B07CE7-0037-41C4-9044-CF232B57BBFE}" type="presParOf" srcId="{D8BF3BC6-D3E9-4DC5-ADC0-6C8B328943F8}" destId="{DE18A080-6A8D-4793-AF71-6BF69574E4B7}" srcOrd="1" destOrd="0" presId="urn:microsoft.com/office/officeart/2005/8/layout/hProcess9"/>
    <dgm:cxn modelId="{EC57DC78-EA14-449A-A012-4089020D3FF8}" type="presParOf" srcId="{D8BF3BC6-D3E9-4DC5-ADC0-6C8B328943F8}" destId="{17805B7B-02E0-4498-B667-AA7439EBBF80}" srcOrd="2" destOrd="0" presId="urn:microsoft.com/office/officeart/2005/8/layout/hProcess9"/>
    <dgm:cxn modelId="{A736FA3D-6C9B-4AE8-BD2D-5588C2119F04}" type="presParOf" srcId="{D8BF3BC6-D3E9-4DC5-ADC0-6C8B328943F8}" destId="{8F274783-84A8-4ECA-A536-E922E4F2E454}" srcOrd="3" destOrd="0" presId="urn:microsoft.com/office/officeart/2005/8/layout/hProcess9"/>
    <dgm:cxn modelId="{E4052EA6-332B-4416-B1EC-1604EC343BC2}" type="presParOf" srcId="{D8BF3BC6-D3E9-4DC5-ADC0-6C8B328943F8}" destId="{5076945A-AAD3-4404-A838-604B3E419CA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57E5B9-D188-4F0A-AE66-3D06E6556429}">
      <dsp:nvSpPr>
        <dsp:cNvPr id="0" name=""/>
        <dsp:cNvSpPr/>
      </dsp:nvSpPr>
      <dsp:spPr>
        <a:xfrm>
          <a:off x="3956495" y="1506698"/>
          <a:ext cx="2036521" cy="7843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7148"/>
              </a:lnTo>
              <a:lnTo>
                <a:pt x="2036521" y="547148"/>
              </a:lnTo>
              <a:lnTo>
                <a:pt x="2036521" y="7843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487420-D6D2-4933-85E7-F6A4397FA168}">
      <dsp:nvSpPr>
        <dsp:cNvPr id="0" name=""/>
        <dsp:cNvSpPr/>
      </dsp:nvSpPr>
      <dsp:spPr>
        <a:xfrm>
          <a:off x="1739011" y="1506698"/>
          <a:ext cx="2217484" cy="784350"/>
        </a:xfrm>
        <a:custGeom>
          <a:avLst/>
          <a:gdLst/>
          <a:ahLst/>
          <a:cxnLst/>
          <a:rect l="0" t="0" r="0" b="0"/>
          <a:pathLst>
            <a:path>
              <a:moveTo>
                <a:pt x="2217484" y="0"/>
              </a:moveTo>
              <a:lnTo>
                <a:pt x="2217484" y="547148"/>
              </a:lnTo>
              <a:lnTo>
                <a:pt x="0" y="547148"/>
              </a:lnTo>
              <a:lnTo>
                <a:pt x="0" y="7843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908B4F-BDFA-41EA-8FDF-0BE44BA9E6F5}">
      <dsp:nvSpPr>
        <dsp:cNvPr id="0" name=""/>
        <dsp:cNvSpPr/>
      </dsp:nvSpPr>
      <dsp:spPr>
        <a:xfrm>
          <a:off x="2259550" y="301406"/>
          <a:ext cx="3393889" cy="12052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75C6D61-D0C7-4578-827A-C1E222273CED}">
      <dsp:nvSpPr>
        <dsp:cNvPr id="0" name=""/>
        <dsp:cNvSpPr/>
      </dsp:nvSpPr>
      <dsp:spPr>
        <a:xfrm>
          <a:off x="2544050" y="571681"/>
          <a:ext cx="3393889" cy="1205291"/>
        </a:xfrm>
        <a:prstGeom prst="roundRect">
          <a:avLst>
            <a:gd name="adj" fmla="val 10000"/>
          </a:avLst>
        </a:prstGeom>
        <a:solidFill>
          <a:srgbClr val="FFCC00">
            <a:alpha val="89804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Создание условий для</a:t>
          </a:r>
          <a:endParaRPr lang="ru-RU" sz="3200" kern="1200" dirty="0"/>
        </a:p>
      </dsp:txBody>
      <dsp:txXfrm>
        <a:off x="2544050" y="571681"/>
        <a:ext cx="3393889" cy="1205291"/>
      </dsp:txXfrm>
    </dsp:sp>
    <dsp:sp modelId="{37E47040-6B12-4EA4-8D5C-2F553D4B5F03}">
      <dsp:nvSpPr>
        <dsp:cNvPr id="0" name=""/>
        <dsp:cNvSpPr/>
      </dsp:nvSpPr>
      <dsp:spPr>
        <a:xfrm>
          <a:off x="3044" y="2291049"/>
          <a:ext cx="3471933" cy="22160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37B252D-4F69-493A-9DE7-75F5C1FE7EBB}">
      <dsp:nvSpPr>
        <dsp:cNvPr id="0" name=""/>
        <dsp:cNvSpPr/>
      </dsp:nvSpPr>
      <dsp:spPr>
        <a:xfrm>
          <a:off x="287544" y="2561324"/>
          <a:ext cx="3471933" cy="2216010"/>
        </a:xfrm>
        <a:prstGeom prst="roundRect">
          <a:avLst>
            <a:gd name="adj" fmla="val 10000"/>
          </a:avLst>
        </a:prstGeom>
        <a:solidFill>
          <a:srgbClr val="FFFF66">
            <a:alpha val="89804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Становления духовно-нравственной культуры  у школьников</a:t>
          </a:r>
          <a:endParaRPr lang="ru-RU" sz="2800" kern="1200" dirty="0"/>
        </a:p>
      </dsp:txBody>
      <dsp:txXfrm>
        <a:off x="287544" y="2561324"/>
        <a:ext cx="3471933" cy="2216010"/>
      </dsp:txXfrm>
    </dsp:sp>
    <dsp:sp modelId="{2EE7CC32-807F-41EF-A67E-5EEB4ABCAC99}">
      <dsp:nvSpPr>
        <dsp:cNvPr id="0" name=""/>
        <dsp:cNvSpPr/>
      </dsp:nvSpPr>
      <dsp:spPr>
        <a:xfrm>
          <a:off x="4043978" y="2291049"/>
          <a:ext cx="3898077" cy="23541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750723A-6FDE-45E1-BD7A-916C35105556}">
      <dsp:nvSpPr>
        <dsp:cNvPr id="0" name=""/>
        <dsp:cNvSpPr/>
      </dsp:nvSpPr>
      <dsp:spPr>
        <a:xfrm>
          <a:off x="4328477" y="2561324"/>
          <a:ext cx="3898077" cy="2354180"/>
        </a:xfrm>
        <a:prstGeom prst="roundRect">
          <a:avLst>
            <a:gd name="adj" fmla="val 10000"/>
          </a:avLst>
        </a:prstGeom>
        <a:solidFill>
          <a:srgbClr val="FFFF66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Воспитания человека, который старается жить в согласии со своей совестью </a:t>
          </a:r>
          <a:endParaRPr lang="ru-RU" sz="3000" kern="1200" dirty="0"/>
        </a:p>
      </dsp:txBody>
      <dsp:txXfrm>
        <a:off x="4328477" y="2561324"/>
        <a:ext cx="3898077" cy="23541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292938-F55B-48F7-8CF8-1CA3CBE12A3C}">
      <dsp:nvSpPr>
        <dsp:cNvPr id="0" name=""/>
        <dsp:cNvSpPr/>
      </dsp:nvSpPr>
      <dsp:spPr>
        <a:xfrm>
          <a:off x="2628059" y="0"/>
          <a:ext cx="3974841" cy="169999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Воспитывать духовно-нравственную личность</a:t>
          </a:r>
          <a:endParaRPr lang="ru-RU" sz="2300" kern="1200" dirty="0"/>
        </a:p>
      </dsp:txBody>
      <dsp:txXfrm>
        <a:off x="2628059" y="0"/>
        <a:ext cx="3974841" cy="1699993"/>
      </dsp:txXfrm>
    </dsp:sp>
    <dsp:sp modelId="{07F577D2-BCE2-4EF9-B6FC-96621C9E2AE5}">
      <dsp:nvSpPr>
        <dsp:cNvPr id="0" name=""/>
        <dsp:cNvSpPr/>
      </dsp:nvSpPr>
      <dsp:spPr>
        <a:xfrm>
          <a:off x="0" y="106232"/>
          <a:ext cx="2649894" cy="148683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Что делать?</a:t>
          </a:r>
          <a:endParaRPr lang="ru-RU" sz="4300" kern="1200" dirty="0"/>
        </a:p>
      </dsp:txBody>
      <dsp:txXfrm>
        <a:off x="0" y="106232"/>
        <a:ext cx="2649894" cy="1486830"/>
      </dsp:txXfrm>
    </dsp:sp>
    <dsp:sp modelId="{E8AD2966-B9E2-422E-A6EA-A5DD33A14A09}">
      <dsp:nvSpPr>
        <dsp:cNvPr id="0" name=""/>
        <dsp:cNvSpPr/>
      </dsp:nvSpPr>
      <dsp:spPr>
        <a:xfrm>
          <a:off x="2650541" y="1885199"/>
          <a:ext cx="3970959" cy="169999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Для воспитания будущего гражданина, патриота</a:t>
          </a:r>
          <a:endParaRPr lang="ru-RU" sz="2300" kern="1200" dirty="0"/>
        </a:p>
      </dsp:txBody>
      <dsp:txXfrm>
        <a:off x="2650541" y="1885199"/>
        <a:ext cx="3970959" cy="1699993"/>
      </dsp:txXfrm>
    </dsp:sp>
    <dsp:sp modelId="{5069D6E7-94AA-4B30-AA23-A9EED2838FD6}">
      <dsp:nvSpPr>
        <dsp:cNvPr id="0" name=""/>
        <dsp:cNvSpPr/>
      </dsp:nvSpPr>
      <dsp:spPr>
        <a:xfrm>
          <a:off x="0" y="1870180"/>
          <a:ext cx="2647306" cy="1730218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Зачем делать?</a:t>
          </a:r>
          <a:endParaRPr lang="ru-RU" sz="4300" kern="1200" dirty="0"/>
        </a:p>
      </dsp:txBody>
      <dsp:txXfrm>
        <a:off x="0" y="1870180"/>
        <a:ext cx="2647306" cy="173021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292938-F55B-48F7-8CF8-1CA3CBE12A3C}">
      <dsp:nvSpPr>
        <dsp:cNvPr id="0" name=""/>
        <dsp:cNvSpPr/>
      </dsp:nvSpPr>
      <dsp:spPr>
        <a:xfrm>
          <a:off x="2304261" y="0"/>
          <a:ext cx="3462590" cy="188546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На основе дифференцированного подхода с учетом психологических особенностей, интересов  и потребностей учащихся</a:t>
          </a:r>
          <a:endParaRPr lang="ru-RU" sz="1600" kern="1200" dirty="0"/>
        </a:p>
      </dsp:txBody>
      <dsp:txXfrm>
        <a:off x="2304261" y="0"/>
        <a:ext cx="3462590" cy="1885463"/>
      </dsp:txXfrm>
    </dsp:sp>
    <dsp:sp modelId="{07F577D2-BCE2-4EF9-B6FC-96621C9E2AE5}">
      <dsp:nvSpPr>
        <dsp:cNvPr id="0" name=""/>
        <dsp:cNvSpPr/>
      </dsp:nvSpPr>
      <dsp:spPr>
        <a:xfrm>
          <a:off x="0" y="0"/>
          <a:ext cx="2308393" cy="1885463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Как делать?</a:t>
          </a:r>
          <a:endParaRPr lang="ru-RU" sz="3600" kern="1200" dirty="0"/>
        </a:p>
      </dsp:txBody>
      <dsp:txXfrm>
        <a:off x="0" y="0"/>
        <a:ext cx="2308393" cy="1885463"/>
      </dsp:txXfrm>
    </dsp:sp>
    <dsp:sp modelId="{E8AD2966-B9E2-422E-A6EA-A5DD33A14A09}">
      <dsp:nvSpPr>
        <dsp:cNvPr id="0" name=""/>
        <dsp:cNvSpPr/>
      </dsp:nvSpPr>
      <dsp:spPr>
        <a:xfrm>
          <a:off x="2308393" y="2074493"/>
          <a:ext cx="3462590" cy="1885463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Духовно-нравственная культура с учетом кубанских  традиций, обрядов</a:t>
          </a:r>
          <a:endParaRPr lang="ru-RU" sz="2000" kern="1200" dirty="0"/>
        </a:p>
      </dsp:txBody>
      <dsp:txXfrm>
        <a:off x="2308393" y="2074493"/>
        <a:ext cx="3462590" cy="1885463"/>
      </dsp:txXfrm>
    </dsp:sp>
    <dsp:sp modelId="{5069D6E7-94AA-4B30-AA23-A9EED2838FD6}">
      <dsp:nvSpPr>
        <dsp:cNvPr id="0" name=""/>
        <dsp:cNvSpPr/>
      </dsp:nvSpPr>
      <dsp:spPr>
        <a:xfrm>
          <a:off x="0" y="2074493"/>
          <a:ext cx="2308393" cy="1885463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На каком содержании?</a:t>
          </a:r>
          <a:endParaRPr lang="ru-RU" sz="3200" kern="1200" dirty="0"/>
        </a:p>
      </dsp:txBody>
      <dsp:txXfrm>
        <a:off x="0" y="2074493"/>
        <a:ext cx="2308393" cy="188546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292938-F55B-48F7-8CF8-1CA3CBE12A3C}">
      <dsp:nvSpPr>
        <dsp:cNvPr id="0" name=""/>
        <dsp:cNvSpPr/>
      </dsp:nvSpPr>
      <dsp:spPr>
        <a:xfrm>
          <a:off x="2250787" y="0"/>
          <a:ext cx="3376180" cy="1800200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Со всеми субъектами образования</a:t>
          </a:r>
          <a:endParaRPr lang="ru-RU" sz="2000" b="1" kern="1200" dirty="0"/>
        </a:p>
      </dsp:txBody>
      <dsp:txXfrm>
        <a:off x="2250787" y="0"/>
        <a:ext cx="3376180" cy="1800200"/>
      </dsp:txXfrm>
    </dsp:sp>
    <dsp:sp modelId="{07F577D2-BCE2-4EF9-B6FC-96621C9E2AE5}">
      <dsp:nvSpPr>
        <dsp:cNvPr id="0" name=""/>
        <dsp:cNvSpPr/>
      </dsp:nvSpPr>
      <dsp:spPr>
        <a:xfrm>
          <a:off x="72013" y="0"/>
          <a:ext cx="2250787" cy="180020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С кем делать?</a:t>
          </a:r>
          <a:endParaRPr lang="ru-RU" sz="3200" kern="1200" dirty="0"/>
        </a:p>
      </dsp:txBody>
      <dsp:txXfrm>
        <a:off x="72013" y="0"/>
        <a:ext cx="2250787" cy="18002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4E4DD8-DA8B-447D-A461-C2C2BC704AB5}">
      <dsp:nvSpPr>
        <dsp:cNvPr id="0" name=""/>
        <dsp:cNvSpPr/>
      </dsp:nvSpPr>
      <dsp:spPr>
        <a:xfrm>
          <a:off x="5112561" y="360037"/>
          <a:ext cx="2859393" cy="232271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1" kern="1200" dirty="0" smtClean="0"/>
            <a:t>сохранение и приумножение нравственных, культурных и научных ценностей общества </a:t>
          </a:r>
          <a:endParaRPr lang="ru-RU" sz="2400" kern="1200" dirty="0"/>
        </a:p>
      </dsp:txBody>
      <dsp:txXfrm>
        <a:off x="5112561" y="360037"/>
        <a:ext cx="2859393" cy="2322711"/>
      </dsp:txXfrm>
    </dsp:sp>
    <dsp:sp modelId="{20C1E4A5-0C42-49FF-84D5-81DDAE91D178}">
      <dsp:nvSpPr>
        <dsp:cNvPr id="0" name=""/>
        <dsp:cNvSpPr/>
      </dsp:nvSpPr>
      <dsp:spPr>
        <a:xfrm>
          <a:off x="3456380" y="3065998"/>
          <a:ext cx="2660227" cy="16487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1" kern="1200" dirty="0" smtClean="0"/>
            <a:t>воспитание патриотов</a:t>
          </a:r>
          <a:endParaRPr lang="ru-RU" sz="1600" kern="1200" dirty="0"/>
        </a:p>
      </dsp:txBody>
      <dsp:txXfrm>
        <a:off x="3456380" y="3065998"/>
        <a:ext cx="2660227" cy="1648717"/>
      </dsp:txXfrm>
    </dsp:sp>
    <dsp:sp modelId="{E623C98C-8D0B-40BE-8612-7C6BDBEBF0D4}">
      <dsp:nvSpPr>
        <dsp:cNvPr id="0" name=""/>
        <dsp:cNvSpPr/>
      </dsp:nvSpPr>
      <dsp:spPr>
        <a:xfrm>
          <a:off x="288032" y="216027"/>
          <a:ext cx="3758024" cy="2463008"/>
        </a:xfrm>
        <a:prstGeom prst="rect">
          <a:avLst/>
        </a:prstGeom>
        <a:solidFill>
          <a:srgbClr val="CC00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i="1" kern="1200" dirty="0" smtClean="0"/>
            <a:t>гармоничное духовное развитие личности, привитие доброты, честности, желания заботиться о ближнем, укрепления семейных уз, любви к детям, уважения к старшим</a:t>
          </a:r>
          <a:endParaRPr lang="ru-RU" sz="2100" kern="1200" dirty="0"/>
        </a:p>
      </dsp:txBody>
      <dsp:txXfrm>
        <a:off x="288032" y="216027"/>
        <a:ext cx="3758024" cy="2463008"/>
      </dsp:txXfrm>
    </dsp:sp>
    <dsp:sp modelId="{4D481161-30AD-4970-A14B-3900E7B3BEF9}">
      <dsp:nvSpPr>
        <dsp:cNvPr id="0" name=""/>
        <dsp:cNvSpPr/>
      </dsp:nvSpPr>
      <dsp:spPr>
        <a:xfrm>
          <a:off x="576072" y="3024333"/>
          <a:ext cx="2603910" cy="2114293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1" kern="1200" dirty="0" smtClean="0"/>
            <a:t>воспитание граждан демократического государства, уважающих права и свободы личности</a:t>
          </a:r>
          <a:r>
            <a:rPr lang="ru-RU" sz="1600" i="1" kern="1200" dirty="0" smtClean="0"/>
            <a:t>;</a:t>
          </a:r>
          <a:endParaRPr lang="ru-RU" sz="1600" kern="1200" dirty="0"/>
        </a:p>
      </dsp:txBody>
      <dsp:txXfrm>
        <a:off x="576072" y="3024333"/>
        <a:ext cx="2603910" cy="2114293"/>
      </dsp:txXfrm>
    </dsp:sp>
    <dsp:sp modelId="{9A8C25F4-00B4-4E74-B718-917A64992B72}">
      <dsp:nvSpPr>
        <dsp:cNvPr id="0" name=""/>
        <dsp:cNvSpPr/>
      </dsp:nvSpPr>
      <dsp:spPr>
        <a:xfrm>
          <a:off x="6697198" y="2966830"/>
          <a:ext cx="2256207" cy="1998146"/>
        </a:xfrm>
        <a:prstGeom prst="rect">
          <a:avLst/>
        </a:prstGeom>
        <a:solidFill>
          <a:srgbClr val="9B2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1" kern="1200" dirty="0" smtClean="0"/>
            <a:t>развитие национальной культуры</a:t>
          </a:r>
          <a:endParaRPr lang="ru-RU" sz="3200" kern="1200" dirty="0"/>
        </a:p>
      </dsp:txBody>
      <dsp:txXfrm>
        <a:off x="6697198" y="2966830"/>
        <a:ext cx="2256207" cy="199814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5F996F-042E-4BA3-A060-2760C944A911}">
      <dsp:nvSpPr>
        <dsp:cNvPr id="0" name=""/>
        <dsp:cNvSpPr/>
      </dsp:nvSpPr>
      <dsp:spPr>
        <a:xfrm>
          <a:off x="0" y="0"/>
          <a:ext cx="6995160" cy="915880"/>
        </a:xfrm>
        <a:prstGeom prst="roundRect">
          <a:avLst>
            <a:gd name="adj" fmla="val 10000"/>
          </a:avLst>
        </a:prstGeom>
        <a:solidFill>
          <a:srgbClr val="9B2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Нравственных чувств</a:t>
          </a:r>
          <a:endParaRPr lang="ru-RU" sz="4000" kern="1200" dirty="0"/>
        </a:p>
      </dsp:txBody>
      <dsp:txXfrm>
        <a:off x="0" y="0"/>
        <a:ext cx="6060503" cy="915880"/>
      </dsp:txXfrm>
    </dsp:sp>
    <dsp:sp modelId="{DA57CE32-E163-4D58-BBEC-4D38E211E650}">
      <dsp:nvSpPr>
        <dsp:cNvPr id="0" name=""/>
        <dsp:cNvSpPr/>
      </dsp:nvSpPr>
      <dsp:spPr>
        <a:xfrm>
          <a:off x="586441" y="1108716"/>
          <a:ext cx="6995160" cy="915880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Нравственного облика</a:t>
          </a:r>
          <a:endParaRPr lang="ru-RU" sz="4000" kern="1200" dirty="0"/>
        </a:p>
      </dsp:txBody>
      <dsp:txXfrm>
        <a:off x="586441" y="1108716"/>
        <a:ext cx="5782617" cy="915880"/>
      </dsp:txXfrm>
    </dsp:sp>
    <dsp:sp modelId="{42DFEBE0-C2E6-4222-84A9-32A21A8DFFDA}">
      <dsp:nvSpPr>
        <dsp:cNvPr id="0" name=""/>
        <dsp:cNvSpPr/>
      </dsp:nvSpPr>
      <dsp:spPr>
        <a:xfrm>
          <a:off x="1234439" y="2137054"/>
          <a:ext cx="6995160" cy="915880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Нравственной позиции</a:t>
          </a:r>
          <a:endParaRPr lang="ru-RU" sz="4000" kern="1200" dirty="0"/>
        </a:p>
      </dsp:txBody>
      <dsp:txXfrm>
        <a:off x="1234439" y="2137054"/>
        <a:ext cx="5782617" cy="915880"/>
      </dsp:txXfrm>
    </dsp:sp>
    <dsp:sp modelId="{47FF88F9-FC08-46A9-8A0A-3B7430A80946}">
      <dsp:nvSpPr>
        <dsp:cNvPr id="0" name=""/>
        <dsp:cNvSpPr/>
      </dsp:nvSpPr>
      <dsp:spPr>
        <a:xfrm>
          <a:off x="6399837" y="694542"/>
          <a:ext cx="595322" cy="59532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6399837" y="694542"/>
        <a:ext cx="595322" cy="595322"/>
      </dsp:txXfrm>
    </dsp:sp>
    <dsp:sp modelId="{B7B4CE08-7581-4438-AFB0-19B82A88FD5F}">
      <dsp:nvSpPr>
        <dsp:cNvPr id="0" name=""/>
        <dsp:cNvSpPr/>
      </dsp:nvSpPr>
      <dsp:spPr>
        <a:xfrm>
          <a:off x="7017057" y="1756964"/>
          <a:ext cx="595322" cy="59532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7017057" y="1756964"/>
        <a:ext cx="595322" cy="59532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1BC7D2-69FA-4482-9289-973475472862}">
      <dsp:nvSpPr>
        <dsp:cNvPr id="0" name=""/>
        <dsp:cNvSpPr/>
      </dsp:nvSpPr>
      <dsp:spPr>
        <a:xfrm>
          <a:off x="0" y="72005"/>
          <a:ext cx="6696744" cy="958416"/>
        </a:xfrm>
        <a:prstGeom prst="roundRect">
          <a:avLst>
            <a:gd name="adj" fmla="val 10000"/>
          </a:avLst>
        </a:prstGeom>
        <a:solidFill>
          <a:srgbClr val="2FBCD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Нравственного</a:t>
          </a:r>
          <a:r>
            <a:rPr lang="ru-RU" sz="4100" kern="1200" dirty="0" smtClean="0"/>
            <a:t> поведения</a:t>
          </a:r>
          <a:endParaRPr lang="ru-RU" sz="4100" kern="1200" dirty="0"/>
        </a:p>
      </dsp:txBody>
      <dsp:txXfrm>
        <a:off x="0" y="72005"/>
        <a:ext cx="6696744" cy="958416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20B528-DE2A-4D8E-A4C0-01E31B0AEAC6}">
      <dsp:nvSpPr>
        <dsp:cNvPr id="0" name=""/>
        <dsp:cNvSpPr/>
      </dsp:nvSpPr>
      <dsp:spPr>
        <a:xfrm>
          <a:off x="672336" y="0"/>
          <a:ext cx="7619814" cy="6005264"/>
        </a:xfrm>
        <a:prstGeom prst="rightArrow">
          <a:avLst/>
        </a:prstGeom>
        <a:solidFill>
          <a:srgbClr val="9B2B9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A9B445F-C63C-4553-BEAB-93EDDC181A90}">
      <dsp:nvSpPr>
        <dsp:cNvPr id="0" name=""/>
        <dsp:cNvSpPr/>
      </dsp:nvSpPr>
      <dsp:spPr>
        <a:xfrm>
          <a:off x="6743" y="1801579"/>
          <a:ext cx="2683919" cy="2402105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/>
            <a:t>Ожидаемый результат воспитания</a:t>
          </a:r>
          <a:endParaRPr lang="ru-RU" sz="2800" kern="1200" dirty="0"/>
        </a:p>
      </dsp:txBody>
      <dsp:txXfrm>
        <a:off x="6743" y="1801579"/>
        <a:ext cx="2683919" cy="2402105"/>
      </dsp:txXfrm>
    </dsp:sp>
    <dsp:sp modelId="{17805B7B-02E0-4498-B667-AA7439EBBF80}">
      <dsp:nvSpPr>
        <dsp:cNvPr id="0" name=""/>
        <dsp:cNvSpPr/>
      </dsp:nvSpPr>
      <dsp:spPr>
        <a:xfrm>
          <a:off x="2976055" y="1801579"/>
          <a:ext cx="3012377" cy="2402105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195326"/>
                <a:satOff val="-11900"/>
                <a:lumOff val="30061"/>
                <a:alphaOff val="0"/>
                <a:tint val="50000"/>
                <a:satMod val="300000"/>
              </a:schemeClr>
            </a:gs>
            <a:gs pos="35000">
              <a:schemeClr val="accent4">
                <a:shade val="50000"/>
                <a:hueOff val="195326"/>
                <a:satOff val="-11900"/>
                <a:lumOff val="30061"/>
                <a:alphaOff val="0"/>
                <a:tint val="37000"/>
                <a:satMod val="300000"/>
              </a:schemeClr>
            </a:gs>
            <a:gs pos="100000">
              <a:schemeClr val="accent4">
                <a:shade val="50000"/>
                <a:hueOff val="195326"/>
                <a:satOff val="-11900"/>
                <a:lumOff val="3006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ВОСПИТАННАЯ ЛИЧНОСТЬ</a:t>
          </a:r>
          <a:endParaRPr lang="ru-RU" sz="2400" kern="1200" dirty="0"/>
        </a:p>
      </dsp:txBody>
      <dsp:txXfrm>
        <a:off x="2976055" y="1801579"/>
        <a:ext cx="3012377" cy="2402105"/>
      </dsp:txXfrm>
    </dsp:sp>
    <dsp:sp modelId="{5076945A-AAD3-4404-A838-604B3E419CAB}">
      <dsp:nvSpPr>
        <dsp:cNvPr id="0" name=""/>
        <dsp:cNvSpPr/>
      </dsp:nvSpPr>
      <dsp:spPr>
        <a:xfrm>
          <a:off x="6273825" y="1801579"/>
          <a:ext cx="2683919" cy="2402105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195326"/>
                <a:satOff val="-11900"/>
                <a:lumOff val="30061"/>
                <a:alphaOff val="0"/>
                <a:tint val="50000"/>
                <a:satMod val="300000"/>
              </a:schemeClr>
            </a:gs>
            <a:gs pos="35000">
              <a:schemeClr val="accent4">
                <a:shade val="50000"/>
                <a:hueOff val="195326"/>
                <a:satOff val="-11900"/>
                <a:lumOff val="30061"/>
                <a:alphaOff val="0"/>
                <a:tint val="37000"/>
                <a:satMod val="300000"/>
              </a:schemeClr>
            </a:gs>
            <a:gs pos="100000">
              <a:schemeClr val="accent4">
                <a:shade val="50000"/>
                <a:hueOff val="195326"/>
                <a:satOff val="-11900"/>
                <a:lumOff val="3006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способная  к принятию  ответственных решений, к проявлению нравственного поведения</a:t>
          </a:r>
          <a:endParaRPr lang="ru-RU" sz="2400" kern="1200" dirty="0"/>
        </a:p>
      </dsp:txBody>
      <dsp:txXfrm>
        <a:off x="6273825" y="1801579"/>
        <a:ext cx="2683919" cy="24021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DD23A-ED56-426A-95CF-115A2D383986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25485-8F70-4B13-8DD0-BF62F71ECF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7782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25485-8F70-4B13-8DD0-BF62F71ECF8B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25485-8F70-4B13-8DD0-BF62F71ECF8B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25485-8F70-4B13-8DD0-BF62F71ECF8B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6242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25485-8F70-4B13-8DD0-BF62F71ECF8B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4117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A76C-351D-47AC-81E8-FF28B1214224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42A8-DFD4-4CAA-80F3-9C8071C75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A76C-351D-47AC-81E8-FF28B1214224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42A8-DFD4-4CAA-80F3-9C8071C75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A76C-351D-47AC-81E8-FF28B1214224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42A8-DFD4-4CAA-80F3-9C8071C75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A76C-351D-47AC-81E8-FF28B1214224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42A8-DFD4-4CAA-80F3-9C8071C75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A76C-351D-47AC-81E8-FF28B1214224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42A8-DFD4-4CAA-80F3-9C8071C75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A76C-351D-47AC-81E8-FF28B1214224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42A8-DFD4-4CAA-80F3-9C8071C75F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A76C-351D-47AC-81E8-FF28B1214224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42A8-DFD4-4CAA-80F3-9C8071C75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A76C-351D-47AC-81E8-FF28B1214224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42A8-DFD4-4CAA-80F3-9C8071C75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A76C-351D-47AC-81E8-FF28B1214224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42A8-DFD4-4CAA-80F3-9C8071C75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A76C-351D-47AC-81E8-FF28B1214224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F742A8-DFD4-4CAA-80F3-9C8071C75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A76C-351D-47AC-81E8-FF28B1214224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42A8-DFD4-4CAA-80F3-9C8071C75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E20A76C-351D-47AC-81E8-FF28B1214224}" type="datetimeFigureOut">
              <a:rPr lang="ru-RU" smtClean="0"/>
              <a:pPr/>
              <a:t>20.04.2012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4F742A8-DFD4-4CAA-80F3-9C8071C75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196752"/>
            <a:ext cx="7498080" cy="2520280"/>
          </a:xfrm>
        </p:spPr>
        <p:txBody>
          <a:bodyPr>
            <a:normAutofit/>
          </a:bodyPr>
          <a:lstStyle/>
          <a:p>
            <a:r>
              <a:rPr lang="ru-RU" dirty="0" smtClean="0"/>
              <a:t>Духовно-нравственное воспитание школьников в классах казачьей направленности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861048"/>
            <a:ext cx="60486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u="sng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724128" y="5138272"/>
            <a:ext cx="32403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mtClean="0"/>
              <a:t>Автор: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Учитель </a:t>
            </a:r>
            <a:r>
              <a:rPr lang="ru-RU" dirty="0" smtClean="0"/>
              <a:t>кубановедения и ОПК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БОУ СОШ №</a:t>
            </a:r>
            <a:r>
              <a:rPr lang="ru-RU" dirty="0" smtClean="0"/>
              <a:t>35</a:t>
            </a:r>
          </a:p>
          <a:p>
            <a:r>
              <a:rPr lang="ru-RU" dirty="0" smtClean="0"/>
              <a:t>МО Динской район</a:t>
            </a:r>
          </a:p>
          <a:p>
            <a:r>
              <a:rPr lang="ru-RU" dirty="0"/>
              <a:t>Блоха А.В.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Цель духовно - нравственного воспитания: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7180057"/>
              </p:ext>
            </p:extLst>
          </p:nvPr>
        </p:nvGraphicFramePr>
        <p:xfrm>
          <a:off x="251520" y="980728"/>
          <a:ext cx="82296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6228184" y="260648"/>
            <a:ext cx="2866860" cy="43924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Цель духовно-нравственного воспитания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21876275"/>
              </p:ext>
            </p:extLst>
          </p:nvPr>
        </p:nvGraphicFramePr>
        <p:xfrm>
          <a:off x="15140" y="513230"/>
          <a:ext cx="6624736" cy="3600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6228184" y="1124744"/>
            <a:ext cx="2664296" cy="489654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Цель духовно-нравственного воспитания</a:t>
            </a:r>
            <a:endParaRPr lang="ru-RU" sz="3200" dirty="0"/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59844319"/>
              </p:ext>
            </p:extLst>
          </p:nvPr>
        </p:nvGraphicFramePr>
        <p:xfrm>
          <a:off x="683568" y="476672"/>
          <a:ext cx="5770984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31063819"/>
              </p:ext>
            </p:extLst>
          </p:nvPr>
        </p:nvGraphicFramePr>
        <p:xfrm>
          <a:off x="611560" y="4581128"/>
          <a:ext cx="5626968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417638"/>
          </a:xfrm>
        </p:spPr>
        <p:txBody>
          <a:bodyPr>
            <a:normAutofit/>
          </a:bodyPr>
          <a:lstStyle/>
          <a:p>
            <a:r>
              <a:rPr lang="ru-RU" b="1" dirty="0"/>
              <a:t>Задачи духовно-нравственного воспитания: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34195380"/>
              </p:ext>
            </p:extLst>
          </p:nvPr>
        </p:nvGraphicFramePr>
        <p:xfrm>
          <a:off x="179512" y="1196752"/>
          <a:ext cx="896448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88640"/>
            <a:ext cx="8496944" cy="5760640"/>
          </a:xfrm>
        </p:spPr>
        <p:txBody>
          <a:bodyPr>
            <a:normAutofit/>
          </a:bodyPr>
          <a:lstStyle/>
          <a:p>
            <a:r>
              <a:rPr lang="ru-RU" sz="3600" b="1" dirty="0"/>
              <a:t>Воспитание </a:t>
            </a:r>
            <a:r>
              <a:rPr lang="ru-RU" sz="3600" b="1" dirty="0" smtClean="0"/>
              <a:t>культурного, воспитанного</a:t>
            </a:r>
            <a:r>
              <a:rPr lang="ru-RU" sz="3600" b="1" dirty="0"/>
              <a:t>, нравственного человека.</a:t>
            </a:r>
          </a:p>
          <a:p>
            <a:pPr algn="ctr">
              <a:buFont typeface="Wingdings" pitchFamily="2" charset="2"/>
              <a:buNone/>
            </a:pPr>
            <a:r>
              <a:rPr lang="ru-RU" sz="3600" dirty="0">
                <a:solidFill>
                  <a:srgbClr val="FF3300"/>
                </a:solidFill>
              </a:rPr>
              <a:t>?????</a:t>
            </a:r>
          </a:p>
          <a:p>
            <a:endParaRPr lang="ru-RU" sz="3600" dirty="0"/>
          </a:p>
          <a:p>
            <a:r>
              <a:rPr lang="ru-RU" sz="3600" b="1" dirty="0"/>
              <a:t>Воспитание </a:t>
            </a:r>
            <a:r>
              <a:rPr lang="ru-RU" sz="3600" b="1" dirty="0" smtClean="0"/>
              <a:t>семьянина, труженика, патриота</a:t>
            </a:r>
            <a:r>
              <a:rPr lang="ru-RU" sz="3600" b="1" dirty="0"/>
              <a:t>, гражданина, </a:t>
            </a:r>
          </a:p>
          <a:p>
            <a:pPr algn="ctr">
              <a:buFont typeface="Wingdings" pitchFamily="2" charset="2"/>
              <a:buNone/>
            </a:pPr>
            <a:r>
              <a:rPr lang="ru-RU" sz="3600" dirty="0" smtClean="0"/>
              <a:t> </a:t>
            </a:r>
            <a:r>
              <a:rPr lang="ru-RU" sz="3600" dirty="0">
                <a:solidFill>
                  <a:srgbClr val="FF3300"/>
                </a:solidFill>
              </a:rPr>
              <a:t>?????</a:t>
            </a:r>
          </a:p>
          <a:p>
            <a:endParaRPr lang="ru-RU" sz="5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1331640" y="404664"/>
            <a:ext cx="7272808" cy="56864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dirty="0" smtClean="0"/>
              <a:t>Зачем делать?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539750" y="2205038"/>
            <a:ext cx="3673475" cy="187203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>
            <a:flatTx/>
          </a:bodyPr>
          <a:lstStyle/>
          <a:p>
            <a:pPr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Этнокультурное </a:t>
            </a:r>
          </a:p>
          <a:p>
            <a:pPr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образование</a:t>
            </a:r>
          </a:p>
        </p:txBody>
      </p:sp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5364088" y="908720"/>
            <a:ext cx="2879725" cy="11527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Воспитание</a:t>
            </a:r>
          </a:p>
        </p:txBody>
      </p:sp>
      <p:sp>
        <p:nvSpPr>
          <p:cNvPr id="35845" name="Rectangle 6"/>
          <p:cNvSpPr>
            <a:spLocks noChangeArrowheads="1"/>
          </p:cNvSpPr>
          <p:nvPr/>
        </p:nvSpPr>
        <p:spPr bwMode="auto">
          <a:xfrm>
            <a:off x="5436096" y="2420888"/>
            <a:ext cx="2879725" cy="108064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Развитие</a:t>
            </a:r>
          </a:p>
        </p:txBody>
      </p:sp>
      <p:sp>
        <p:nvSpPr>
          <p:cNvPr id="35846" name="Rectangle 7"/>
          <p:cNvSpPr>
            <a:spLocks noChangeArrowheads="1"/>
          </p:cNvSpPr>
          <p:nvPr/>
        </p:nvSpPr>
        <p:spPr bwMode="auto">
          <a:xfrm>
            <a:off x="5435600" y="4221163"/>
            <a:ext cx="2879725" cy="9360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Обучение</a:t>
            </a:r>
          </a:p>
        </p:txBody>
      </p:sp>
      <p:sp>
        <p:nvSpPr>
          <p:cNvPr id="35847" name="Line 8"/>
          <p:cNvSpPr>
            <a:spLocks noChangeShapeType="1"/>
          </p:cNvSpPr>
          <p:nvPr/>
        </p:nvSpPr>
        <p:spPr bwMode="auto">
          <a:xfrm flipV="1">
            <a:off x="4211638" y="1052513"/>
            <a:ext cx="1152525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48" name="Line 9"/>
          <p:cNvSpPr>
            <a:spLocks noChangeShapeType="1"/>
          </p:cNvSpPr>
          <p:nvPr/>
        </p:nvSpPr>
        <p:spPr bwMode="auto">
          <a:xfrm flipV="1">
            <a:off x="4211638" y="2781300"/>
            <a:ext cx="11525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49" name="Line 10"/>
          <p:cNvSpPr>
            <a:spLocks noChangeShapeType="1"/>
          </p:cNvSpPr>
          <p:nvPr/>
        </p:nvSpPr>
        <p:spPr bwMode="auto">
          <a:xfrm>
            <a:off x="4211638" y="2852738"/>
            <a:ext cx="1152525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404813"/>
            <a:ext cx="7499176" cy="561498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800" dirty="0" smtClean="0"/>
              <a:t>Зачем делать?</a:t>
            </a:r>
          </a:p>
        </p:txBody>
      </p:sp>
      <p:sp>
        <p:nvSpPr>
          <p:cNvPr id="39939" name="Rectangle 4"/>
          <p:cNvSpPr>
            <a:spLocks noChangeArrowheads="1"/>
          </p:cNvSpPr>
          <p:nvPr/>
        </p:nvSpPr>
        <p:spPr bwMode="auto">
          <a:xfrm>
            <a:off x="1259632" y="2132856"/>
            <a:ext cx="3024188" cy="136815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r>
              <a:rPr lang="ru-RU" sz="2800" b="1" dirty="0">
                <a:solidFill>
                  <a:schemeClr val="hlink"/>
                </a:solidFill>
              </a:rPr>
              <a:t>Воспитывать </a:t>
            </a:r>
          </a:p>
          <a:p>
            <a:r>
              <a:rPr lang="ru-RU" sz="2800" b="1" dirty="0">
                <a:solidFill>
                  <a:schemeClr val="hlink"/>
                </a:solidFill>
              </a:rPr>
              <a:t>семьянина</a:t>
            </a:r>
          </a:p>
        </p:txBody>
      </p:sp>
      <p:sp>
        <p:nvSpPr>
          <p:cNvPr id="39940" name="Rectangle 5"/>
          <p:cNvSpPr>
            <a:spLocks noChangeArrowheads="1"/>
          </p:cNvSpPr>
          <p:nvPr/>
        </p:nvSpPr>
        <p:spPr bwMode="auto">
          <a:xfrm>
            <a:off x="5364088" y="836712"/>
            <a:ext cx="3024187" cy="11521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r>
              <a:rPr lang="ru-RU" sz="2800" b="1">
                <a:solidFill>
                  <a:schemeClr val="hlink"/>
                </a:solidFill>
              </a:rPr>
              <a:t>Патриот</a:t>
            </a:r>
          </a:p>
        </p:txBody>
      </p:sp>
      <p:sp>
        <p:nvSpPr>
          <p:cNvPr id="39941" name="Rectangle 6"/>
          <p:cNvSpPr>
            <a:spLocks noChangeArrowheads="1"/>
          </p:cNvSpPr>
          <p:nvPr/>
        </p:nvSpPr>
        <p:spPr bwMode="auto">
          <a:xfrm>
            <a:off x="5436096" y="3717032"/>
            <a:ext cx="3024187" cy="122413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r>
              <a:rPr lang="ru-RU" sz="2800" b="1" dirty="0">
                <a:solidFill>
                  <a:schemeClr val="hlink"/>
                </a:solidFill>
              </a:rPr>
              <a:t>Гражданин</a:t>
            </a:r>
          </a:p>
        </p:txBody>
      </p:sp>
      <p:sp>
        <p:nvSpPr>
          <p:cNvPr id="39942" name="Line 7"/>
          <p:cNvSpPr>
            <a:spLocks noChangeShapeType="1"/>
          </p:cNvSpPr>
          <p:nvPr/>
        </p:nvSpPr>
        <p:spPr bwMode="auto">
          <a:xfrm flipV="1">
            <a:off x="3707904" y="1124744"/>
            <a:ext cx="1584176" cy="9361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943" name="Line 8"/>
          <p:cNvSpPr>
            <a:spLocks noChangeShapeType="1"/>
          </p:cNvSpPr>
          <p:nvPr/>
        </p:nvSpPr>
        <p:spPr bwMode="auto">
          <a:xfrm>
            <a:off x="4283968" y="3140968"/>
            <a:ext cx="1080641" cy="8633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Как делать?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</p:txBody>
      </p:sp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755576" y="1988840"/>
            <a:ext cx="3024187" cy="719336"/>
          </a:xfrm>
          <a:prstGeom prst="rect">
            <a:avLst/>
          </a:prstGeom>
          <a:solidFill>
            <a:srgbClr val="90E53B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Освоение</a:t>
            </a:r>
          </a:p>
        </p:txBody>
      </p:sp>
      <p:sp>
        <p:nvSpPr>
          <p:cNvPr id="52228" name="Rectangle 5"/>
          <p:cNvSpPr>
            <a:spLocks noChangeArrowheads="1"/>
          </p:cNvSpPr>
          <p:nvPr/>
        </p:nvSpPr>
        <p:spPr bwMode="auto">
          <a:xfrm>
            <a:off x="755650" y="3213100"/>
            <a:ext cx="3024188" cy="647948"/>
          </a:xfrm>
          <a:prstGeom prst="rect">
            <a:avLst/>
          </a:prstGeom>
          <a:solidFill>
            <a:srgbClr val="90E53B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Усвоение</a:t>
            </a:r>
          </a:p>
        </p:txBody>
      </p:sp>
      <p:sp>
        <p:nvSpPr>
          <p:cNvPr id="52229" name="Rectangle 7"/>
          <p:cNvSpPr>
            <a:spLocks noChangeArrowheads="1"/>
          </p:cNvSpPr>
          <p:nvPr/>
        </p:nvSpPr>
        <p:spPr bwMode="auto">
          <a:xfrm>
            <a:off x="755650" y="4437063"/>
            <a:ext cx="3024188" cy="792137"/>
          </a:xfrm>
          <a:prstGeom prst="rect">
            <a:avLst/>
          </a:prstGeom>
          <a:solidFill>
            <a:srgbClr val="90E53B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Присвоение</a:t>
            </a:r>
          </a:p>
        </p:txBody>
      </p:sp>
      <p:sp>
        <p:nvSpPr>
          <p:cNvPr id="52230" name="AutoShape 8"/>
          <p:cNvSpPr>
            <a:spLocks/>
          </p:cNvSpPr>
          <p:nvPr/>
        </p:nvSpPr>
        <p:spPr bwMode="auto">
          <a:xfrm>
            <a:off x="4067175" y="2133600"/>
            <a:ext cx="936625" cy="1582738"/>
          </a:xfrm>
          <a:prstGeom prst="rightBrace">
            <a:avLst>
              <a:gd name="adj1" fmla="val 1408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1" name="Rectangle 9"/>
          <p:cNvSpPr>
            <a:spLocks noChangeArrowheads="1"/>
          </p:cNvSpPr>
          <p:nvPr/>
        </p:nvSpPr>
        <p:spPr bwMode="auto">
          <a:xfrm>
            <a:off x="5508625" y="2492375"/>
            <a:ext cx="2735263" cy="1152525"/>
          </a:xfrm>
          <a:prstGeom prst="rect">
            <a:avLst/>
          </a:prstGeom>
          <a:solidFill>
            <a:srgbClr val="90E53B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Осмысление 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добра</a:t>
            </a:r>
          </a:p>
        </p:txBody>
      </p:sp>
      <p:sp>
        <p:nvSpPr>
          <p:cNvPr id="52232" name="Rectangle 10"/>
          <p:cNvSpPr>
            <a:spLocks noChangeArrowheads="1"/>
          </p:cNvSpPr>
          <p:nvPr/>
        </p:nvSpPr>
        <p:spPr bwMode="auto">
          <a:xfrm>
            <a:off x="5508104" y="4077072"/>
            <a:ext cx="2735263" cy="1152525"/>
          </a:xfrm>
          <a:prstGeom prst="rect">
            <a:avLst/>
          </a:prstGeom>
          <a:solidFill>
            <a:srgbClr val="90E53B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Делание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 добра</a:t>
            </a:r>
          </a:p>
        </p:txBody>
      </p:sp>
      <p:sp>
        <p:nvSpPr>
          <p:cNvPr id="52233" name="Line 11"/>
          <p:cNvSpPr>
            <a:spLocks noChangeShapeType="1"/>
          </p:cNvSpPr>
          <p:nvPr/>
        </p:nvSpPr>
        <p:spPr bwMode="auto">
          <a:xfrm>
            <a:off x="3781425" y="4652963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34" name="Line 12"/>
          <p:cNvSpPr>
            <a:spLocks noChangeShapeType="1"/>
          </p:cNvSpPr>
          <p:nvPr/>
        </p:nvSpPr>
        <p:spPr bwMode="auto">
          <a:xfrm>
            <a:off x="2195513" y="2708275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35" name="Line 13"/>
          <p:cNvSpPr>
            <a:spLocks noChangeShapeType="1"/>
          </p:cNvSpPr>
          <p:nvPr/>
        </p:nvSpPr>
        <p:spPr bwMode="auto">
          <a:xfrm>
            <a:off x="2195513" y="37893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36" name="Line 14"/>
          <p:cNvSpPr>
            <a:spLocks noChangeShapeType="1"/>
          </p:cNvSpPr>
          <p:nvPr/>
        </p:nvSpPr>
        <p:spPr bwMode="auto">
          <a:xfrm>
            <a:off x="6876256" y="3717032"/>
            <a:ext cx="0" cy="3615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9" name="Rectangle 5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buFontTx/>
              <a:buNone/>
              <a:defRPr/>
            </a:pPr>
            <a:r>
              <a:rPr lang="ru-RU" b="1" dirty="0" smtClean="0">
                <a:solidFill>
                  <a:schemeClr val="hlink"/>
                </a:solidFill>
              </a:rPr>
              <a:t>Деятельность </a:t>
            </a:r>
          </a:p>
          <a:p>
            <a:pPr eaLnBrk="1" hangingPunct="1">
              <a:buFontTx/>
              <a:buNone/>
              <a:defRPr/>
            </a:pPr>
            <a:r>
              <a:rPr lang="ru-RU" b="1" dirty="0" smtClean="0">
                <a:solidFill>
                  <a:schemeClr val="hlink"/>
                </a:solidFill>
              </a:rPr>
              <a:t>на этапе </a:t>
            </a:r>
          </a:p>
          <a:p>
            <a:pPr eaLnBrk="1" hangingPunct="1">
              <a:buFontTx/>
              <a:buNone/>
              <a:defRPr/>
            </a:pPr>
            <a:r>
              <a:rPr lang="ru-RU" b="1" dirty="0" smtClean="0">
                <a:solidFill>
                  <a:schemeClr val="hlink"/>
                </a:solidFill>
              </a:rPr>
              <a:t>«освоения» и</a:t>
            </a:r>
          </a:p>
          <a:p>
            <a:pPr eaLnBrk="1" hangingPunct="1">
              <a:buFontTx/>
              <a:buNone/>
              <a:defRPr/>
            </a:pPr>
            <a:r>
              <a:rPr lang="ru-RU" b="1" dirty="0" smtClean="0">
                <a:solidFill>
                  <a:schemeClr val="hlink"/>
                </a:solidFill>
              </a:rPr>
              <a:t>«отражения»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643438" y="1916113"/>
            <a:ext cx="4038600" cy="4114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ru-RU" smtClean="0">
                <a:solidFill>
                  <a:schemeClr val="hlink"/>
                </a:solidFill>
              </a:rPr>
              <a:t>Беседы</a:t>
            </a:r>
          </a:p>
          <a:p>
            <a:pPr eaLnBrk="1" hangingPunct="1">
              <a:defRPr/>
            </a:pPr>
            <a:r>
              <a:rPr lang="ru-RU" smtClean="0">
                <a:solidFill>
                  <a:schemeClr val="hlink"/>
                </a:solidFill>
              </a:rPr>
              <a:t>Экскурсии</a:t>
            </a:r>
          </a:p>
          <a:p>
            <a:pPr eaLnBrk="1" hangingPunct="1">
              <a:defRPr/>
            </a:pPr>
            <a:r>
              <a:rPr lang="ru-RU" smtClean="0">
                <a:solidFill>
                  <a:schemeClr val="hlink"/>
                </a:solidFill>
              </a:rPr>
              <a:t>Встречи</a:t>
            </a:r>
          </a:p>
          <a:p>
            <a:pPr eaLnBrk="1" hangingPunct="1">
              <a:defRPr/>
            </a:pPr>
            <a:r>
              <a:rPr lang="ru-RU" smtClean="0">
                <a:solidFill>
                  <a:schemeClr val="hlink"/>
                </a:solidFill>
              </a:rPr>
              <a:t>Рассказы</a:t>
            </a:r>
          </a:p>
          <a:p>
            <a:pPr eaLnBrk="1" hangingPunct="1">
              <a:defRPr/>
            </a:pPr>
            <a:r>
              <a:rPr lang="ru-RU" smtClean="0">
                <a:solidFill>
                  <a:schemeClr val="hlink"/>
                </a:solidFill>
              </a:rPr>
              <a:t>Чтение книг</a:t>
            </a:r>
          </a:p>
          <a:p>
            <a:pPr eaLnBrk="1" hangingPunct="1">
              <a:defRPr/>
            </a:pPr>
            <a:r>
              <a:rPr lang="ru-RU" smtClean="0">
                <a:solidFill>
                  <a:schemeClr val="hlink"/>
                </a:solidFill>
              </a:rPr>
              <a:t>Праздники</a:t>
            </a:r>
          </a:p>
          <a:p>
            <a:pPr eaLnBrk="1" hangingPunct="1">
              <a:defRPr/>
            </a:pPr>
            <a:r>
              <a:rPr lang="ru-RU" smtClean="0">
                <a:solidFill>
                  <a:schemeClr val="hlink"/>
                </a:solidFill>
              </a:rPr>
              <a:t>Концерты</a:t>
            </a:r>
          </a:p>
          <a:p>
            <a:pPr eaLnBrk="1" hangingPunct="1">
              <a:defRPr/>
            </a:pPr>
            <a:r>
              <a:rPr lang="ru-RU" smtClean="0">
                <a:solidFill>
                  <a:schemeClr val="hlink"/>
                </a:solidFill>
              </a:rPr>
              <a:t>Спектакли</a:t>
            </a:r>
          </a:p>
          <a:p>
            <a:pPr eaLnBrk="1" hangingPunct="1">
              <a:defRPr/>
            </a:pPr>
            <a:endParaRPr lang="ru-RU" smtClean="0">
              <a:solidFill>
                <a:schemeClr val="hlink"/>
              </a:solidFill>
            </a:endParaRP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800000"/>
                </a:solidFill>
              </a:rPr>
              <a:t>Как делать?</a:t>
            </a:r>
            <a:br>
              <a:rPr lang="ru-RU" sz="2400" b="1" dirty="0" smtClean="0">
                <a:solidFill>
                  <a:srgbClr val="800000"/>
                </a:solidFill>
              </a:rPr>
            </a:br>
            <a:endParaRPr lang="ru-RU" sz="2400" b="1" dirty="0" smtClean="0">
              <a:solidFill>
                <a:srgbClr val="800000"/>
              </a:solidFill>
            </a:endParaRPr>
          </a:p>
        </p:txBody>
      </p:sp>
      <p:sp>
        <p:nvSpPr>
          <p:cNvPr id="60421" name="Line 7"/>
          <p:cNvSpPr>
            <a:spLocks noChangeShapeType="1"/>
          </p:cNvSpPr>
          <p:nvPr/>
        </p:nvSpPr>
        <p:spPr bwMode="auto">
          <a:xfrm flipV="1">
            <a:off x="3635896" y="2205038"/>
            <a:ext cx="1152004" cy="11519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0422" name="Line 8"/>
          <p:cNvSpPr>
            <a:spLocks noChangeShapeType="1"/>
          </p:cNvSpPr>
          <p:nvPr/>
        </p:nvSpPr>
        <p:spPr bwMode="auto">
          <a:xfrm flipV="1">
            <a:off x="3707904" y="2708275"/>
            <a:ext cx="1008559" cy="6487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0423" name="Line 9"/>
          <p:cNvSpPr>
            <a:spLocks noChangeShapeType="1"/>
          </p:cNvSpPr>
          <p:nvPr/>
        </p:nvSpPr>
        <p:spPr bwMode="auto">
          <a:xfrm flipV="1">
            <a:off x="3563887" y="3213100"/>
            <a:ext cx="1152575" cy="2879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0424" name="Line 10"/>
          <p:cNvSpPr>
            <a:spLocks noChangeShapeType="1"/>
          </p:cNvSpPr>
          <p:nvPr/>
        </p:nvSpPr>
        <p:spPr bwMode="auto">
          <a:xfrm flipV="1">
            <a:off x="3707904" y="3716338"/>
            <a:ext cx="1079996" cy="727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0425" name="Line 11"/>
          <p:cNvSpPr>
            <a:spLocks noChangeShapeType="1"/>
          </p:cNvSpPr>
          <p:nvPr/>
        </p:nvSpPr>
        <p:spPr bwMode="auto">
          <a:xfrm>
            <a:off x="3707904" y="3861049"/>
            <a:ext cx="1008559" cy="3601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0426" name="Line 12"/>
          <p:cNvSpPr>
            <a:spLocks noChangeShapeType="1"/>
          </p:cNvSpPr>
          <p:nvPr/>
        </p:nvSpPr>
        <p:spPr bwMode="auto">
          <a:xfrm>
            <a:off x="3707904" y="4005064"/>
            <a:ext cx="1008559" cy="6478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0427" name="Line 13"/>
          <p:cNvSpPr>
            <a:spLocks noChangeShapeType="1"/>
          </p:cNvSpPr>
          <p:nvPr/>
        </p:nvSpPr>
        <p:spPr bwMode="auto">
          <a:xfrm>
            <a:off x="3707904" y="4005064"/>
            <a:ext cx="1008559" cy="12241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0428" name="Line 15"/>
          <p:cNvSpPr>
            <a:spLocks noChangeShapeType="1"/>
          </p:cNvSpPr>
          <p:nvPr/>
        </p:nvSpPr>
        <p:spPr bwMode="auto">
          <a:xfrm>
            <a:off x="3779911" y="4149080"/>
            <a:ext cx="1008113" cy="15841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7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7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7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78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78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78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78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78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78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78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78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78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78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78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78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78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78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78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78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78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78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78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78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78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78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78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78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9" grpId="0" build="p"/>
      <p:bldP spid="77830" grpId="0" build="p"/>
      <p:bldP spid="778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Rectangle 5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ru-RU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b="1" dirty="0" smtClean="0">
                <a:solidFill>
                  <a:schemeClr val="hlink"/>
                </a:solidFill>
              </a:rPr>
              <a:t>Деятельность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b="1" dirty="0" smtClean="0">
                <a:solidFill>
                  <a:schemeClr val="hlink"/>
                </a:solidFill>
              </a:rPr>
              <a:t>на этапе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b="1" dirty="0" smtClean="0">
                <a:solidFill>
                  <a:schemeClr val="hlink"/>
                </a:solidFill>
              </a:rPr>
              <a:t>«</a:t>
            </a:r>
            <a:r>
              <a:rPr lang="ru-RU" dirty="0" smtClean="0">
                <a:solidFill>
                  <a:schemeClr val="hlink"/>
                </a:solidFill>
              </a:rPr>
              <a:t>усвоения</a:t>
            </a:r>
            <a:r>
              <a:rPr lang="ru-RU" b="1" dirty="0" smtClean="0">
                <a:solidFill>
                  <a:schemeClr val="hlink"/>
                </a:solidFill>
              </a:rPr>
              <a:t>»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b="1" dirty="0" smtClean="0">
                <a:solidFill>
                  <a:schemeClr val="hlink"/>
                </a:solidFill>
              </a:rPr>
              <a:t>«рефлексии»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932363" y="836613"/>
            <a:ext cx="4038600" cy="5761037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  <a:defRPr/>
            </a:pPr>
            <a:r>
              <a:rPr lang="ru-RU" smtClean="0">
                <a:solidFill>
                  <a:schemeClr val="hlink"/>
                </a:solidFill>
              </a:rPr>
              <a:t>Конкурсы</a:t>
            </a:r>
          </a:p>
          <a:p>
            <a:pPr eaLnBrk="1" hangingPunct="1">
              <a:buFontTx/>
              <a:buNone/>
              <a:defRPr/>
            </a:pPr>
            <a:r>
              <a:rPr lang="ru-RU" smtClean="0">
                <a:solidFill>
                  <a:schemeClr val="hlink"/>
                </a:solidFill>
              </a:rPr>
              <a:t>Выставки</a:t>
            </a:r>
          </a:p>
          <a:p>
            <a:pPr eaLnBrk="1" hangingPunct="1">
              <a:buFontTx/>
              <a:buNone/>
              <a:defRPr/>
            </a:pPr>
            <a:r>
              <a:rPr lang="ru-RU" smtClean="0">
                <a:solidFill>
                  <a:schemeClr val="hlink"/>
                </a:solidFill>
              </a:rPr>
              <a:t>Педстудии</a:t>
            </a:r>
          </a:p>
          <a:p>
            <a:pPr eaLnBrk="1" hangingPunct="1">
              <a:buFontTx/>
              <a:buNone/>
              <a:defRPr/>
            </a:pPr>
            <a:r>
              <a:rPr lang="ru-RU" smtClean="0">
                <a:solidFill>
                  <a:schemeClr val="hlink"/>
                </a:solidFill>
              </a:rPr>
              <a:t>Ролевые игры</a:t>
            </a:r>
          </a:p>
          <a:p>
            <a:pPr eaLnBrk="1" hangingPunct="1">
              <a:buFontTx/>
              <a:buNone/>
              <a:defRPr/>
            </a:pPr>
            <a:r>
              <a:rPr lang="ru-RU" smtClean="0">
                <a:solidFill>
                  <a:schemeClr val="hlink"/>
                </a:solidFill>
              </a:rPr>
              <a:t>Организационно-</a:t>
            </a:r>
          </a:p>
          <a:p>
            <a:pPr eaLnBrk="1" hangingPunct="1">
              <a:buFontTx/>
              <a:buNone/>
              <a:defRPr/>
            </a:pPr>
            <a:r>
              <a:rPr lang="ru-RU" smtClean="0">
                <a:solidFill>
                  <a:schemeClr val="hlink"/>
                </a:solidFill>
              </a:rPr>
              <a:t>деятельностные игры</a:t>
            </a:r>
          </a:p>
          <a:p>
            <a:pPr eaLnBrk="1" hangingPunct="1">
              <a:buFontTx/>
              <a:buNone/>
              <a:defRPr/>
            </a:pPr>
            <a:r>
              <a:rPr lang="ru-RU" smtClean="0">
                <a:solidFill>
                  <a:schemeClr val="hlink"/>
                </a:solidFill>
              </a:rPr>
              <a:t>Задания-практикумы</a:t>
            </a:r>
          </a:p>
          <a:p>
            <a:pPr eaLnBrk="1" hangingPunct="1">
              <a:buFontTx/>
              <a:buNone/>
              <a:defRPr/>
            </a:pPr>
            <a:r>
              <a:rPr lang="ru-RU" smtClean="0">
                <a:solidFill>
                  <a:schemeClr val="hlink"/>
                </a:solidFill>
              </a:rPr>
              <a:t>Тренинги</a:t>
            </a:r>
          </a:p>
          <a:p>
            <a:pPr eaLnBrk="1" hangingPunct="1">
              <a:buFontTx/>
              <a:buNone/>
              <a:defRPr/>
            </a:pPr>
            <a:r>
              <a:rPr lang="ru-RU" smtClean="0">
                <a:solidFill>
                  <a:schemeClr val="hlink"/>
                </a:solidFill>
              </a:rPr>
              <a:t>Составление правил,</a:t>
            </a:r>
          </a:p>
          <a:p>
            <a:pPr eaLnBrk="1" hangingPunct="1">
              <a:buFontTx/>
              <a:buNone/>
              <a:defRPr/>
            </a:pPr>
            <a:r>
              <a:rPr lang="ru-RU" smtClean="0">
                <a:solidFill>
                  <a:schemeClr val="hlink"/>
                </a:solidFill>
              </a:rPr>
              <a:t>отчетов</a:t>
            </a:r>
          </a:p>
          <a:p>
            <a:pPr eaLnBrk="1" hangingPunct="1">
              <a:buFontTx/>
              <a:buNone/>
              <a:defRPr/>
            </a:pPr>
            <a:r>
              <a:rPr lang="ru-RU" smtClean="0">
                <a:solidFill>
                  <a:schemeClr val="hlink"/>
                </a:solidFill>
              </a:rPr>
              <a:t>Подготовка к КТД</a:t>
            </a:r>
          </a:p>
          <a:p>
            <a:pPr eaLnBrk="1" hangingPunct="1">
              <a:defRPr/>
            </a:pPr>
            <a:endParaRPr lang="ru-RU" smtClean="0">
              <a:solidFill>
                <a:schemeClr val="hlink"/>
              </a:solidFill>
            </a:endParaRP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7128792" cy="6889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800000"/>
                </a:solidFill>
              </a:rPr>
              <a:t>Как делать?</a:t>
            </a:r>
            <a:br>
              <a:rPr lang="ru-RU" sz="2800" b="1" dirty="0" smtClean="0">
                <a:solidFill>
                  <a:srgbClr val="800000"/>
                </a:solidFill>
              </a:rPr>
            </a:br>
            <a:endParaRPr lang="ru-RU" sz="2800" b="1" dirty="0" smtClean="0">
              <a:solidFill>
                <a:srgbClr val="800000"/>
              </a:solidFill>
            </a:endParaRPr>
          </a:p>
        </p:txBody>
      </p:sp>
      <p:sp>
        <p:nvSpPr>
          <p:cNvPr id="61445" name="Line 7"/>
          <p:cNvSpPr>
            <a:spLocks noChangeShapeType="1"/>
          </p:cNvSpPr>
          <p:nvPr/>
        </p:nvSpPr>
        <p:spPr bwMode="auto">
          <a:xfrm>
            <a:off x="3924300" y="3284538"/>
            <a:ext cx="792163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446" name="Line 8"/>
          <p:cNvSpPr>
            <a:spLocks noChangeShapeType="1"/>
          </p:cNvSpPr>
          <p:nvPr/>
        </p:nvSpPr>
        <p:spPr bwMode="auto">
          <a:xfrm>
            <a:off x="3924300" y="3284538"/>
            <a:ext cx="792163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447" name="Line 9"/>
          <p:cNvSpPr>
            <a:spLocks noChangeShapeType="1"/>
          </p:cNvSpPr>
          <p:nvPr/>
        </p:nvSpPr>
        <p:spPr bwMode="auto">
          <a:xfrm>
            <a:off x="3924300" y="3284538"/>
            <a:ext cx="792163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448" name="Line 10"/>
          <p:cNvSpPr>
            <a:spLocks noChangeShapeType="1"/>
          </p:cNvSpPr>
          <p:nvPr/>
        </p:nvSpPr>
        <p:spPr bwMode="auto">
          <a:xfrm>
            <a:off x="3924300" y="3284538"/>
            <a:ext cx="792163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449" name="Line 11"/>
          <p:cNvSpPr>
            <a:spLocks noChangeShapeType="1"/>
          </p:cNvSpPr>
          <p:nvPr/>
        </p:nvSpPr>
        <p:spPr bwMode="auto">
          <a:xfrm flipV="1">
            <a:off x="3924300" y="2924175"/>
            <a:ext cx="7921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450" name="Line 13"/>
          <p:cNvSpPr>
            <a:spLocks noChangeShapeType="1"/>
          </p:cNvSpPr>
          <p:nvPr/>
        </p:nvSpPr>
        <p:spPr bwMode="auto">
          <a:xfrm flipV="1">
            <a:off x="3924300" y="2492375"/>
            <a:ext cx="7207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451" name="Line 14"/>
          <p:cNvSpPr>
            <a:spLocks noChangeShapeType="1"/>
          </p:cNvSpPr>
          <p:nvPr/>
        </p:nvSpPr>
        <p:spPr bwMode="auto">
          <a:xfrm flipV="1">
            <a:off x="3924300" y="1989138"/>
            <a:ext cx="8636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452" name="Line 15"/>
          <p:cNvSpPr>
            <a:spLocks noChangeShapeType="1"/>
          </p:cNvSpPr>
          <p:nvPr/>
        </p:nvSpPr>
        <p:spPr bwMode="auto">
          <a:xfrm flipV="1">
            <a:off x="3924300" y="1557338"/>
            <a:ext cx="792163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453" name="Line 16"/>
          <p:cNvSpPr>
            <a:spLocks noChangeShapeType="1"/>
          </p:cNvSpPr>
          <p:nvPr/>
        </p:nvSpPr>
        <p:spPr bwMode="auto">
          <a:xfrm flipV="1">
            <a:off x="3924300" y="1125538"/>
            <a:ext cx="792163" cy="215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9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9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9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9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9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9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9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9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9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98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98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98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9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9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9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98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98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98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98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98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98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98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98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98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98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98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98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98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98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98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98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98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98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98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98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98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98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98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98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98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98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98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98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98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98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 build="p"/>
      <p:bldP spid="79878" grpId="0" build="p"/>
      <p:bldP spid="798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Актуальность духовно-нравственного воспитания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280920" cy="6048672"/>
          </a:xfrm>
          <a:noFill/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Об этом свидетельствуют </a:t>
            </a:r>
            <a:r>
              <a:rPr lang="ru-RU" dirty="0"/>
              <a:t>многие кризисные явления современной жизни: 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sz="2600" dirty="0" smtClean="0"/>
              <a:t>наркомания</a:t>
            </a:r>
            <a:r>
              <a:rPr lang="ru-RU" sz="2600" dirty="0"/>
              <a:t>, </a:t>
            </a:r>
            <a:endParaRPr lang="ru-RU" sz="2600" dirty="0" smtClean="0"/>
          </a:p>
          <a:p>
            <a:pPr>
              <a:buFont typeface="Wingdings" pitchFamily="2" charset="2"/>
              <a:buChar char="q"/>
            </a:pPr>
            <a:r>
              <a:rPr lang="ru-RU" sz="2600" dirty="0" smtClean="0"/>
              <a:t>криминализация </a:t>
            </a:r>
            <a:r>
              <a:rPr lang="ru-RU" sz="2600" dirty="0"/>
              <a:t>детской среды</a:t>
            </a:r>
            <a:r>
              <a:rPr lang="ru-RU" sz="2600" dirty="0" smtClean="0"/>
              <a:t>,</a:t>
            </a:r>
          </a:p>
          <a:p>
            <a:pPr>
              <a:buFont typeface="Wingdings" pitchFamily="2" charset="2"/>
              <a:buChar char="q"/>
            </a:pPr>
            <a:r>
              <a:rPr lang="ru-RU" sz="2600" dirty="0" smtClean="0"/>
              <a:t> </a:t>
            </a:r>
            <a:r>
              <a:rPr lang="ru-RU" sz="2600" dirty="0"/>
              <a:t>низкий уровень общественной морали</a:t>
            </a:r>
            <a:r>
              <a:rPr lang="ru-RU" sz="2600" dirty="0" smtClean="0"/>
              <a:t>,</a:t>
            </a:r>
          </a:p>
          <a:p>
            <a:pPr>
              <a:buFont typeface="Wingdings" pitchFamily="2" charset="2"/>
              <a:buChar char="q"/>
            </a:pPr>
            <a:r>
              <a:rPr lang="ru-RU" sz="2600" dirty="0" smtClean="0"/>
              <a:t> </a:t>
            </a:r>
            <a:r>
              <a:rPr lang="ru-RU" sz="2600" dirty="0"/>
              <a:t>утрата семейных ценностей, </a:t>
            </a:r>
            <a:endParaRPr lang="ru-RU" sz="2600" dirty="0" smtClean="0"/>
          </a:p>
          <a:p>
            <a:pPr>
              <a:buFont typeface="Wingdings" pitchFamily="2" charset="2"/>
              <a:buChar char="q"/>
            </a:pPr>
            <a:r>
              <a:rPr lang="ru-RU" sz="2600" dirty="0" smtClean="0"/>
              <a:t>упадок </a:t>
            </a:r>
            <a:r>
              <a:rPr lang="ru-RU" sz="2600" dirty="0"/>
              <a:t>патриотического воспитания и др.  </a:t>
            </a:r>
            <a:endParaRPr lang="ru-RU" sz="2600" dirty="0" smtClean="0"/>
          </a:p>
          <a:p>
            <a:pPr marL="0" indent="0"/>
            <a:endParaRPr lang="ru-RU" sz="2000" dirty="0" smtClean="0"/>
          </a:p>
          <a:p>
            <a:pPr marL="0" indent="0"/>
            <a:r>
              <a:rPr lang="ru-RU" sz="2600" dirty="0" smtClean="0"/>
              <a:t>Духовно-нравственное </a:t>
            </a:r>
            <a:r>
              <a:rPr lang="ru-RU" sz="2600" dirty="0"/>
              <a:t>воспитание подрастающего поколения имеет чрезвычайную значимость; ее, без преувеличения, необходимо осмыслить сегодня как одну из приоритетных в деле обеспечения </a:t>
            </a:r>
          </a:p>
          <a:p>
            <a:pPr marL="0" indent="0"/>
            <a:r>
              <a:rPr lang="ru-RU" sz="2600" dirty="0">
                <a:solidFill>
                  <a:srgbClr val="C00000"/>
                </a:solidFill>
              </a:rPr>
              <a:t>НАЦИОНАЛЬНОЙ БЕЗОПАСНОСТИ  СТРАНЫ. </a:t>
            </a:r>
            <a:endParaRPr lang="ru-RU" sz="20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1800" b="0" dirty="0" smtClean="0"/>
              <a:t>Из </a:t>
            </a:r>
            <a:r>
              <a:rPr lang="ru-RU" sz="1800" b="0" dirty="0"/>
              <a:t>этого вытекает необходимость выделения духовно- нравственного воспитания в особую воспитательную область, обладающую своими методологическими доминантами, структурой, целями и способами реализации.</a:t>
            </a:r>
          </a:p>
          <a:p>
            <a:pPr>
              <a:buNone/>
            </a:pPr>
            <a:r>
              <a:rPr lang="ru-RU" b="0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ru-RU" sz="2400" dirty="0" smtClean="0">
              <a:solidFill>
                <a:schemeClr val="hlink"/>
              </a:solidFill>
            </a:endParaRPr>
          </a:p>
          <a:p>
            <a:pPr eaLnBrk="1" hangingPunct="1">
              <a:defRPr/>
            </a:pPr>
            <a:endParaRPr lang="ru-RU" sz="2400" dirty="0" smtClean="0">
              <a:solidFill>
                <a:schemeClr val="hlink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ru-RU" sz="3200" b="1" dirty="0" smtClean="0">
                <a:solidFill>
                  <a:schemeClr val="hlink"/>
                </a:solidFill>
              </a:rPr>
              <a:t>Деятельность </a:t>
            </a:r>
          </a:p>
          <a:p>
            <a:pPr eaLnBrk="1" hangingPunct="1">
              <a:buFontTx/>
              <a:buNone/>
              <a:defRPr/>
            </a:pPr>
            <a:r>
              <a:rPr lang="ru-RU" sz="3200" b="1" dirty="0" smtClean="0">
                <a:solidFill>
                  <a:schemeClr val="hlink"/>
                </a:solidFill>
              </a:rPr>
              <a:t>на этапе</a:t>
            </a:r>
          </a:p>
          <a:p>
            <a:pPr eaLnBrk="1" hangingPunct="1">
              <a:buFontTx/>
              <a:buNone/>
              <a:defRPr/>
            </a:pPr>
            <a:r>
              <a:rPr lang="ru-RU" sz="3200" b="1" dirty="0" smtClean="0">
                <a:solidFill>
                  <a:schemeClr val="hlink"/>
                </a:solidFill>
              </a:rPr>
              <a:t>«присвоения»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643438" y="1196975"/>
            <a:ext cx="4038600" cy="48228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hlink"/>
                </a:solidFill>
              </a:rPr>
              <a:t>Ситуационные классные часы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hlink"/>
                </a:solidFill>
              </a:rPr>
              <a:t>Рефлексивные классные часы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hlink"/>
                </a:solidFill>
              </a:rPr>
              <a:t>КТД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hlink"/>
                </a:solidFill>
              </a:rPr>
              <a:t>Педагогические студии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hlink"/>
                </a:solidFill>
              </a:rPr>
              <a:t>Воспитывающие проекты и ситуации</a:t>
            </a:r>
          </a:p>
          <a:p>
            <a:pPr eaLnBrk="1" hangingPunct="1">
              <a:defRPr/>
            </a:pPr>
            <a:endParaRPr lang="ru-RU" b="1" dirty="0" smtClean="0">
              <a:solidFill>
                <a:schemeClr val="hlink"/>
              </a:solidFill>
            </a:endParaRP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title"/>
          </p:nvPr>
        </p:nvSpPr>
        <p:spPr>
          <a:xfrm>
            <a:off x="971600" y="292100"/>
            <a:ext cx="7715200" cy="6889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100" b="1" dirty="0" smtClean="0">
                <a:solidFill>
                  <a:srgbClr val="800000"/>
                </a:solidFill>
              </a:rPr>
              <a:t>Как делать?</a:t>
            </a:r>
            <a:r>
              <a:rPr lang="ru-RU" sz="2400" b="1" dirty="0" smtClean="0">
                <a:solidFill>
                  <a:srgbClr val="800000"/>
                </a:solidFill>
              </a:rPr>
              <a:t/>
            </a:r>
            <a:br>
              <a:rPr lang="ru-RU" sz="2400" b="1" dirty="0" smtClean="0">
                <a:solidFill>
                  <a:srgbClr val="800000"/>
                </a:solidFill>
              </a:rPr>
            </a:br>
            <a:endParaRPr lang="ru-RU" sz="2400" b="1" dirty="0" smtClean="0">
              <a:solidFill>
                <a:srgbClr val="800000"/>
              </a:solidFill>
            </a:endParaRPr>
          </a:p>
        </p:txBody>
      </p:sp>
      <p:sp>
        <p:nvSpPr>
          <p:cNvPr id="62469" name="Line 8"/>
          <p:cNvSpPr>
            <a:spLocks noChangeShapeType="1"/>
          </p:cNvSpPr>
          <p:nvPr/>
        </p:nvSpPr>
        <p:spPr bwMode="auto">
          <a:xfrm flipV="1">
            <a:off x="4067944" y="1557338"/>
            <a:ext cx="719956" cy="14396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2470" name="Line 9"/>
          <p:cNvSpPr>
            <a:spLocks noChangeShapeType="1"/>
          </p:cNvSpPr>
          <p:nvPr/>
        </p:nvSpPr>
        <p:spPr bwMode="auto">
          <a:xfrm flipV="1">
            <a:off x="4067944" y="2492374"/>
            <a:ext cx="648518" cy="5045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2471" name="Line 10"/>
          <p:cNvSpPr>
            <a:spLocks noChangeShapeType="1"/>
          </p:cNvSpPr>
          <p:nvPr/>
        </p:nvSpPr>
        <p:spPr bwMode="auto">
          <a:xfrm>
            <a:off x="4139952" y="2996952"/>
            <a:ext cx="649288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2472" name="Line 11"/>
          <p:cNvSpPr>
            <a:spLocks noChangeShapeType="1"/>
          </p:cNvSpPr>
          <p:nvPr/>
        </p:nvSpPr>
        <p:spPr bwMode="auto">
          <a:xfrm>
            <a:off x="4067943" y="2996952"/>
            <a:ext cx="648519" cy="7924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2473" name="Line 12"/>
          <p:cNvSpPr>
            <a:spLocks noChangeShapeType="1"/>
          </p:cNvSpPr>
          <p:nvPr/>
        </p:nvSpPr>
        <p:spPr bwMode="auto">
          <a:xfrm>
            <a:off x="4067944" y="3068960"/>
            <a:ext cx="649287" cy="1655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19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1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19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1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19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19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19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19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19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19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19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19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5" grpId="0" build="p"/>
      <p:bldP spid="81926" grpId="0" build="p"/>
      <p:bldP spid="819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800" dirty="0" smtClean="0"/>
              <a:t>Где будем делать?</a:t>
            </a:r>
            <a:br>
              <a:rPr lang="ru-RU" sz="2800" dirty="0" smtClean="0"/>
            </a:br>
            <a:endParaRPr lang="ru-RU" sz="2800" dirty="0" smtClean="0"/>
          </a:p>
        </p:txBody>
      </p:sp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395536" y="1700808"/>
            <a:ext cx="3240906" cy="216024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Место </a:t>
            </a:r>
          </a:p>
          <a:p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этнокультурного</a:t>
            </a:r>
          </a:p>
          <a:p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образования</a:t>
            </a:r>
          </a:p>
          <a:p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системе </a:t>
            </a:r>
          </a:p>
        </p:txBody>
      </p:sp>
      <p:sp>
        <p:nvSpPr>
          <p:cNvPr id="40964" name="Rectangle 5"/>
          <p:cNvSpPr>
            <a:spLocks noChangeArrowheads="1"/>
          </p:cNvSpPr>
          <p:nvPr/>
        </p:nvSpPr>
        <p:spPr bwMode="auto">
          <a:xfrm>
            <a:off x="5292080" y="584833"/>
            <a:ext cx="3097213" cy="1367854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>
            <a:flatTx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Урочная 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деятельность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40965" name="Rectangle 6"/>
          <p:cNvSpPr>
            <a:spLocks noChangeArrowheads="1"/>
          </p:cNvSpPr>
          <p:nvPr/>
        </p:nvSpPr>
        <p:spPr bwMode="auto">
          <a:xfrm>
            <a:off x="5292080" y="2420888"/>
            <a:ext cx="3097213" cy="1368152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>
            <a:flatTx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Внеурочная 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деятельность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40966" name="Line 7"/>
          <p:cNvSpPr>
            <a:spLocks noChangeShapeType="1"/>
          </p:cNvSpPr>
          <p:nvPr/>
        </p:nvSpPr>
        <p:spPr bwMode="auto">
          <a:xfrm flipV="1">
            <a:off x="3636443" y="944574"/>
            <a:ext cx="1458662" cy="11882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0967" name="Line 8"/>
          <p:cNvSpPr>
            <a:spLocks noChangeShapeType="1"/>
          </p:cNvSpPr>
          <p:nvPr/>
        </p:nvSpPr>
        <p:spPr bwMode="auto">
          <a:xfrm>
            <a:off x="3636442" y="3501008"/>
            <a:ext cx="1583630" cy="10801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307957" y="4149080"/>
            <a:ext cx="2952328" cy="12241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В</a:t>
            </a:r>
            <a:r>
              <a:rPr lang="ru-RU" sz="2800" dirty="0" smtClean="0"/>
              <a:t>нешкольная </a:t>
            </a:r>
          </a:p>
          <a:p>
            <a:pPr algn="ctr"/>
            <a:r>
              <a:rPr lang="ru-RU" sz="2800" dirty="0" smtClean="0"/>
              <a:t>деятельность</a:t>
            </a:r>
            <a:endParaRPr lang="ru-RU" sz="2800" dirty="0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3636442" y="2924944"/>
            <a:ext cx="158363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>
          <a:xfrm>
            <a:off x="1115616" y="-171400"/>
            <a:ext cx="7498080" cy="165618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dirty="0" smtClean="0">
                <a:solidFill>
                  <a:schemeClr val="tx1"/>
                </a:solidFill>
              </a:rPr>
              <a:t>На каком содержании делать?</a:t>
            </a:r>
            <a:r>
              <a:rPr lang="ru-RU" sz="2700" dirty="0" smtClean="0">
                <a:solidFill>
                  <a:schemeClr val="tx1"/>
                </a:solidFill>
              </a:rPr>
              <a:t/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rgbClr val="CC0000"/>
                </a:solidFill>
              </a:rPr>
              <a:t>Общечеловеческие ценности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51520" y="3429000"/>
            <a:ext cx="2031186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ТРУД 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483768" y="1412776"/>
            <a:ext cx="6336704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основа человеческого бытия, наиболее полно характеризующая сущность человека.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1412776"/>
            <a:ext cx="2020635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ЧЕЛОВЕК 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55776" y="4365104"/>
            <a:ext cx="6228404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абсолютная ценность, «мера всех вещей», цель, средство и результат воспитания.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520" y="4437112"/>
            <a:ext cx="2058844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КРАСОТА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55776" y="3284984"/>
            <a:ext cx="6303179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фактор благополучия в мире, результат разумной духовной деятельности человека, средство его творческого развития.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3528" y="2420888"/>
            <a:ext cx="2016224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СЕМЬЯ</a:t>
            </a:r>
            <a:endParaRPr lang="ru-RU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55776" y="2276872"/>
            <a:ext cx="6293436" cy="9131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начальная структурная единица общества, естественная среда развития ребенка, закладывающая основы личности.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51520" y="5373216"/>
            <a:ext cx="2074975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ЗЕМЛЯ</a:t>
            </a:r>
            <a:endParaRPr lang="ru-RU" b="1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83768" y="5301208"/>
            <a:ext cx="6303178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общий дом человечества, вступающего в новую цивилизацию ХХI века, Земля людей и живой природы.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60648"/>
            <a:ext cx="787593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CC0000"/>
                </a:solidFill>
              </a:rPr>
              <a:t>Общечеловеческие ценности</a:t>
            </a:r>
            <a:endParaRPr lang="ru-RU" sz="44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544" y="1340768"/>
            <a:ext cx="2088232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ЗНАНИЯ</a:t>
            </a:r>
            <a:endParaRPr lang="ru-RU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18671" y="1340768"/>
            <a:ext cx="6073809" cy="1008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результат разнообразного и, прежде всего творческого, труда. Знания ученика – критерий труда учителя.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2492896"/>
            <a:ext cx="2088232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ОТЕЧЕСТВО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18671" y="2564904"/>
            <a:ext cx="6145817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единственная, уникальная для каждого человека Родина, данная ему судьбой, завещанная его предками.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3861048"/>
            <a:ext cx="2016224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КУЛЬТУРА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53404" y="3933056"/>
            <a:ext cx="6211084" cy="1008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великое богатство, накопленное человечеством как в материальной, так в особенности  в духовной жизни людей.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7544" y="5157192"/>
            <a:ext cx="2088232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МИР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735288" y="5157192"/>
            <a:ext cx="6229200" cy="107323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покой и согласие между людьми, народами и государствами, главное условие существования Земли и человечества.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Как делать?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3200" dirty="0" smtClean="0">
                <a:solidFill>
                  <a:srgbClr val="800000"/>
                </a:solidFill>
              </a:rPr>
              <a:t>Алгоритм воспитательной работы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268760"/>
            <a:ext cx="7024824" cy="5077544"/>
          </a:xfrm>
          <a:noFill/>
        </p:spPr>
        <p:txBody>
          <a:bodyPr>
            <a:normAutofit/>
          </a:bodyPr>
          <a:lstStyle/>
          <a:p>
            <a:pPr lvl="1" eaLnBrk="1" hangingPunct="1">
              <a:buFont typeface="Tahoma" pitchFamily="34" charset="0"/>
              <a:buNone/>
              <a:defRPr/>
            </a:pPr>
            <a:r>
              <a:rPr lang="ru-RU" sz="2400" dirty="0" smtClean="0"/>
              <a:t>                         </a:t>
            </a:r>
            <a:r>
              <a:rPr lang="ru-RU" sz="2800" b="1" dirty="0" smtClean="0"/>
              <a:t>Сентябрь</a:t>
            </a:r>
            <a:r>
              <a:rPr lang="ru-RU" sz="2800" dirty="0" smtClean="0"/>
              <a:t>  -    </a:t>
            </a:r>
            <a:r>
              <a:rPr lang="ru-RU" sz="2800" b="1" dirty="0"/>
              <a:t>Т</a:t>
            </a:r>
            <a:r>
              <a:rPr lang="ru-RU" sz="2800" b="1" dirty="0" smtClean="0"/>
              <a:t>руд</a:t>
            </a:r>
          </a:p>
          <a:p>
            <a:pPr eaLnBrk="1" hangingPunct="1">
              <a:defRPr/>
            </a:pPr>
            <a:r>
              <a:rPr lang="ru-RU" sz="2800" dirty="0" smtClean="0"/>
              <a:t>                     Октябрь    -    </a:t>
            </a:r>
            <a:r>
              <a:rPr lang="ru-RU" sz="2800" dirty="0"/>
              <a:t>К</a:t>
            </a:r>
            <a:r>
              <a:rPr lang="ru-RU" sz="2800" b="1" dirty="0" smtClean="0"/>
              <a:t>расота</a:t>
            </a:r>
          </a:p>
          <a:p>
            <a:pPr eaLnBrk="1" hangingPunct="1">
              <a:defRPr/>
            </a:pPr>
            <a:r>
              <a:rPr lang="ru-RU" sz="2800" dirty="0" smtClean="0"/>
              <a:t>                     Ноябрь   –     Ч</a:t>
            </a:r>
            <a:r>
              <a:rPr lang="ru-RU" sz="2800" b="1" dirty="0" smtClean="0"/>
              <a:t>еловек</a:t>
            </a:r>
          </a:p>
          <a:p>
            <a:pPr eaLnBrk="1" hangingPunct="1">
              <a:defRPr/>
            </a:pPr>
            <a:r>
              <a:rPr lang="ru-RU" sz="2800" dirty="0" smtClean="0"/>
              <a:t>                     Декабрь  –     З</a:t>
            </a:r>
            <a:r>
              <a:rPr lang="ru-RU" sz="2800" b="1" dirty="0" smtClean="0"/>
              <a:t>нание</a:t>
            </a:r>
          </a:p>
          <a:p>
            <a:pPr eaLnBrk="1" hangingPunct="1">
              <a:defRPr/>
            </a:pPr>
            <a:r>
              <a:rPr lang="ru-RU" sz="2800" dirty="0" smtClean="0"/>
              <a:t>                     Январь   –      </a:t>
            </a:r>
            <a:r>
              <a:rPr lang="ru-RU" sz="2800" dirty="0"/>
              <a:t>К</a:t>
            </a:r>
            <a:r>
              <a:rPr lang="ru-RU" sz="2800" b="1" dirty="0" smtClean="0"/>
              <a:t>ультура</a:t>
            </a:r>
          </a:p>
          <a:p>
            <a:pPr eaLnBrk="1" hangingPunct="1">
              <a:defRPr/>
            </a:pPr>
            <a:r>
              <a:rPr lang="ru-RU" sz="2800" dirty="0" smtClean="0"/>
              <a:t>                     Февраль   –    </a:t>
            </a:r>
            <a:r>
              <a:rPr lang="ru-RU" sz="2800" b="1" dirty="0" smtClean="0"/>
              <a:t>Отечество</a:t>
            </a:r>
          </a:p>
          <a:p>
            <a:pPr eaLnBrk="1" hangingPunct="1">
              <a:defRPr/>
            </a:pPr>
            <a:r>
              <a:rPr lang="ru-RU" sz="2800" dirty="0" smtClean="0"/>
              <a:t>                     Март     –        </a:t>
            </a:r>
            <a:r>
              <a:rPr lang="ru-RU" sz="2800" dirty="0"/>
              <a:t>С</a:t>
            </a:r>
            <a:r>
              <a:rPr lang="ru-RU" sz="2800" b="1" dirty="0" smtClean="0"/>
              <a:t>емья</a:t>
            </a:r>
          </a:p>
          <a:p>
            <a:pPr eaLnBrk="1" hangingPunct="1">
              <a:defRPr/>
            </a:pPr>
            <a:r>
              <a:rPr lang="ru-RU" sz="2800" dirty="0" smtClean="0"/>
              <a:t>                     Апрель   –       </a:t>
            </a:r>
            <a:r>
              <a:rPr lang="ru-RU" sz="2800" dirty="0"/>
              <a:t>З</a:t>
            </a:r>
            <a:r>
              <a:rPr lang="ru-RU" sz="2800" b="1" dirty="0" smtClean="0"/>
              <a:t>емля</a:t>
            </a:r>
          </a:p>
          <a:p>
            <a:pPr eaLnBrk="1" hangingPunct="1">
              <a:defRPr/>
            </a:pPr>
            <a:r>
              <a:rPr lang="ru-RU" sz="2800" dirty="0" smtClean="0"/>
              <a:t>                     Май    -           </a:t>
            </a:r>
            <a:r>
              <a:rPr lang="ru-RU" sz="2800" dirty="0"/>
              <a:t>М</a:t>
            </a:r>
            <a:r>
              <a:rPr lang="ru-RU" sz="2800" b="1" dirty="0" smtClean="0"/>
              <a:t>ир</a:t>
            </a:r>
          </a:p>
          <a:p>
            <a:pPr eaLnBrk="1" hangingPunct="1">
              <a:defRPr/>
            </a:pPr>
            <a:endParaRPr lang="ru-RU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62292"/>
            <a:ext cx="7520940" cy="54864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На каком содержании делать?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000" b="1" dirty="0" smtClean="0">
              <a:solidFill>
                <a:schemeClr val="tx1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1259632" y="1988840"/>
            <a:ext cx="6454472" cy="389188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dirty="0" smtClean="0">
                <a:solidFill>
                  <a:schemeClr val="hlink"/>
                </a:solidFill>
              </a:rPr>
              <a:t> </a:t>
            </a:r>
            <a:r>
              <a:rPr lang="ru-RU" sz="3200" dirty="0" smtClean="0"/>
              <a:t>Почтение к мужчине.</a:t>
            </a:r>
          </a:p>
          <a:p>
            <a:pPr algn="ctr" eaLnBrk="1" hangingPunct="1">
              <a:buFontTx/>
              <a:buNone/>
              <a:defRPr/>
            </a:pPr>
            <a:r>
              <a:rPr lang="ru-RU" sz="3200" dirty="0" smtClean="0"/>
              <a:t>  Уважение к старости.</a:t>
            </a:r>
          </a:p>
          <a:p>
            <a:pPr algn="ctr" eaLnBrk="1" hangingPunct="1">
              <a:buFontTx/>
              <a:buNone/>
              <a:defRPr/>
            </a:pPr>
            <a:r>
              <a:rPr lang="ru-RU" sz="3200" dirty="0" smtClean="0"/>
              <a:t>Любовь к женщине. </a:t>
            </a:r>
          </a:p>
          <a:p>
            <a:pPr algn="ctr" eaLnBrk="1" hangingPunct="1">
              <a:buFontTx/>
              <a:buNone/>
              <a:defRPr/>
            </a:pPr>
            <a:r>
              <a:rPr lang="ru-RU" sz="3200" dirty="0" smtClean="0"/>
              <a:t>Забота о младших.</a:t>
            </a:r>
          </a:p>
          <a:p>
            <a:pPr eaLnBrk="1" hangingPunct="1">
              <a:defRPr/>
            </a:pPr>
            <a:endParaRPr lang="ru-RU" sz="3200" dirty="0" smtClean="0"/>
          </a:p>
        </p:txBody>
      </p:sp>
      <p:sp>
        <p:nvSpPr>
          <p:cNvPr id="46084" name="WordArt 4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476374" y="836612"/>
            <a:ext cx="7056066" cy="1080219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35540"/>
              </a:avLst>
            </a:prstTxWarp>
          </a:bodyPr>
          <a:lstStyle/>
          <a:p>
            <a:r>
              <a:rPr lang="ru-RU" sz="3600" b="1" kern="1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Социокультурные</a:t>
            </a:r>
            <a:r>
              <a:rPr lang="ru-RU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 ценности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3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539552" y="2420888"/>
            <a:ext cx="2808312" cy="1799952"/>
          </a:xfrm>
          <a:prstGeom prst="rect">
            <a:avLst/>
          </a:prstGeom>
          <a:solidFill>
            <a:srgbClr val="90E53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200" dirty="0"/>
              <a:t>Культура</a:t>
            </a:r>
          </a:p>
          <a:p>
            <a:r>
              <a:rPr lang="ru-RU" sz="3200" dirty="0"/>
              <a:t> кубанского </a:t>
            </a:r>
            <a:endParaRPr lang="ru-RU" sz="3200" dirty="0" smtClean="0"/>
          </a:p>
          <a:p>
            <a:r>
              <a:rPr lang="ru-RU" sz="3200" dirty="0" smtClean="0"/>
              <a:t>казачества</a:t>
            </a:r>
            <a:endParaRPr lang="ru-RU" sz="3200" dirty="0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4860032" y="1844824"/>
            <a:ext cx="3097213" cy="1367978"/>
          </a:xfrm>
          <a:prstGeom prst="rect">
            <a:avLst/>
          </a:prstGeom>
          <a:solidFill>
            <a:srgbClr val="B0165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800" dirty="0">
                <a:solidFill>
                  <a:schemeClr val="bg1"/>
                </a:solidFill>
              </a:rPr>
              <a:t>Культура </a:t>
            </a:r>
            <a:endParaRPr lang="ru-RU" sz="2800" dirty="0" smtClean="0">
              <a:solidFill>
                <a:schemeClr val="bg1"/>
              </a:solidFill>
            </a:endParaRPr>
          </a:p>
          <a:p>
            <a:r>
              <a:rPr lang="ru-RU" sz="2800" dirty="0" smtClean="0">
                <a:solidFill>
                  <a:schemeClr val="bg1"/>
                </a:solidFill>
              </a:rPr>
              <a:t>черноморского</a:t>
            </a:r>
            <a:endParaRPr lang="ru-RU" sz="2800" dirty="0">
              <a:solidFill>
                <a:schemeClr val="bg1"/>
              </a:solidFill>
            </a:endParaRPr>
          </a:p>
          <a:p>
            <a:r>
              <a:rPr lang="ru-RU" sz="2800" dirty="0">
                <a:solidFill>
                  <a:schemeClr val="bg1"/>
                </a:solidFill>
              </a:rPr>
              <a:t>казачества 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4788024" y="4149080"/>
            <a:ext cx="3167905" cy="1512093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800" dirty="0"/>
              <a:t>Культура </a:t>
            </a:r>
          </a:p>
          <a:p>
            <a:r>
              <a:rPr lang="ru-RU" sz="2800" dirty="0"/>
              <a:t>линейного </a:t>
            </a:r>
            <a:endParaRPr lang="ru-RU" sz="2800" dirty="0" smtClean="0"/>
          </a:p>
          <a:p>
            <a:r>
              <a:rPr lang="ru-RU" sz="2800" dirty="0" smtClean="0"/>
              <a:t>казачества</a:t>
            </a:r>
            <a:endParaRPr lang="ru-RU" sz="2800" dirty="0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 flipV="1">
            <a:off x="3348038" y="2708275"/>
            <a:ext cx="1439862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3348038" y="3861048"/>
            <a:ext cx="1440830" cy="865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8864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На каком содержании делать?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53117" y="1556792"/>
            <a:ext cx="3097213" cy="237609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ru-RU" sz="3200" dirty="0" smtClean="0">
                <a:solidFill>
                  <a:schemeClr val="bg1"/>
                </a:solidFill>
              </a:rPr>
              <a:t>Черноморское 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казачество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72507" y="1576404"/>
            <a:ext cx="3240360" cy="2448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err="1" smtClean="0">
                <a:solidFill>
                  <a:schemeClr val="tx1"/>
                </a:solidFill>
              </a:rPr>
              <a:t>Субэтнос</a:t>
            </a:r>
            <a:r>
              <a:rPr lang="ru-RU" sz="3200" dirty="0" smtClean="0">
                <a:solidFill>
                  <a:schemeClr val="tx1"/>
                </a:solidFill>
              </a:rPr>
              <a:t> украинского народа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4217150" y="2240781"/>
            <a:ext cx="1368152" cy="1152128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32656"/>
            <a:ext cx="32221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На каком содержании делать?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115616" y="2348880"/>
            <a:ext cx="2881313" cy="1512044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800" b="1" dirty="0"/>
              <a:t>Линейное </a:t>
            </a:r>
          </a:p>
          <a:p>
            <a:r>
              <a:rPr lang="ru-RU" sz="2800" b="1" dirty="0" smtClean="0"/>
              <a:t>казачество</a:t>
            </a:r>
            <a:endParaRPr lang="ru-RU" sz="2800" b="1" dirty="0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796136" y="692696"/>
            <a:ext cx="2881313" cy="1584077"/>
          </a:xfrm>
          <a:prstGeom prst="rect">
            <a:avLst/>
          </a:prstGeom>
          <a:solidFill>
            <a:srgbClr val="90E53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800" b="1" dirty="0" err="1"/>
              <a:t>Субэтнос</a:t>
            </a:r>
            <a:r>
              <a:rPr lang="ru-RU" sz="2800" b="1" dirty="0"/>
              <a:t> </a:t>
            </a:r>
          </a:p>
          <a:p>
            <a:r>
              <a:rPr lang="ru-RU" sz="2800" b="1" dirty="0"/>
              <a:t> русского народа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724128" y="3212976"/>
            <a:ext cx="2881313" cy="2088232"/>
          </a:xfrm>
          <a:prstGeom prst="rect">
            <a:avLst/>
          </a:prstGeom>
          <a:solidFill>
            <a:srgbClr val="90E53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800" b="1" dirty="0"/>
              <a:t>Русская</a:t>
            </a:r>
          </a:p>
          <a:p>
            <a:r>
              <a:rPr lang="ru-RU" sz="2800" b="1" dirty="0"/>
              <a:t> этнографическая</a:t>
            </a:r>
          </a:p>
          <a:p>
            <a:r>
              <a:rPr lang="ru-RU" sz="2800" b="1" dirty="0"/>
              <a:t> группа</a:t>
            </a:r>
          </a:p>
          <a:p>
            <a:r>
              <a:rPr lang="ru-RU" sz="2800" b="1" dirty="0"/>
              <a:t> на Северном</a:t>
            </a:r>
          </a:p>
          <a:p>
            <a:r>
              <a:rPr lang="ru-RU" sz="2800" b="1" dirty="0"/>
              <a:t> Кавказе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V="1">
            <a:off x="3995936" y="1124744"/>
            <a:ext cx="1799704" cy="16558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3995936" y="3501008"/>
            <a:ext cx="1729234" cy="12244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346029"/>
            <a:ext cx="32221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На каком содержании делать?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8229600" cy="148461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На каком содержании? </a:t>
            </a: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/>
              <a:t>	</a:t>
            </a:r>
            <a:endParaRPr lang="ru-RU" sz="4000" b="1" dirty="0" smtClean="0">
              <a:solidFill>
                <a:schemeClr val="hlink"/>
              </a:solidFill>
            </a:endParaRPr>
          </a:p>
        </p:txBody>
      </p:sp>
      <p:sp>
        <p:nvSpPr>
          <p:cNvPr id="47108" name="Rectangle 5"/>
          <p:cNvSpPr>
            <a:spLocks noChangeArrowheads="1"/>
          </p:cNvSpPr>
          <p:nvPr/>
        </p:nvSpPr>
        <p:spPr bwMode="auto">
          <a:xfrm>
            <a:off x="3707904" y="1700808"/>
            <a:ext cx="5111750" cy="5762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r>
              <a:rPr lang="ru-RU" sz="1800" dirty="0">
                <a:solidFill>
                  <a:schemeClr val="hlink"/>
                </a:solidFill>
              </a:rPr>
              <a:t>Традиции и обряды, связанные с жильем</a:t>
            </a:r>
          </a:p>
        </p:txBody>
      </p:sp>
      <p:sp>
        <p:nvSpPr>
          <p:cNvPr id="47109" name="Rectangle 7"/>
          <p:cNvSpPr>
            <a:spLocks noChangeArrowheads="1"/>
          </p:cNvSpPr>
          <p:nvPr/>
        </p:nvSpPr>
        <p:spPr bwMode="auto">
          <a:xfrm>
            <a:off x="3707904" y="2564904"/>
            <a:ext cx="5111750" cy="5762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r>
              <a:rPr lang="ru-RU" sz="1800" dirty="0">
                <a:solidFill>
                  <a:schemeClr val="hlink"/>
                </a:solidFill>
              </a:rPr>
              <a:t>Традиции и обряды, связанные</a:t>
            </a:r>
          </a:p>
          <a:p>
            <a:r>
              <a:rPr lang="ru-RU" sz="1800" dirty="0">
                <a:solidFill>
                  <a:schemeClr val="hlink"/>
                </a:solidFill>
              </a:rPr>
              <a:t> с рождением ребёнка</a:t>
            </a:r>
          </a:p>
        </p:txBody>
      </p:sp>
      <p:sp>
        <p:nvSpPr>
          <p:cNvPr id="47110" name="Rectangle 8"/>
          <p:cNvSpPr>
            <a:spLocks noChangeArrowheads="1"/>
          </p:cNvSpPr>
          <p:nvPr/>
        </p:nvSpPr>
        <p:spPr bwMode="auto">
          <a:xfrm>
            <a:off x="3707904" y="3429000"/>
            <a:ext cx="5111750" cy="5762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r>
              <a:rPr lang="ru-RU" sz="1800" dirty="0">
                <a:solidFill>
                  <a:schemeClr val="hlink"/>
                </a:solidFill>
              </a:rPr>
              <a:t>Традиции и обряды,</a:t>
            </a:r>
          </a:p>
          <a:p>
            <a:r>
              <a:rPr lang="ru-RU" sz="1800" dirty="0">
                <a:solidFill>
                  <a:schemeClr val="hlink"/>
                </a:solidFill>
              </a:rPr>
              <a:t>обеспечивающие благополучие в семье</a:t>
            </a:r>
          </a:p>
        </p:txBody>
      </p:sp>
      <p:sp>
        <p:nvSpPr>
          <p:cNvPr id="47111" name="Rectangle 9"/>
          <p:cNvSpPr>
            <a:spLocks noChangeArrowheads="1"/>
          </p:cNvSpPr>
          <p:nvPr/>
        </p:nvSpPr>
        <p:spPr bwMode="auto">
          <a:xfrm>
            <a:off x="3707904" y="4365104"/>
            <a:ext cx="5111750" cy="5762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r>
              <a:rPr lang="ru-RU" sz="1800" dirty="0">
                <a:solidFill>
                  <a:schemeClr val="hlink"/>
                </a:solidFill>
              </a:rPr>
              <a:t>Свадебные традиции и обряды</a:t>
            </a:r>
          </a:p>
        </p:txBody>
      </p:sp>
      <p:sp>
        <p:nvSpPr>
          <p:cNvPr id="47112" name="Rectangle 10"/>
          <p:cNvSpPr>
            <a:spLocks noChangeArrowheads="1"/>
          </p:cNvSpPr>
          <p:nvPr/>
        </p:nvSpPr>
        <p:spPr bwMode="auto">
          <a:xfrm>
            <a:off x="3707904" y="5445224"/>
            <a:ext cx="5111750" cy="5762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r>
              <a:rPr lang="ru-RU" sz="1800" dirty="0">
                <a:solidFill>
                  <a:schemeClr val="hlink"/>
                </a:solidFill>
              </a:rPr>
              <a:t>Традиции и обряды, обеспечивающие</a:t>
            </a:r>
          </a:p>
          <a:p>
            <a:r>
              <a:rPr lang="ru-RU" sz="1800" dirty="0">
                <a:solidFill>
                  <a:schemeClr val="hlink"/>
                </a:solidFill>
              </a:rPr>
              <a:t> подготовку к концу земной жизни</a:t>
            </a:r>
          </a:p>
        </p:txBody>
      </p:sp>
      <p:sp>
        <p:nvSpPr>
          <p:cNvPr id="47113" name="Line 11"/>
          <p:cNvSpPr>
            <a:spLocks noChangeShapeType="1"/>
          </p:cNvSpPr>
          <p:nvPr/>
        </p:nvSpPr>
        <p:spPr bwMode="auto">
          <a:xfrm flipV="1">
            <a:off x="2123728" y="1844824"/>
            <a:ext cx="1584176" cy="11521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7114" name="Line 12"/>
          <p:cNvSpPr>
            <a:spLocks noChangeShapeType="1"/>
          </p:cNvSpPr>
          <p:nvPr/>
        </p:nvSpPr>
        <p:spPr bwMode="auto">
          <a:xfrm flipV="1">
            <a:off x="2123728" y="2636912"/>
            <a:ext cx="1513582" cy="7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7115" name="Line 13"/>
          <p:cNvSpPr>
            <a:spLocks noChangeShapeType="1"/>
          </p:cNvSpPr>
          <p:nvPr/>
        </p:nvSpPr>
        <p:spPr bwMode="auto">
          <a:xfrm>
            <a:off x="2195736" y="3717032"/>
            <a:ext cx="15135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7116" name="Line 14"/>
          <p:cNvSpPr>
            <a:spLocks noChangeShapeType="1"/>
          </p:cNvSpPr>
          <p:nvPr/>
        </p:nvSpPr>
        <p:spPr bwMode="auto">
          <a:xfrm>
            <a:off x="2123728" y="4005064"/>
            <a:ext cx="1440160" cy="6480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7117" name="Line 15"/>
          <p:cNvSpPr>
            <a:spLocks noChangeShapeType="1"/>
          </p:cNvSpPr>
          <p:nvPr/>
        </p:nvSpPr>
        <p:spPr bwMode="auto">
          <a:xfrm>
            <a:off x="2051720" y="4509120"/>
            <a:ext cx="1584176" cy="12241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7118" name="WordArt 16"/>
          <p:cNvSpPr>
            <a:spLocks noChangeArrowheads="1" noChangeShapeType="1" noTextEdit="1"/>
          </p:cNvSpPr>
          <p:nvPr/>
        </p:nvSpPr>
        <p:spPr bwMode="auto">
          <a:xfrm>
            <a:off x="2051050" y="692150"/>
            <a:ext cx="568960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kern="10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/>
                <a:cs typeface="Arial"/>
              </a:rPr>
              <a:t>Семейные</a:t>
            </a: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kern="10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/>
                <a:cs typeface="Arial"/>
              </a:rPr>
              <a:t>традиции</a:t>
            </a:r>
          </a:p>
        </p:txBody>
      </p:sp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179512" y="2636912"/>
            <a:ext cx="2051050" cy="194421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>
            <a:flatTx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Традиции </a:t>
            </a:r>
          </a:p>
          <a:p>
            <a:r>
              <a:rPr lang="ru-RU" sz="3200" b="1" dirty="0">
                <a:solidFill>
                  <a:schemeClr val="tx1"/>
                </a:solidFill>
              </a:rPr>
              <a:t>семьи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489654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ДУХОВНОСТЬ</a:t>
            </a:r>
            <a:r>
              <a:rPr lang="ru-RU" sz="3200" dirty="0" smtClean="0"/>
              <a:t> </a:t>
            </a:r>
            <a:r>
              <a:rPr lang="ru-RU" sz="3200" dirty="0"/>
              <a:t>– </a:t>
            </a:r>
            <a:r>
              <a:rPr lang="ru-RU" sz="3200" b="0" dirty="0"/>
              <a:t>особое отношения к миру на основе осознанного или неосознанного убеждения в том, что в мире есть Нечто более высокое, чем материальные ценности. </a:t>
            </a:r>
            <a:endParaRPr lang="ru-RU" sz="3200" b="0" dirty="0" smtClean="0"/>
          </a:p>
          <a:p>
            <a:endParaRPr lang="ru-RU" sz="3200" dirty="0" smtClean="0"/>
          </a:p>
          <a:p>
            <a:r>
              <a:rPr lang="ru-RU" sz="3200" b="0" dirty="0" smtClean="0"/>
              <a:t>Умение </a:t>
            </a:r>
            <a:r>
              <a:rPr lang="ru-RU" sz="3200" b="0" dirty="0"/>
              <a:t>быть добрым, милосердным, нравственно уравновешенным, культурным, умение прощать и др.- это и есть </a:t>
            </a:r>
            <a:r>
              <a:rPr lang="ru-RU" sz="3200" dirty="0" smtClean="0">
                <a:solidFill>
                  <a:srgbClr val="FF0000"/>
                </a:solidFill>
              </a:rPr>
              <a:t>ДУХОВНОСТЬ.</a:t>
            </a:r>
            <a:endParaRPr lang="ru-RU" sz="3200" dirty="0">
              <a:solidFill>
                <a:srgbClr val="FF0000"/>
              </a:solidFill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2322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63896" y="1778112"/>
            <a:ext cx="4038600" cy="48912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eaLnBrk="1" hangingPunct="1">
              <a:defRPr/>
            </a:pPr>
            <a:r>
              <a:rPr lang="ru-RU" sz="2900" u="sng" dirty="0" smtClean="0">
                <a:solidFill>
                  <a:schemeClr val="tx1"/>
                </a:solidFill>
              </a:rPr>
              <a:t>Мужские ремесла</a:t>
            </a:r>
          </a:p>
          <a:p>
            <a:pPr eaLnBrk="1" hangingPunct="1">
              <a:defRPr/>
            </a:pPr>
            <a:r>
              <a:rPr lang="ru-RU" sz="2900" dirty="0" smtClean="0">
                <a:solidFill>
                  <a:schemeClr val="tx1"/>
                </a:solidFill>
              </a:rPr>
              <a:t>Художественная обработка камня.</a:t>
            </a:r>
          </a:p>
          <a:p>
            <a:pPr eaLnBrk="1" hangingPunct="1">
              <a:defRPr/>
            </a:pPr>
            <a:r>
              <a:rPr lang="ru-RU" sz="2900" dirty="0" smtClean="0">
                <a:solidFill>
                  <a:schemeClr val="tx1"/>
                </a:solidFill>
              </a:rPr>
              <a:t>Художественная обработка стекла.</a:t>
            </a:r>
          </a:p>
          <a:p>
            <a:pPr eaLnBrk="1" hangingPunct="1">
              <a:defRPr/>
            </a:pPr>
            <a:r>
              <a:rPr lang="ru-RU" sz="2900" dirty="0" smtClean="0">
                <a:solidFill>
                  <a:schemeClr val="tx1"/>
                </a:solidFill>
              </a:rPr>
              <a:t>Художественная обработка кости.</a:t>
            </a:r>
          </a:p>
          <a:p>
            <a:pPr eaLnBrk="1" hangingPunct="1">
              <a:defRPr/>
            </a:pPr>
            <a:r>
              <a:rPr lang="ru-RU" sz="2900" dirty="0" smtClean="0">
                <a:solidFill>
                  <a:schemeClr val="tx1"/>
                </a:solidFill>
              </a:rPr>
              <a:t>Художественная обработка рога.</a:t>
            </a:r>
          </a:p>
          <a:p>
            <a:pPr eaLnBrk="1" hangingPunct="1">
              <a:defRPr/>
            </a:pPr>
            <a:r>
              <a:rPr lang="ru-RU" sz="2900" dirty="0" smtClean="0">
                <a:solidFill>
                  <a:schemeClr val="tx1"/>
                </a:solidFill>
              </a:rPr>
              <a:t>Художественная обработка кожи.</a:t>
            </a:r>
          </a:p>
          <a:p>
            <a:pPr eaLnBrk="1" hangingPunct="1">
              <a:defRPr/>
            </a:pPr>
            <a:r>
              <a:rPr lang="ru-RU" sz="2900" dirty="0" smtClean="0">
                <a:solidFill>
                  <a:schemeClr val="tx1"/>
                </a:solidFill>
              </a:rPr>
              <a:t>Обработка драгоценных камней.</a:t>
            </a:r>
          </a:p>
          <a:p>
            <a:pPr eaLnBrk="1" hangingPunct="1">
              <a:defRPr/>
            </a:pPr>
            <a:r>
              <a:rPr lang="ru-RU" sz="2900" dirty="0" err="1" smtClean="0">
                <a:solidFill>
                  <a:schemeClr val="tx1"/>
                </a:solidFill>
              </a:rPr>
              <a:t>Ковань</a:t>
            </a:r>
            <a:r>
              <a:rPr lang="ru-RU" sz="2900" dirty="0" smtClean="0">
                <a:solidFill>
                  <a:schemeClr val="tx1"/>
                </a:solidFill>
              </a:rPr>
              <a:t>.</a:t>
            </a:r>
          </a:p>
          <a:p>
            <a:pPr eaLnBrk="1" hangingPunct="1">
              <a:defRPr/>
            </a:pPr>
            <a:r>
              <a:rPr lang="ru-RU" sz="2900" dirty="0" err="1" smtClean="0">
                <a:solidFill>
                  <a:schemeClr val="tx1"/>
                </a:solidFill>
              </a:rPr>
              <a:t>Лозоплетение</a:t>
            </a:r>
            <a:r>
              <a:rPr lang="ru-RU" sz="2900" dirty="0" smtClean="0">
                <a:solidFill>
                  <a:schemeClr val="tx1"/>
                </a:solidFill>
              </a:rPr>
              <a:t>.</a:t>
            </a:r>
          </a:p>
          <a:p>
            <a:pPr eaLnBrk="1" hangingPunct="1">
              <a:defRPr/>
            </a:pPr>
            <a:r>
              <a:rPr lang="ru-RU" sz="2900" dirty="0" smtClean="0">
                <a:solidFill>
                  <a:schemeClr val="tx1"/>
                </a:solidFill>
              </a:rPr>
              <a:t>Резьба по дереву.</a:t>
            </a:r>
          </a:p>
          <a:p>
            <a:pPr eaLnBrk="1" hangingPunct="1">
              <a:defRPr/>
            </a:pPr>
            <a:r>
              <a:rPr lang="ru-RU" sz="2900" dirty="0" smtClean="0">
                <a:solidFill>
                  <a:schemeClr val="tx1"/>
                </a:solidFill>
              </a:rPr>
              <a:t>Керамика.</a:t>
            </a:r>
          </a:p>
          <a:p>
            <a:pPr eaLnBrk="1" hangingPunct="1">
              <a:defRPr/>
            </a:pPr>
            <a:r>
              <a:rPr lang="ru-RU" sz="2900" dirty="0" err="1" smtClean="0">
                <a:solidFill>
                  <a:schemeClr val="tx1"/>
                </a:solidFill>
              </a:rPr>
              <a:t>Металлопластика</a:t>
            </a:r>
            <a:r>
              <a:rPr lang="ru-RU" sz="2900" dirty="0" smtClean="0">
                <a:solidFill>
                  <a:schemeClr val="tx1"/>
                </a:solidFill>
              </a:rPr>
              <a:t>.</a:t>
            </a:r>
          </a:p>
          <a:p>
            <a:pPr eaLnBrk="1" hangingPunct="1">
              <a:defRPr/>
            </a:pPr>
            <a:r>
              <a:rPr lang="ru-RU" sz="2900" dirty="0" err="1" smtClean="0">
                <a:solidFill>
                  <a:schemeClr val="tx1"/>
                </a:solidFill>
              </a:rPr>
              <a:t>Торевтика</a:t>
            </a:r>
            <a:r>
              <a:rPr lang="ru-RU" sz="2900" dirty="0" smtClean="0">
                <a:solidFill>
                  <a:schemeClr val="tx1"/>
                </a:solidFill>
              </a:rPr>
              <a:t>.</a:t>
            </a:r>
          </a:p>
          <a:p>
            <a:pPr eaLnBrk="1" hangingPunct="1">
              <a:defRPr/>
            </a:pPr>
            <a:endParaRPr lang="ru-RU" sz="1600" dirty="0" smtClean="0">
              <a:solidFill>
                <a:schemeClr val="hlink"/>
              </a:solidFill>
            </a:endParaRPr>
          </a:p>
        </p:txBody>
      </p:sp>
      <p:sp>
        <p:nvSpPr>
          <p:cNvPr id="67590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860032" y="1628800"/>
            <a:ext cx="4038600" cy="499757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000" u="sng" dirty="0" smtClean="0"/>
              <a:t>Женские ремесла.</a:t>
            </a:r>
          </a:p>
          <a:p>
            <a:pPr eaLnBrk="1" hangingPunct="1">
              <a:defRPr/>
            </a:pPr>
            <a:r>
              <a:rPr lang="ru-RU" sz="2000" dirty="0" smtClean="0"/>
              <a:t>Вышивка.</a:t>
            </a:r>
          </a:p>
          <a:p>
            <a:pPr eaLnBrk="1" hangingPunct="1">
              <a:defRPr/>
            </a:pPr>
            <a:r>
              <a:rPr lang="ru-RU" sz="2000" dirty="0" smtClean="0"/>
              <a:t>Мережка.</a:t>
            </a:r>
          </a:p>
          <a:p>
            <a:pPr eaLnBrk="1" hangingPunct="1">
              <a:defRPr/>
            </a:pPr>
            <a:r>
              <a:rPr lang="ru-RU" sz="2000" dirty="0" smtClean="0"/>
              <a:t>Художественная обработка соломы.</a:t>
            </a:r>
          </a:p>
          <a:p>
            <a:pPr eaLnBrk="1" hangingPunct="1">
              <a:defRPr/>
            </a:pPr>
            <a:r>
              <a:rPr lang="ru-RU" sz="2000" dirty="0" smtClean="0"/>
              <a:t>Художественная обработка кукурузной шелухи.</a:t>
            </a:r>
          </a:p>
          <a:p>
            <a:pPr eaLnBrk="1" hangingPunct="1">
              <a:defRPr/>
            </a:pPr>
            <a:r>
              <a:rPr lang="ru-RU" sz="2000" dirty="0" smtClean="0"/>
              <a:t>Вязание крючком и спицами.</a:t>
            </a:r>
          </a:p>
          <a:p>
            <a:pPr eaLnBrk="1" hangingPunct="1">
              <a:defRPr/>
            </a:pPr>
            <a:r>
              <a:rPr lang="ru-RU" sz="2000" dirty="0" err="1" smtClean="0"/>
              <a:t>Лоскутковая</a:t>
            </a:r>
            <a:r>
              <a:rPr lang="ru-RU" sz="2000" dirty="0" smtClean="0"/>
              <a:t> техника.</a:t>
            </a:r>
          </a:p>
          <a:p>
            <a:pPr eaLnBrk="1" hangingPunct="1">
              <a:defRPr/>
            </a:pPr>
            <a:r>
              <a:rPr lang="ru-RU" sz="2000" dirty="0" smtClean="0"/>
              <a:t>Ковроткачество.</a:t>
            </a:r>
          </a:p>
          <a:p>
            <a:pPr eaLnBrk="1" hangingPunct="1">
              <a:defRPr/>
            </a:pPr>
            <a:r>
              <a:rPr lang="ru-RU" sz="2000" dirty="0" smtClean="0"/>
              <a:t>Петриковская роспись.</a:t>
            </a:r>
          </a:p>
          <a:p>
            <a:pPr eaLnBrk="1" hangingPunct="1">
              <a:defRPr/>
            </a:pPr>
            <a:r>
              <a:rPr lang="ru-RU" sz="2000" dirty="0" smtClean="0"/>
              <a:t>Кулинарное мастерство.</a:t>
            </a:r>
          </a:p>
          <a:p>
            <a:pPr eaLnBrk="1" hangingPunct="1">
              <a:defRPr/>
            </a:pPr>
            <a:r>
              <a:rPr lang="ru-RU" sz="2000" dirty="0" err="1" smtClean="0"/>
              <a:t>Цветоделание</a:t>
            </a:r>
            <a:r>
              <a:rPr lang="ru-RU" sz="2000" dirty="0" smtClean="0"/>
              <a:t>.</a:t>
            </a:r>
          </a:p>
          <a:p>
            <a:pPr eaLnBrk="1" hangingPunct="1">
              <a:defRPr/>
            </a:pPr>
            <a:endParaRPr lang="ru-RU" sz="2000" dirty="0" smtClean="0">
              <a:solidFill>
                <a:schemeClr val="hlink"/>
              </a:solidFill>
            </a:endParaRPr>
          </a:p>
          <a:p>
            <a:pPr eaLnBrk="1" hangingPunct="1">
              <a:defRPr/>
            </a:pPr>
            <a:endParaRPr lang="ru-RU" sz="2000" dirty="0" smtClean="0">
              <a:solidFill>
                <a:schemeClr val="hlink"/>
              </a:solidFill>
            </a:endParaRP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title"/>
          </p:nvPr>
        </p:nvSpPr>
        <p:spPr>
          <a:xfrm>
            <a:off x="1043608" y="0"/>
            <a:ext cx="749808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На каком содержании делать?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.</a:t>
            </a:r>
            <a:br>
              <a:rPr lang="ru-RU" sz="1600" dirty="0" smtClean="0"/>
            </a:br>
            <a:endParaRPr lang="ru-RU" sz="1600" b="1" i="1" dirty="0" smtClean="0">
              <a:solidFill>
                <a:srgbClr val="CC0000"/>
              </a:solidFill>
            </a:endParaRPr>
          </a:p>
        </p:txBody>
      </p:sp>
      <p:sp>
        <p:nvSpPr>
          <p:cNvPr id="49157" name="WordArt 7"/>
          <p:cNvSpPr>
            <a:spLocks noChangeArrowheads="1" noChangeShapeType="1" noTextEdit="1"/>
          </p:cNvSpPr>
          <p:nvPr/>
        </p:nvSpPr>
        <p:spPr bwMode="auto">
          <a:xfrm>
            <a:off x="500979" y="620689"/>
            <a:ext cx="7624762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394"/>
              </a:avLst>
            </a:prstTxWarp>
          </a:bodyPr>
          <a:lstStyle/>
          <a:p>
            <a:r>
              <a:rPr lang="ru-RU" sz="3600" kern="10" dirty="0">
                <a:solidFill>
                  <a:srgbClr val="FF0000"/>
                </a:solidFill>
                <a:latin typeface="Gungsuh" pitchFamily="18" charset="-127"/>
                <a:ea typeface="Gungsuh" pitchFamily="18" charset="-127"/>
              </a:rPr>
              <a:t>Народные ремесла </a:t>
            </a:r>
            <a:r>
              <a:rPr lang="ru-RU" sz="3600" kern="10" dirty="0" smtClean="0">
                <a:solidFill>
                  <a:srgbClr val="FF0000"/>
                </a:solidFill>
                <a:latin typeface="Gungsuh" pitchFamily="18" charset="-127"/>
                <a:ea typeface="Gungsuh" pitchFamily="18" charset="-127"/>
              </a:rPr>
              <a:t>как </a:t>
            </a:r>
            <a:r>
              <a:rPr lang="ru-RU" sz="3600" kern="10" dirty="0">
                <a:solidFill>
                  <a:srgbClr val="FF0000"/>
                </a:solidFill>
                <a:latin typeface="Gungsuh" pitchFamily="18" charset="-127"/>
                <a:ea typeface="Gungsuh" pitchFamily="18" charset="-127"/>
              </a:rPr>
              <a:t>социокультурная ценность</a:t>
            </a:r>
          </a:p>
          <a:p>
            <a:r>
              <a:rPr lang="ru-RU" sz="3600" kern="10" dirty="0">
                <a:solidFill>
                  <a:srgbClr val="FF0000"/>
                </a:solidFill>
                <a:latin typeface="Gungsuh" pitchFamily="18" charset="-127"/>
                <a:ea typeface="Gungsuh" pitchFamily="18" charset="-127"/>
              </a:rPr>
              <a:t>           (на примере кубанских народных </a:t>
            </a:r>
            <a:r>
              <a:rPr lang="ru-RU" sz="3600" kern="10" dirty="0" smtClean="0">
                <a:solidFill>
                  <a:srgbClr val="FF0000"/>
                </a:solidFill>
                <a:latin typeface="Gungsuh" pitchFamily="18" charset="-127"/>
                <a:ea typeface="Gungsuh" pitchFamily="18" charset="-127"/>
              </a:rPr>
              <a:t>ремёсел) </a:t>
            </a:r>
            <a:endParaRPr lang="ru-RU" sz="3600" kern="10" dirty="0">
              <a:solidFill>
                <a:srgbClr val="FF0000"/>
              </a:solidFill>
              <a:latin typeface="Gungsuh" pitchFamily="18" charset="-127"/>
              <a:ea typeface="Gungsuh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Духовно- нравственное воспитание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 содействует становлению у </a:t>
            </a:r>
            <a:r>
              <a:rPr lang="ru-RU" sz="3600" b="1" dirty="0" smtClean="0"/>
              <a:t>школьников: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052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2267744" y="4725144"/>
          <a:ext cx="6696744" cy="1916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7812360" y="4365104"/>
            <a:ext cx="567239" cy="567239"/>
            <a:chOff x="7045140" y="1674083"/>
            <a:chExt cx="567239" cy="567239"/>
          </a:xfrm>
        </p:grpSpPr>
        <p:sp>
          <p:nvSpPr>
            <p:cNvPr id="7" name="Стрелка вниз 6"/>
            <p:cNvSpPr/>
            <p:nvPr/>
          </p:nvSpPr>
          <p:spPr>
            <a:xfrm>
              <a:off x="7045140" y="1674083"/>
              <a:ext cx="567239" cy="567239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Стрелка вниз 4"/>
            <p:cNvSpPr/>
            <p:nvPr/>
          </p:nvSpPr>
          <p:spPr>
            <a:xfrm>
              <a:off x="7172769" y="1674083"/>
              <a:ext cx="311981" cy="4268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500" kern="12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685800" y="381000"/>
            <a:ext cx="7772400" cy="838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 dirty="0">
                <a:latin typeface="Arial" pitchFamily="34" charset="0"/>
              </a:rPr>
              <a:t>Разграничение добрых и злых поступков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609600" y="1524000"/>
            <a:ext cx="7772400" cy="838200"/>
          </a:xfrm>
          <a:prstGeom prst="rect">
            <a:avLst/>
          </a:prstGeom>
          <a:solidFill>
            <a:srgbClr val="90E53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>
                <a:solidFill>
                  <a:srgbClr val="FF3300"/>
                </a:solidFill>
                <a:latin typeface="Arial" pitchFamily="34" charset="0"/>
              </a:rPr>
              <a:t>Стыдливость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685800" y="5257800"/>
            <a:ext cx="7772400" cy="838200"/>
          </a:xfrm>
          <a:prstGeom prst="rect">
            <a:avLst/>
          </a:prstGeom>
          <a:solidFill>
            <a:srgbClr val="90E53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>
                <a:solidFill>
                  <a:srgbClr val="FF3300"/>
                </a:solidFill>
                <a:latin typeface="Arial" pitchFamily="34" charset="0"/>
              </a:rPr>
              <a:t>Порядочность</a:t>
            </a: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609600" y="4191000"/>
            <a:ext cx="7924800" cy="838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700" b="1" i="1" dirty="0">
                <a:latin typeface="Arial" pitchFamily="34" charset="0"/>
              </a:rPr>
              <a:t>Добросовестное выполнение обязанностей</a:t>
            </a: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685800" y="2971800"/>
            <a:ext cx="7772400" cy="838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 dirty="0" smtClean="0">
                <a:latin typeface="Arial" pitchFamily="34" charset="0"/>
              </a:rPr>
              <a:t>Невосприимчивость </a:t>
            </a:r>
            <a:r>
              <a:rPr lang="ru-RU" sz="2400" b="1" i="1" dirty="0">
                <a:latin typeface="Arial" pitchFamily="34" charset="0"/>
              </a:rPr>
              <a:t>к плохому, поддержка добра</a:t>
            </a: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4343400" y="1295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4343400" y="2514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44196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7116" name="Line 13"/>
          <p:cNvSpPr>
            <a:spLocks noChangeShapeType="1"/>
          </p:cNvSpPr>
          <p:nvPr/>
        </p:nvSpPr>
        <p:spPr bwMode="auto">
          <a:xfrm>
            <a:off x="4419600" y="5029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  <p:bldP spid="47109" grpId="0" animBg="1"/>
      <p:bldP spid="47110" grpId="0" animBg="1"/>
      <p:bldP spid="47111" grpId="0" animBg="1"/>
      <p:bldP spid="471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548680"/>
          <a:ext cx="8964488" cy="60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/>
              <a:t>Проблемы реализации духовно-нравственного воспитания в современных условиях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7498080" cy="5301208"/>
          </a:xfrm>
          <a:blipFill dpi="0" rotWithShape="1">
            <a:blip r:embed="rId2" cstate="print">
              <a:alphaModFix amt="54000"/>
            </a:blip>
            <a:srcRect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pPr marL="596646" indent="-514350">
              <a:buAutoNum type="arabicPeriod"/>
            </a:pPr>
            <a:r>
              <a:rPr lang="ru-RU" sz="2600" dirty="0" smtClean="0">
                <a:solidFill>
                  <a:srgbClr val="FF0000"/>
                </a:solidFill>
              </a:rPr>
              <a:t>Разрушение </a:t>
            </a:r>
            <a:r>
              <a:rPr lang="ru-RU" sz="2600" dirty="0">
                <a:solidFill>
                  <a:srgbClr val="FF0000"/>
                </a:solidFill>
              </a:rPr>
              <a:t>традиционного уклада жизни: </a:t>
            </a:r>
            <a:r>
              <a:rPr lang="ru-RU" dirty="0"/>
              <a:t>основанных на православном мировосприятии обычаев, традиций, отношений (сердечных чувствований и настроений), правил доброй и благочестивой жизни, традиционного распорядка дня, недели, года</a:t>
            </a:r>
            <a:r>
              <a:rPr lang="ru-RU" dirty="0" smtClean="0"/>
              <a:t>.</a:t>
            </a:r>
          </a:p>
          <a:p>
            <a:pPr marL="596646" indent="-514350">
              <a:buFont typeface="Wingdings 2"/>
              <a:buAutoNum type="arabicPeriod"/>
            </a:pPr>
            <a:r>
              <a:rPr lang="ru-RU" sz="2600" dirty="0">
                <a:solidFill>
                  <a:srgbClr val="FF0000"/>
                </a:solidFill>
              </a:rPr>
              <a:t>Проблема малого числа подлинных носителей традиционной </a:t>
            </a:r>
            <a:r>
              <a:rPr lang="ru-RU" sz="2600" dirty="0" smtClean="0">
                <a:solidFill>
                  <a:srgbClr val="FF0000"/>
                </a:solidFill>
              </a:rPr>
              <a:t> культуры кубанского казачества </a:t>
            </a:r>
          </a:p>
          <a:p>
            <a:pPr marL="596646" indent="-514350">
              <a:buFont typeface="Wingdings 2"/>
              <a:buAutoNum type="arabicPeriod"/>
            </a:pPr>
            <a:r>
              <a:rPr lang="ru-RU" sz="2600" dirty="0" smtClean="0">
                <a:solidFill>
                  <a:srgbClr val="FF0000"/>
                </a:solidFill>
              </a:rPr>
              <a:t>Разрушение </a:t>
            </a:r>
            <a:r>
              <a:rPr lang="ru-RU" sz="2600" dirty="0">
                <a:solidFill>
                  <a:srgbClr val="FF0000"/>
                </a:solidFill>
              </a:rPr>
              <a:t>и кризис семьи, крайне низкий уровень духовно-нравственной культуры большинства современных родителей.</a:t>
            </a:r>
            <a:r>
              <a:rPr lang="ru-RU" sz="2600" dirty="0"/>
              <a:t> </a:t>
            </a:r>
            <a:r>
              <a:rPr lang="ru-RU" dirty="0"/>
              <a:t>Некомпетентность семьи в вопросах духовного становления и воспитания ребенка, утрата семейной функции передачи детям значимых культурных и жизненных ценностей. </a:t>
            </a:r>
            <a:endParaRPr lang="ru-RU" dirty="0" smtClean="0"/>
          </a:p>
          <a:p>
            <a:pPr marL="596646" indent="-514350">
              <a:buFont typeface="Wingdings 2"/>
              <a:buAutoNum type="arabicPeriod"/>
            </a:pPr>
            <a:r>
              <a:rPr lang="ru-RU" sz="2800" dirty="0">
                <a:solidFill>
                  <a:srgbClr val="FF0000"/>
                </a:solidFill>
              </a:rPr>
              <a:t>Политическая проблема</a:t>
            </a:r>
            <a:r>
              <a:rPr lang="ru-RU" sz="2800" dirty="0"/>
              <a:t>: </a:t>
            </a:r>
            <a:r>
              <a:rPr lang="ru-RU" dirty="0"/>
              <a:t>государство, призванное выполнять важную функцию в духовно-нравственном просвещении и воспитании, не имеет сегодня четкой идеологической позиции и позволяет заполнять духовно-нравственную сферу суррогатами и продуктами западной массовой культуры. </a:t>
            </a:r>
          </a:p>
          <a:p>
            <a:pPr marL="596646" indent="-514350">
              <a:buFont typeface="Wingdings 2"/>
              <a:buAutoNum type="arabicPeriod"/>
            </a:pPr>
            <a:r>
              <a:rPr lang="ru-RU" sz="2800" dirty="0">
                <a:solidFill>
                  <a:srgbClr val="FF0000"/>
                </a:solidFill>
              </a:rPr>
              <a:t>Экономическая проблема</a:t>
            </a:r>
            <a:r>
              <a:rPr lang="ru-RU" dirty="0"/>
              <a:t>. В то время как огромные деньги тратятся на внедрение различных программ либерального характера, нет средств на разработку и создание учебно-методической и информационной продукции по традиционному духовно-нравственному воспитанию, преподаванию основ православной культуры; на духовно-нравственное просвещение населения и подготовку педагогов. </a:t>
            </a:r>
          </a:p>
          <a:p>
            <a:pPr marL="596646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8101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Используемые источники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82296" indent="0">
              <a:buNone/>
            </a:pPr>
            <a:r>
              <a:rPr lang="ru-RU" sz="3600" dirty="0" smtClean="0"/>
              <a:t>1. Духовно-нравственное </a:t>
            </a:r>
            <a:r>
              <a:rPr lang="ru-RU" sz="3600" dirty="0"/>
              <a:t>воспитание детей и молодежи России: </a:t>
            </a:r>
            <a:r>
              <a:rPr lang="ru-RU" sz="3600" dirty="0" smtClean="0"/>
              <a:t>комплексное </a:t>
            </a:r>
            <a:r>
              <a:rPr lang="ru-RU" sz="3600" dirty="0"/>
              <a:t>решение </a:t>
            </a:r>
            <a:r>
              <a:rPr lang="ru-RU" sz="3600" dirty="0" smtClean="0"/>
              <a:t>проблемы. Д.Г</a:t>
            </a:r>
            <a:r>
              <a:rPr lang="ru-RU" sz="3600" dirty="0"/>
              <a:t>. Левчук, О.М. </a:t>
            </a:r>
            <a:r>
              <a:rPr lang="ru-RU" sz="3600" dirty="0" err="1" smtClean="0"/>
              <a:t>Потаповская</a:t>
            </a:r>
            <a:r>
              <a:rPr lang="ru-RU" sz="3600" dirty="0" smtClean="0"/>
              <a:t>. Издательство </a:t>
            </a:r>
            <a:r>
              <a:rPr lang="ru-RU" sz="3600" dirty="0"/>
              <a:t>“Планета 2000</a:t>
            </a:r>
            <a:r>
              <a:rPr lang="ru-RU" sz="3600" dirty="0" smtClean="0"/>
              <a:t>”</a:t>
            </a:r>
          </a:p>
          <a:p>
            <a:pPr marL="82296" indent="0">
              <a:buNone/>
            </a:pPr>
            <a:r>
              <a:rPr lang="ru-RU" sz="3600" dirty="0" smtClean="0"/>
              <a:t>2. Фёдорова </a:t>
            </a:r>
            <a:r>
              <a:rPr lang="ru-RU" sz="3600" dirty="0"/>
              <a:t>Т.Ф. Духовно-нравственное воспитание школьников. (7 – 9 </a:t>
            </a:r>
            <a:r>
              <a:rPr lang="ru-RU" sz="3600" dirty="0" err="1"/>
              <a:t>кл</a:t>
            </a:r>
            <a:r>
              <a:rPr lang="ru-RU" sz="3600" dirty="0"/>
              <a:t>.). Из опыта работы классного руководителя. – Армавир, 2008. </a:t>
            </a:r>
          </a:p>
          <a:p>
            <a:pPr marL="82296" indent="0">
              <a:buNone/>
            </a:pPr>
            <a:r>
              <a:rPr lang="ru-RU" sz="3600" dirty="0" smtClean="0"/>
              <a:t>3. Технология </a:t>
            </a:r>
            <a:r>
              <a:rPr lang="ru-RU" sz="3600" dirty="0"/>
              <a:t>этнокультурного </a:t>
            </a:r>
            <a:r>
              <a:rPr lang="ru-RU" sz="3600" dirty="0" smtClean="0"/>
              <a:t>воспитания. </a:t>
            </a:r>
            <a:r>
              <a:rPr lang="ru-RU" sz="3600" dirty="0"/>
              <a:t>Бондарева </a:t>
            </a:r>
            <a:r>
              <a:rPr lang="ru-RU" sz="3600" dirty="0" smtClean="0"/>
              <a:t>Н.А. - Армавир, 2011 г.</a:t>
            </a:r>
          </a:p>
          <a:p>
            <a:pPr marL="82296" indent="0">
              <a:buNone/>
            </a:pPr>
            <a:r>
              <a:rPr lang="ru-RU" sz="3600" dirty="0" smtClean="0"/>
              <a:t>4. Духовно-нравственная культура. </a:t>
            </a:r>
            <a:r>
              <a:rPr lang="ru-RU" sz="3600" dirty="0"/>
              <a:t>Бондарева Н.А</a:t>
            </a:r>
            <a:r>
              <a:rPr lang="ru-RU" sz="3600" dirty="0" smtClean="0"/>
              <a:t>. – Армавир, 2011 г.</a:t>
            </a:r>
            <a:endParaRPr lang="ru-RU" sz="3600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168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60648"/>
            <a:ext cx="7520940" cy="3579849"/>
          </a:xfrm>
          <a:noFill/>
        </p:spPr>
        <p:txBody>
          <a:bodyPr>
            <a:noAutofit/>
          </a:bodyPr>
          <a:lstStyle/>
          <a:p>
            <a:r>
              <a:rPr lang="ru-RU" sz="3200" b="1" dirty="0"/>
              <a:t>Сильнейшим источником </a:t>
            </a:r>
            <a:r>
              <a:rPr lang="ru-RU" sz="3200" b="1" dirty="0" smtClean="0">
                <a:solidFill>
                  <a:srgbClr val="FF0000"/>
                </a:solidFill>
              </a:rPr>
              <a:t>ДУХОВНОСТИ </a:t>
            </a:r>
            <a:r>
              <a:rPr lang="ru-RU" sz="3200" b="1" dirty="0" smtClean="0"/>
              <a:t>является </a:t>
            </a:r>
            <a:r>
              <a:rPr lang="ru-RU" sz="3200" b="1" dirty="0" smtClean="0">
                <a:solidFill>
                  <a:srgbClr val="FF0000"/>
                </a:solidFill>
              </a:rPr>
              <a:t>СОВЕСТЬ</a:t>
            </a:r>
            <a:r>
              <a:rPr lang="ru-RU" sz="3200" b="1" dirty="0" smtClean="0"/>
              <a:t>, </a:t>
            </a:r>
            <a:r>
              <a:rPr lang="ru-RU" sz="3200" b="1" dirty="0"/>
              <a:t>а проявлением </a:t>
            </a:r>
            <a:r>
              <a:rPr lang="ru-RU" sz="3200" b="1" dirty="0" smtClean="0"/>
              <a:t>духовности – </a:t>
            </a:r>
            <a:r>
              <a:rPr lang="ru-RU" sz="3200" b="1" dirty="0" smtClean="0">
                <a:solidFill>
                  <a:srgbClr val="FF0000"/>
                </a:solidFill>
              </a:rPr>
              <a:t>ЛЮБОВЬ</a:t>
            </a:r>
          </a:p>
          <a:p>
            <a:pPr>
              <a:buNone/>
            </a:pPr>
            <a:endParaRPr lang="ru-RU" sz="3200" b="1" dirty="0" smtClean="0"/>
          </a:p>
          <a:p>
            <a:r>
              <a:rPr lang="ru-RU" sz="3200" b="1" i="1" dirty="0" smtClean="0"/>
              <a:t>«Безнравственный человек – значит бессовестный» (К.Д.Ушинский).</a:t>
            </a:r>
            <a:endParaRPr lang="ru-RU" sz="3200" b="1" dirty="0"/>
          </a:p>
          <a:p>
            <a:endParaRPr lang="ru-RU" sz="3200" b="1" dirty="0"/>
          </a:p>
          <a:p>
            <a:pPr algn="ctr"/>
            <a:r>
              <a:rPr lang="ru-RU" sz="4000" b="1" dirty="0">
                <a:solidFill>
                  <a:srgbClr val="FF0000"/>
                </a:solidFill>
              </a:rPr>
              <a:t>СО + ВЕСТЬ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r>
              <a:rPr lang="ru-RU" sz="3600" b="1" dirty="0">
                <a:solidFill>
                  <a:srgbClr val="FF0000"/>
                </a:solidFill>
              </a:rPr>
              <a:t>Весть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908720"/>
            <a:ext cx="7772400" cy="4864100"/>
          </a:xfrm>
          <a:noFill/>
        </p:spPr>
        <p:txBody>
          <a:bodyPr/>
          <a:lstStyle/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ru-RU" sz="2800" b="1" i="1" dirty="0"/>
              <a:t>Почитай отца своего и мать свою, чтобы тебе было хорошо и чтобы ты долго жил на земле.</a:t>
            </a: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ru-RU" sz="2800" b="1" i="1" dirty="0"/>
              <a:t>Не убивай.</a:t>
            </a: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ru-RU" sz="2800" b="1" i="1" dirty="0"/>
              <a:t>Не прелюбодействуй.</a:t>
            </a: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ru-RU" sz="2800" b="1" i="1" dirty="0"/>
              <a:t>Не кради. </a:t>
            </a: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ru-RU" sz="2800" b="1" i="1" dirty="0"/>
              <a:t>Не произноси ложного свидетельства на ближнего своего.</a:t>
            </a: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ru-RU" sz="2800" b="1" i="1" dirty="0"/>
              <a:t>Не желай себе жены ближнего твоего, не желай себе дома ближнего твоего, …ни всего того,  что принадлежит ближнему твоему.</a:t>
            </a:r>
          </a:p>
          <a:p>
            <a:pPr>
              <a:lnSpc>
                <a:spcPct val="80000"/>
              </a:lnSpc>
            </a:pPr>
            <a:endParaRPr lang="ru-RU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/>
      <p:bldP spid="1730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8640"/>
            <a:ext cx="7498080" cy="6048672"/>
          </a:xfrm>
          <a:noFill/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НРАВСТВЕННОСТЬ</a:t>
            </a:r>
            <a:r>
              <a:rPr lang="ru-RU" sz="2800" dirty="0" smtClean="0"/>
              <a:t> </a:t>
            </a:r>
            <a:r>
              <a:rPr lang="ru-RU" sz="2800" b="1" dirty="0" smtClean="0"/>
              <a:t>-</a:t>
            </a:r>
            <a:r>
              <a:rPr lang="ru-RU" sz="2800" dirty="0" smtClean="0"/>
              <a:t> </a:t>
            </a:r>
            <a:r>
              <a:rPr lang="ru-RU" sz="2800" b="0" dirty="0"/>
              <a:t>это компонент культуры, содержанием которого выступают этические ценности, составляющие основу сознания</a:t>
            </a:r>
            <a:r>
              <a:rPr lang="ru-RU" sz="2800" b="0" dirty="0" smtClean="0"/>
              <a:t>.</a:t>
            </a:r>
          </a:p>
          <a:p>
            <a:endParaRPr lang="ru-RU" sz="2800" dirty="0" smtClean="0"/>
          </a:p>
          <a:p>
            <a:r>
              <a:rPr lang="ru-RU" sz="2800" b="1" i="1" dirty="0" smtClean="0">
                <a:solidFill>
                  <a:srgbClr val="FF0000"/>
                </a:solidFill>
              </a:rPr>
              <a:t>ДУХОВНОСТЬ И НРАВСТВЕННОСТЬ </a:t>
            </a:r>
            <a:r>
              <a:rPr lang="ru-RU" sz="2800" b="1" i="1" dirty="0" smtClean="0"/>
              <a:t>- </a:t>
            </a:r>
            <a:r>
              <a:rPr lang="ru-RU" sz="2800" b="0" i="1" dirty="0" smtClean="0"/>
              <a:t>понятия, существующие в неразрывном единстве. При их отсутствии начинается распад личности и культуры.</a:t>
            </a:r>
            <a:endParaRPr lang="ru-RU" sz="2800" b="0" dirty="0" smtClean="0"/>
          </a:p>
          <a:p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16632"/>
            <a:ext cx="7793037" cy="809625"/>
          </a:xfrm>
        </p:spPr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</a:rPr>
              <a:t>Признаки духовного здоровья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908720"/>
            <a:ext cx="8028384" cy="5328592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/>
              <a:t>    </a:t>
            </a:r>
            <a:r>
              <a:rPr lang="ru-RU" sz="2800" dirty="0"/>
              <a:t>1) позитивный взгляд на жизнь и внутреннее равновесие;</a:t>
            </a:r>
            <a:br>
              <a:rPr lang="ru-RU" sz="2800" dirty="0"/>
            </a:br>
            <a:r>
              <a:rPr lang="ru-RU" sz="2800" dirty="0"/>
              <a:t>2) способность к концентрации;</a:t>
            </a:r>
            <a:br>
              <a:rPr lang="ru-RU" sz="2800" dirty="0"/>
            </a:br>
            <a:r>
              <a:rPr lang="ru-RU" sz="2800" dirty="0"/>
              <a:t>3) способность обуздывать негативные эмоции;</a:t>
            </a:r>
            <a:br>
              <a:rPr lang="ru-RU" sz="2800" dirty="0"/>
            </a:br>
            <a:r>
              <a:rPr lang="ru-RU" sz="2800" dirty="0"/>
              <a:t>4) высокий уровень социальной активности;</a:t>
            </a:r>
            <a:br>
              <a:rPr lang="ru-RU" sz="2800" dirty="0"/>
            </a:br>
            <a:r>
              <a:rPr lang="ru-RU" sz="2800" dirty="0"/>
              <a:t>5) понимание личностей и ситуаций;</a:t>
            </a:r>
            <a:br>
              <a:rPr lang="ru-RU" sz="2800" dirty="0"/>
            </a:br>
            <a:r>
              <a:rPr lang="ru-RU" sz="2800" dirty="0"/>
              <a:t>6) способность вычленять важнейшее из множества неважного;</a:t>
            </a:r>
            <a:br>
              <a:rPr lang="ru-RU" sz="2800" dirty="0"/>
            </a:br>
            <a:r>
              <a:rPr lang="ru-RU" sz="2800" dirty="0"/>
              <a:t>7) вегетативную стабилизацию;</a:t>
            </a:r>
            <a:br>
              <a:rPr lang="ru-RU" sz="2800" dirty="0"/>
            </a:br>
            <a:r>
              <a:rPr lang="ru-RU" sz="2800" dirty="0"/>
              <a:t>8) внимательность и собранность;</a:t>
            </a:r>
            <a:br>
              <a:rPr lang="ru-RU" sz="2800" dirty="0"/>
            </a:br>
            <a:r>
              <a:rPr lang="ru-RU" sz="2800" dirty="0"/>
              <a:t>9) способность слушать и слышать, смотреть и видеть, выбирать себя и выбирать себе; </a:t>
            </a:r>
            <a:br>
              <a:rPr lang="ru-RU" sz="2800" dirty="0"/>
            </a:br>
            <a:r>
              <a:rPr lang="ru-RU" sz="2800" dirty="0"/>
              <a:t>10) способность ориентации, которая позволяет человеку занять адекватную позицию в окружающем нас мире.</a:t>
            </a:r>
          </a:p>
          <a:p>
            <a:pPr>
              <a:lnSpc>
                <a:spcPct val="90000"/>
              </a:lnSpc>
            </a:pPr>
            <a:endParaRPr lang="ru-RU" sz="2400" dirty="0"/>
          </a:p>
          <a:p>
            <a:pPr>
              <a:lnSpc>
                <a:spcPct val="90000"/>
              </a:lnSpc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/>
      <p:bldP spid="14848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332656"/>
            <a:ext cx="8820472" cy="5400600"/>
          </a:xfrm>
          <a:noFill/>
        </p:spPr>
        <p:txBody>
          <a:bodyPr>
            <a:normAutofit/>
          </a:bodyPr>
          <a:lstStyle/>
          <a:p>
            <a:pPr>
              <a:buNone/>
            </a:pPr>
            <a:endParaRPr lang="ru-RU" b="1" dirty="0" smtClean="0"/>
          </a:p>
          <a:p>
            <a:r>
              <a:rPr lang="ru-RU" sz="3600" b="1" dirty="0" smtClean="0"/>
              <a:t>В </a:t>
            </a:r>
            <a:r>
              <a:rPr lang="ru-RU" sz="3600" b="1" dirty="0"/>
              <a:t>здоровом теле –здоровый дух.</a:t>
            </a:r>
          </a:p>
          <a:p>
            <a:pPr algn="ctr">
              <a:buFont typeface="Wingdings" pitchFamily="2" charset="2"/>
              <a:buNone/>
            </a:pPr>
            <a:r>
              <a:rPr lang="ru-RU" sz="3600" b="1" dirty="0" smtClean="0">
                <a:solidFill>
                  <a:schemeClr val="hlink"/>
                </a:solidFill>
              </a:rPr>
              <a:t>???????</a:t>
            </a:r>
          </a:p>
          <a:p>
            <a:pPr algn="ctr">
              <a:buFont typeface="Wingdings" pitchFamily="2" charset="2"/>
              <a:buNone/>
            </a:pPr>
            <a:endParaRPr lang="ru-RU" sz="3600" b="1" dirty="0">
              <a:solidFill>
                <a:schemeClr val="hlink"/>
              </a:solidFill>
            </a:endParaRPr>
          </a:p>
          <a:p>
            <a:r>
              <a:rPr lang="ru-RU" sz="3600" b="1" dirty="0"/>
              <a:t>При здоровом духе – здоровое тело. </a:t>
            </a:r>
          </a:p>
          <a:p>
            <a:pPr algn="ctr">
              <a:buFont typeface="Wingdings" pitchFamily="2" charset="2"/>
              <a:buNone/>
            </a:pPr>
            <a:r>
              <a:rPr lang="ru-RU" sz="3600" b="1" dirty="0">
                <a:solidFill>
                  <a:schemeClr val="hlink"/>
                </a:solidFill>
              </a:rPr>
              <a:t>???????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793037" cy="6223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hlink"/>
                </a:solidFill>
              </a:rPr>
              <a:t>Компоненты духовности человека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836712"/>
            <a:ext cx="7772400" cy="6021288"/>
          </a:xfrm>
          <a:blipFill dpi="0" rotWithShape="1">
            <a:blip r:embed="rId2" cstate="print">
              <a:alphaModFix amt="48000"/>
            </a:blip>
            <a:srcRect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ru-RU" sz="2800" b="1" i="1" dirty="0" smtClean="0"/>
              <a:t>1</a:t>
            </a:r>
            <a:r>
              <a:rPr lang="ru-RU" sz="2800" b="1" i="1" dirty="0"/>
              <a:t>. </a:t>
            </a:r>
            <a:r>
              <a:rPr lang="ru-RU" sz="2800" b="1" i="1" dirty="0">
                <a:solidFill>
                  <a:srgbClr val="FF0000"/>
                </a:solidFill>
              </a:rPr>
              <a:t>Нравственные чувства </a:t>
            </a:r>
            <a:r>
              <a:rPr lang="ru-RU" sz="2800" b="1" i="1" dirty="0"/>
              <a:t>(совесть, долг, ответственность, гражданственность, патриотизм).</a:t>
            </a:r>
          </a:p>
          <a:p>
            <a:r>
              <a:rPr lang="ru-RU" sz="2800" b="1" i="1" dirty="0"/>
              <a:t>2. </a:t>
            </a:r>
            <a:r>
              <a:rPr lang="ru-RU" sz="2800" b="1" i="1" dirty="0">
                <a:solidFill>
                  <a:srgbClr val="FF0000"/>
                </a:solidFill>
              </a:rPr>
              <a:t>Нравственный облик </a:t>
            </a:r>
            <a:r>
              <a:rPr lang="ru-RU" sz="2800" b="1" i="1" dirty="0"/>
              <a:t>(терпение, милосердие, кротость, </a:t>
            </a:r>
            <a:r>
              <a:rPr lang="ru-RU" sz="2800" b="1" i="1" dirty="0" err="1"/>
              <a:t>незлобливость</a:t>
            </a:r>
            <a:r>
              <a:rPr lang="ru-RU" sz="2800" b="1" i="1" dirty="0"/>
              <a:t>).</a:t>
            </a:r>
          </a:p>
          <a:p>
            <a:r>
              <a:rPr lang="ru-RU" sz="2800" b="1" i="1" dirty="0"/>
              <a:t>3. </a:t>
            </a:r>
            <a:r>
              <a:rPr lang="ru-RU" sz="2800" b="1" i="1" dirty="0">
                <a:solidFill>
                  <a:srgbClr val="FF0000"/>
                </a:solidFill>
              </a:rPr>
              <a:t>Нравственная позиция </a:t>
            </a:r>
            <a:r>
              <a:rPr lang="ru-RU" sz="2800" b="1" i="1" dirty="0"/>
              <a:t>(способность к различению добра и зла, готовность к преодолению жизненных испытаний).</a:t>
            </a:r>
          </a:p>
          <a:p>
            <a:r>
              <a:rPr lang="ru-RU" sz="2800" b="1" i="1" dirty="0"/>
              <a:t>4. </a:t>
            </a:r>
            <a:r>
              <a:rPr lang="ru-RU" sz="2800" b="1" i="1" dirty="0">
                <a:solidFill>
                  <a:srgbClr val="FF0000"/>
                </a:solidFill>
              </a:rPr>
              <a:t>Нравственное поведение </a:t>
            </a:r>
            <a:r>
              <a:rPr lang="ru-RU" sz="2800" b="1" i="1" dirty="0"/>
              <a:t>(готовность к служению людям и Отечеству, проявления рассудительности, послушания, доброй воли).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0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530</TotalTime>
  <Words>1328</Words>
  <Application>Microsoft Office PowerPoint</Application>
  <PresentationFormat>Экран (4:3)</PresentationFormat>
  <Paragraphs>276</Paragraphs>
  <Slides>35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Углы</vt:lpstr>
      <vt:lpstr>Духовно-нравственное воспитание школьников в классах казачьей направленности </vt:lpstr>
      <vt:lpstr>Актуальность духовно-нравственного воспитания </vt:lpstr>
      <vt:lpstr>Слайд 3</vt:lpstr>
      <vt:lpstr>Слайд 4</vt:lpstr>
      <vt:lpstr>Весть</vt:lpstr>
      <vt:lpstr>Слайд 6</vt:lpstr>
      <vt:lpstr>Признаки духовного здоровья</vt:lpstr>
      <vt:lpstr>Слайд 8</vt:lpstr>
      <vt:lpstr>Компоненты духовности человека</vt:lpstr>
      <vt:lpstr>Цель духовно - нравственного воспитания:</vt:lpstr>
      <vt:lpstr>Слайд 11</vt:lpstr>
      <vt:lpstr>Слайд 12</vt:lpstr>
      <vt:lpstr>Задачи духовно-нравственного воспитания: </vt:lpstr>
      <vt:lpstr>Слайд 14</vt:lpstr>
      <vt:lpstr>Слайд 15</vt:lpstr>
      <vt:lpstr>Слайд 16</vt:lpstr>
      <vt:lpstr>Как делать? </vt:lpstr>
      <vt:lpstr>Как делать? </vt:lpstr>
      <vt:lpstr>Как делать? </vt:lpstr>
      <vt:lpstr>Как делать? </vt:lpstr>
      <vt:lpstr>Где будем делать? </vt:lpstr>
      <vt:lpstr> На каком содержании делать? Общечеловеческие ценности</vt:lpstr>
      <vt:lpstr>Слайд 23</vt:lpstr>
      <vt:lpstr>Как делать? Алгоритм воспитательной работы</vt:lpstr>
      <vt:lpstr>На каком содержании делать?  </vt:lpstr>
      <vt:lpstr>Слайд 26</vt:lpstr>
      <vt:lpstr>Слайд 27</vt:lpstr>
      <vt:lpstr>Слайд 28</vt:lpstr>
      <vt:lpstr>На каком содержании?   </vt:lpstr>
      <vt:lpstr>На каком содержании делать? . </vt:lpstr>
      <vt:lpstr>Духовно- нравственное воспитание  содействует становлению у школьников:   </vt:lpstr>
      <vt:lpstr>Слайд 32</vt:lpstr>
      <vt:lpstr>Слайд 33</vt:lpstr>
      <vt:lpstr>Проблемы реализации духовно-нравственного воспитания в современных условиях</vt:lpstr>
      <vt:lpstr>Используемые источники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Илья</dc:creator>
  <cp:lastModifiedBy>Илья</cp:lastModifiedBy>
  <cp:revision>47</cp:revision>
  <dcterms:created xsi:type="dcterms:W3CDTF">2012-03-18T12:13:46Z</dcterms:created>
  <dcterms:modified xsi:type="dcterms:W3CDTF">2012-04-20T18:17:22Z</dcterms:modified>
</cp:coreProperties>
</file>