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4AEC1DA-4CCE-48C6-8DF7-663DD03B5995}" type="datetimeFigureOut">
              <a:rPr lang="ru-RU" smtClean="0"/>
              <a:pPr/>
              <a:t>20.12.2011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4B6DBDD-ED5C-4BC5-AE13-1920189BE87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Компланарные векторы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математики: Текеева З.М.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Д.з.№355,№356.</a:t>
            </a:r>
          </a:p>
          <a:p>
            <a:endParaRPr lang="ru-RU" dirty="0" smtClean="0"/>
          </a:p>
          <a:p>
            <a:r>
              <a:rPr lang="ru-RU" dirty="0" smtClean="0"/>
              <a:t>Спасибо за урок!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 урока: познавательный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</a:p>
          <a:p>
            <a:pPr>
              <a:buNone/>
            </a:pPr>
            <a:r>
              <a:rPr lang="ru-RU" dirty="0" smtClean="0"/>
              <a:t>     1)ввести определение компланарных векторов;</a:t>
            </a:r>
          </a:p>
          <a:p>
            <a:pPr>
              <a:buNone/>
            </a:pPr>
            <a:r>
              <a:rPr lang="ru-RU" dirty="0" smtClean="0"/>
              <a:t>      2) рассмотреть признаки компланарности трех векторов и правило параллелепипеда, сложения трех некомпланарных векторов.</a:t>
            </a:r>
          </a:p>
          <a:p>
            <a:pPr>
              <a:buNone/>
            </a:pPr>
            <a:r>
              <a:rPr lang="ru-RU" dirty="0" smtClean="0"/>
              <a:t>    3) научить решать задачи по теме.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Определение компланарных векторов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016224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 smtClean="0"/>
              <a:t>Векторы называются </a:t>
            </a:r>
            <a:r>
              <a:rPr lang="ru-RU" sz="4000" b="1" i="1" dirty="0" smtClean="0"/>
              <a:t>компланарными</a:t>
            </a:r>
            <a:r>
              <a:rPr lang="ru-RU" sz="4000" dirty="0" smtClean="0"/>
              <a:t>, если имеются равные им вектора, параллельные одной плоскости. </a:t>
            </a:r>
          </a:p>
          <a:p>
            <a:r>
              <a:rPr lang="ru-RU" sz="4000" dirty="0" smtClean="0"/>
              <a:t>Любые два вектора компланарны. Любые три вектора, среди которых есть два коллинеарных, компланарны.</a:t>
            </a:r>
          </a:p>
          <a:p>
            <a:r>
              <a:rPr lang="ru-RU" sz="4000" dirty="0" smtClean="0"/>
              <a:t>Векторы </a:t>
            </a:r>
            <a:r>
              <a:rPr lang="en-US" sz="4000" dirty="0" smtClean="0"/>
              <a:t>a</a:t>
            </a:r>
            <a:r>
              <a:rPr lang="ru-RU" sz="4000" dirty="0" smtClean="0"/>
              <a:t> ,</a:t>
            </a:r>
            <a:r>
              <a:rPr lang="en-US" sz="4000" dirty="0" smtClean="0"/>
              <a:t>b</a:t>
            </a:r>
            <a:r>
              <a:rPr lang="ru-RU" sz="4000" dirty="0" smtClean="0"/>
              <a:t>  ,</a:t>
            </a:r>
            <a:r>
              <a:rPr lang="en-US" sz="4000" dirty="0" smtClean="0"/>
              <a:t>c</a:t>
            </a:r>
            <a:r>
              <a:rPr lang="ru-RU" sz="4000" dirty="0" smtClean="0"/>
              <a:t>- компланарны.</a:t>
            </a:r>
          </a:p>
          <a:p>
            <a:pPr>
              <a:buNone/>
            </a:pPr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>
            <a:off x="3275856" y="3573016"/>
            <a:ext cx="2448272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4572000" y="4077072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724128" y="3429000"/>
            <a:ext cx="252028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80112" y="530120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03848" y="4077072"/>
            <a:ext cx="373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96136" y="2996952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172400" y="3717032"/>
            <a:ext cx="385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427984" y="4581128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796136" y="371703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308304" y="422108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2051720" y="270892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411760" y="270892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915816" y="270892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4427984" y="465313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5796136" y="371703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7380312" y="42930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Свойства компланарных векторов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088232"/>
          </a:xfrm>
        </p:spPr>
        <p:txBody>
          <a:bodyPr>
            <a:normAutofit/>
          </a:bodyPr>
          <a:lstStyle/>
          <a:p>
            <a:r>
              <a:rPr lang="ru-RU" dirty="0" smtClean="0"/>
              <a:t>Если вектор с можно разложить по векторам а и</a:t>
            </a:r>
            <a:r>
              <a:rPr lang="en-US" dirty="0" smtClean="0"/>
              <a:t> b</a:t>
            </a:r>
            <a:r>
              <a:rPr lang="ru-RU" dirty="0" smtClean="0"/>
              <a:t> то есть представить в виде </a:t>
            </a:r>
            <a:r>
              <a:rPr lang="en-US" dirty="0" smtClean="0"/>
              <a:t>c=x*a</a:t>
            </a:r>
            <a:r>
              <a:rPr lang="ru-RU" dirty="0" smtClean="0"/>
              <a:t> </a:t>
            </a:r>
            <a:r>
              <a:rPr lang="en-US" dirty="0" smtClean="0"/>
              <a:t>+</a:t>
            </a:r>
            <a:r>
              <a:rPr lang="ru-RU" dirty="0" smtClean="0"/>
              <a:t> </a:t>
            </a:r>
            <a:r>
              <a:rPr lang="en-US" dirty="0" smtClean="0"/>
              <a:t>y*b</a:t>
            </a:r>
            <a:r>
              <a:rPr lang="ru-RU" dirty="0" smtClean="0"/>
              <a:t>, где коэфиценты х и</a:t>
            </a:r>
            <a:r>
              <a:rPr lang="en-US" dirty="0" smtClean="0"/>
              <a:t> </a:t>
            </a:r>
            <a:r>
              <a:rPr lang="ru-RU" dirty="0" smtClean="0"/>
              <a:t>у определяются единственным образом </a:t>
            </a:r>
            <a:endParaRPr lang="ru-RU" dirty="0"/>
          </a:p>
        </p:txBody>
      </p:sp>
      <p:pic>
        <p:nvPicPr>
          <p:cNvPr id="7" name="Рисунок 6" descr="http://webmath.exponenta.ru/s/c/stereometry/content/chapter9/section/paragraph2/images/09002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12976"/>
            <a:ext cx="7200800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699792" y="220486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3851920" y="227687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1979712" y="220486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ctr"/>
            <a:r>
              <a:rPr lang="ru-RU" dirty="0" smtClean="0"/>
              <a:t>Правило параллелепипеда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602128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Пусть </a:t>
            </a:r>
            <a:r>
              <a:rPr lang="en-US" sz="2400" dirty="0" smtClean="0"/>
              <a:t>a</a:t>
            </a:r>
            <a:r>
              <a:rPr lang="ru-RU" sz="2400" dirty="0" smtClean="0"/>
              <a:t>, </a:t>
            </a:r>
            <a:r>
              <a:rPr lang="en-US" sz="2400" dirty="0" smtClean="0"/>
              <a:t>b</a:t>
            </a:r>
            <a:r>
              <a:rPr lang="ru-RU" sz="2400" dirty="0" smtClean="0"/>
              <a:t>,</a:t>
            </a:r>
            <a:r>
              <a:rPr lang="en-US" sz="2400" dirty="0" smtClean="0"/>
              <a:t>c</a:t>
            </a:r>
            <a:r>
              <a:rPr lang="ru-RU" sz="2400" dirty="0" smtClean="0"/>
              <a:t>-некомпланарные векторы. Отложим от произвольной точки О пространства векторы </a:t>
            </a:r>
            <a:r>
              <a:rPr lang="en-US" sz="2400" dirty="0" smtClean="0"/>
              <a:t>OA=a</a:t>
            </a:r>
            <a:r>
              <a:rPr lang="ru-RU" sz="2400" dirty="0" smtClean="0"/>
              <a:t>,</a:t>
            </a:r>
            <a:r>
              <a:rPr lang="en-US" sz="2400" dirty="0" smtClean="0"/>
              <a:t> OB=b</a:t>
            </a:r>
            <a:r>
              <a:rPr lang="ru-RU" sz="2400" dirty="0" smtClean="0"/>
              <a:t>,</a:t>
            </a:r>
            <a:r>
              <a:rPr lang="en-US" sz="2400" dirty="0" smtClean="0"/>
              <a:t>OC=c</a:t>
            </a:r>
            <a:r>
              <a:rPr lang="ru-RU" sz="2400" dirty="0" smtClean="0"/>
              <a:t> и построим параллелепипед</a:t>
            </a:r>
          </a:p>
          <a:p>
            <a:r>
              <a:rPr lang="ru-RU" sz="2400" dirty="0" smtClean="0"/>
              <a:t>Диагональ </a:t>
            </a:r>
            <a:r>
              <a:rPr lang="en-US" sz="2400" dirty="0" smtClean="0"/>
              <a:t>OM=a + b + c</a:t>
            </a:r>
          </a:p>
          <a:p>
            <a:pPr>
              <a:buNone/>
            </a:pPr>
            <a:r>
              <a:rPr lang="en-US" sz="2400" dirty="0" smtClean="0"/>
              <a:t>OM=OD+DM=(OA+OB)+OC= a + b + c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763688" y="83671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23728" y="83671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411760" y="83671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971600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547664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1907704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411760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2843808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3491880" y="16288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pic>
        <p:nvPicPr>
          <p:cNvPr id="16386" name="Picture 2" descr="C:\Users\Toshiba\Pictures\Рисунок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996952"/>
            <a:ext cx="5904656" cy="3861048"/>
          </a:xfrm>
          <a:prstGeom prst="rect">
            <a:avLst/>
          </a:prstGeom>
          <a:noFill/>
        </p:spPr>
      </p:pic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3347864" y="20608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923928" y="20608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4427984" y="20608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83568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1331640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1979712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771800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3491880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4283968" y="24208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4860032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5436096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6012160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Разложения вектора по трем некомпланарным векторам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7444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Любой вектор можно разложить по трем данным некомпланарным векторам, причем коэфицент разложения определяется единственным образом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Векторы </a:t>
            </a:r>
            <a:r>
              <a:rPr lang="en-US" dirty="0" smtClean="0"/>
              <a:t>a</a:t>
            </a:r>
            <a:r>
              <a:rPr lang="ru-RU" dirty="0" smtClean="0"/>
              <a:t>,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c p OP=p OA=a OB=b OC=c</a:t>
            </a:r>
            <a:endParaRPr lang="ru-RU" dirty="0" smtClean="0"/>
          </a:p>
          <a:p>
            <a:r>
              <a:rPr lang="en-US" dirty="0" smtClean="0"/>
              <a:t>OP</a:t>
            </a:r>
            <a:r>
              <a:rPr lang="ru-RU" dirty="0" smtClean="0"/>
              <a:t>=</a:t>
            </a:r>
            <a:r>
              <a:rPr lang="en-US" dirty="0" smtClean="0"/>
              <a:t>x*OA</a:t>
            </a:r>
            <a:r>
              <a:rPr lang="ru-RU" dirty="0" smtClean="0"/>
              <a:t>+</a:t>
            </a:r>
            <a:r>
              <a:rPr lang="en-US" dirty="0" smtClean="0"/>
              <a:t>y*OB</a:t>
            </a:r>
            <a:r>
              <a:rPr lang="ru-RU" dirty="0" smtClean="0"/>
              <a:t>+</a:t>
            </a:r>
            <a:r>
              <a:rPr lang="en-US" dirty="0" smtClean="0"/>
              <a:t>z*OC</a:t>
            </a:r>
            <a:endParaRPr lang="ru-RU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4499992" y="292494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851920" y="306896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563888" y="306896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59832" y="299695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627784" y="306896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6228184" y="299695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6804248" y="292494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580112" y="299695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5076056" y="292494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7380312" y="299695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187624" y="34290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1835696" y="34290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1187624" y="393305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2339752" y="393305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4572000" y="393305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3419872" y="393305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16200000" flipV="1">
            <a:off x="4175956" y="4761148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4788024" y="4725144"/>
            <a:ext cx="165618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5436096" y="5373216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364088" y="5805264"/>
            <a:ext cx="115212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588224" y="587727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 flipH="1" flipV="1">
            <a:off x="6516216" y="5517232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V="1">
            <a:off x="5580112" y="4653136"/>
            <a:ext cx="2232248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5796136" y="5085184"/>
            <a:ext cx="43204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300192" y="5085184"/>
            <a:ext cx="129614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948264" y="5301208"/>
            <a:ext cx="72008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427984" y="465313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5220072" y="60932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5796136" y="378904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5796136" y="515719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6948264" y="616530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4355976" y="5085184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5364088" y="4653136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6300192" y="544522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5580112" y="551723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6876256" y="544522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6660232" y="587727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9" name="Line 5"/>
          <p:cNvSpPr>
            <a:spLocks noChangeShapeType="1"/>
          </p:cNvSpPr>
          <p:nvPr/>
        </p:nvSpPr>
        <p:spPr bwMode="auto">
          <a:xfrm>
            <a:off x="4283968" y="5157192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0" name="Line 5"/>
          <p:cNvSpPr>
            <a:spLocks noChangeShapeType="1"/>
          </p:cNvSpPr>
          <p:nvPr/>
        </p:nvSpPr>
        <p:spPr bwMode="auto">
          <a:xfrm>
            <a:off x="5364088" y="472514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1" name="Line 5"/>
          <p:cNvSpPr>
            <a:spLocks noChangeShapeType="1"/>
          </p:cNvSpPr>
          <p:nvPr/>
        </p:nvSpPr>
        <p:spPr bwMode="auto">
          <a:xfrm>
            <a:off x="5508104" y="558924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>
            <a:off x="6588224" y="594928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62068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Закрепление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Задача.</a:t>
            </a:r>
            <a:r>
              <a:rPr lang="ru-RU" sz="1800" dirty="0" smtClean="0"/>
              <a:t> Привести примеры ребер треугольной пирамиды ABCD изображающих: а)   два    коллинеарных вектора; б) три компланарных вектора; в) три некомпланарных   вектора.</a:t>
            </a:r>
          </a:p>
          <a:p>
            <a:pPr algn="ctr"/>
            <a:r>
              <a:rPr lang="ru-RU" sz="1800" dirty="0" smtClean="0"/>
              <a:t>Решение: </a:t>
            </a:r>
          </a:p>
          <a:p>
            <a:pPr>
              <a:buNone/>
            </a:pPr>
            <a:r>
              <a:rPr lang="ru-RU" sz="1800" dirty="0" smtClean="0"/>
              <a:t>Рассмотрим изображение пирамиды (рис. 29). Используя определения коллинеарных и компланарных векторов, получим:</a:t>
            </a:r>
          </a:p>
          <a:p>
            <a:pPr>
              <a:buNone/>
            </a:pPr>
            <a:r>
              <a:rPr lang="ru-RU" sz="1800" dirty="0" smtClean="0"/>
              <a:t>а)   никакие два различных ребра пирамиды не могут изображать коллинеарные векторы, так как среди них нет взаимно параллельных;</a:t>
            </a:r>
          </a:p>
          <a:p>
            <a:pPr>
              <a:buNone/>
            </a:pPr>
            <a:r>
              <a:rPr lang="ru-RU" sz="1800" dirty="0" smtClean="0"/>
              <a:t>б)  ребра АС, СВ, ВА (или ребра AD, DC и АС)   изображают три компланарных   вектора    (например,   векторы </a:t>
            </a:r>
            <a:r>
              <a:rPr lang="ru-RU" sz="1800" b="1" dirty="0" smtClean="0"/>
              <a:t>AC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, </a:t>
            </a:r>
            <a:r>
              <a:rPr lang="ru-RU" sz="1800" b="1" dirty="0" smtClean="0"/>
              <a:t>AB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 и  </a:t>
            </a:r>
            <a:r>
              <a:rPr lang="ru-RU" sz="1800" b="1" dirty="0" smtClean="0"/>
              <a:t>BC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);</a:t>
            </a:r>
          </a:p>
          <a:p>
            <a:pPr>
              <a:buNone/>
            </a:pPr>
            <a:r>
              <a:rPr lang="ru-RU" sz="1800" dirty="0" smtClean="0"/>
              <a:t>в) ребра DA, DC и DB изображают три некомпланарных вектора (например, векторы </a:t>
            </a:r>
            <a:r>
              <a:rPr lang="ru-RU" sz="1800" b="1" dirty="0" smtClean="0"/>
              <a:t>DA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, </a:t>
            </a:r>
            <a:r>
              <a:rPr lang="ru-RU" sz="1800" b="1" dirty="0" smtClean="0"/>
              <a:t>CD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, </a:t>
            </a:r>
            <a:r>
              <a:rPr lang="ru-RU" sz="1800" b="1" dirty="0" smtClean="0"/>
              <a:t>DB</a:t>
            </a:r>
            <a:r>
              <a:rPr lang="ru-RU" sz="1800" baseline="30000" dirty="0" smtClean="0"/>
              <a:t>&gt;</a:t>
            </a:r>
            <a:r>
              <a:rPr lang="ru-RU" sz="1800" dirty="0" smtClean="0"/>
              <a:t>).</a:t>
            </a:r>
          </a:p>
          <a:p>
            <a:endParaRPr lang="ru-RU" sz="2400" dirty="0"/>
          </a:p>
        </p:txBody>
      </p:sp>
      <p:pic>
        <p:nvPicPr>
          <p:cNvPr id="4" name="Рисунок 3" descr="http://oldskola1.narod.ru/Jakovlev/04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149080"/>
            <a:ext cx="367240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Закрепление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№362</a:t>
            </a:r>
          </a:p>
          <a:p>
            <a:r>
              <a:rPr lang="ru-RU" dirty="0" smtClean="0"/>
              <a:t>№366</a:t>
            </a:r>
          </a:p>
          <a:p>
            <a:r>
              <a:rPr lang="ru-RU" dirty="0" smtClean="0"/>
              <a:t>№372</a:t>
            </a:r>
          </a:p>
          <a:p>
            <a:r>
              <a:rPr lang="ru-RU" dirty="0" smtClean="0"/>
              <a:t>Разобрать решения.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Подведение итогов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72000"/>
          </a:xfrm>
        </p:spPr>
        <p:txBody>
          <a:bodyPr/>
          <a:lstStyle/>
          <a:p>
            <a:pPr lvl="0"/>
            <a:r>
              <a:rPr lang="ru-RU" dirty="0" smtClean="0"/>
              <a:t>Компланарны ли векторы а).</a:t>
            </a:r>
            <a:r>
              <a:rPr lang="en-US" dirty="0" smtClean="0"/>
              <a:t>a</a:t>
            </a:r>
            <a:r>
              <a:rPr lang="ru-RU" dirty="0" smtClean="0"/>
              <a:t>,</a:t>
            </a:r>
            <a:r>
              <a:rPr lang="en-US" dirty="0" smtClean="0"/>
              <a:t> b</a:t>
            </a:r>
            <a:r>
              <a:rPr lang="ru-RU" dirty="0" smtClean="0"/>
              <a:t>,</a:t>
            </a:r>
            <a:r>
              <a:rPr lang="en-US" dirty="0" smtClean="0"/>
              <a:t>  2a</a:t>
            </a:r>
            <a:r>
              <a:rPr lang="ru-RU" dirty="0" smtClean="0"/>
              <a:t>,</a:t>
            </a:r>
            <a:r>
              <a:rPr lang="en-US" dirty="0" smtClean="0"/>
              <a:t>  3b</a:t>
            </a:r>
            <a:r>
              <a:rPr lang="ru-RU" dirty="0" smtClean="0"/>
              <a:t>; б)</a:t>
            </a:r>
            <a:r>
              <a:rPr lang="en-US" dirty="0" smtClean="0"/>
              <a:t>   a </a:t>
            </a:r>
            <a:r>
              <a:rPr lang="ru-RU" dirty="0" smtClean="0"/>
              <a:t>+ </a:t>
            </a:r>
            <a:r>
              <a:rPr lang="en-US" dirty="0" smtClean="0"/>
              <a:t>b</a:t>
            </a:r>
            <a:r>
              <a:rPr lang="ru-RU" dirty="0" smtClean="0"/>
              <a:t>,</a:t>
            </a:r>
            <a:r>
              <a:rPr lang="en-US" dirty="0" smtClean="0"/>
              <a:t> a</a:t>
            </a:r>
            <a:r>
              <a:rPr lang="ru-RU" dirty="0" smtClean="0"/>
              <a:t>, </a:t>
            </a:r>
            <a:r>
              <a:rPr lang="en-US" dirty="0" smtClean="0"/>
              <a:t>b</a:t>
            </a:r>
            <a:r>
              <a:rPr lang="ru-RU" dirty="0" smtClean="0"/>
              <a:t>,   </a:t>
            </a:r>
            <a:r>
              <a:rPr lang="en-US" dirty="0" smtClean="0"/>
              <a:t>a </a:t>
            </a:r>
            <a:r>
              <a:rPr lang="ru-RU" dirty="0" smtClean="0"/>
              <a:t>- </a:t>
            </a:r>
            <a:r>
              <a:rPr lang="en-US" dirty="0" smtClean="0"/>
              <a:t>b</a:t>
            </a:r>
            <a:r>
              <a:rPr lang="ru-RU" dirty="0" smtClean="0"/>
              <a:t>?  </a:t>
            </a:r>
          </a:p>
          <a:p>
            <a:pPr lvl="0"/>
            <a:r>
              <a:rPr lang="ru-RU" dirty="0" smtClean="0"/>
              <a:t>Точки А,В,С лежат на окружности, а точка О лежит в плоскости этой окружности. Могут ли векторы ОА, ОВ,ОС быть компланарными?</a:t>
            </a:r>
            <a:endParaRPr lang="ru-RU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6516216" y="20608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7020272" y="20608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7740352" y="198884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259632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411760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3131840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563888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067944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4716016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5292080" y="2492896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115616" y="436510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7020272" y="386104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1907704" y="436510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221</TotalTime>
  <Words>314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Компланарные векторы</vt:lpstr>
      <vt:lpstr>Тип урока: познавательный</vt:lpstr>
      <vt:lpstr>Определение компланарных векторов</vt:lpstr>
      <vt:lpstr>Свойства компланарных векторов</vt:lpstr>
      <vt:lpstr>Правило параллелепипеда</vt:lpstr>
      <vt:lpstr>Разложения вектора по трем некомпланарным векторам</vt:lpstr>
      <vt:lpstr>Закрепление </vt:lpstr>
      <vt:lpstr>Закрепление </vt:lpstr>
      <vt:lpstr>Подведение итогов урока: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Компланарные векторы</dc:title>
  <dc:creator>Toshiba</dc:creator>
  <cp:lastModifiedBy>Toshiba</cp:lastModifiedBy>
  <cp:revision>4</cp:revision>
  <dcterms:created xsi:type="dcterms:W3CDTF">2011-05-20T16:04:04Z</dcterms:created>
  <dcterms:modified xsi:type="dcterms:W3CDTF">2011-12-20T13:59:17Z</dcterms:modified>
</cp:coreProperties>
</file>