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56" r:id="rId2"/>
    <p:sldId id="275" r:id="rId3"/>
    <p:sldId id="276" r:id="rId4"/>
    <p:sldId id="257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68" r:id="rId13"/>
    <p:sldId id="267" r:id="rId14"/>
    <p:sldId id="266" r:id="rId15"/>
    <p:sldId id="269" r:id="rId16"/>
    <p:sldId id="270" r:id="rId17"/>
    <p:sldId id="259" r:id="rId18"/>
    <p:sldId id="272" r:id="rId19"/>
    <p:sldId id="273" r:id="rId20"/>
    <p:sldId id="271" r:id="rId21"/>
    <p:sldId id="274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15E36-E3A8-445C-9725-02639F5C55F3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575EB-B3DE-4A25-B14F-2496663F095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C6F37-E75A-424E-A837-3DEA5074B3BC}" type="datetimeFigureOut">
              <a:rPr lang="ru-RU" smtClean="0"/>
              <a:pPr/>
              <a:t>04.12.2011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D06C2D7-CC4C-4366-ADC4-06B51B767CF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C6F37-E75A-424E-A837-3DEA5074B3BC}" type="datetimeFigureOut">
              <a:rPr lang="ru-RU" smtClean="0"/>
              <a:pPr/>
              <a:t>04.12.2011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6C2D7-CC4C-4366-ADC4-06B51B767CF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C6F37-E75A-424E-A837-3DEA5074B3BC}" type="datetimeFigureOut">
              <a:rPr lang="ru-RU" smtClean="0"/>
              <a:pPr/>
              <a:t>04.12.2011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6C2D7-CC4C-4366-ADC4-06B51B767CF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C6F37-E75A-424E-A837-3DEA5074B3BC}" type="datetimeFigureOut">
              <a:rPr lang="ru-RU" smtClean="0"/>
              <a:pPr/>
              <a:t>04.12.2011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D06C2D7-CC4C-4366-ADC4-06B51B767CF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C6F37-E75A-424E-A837-3DEA5074B3BC}" type="datetimeFigureOut">
              <a:rPr lang="ru-RU" smtClean="0"/>
              <a:pPr/>
              <a:t>04.12.2011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6C2D7-CC4C-4366-ADC4-06B51B767CF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C6F37-E75A-424E-A837-3DEA5074B3BC}" type="datetimeFigureOut">
              <a:rPr lang="ru-RU" smtClean="0"/>
              <a:pPr/>
              <a:t>04.12.2011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6C2D7-CC4C-4366-ADC4-06B51B767CF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C6F37-E75A-424E-A837-3DEA5074B3BC}" type="datetimeFigureOut">
              <a:rPr lang="ru-RU" smtClean="0"/>
              <a:pPr/>
              <a:t>04.12.2011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D06C2D7-CC4C-4366-ADC4-06B51B767CF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C6F37-E75A-424E-A837-3DEA5074B3BC}" type="datetimeFigureOut">
              <a:rPr lang="ru-RU" smtClean="0"/>
              <a:pPr/>
              <a:t>04.12.2011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6C2D7-CC4C-4366-ADC4-06B51B767CF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C6F37-E75A-424E-A837-3DEA5074B3BC}" type="datetimeFigureOut">
              <a:rPr lang="ru-RU" smtClean="0"/>
              <a:pPr/>
              <a:t>04.12.2011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6C2D7-CC4C-4366-ADC4-06B51B767CF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C6F37-E75A-424E-A837-3DEA5074B3BC}" type="datetimeFigureOut">
              <a:rPr lang="ru-RU" smtClean="0"/>
              <a:pPr/>
              <a:t>04.12.2011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6C2D7-CC4C-4366-ADC4-06B51B767CF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C6F37-E75A-424E-A837-3DEA5074B3BC}" type="datetimeFigureOut">
              <a:rPr lang="ru-RU" smtClean="0"/>
              <a:pPr/>
              <a:t>04.12.2011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6C2D7-CC4C-4366-ADC4-06B51B767CF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9AC6F37-E75A-424E-A837-3DEA5074B3BC}" type="datetimeFigureOut">
              <a:rPr lang="ru-RU" smtClean="0"/>
              <a:pPr/>
              <a:t>04.12.2011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D06C2D7-CC4C-4366-ADC4-06B51B767CF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1124745"/>
            <a:ext cx="8458200" cy="259228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Угол. Прямой и развернутый угол. Чертежный треугольник. Транспортир. 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Учитель</a:t>
            </a:r>
            <a:r>
              <a:rPr lang="ru-RU" smtClean="0"/>
              <a:t>: </a:t>
            </a:r>
            <a:r>
              <a:rPr lang="ru-RU" smtClean="0"/>
              <a:t>Текеева </a:t>
            </a:r>
            <a:r>
              <a:rPr lang="ru-RU" dirty="0" smtClean="0"/>
              <a:t>З.М.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5517232"/>
            <a:ext cx="8458200" cy="1008112"/>
          </a:xfrm>
        </p:spPr>
        <p:txBody>
          <a:bodyPr/>
          <a:lstStyle/>
          <a:p>
            <a:r>
              <a:rPr lang="ru-RU" dirty="0" smtClean="0"/>
              <a:t>Адресована 5  классу.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836712"/>
          </a:xfrm>
        </p:spPr>
        <p:txBody>
          <a:bodyPr/>
          <a:lstStyle/>
          <a:p>
            <a:pPr algn="ctr"/>
            <a:r>
              <a:rPr lang="ru-RU" dirty="0" smtClean="0"/>
              <a:t>Прямой угол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692696"/>
            <a:ext cx="8686800" cy="5387429"/>
          </a:xfrm>
        </p:spPr>
        <p:txBody>
          <a:bodyPr/>
          <a:lstStyle/>
          <a:p>
            <a:r>
              <a:rPr lang="ru-RU" sz="2600" dirty="0" smtClean="0"/>
              <a:t>Согнем два раза пополам лист бумаги, а потом развернем его . Линии сгиба образуют 4 равных угла. Каждый из этих углов равен половине развернутого угла. Такие углы называют прямыми. </a:t>
            </a:r>
            <a:br>
              <a:rPr lang="ru-RU" sz="2600" dirty="0" smtClean="0"/>
            </a:br>
            <a:r>
              <a:rPr lang="ru-RU" sz="2600" b="1" dirty="0" smtClean="0"/>
              <a:t>Прямым углом</a:t>
            </a:r>
            <a:r>
              <a:rPr lang="ru-RU" sz="2600" dirty="0" smtClean="0"/>
              <a:t> называют половину развернутого угла. 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http://www.coolmath.ru/images/stories/lessons/5class/pic166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852936"/>
            <a:ext cx="8352928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980728"/>
          </a:xfrm>
        </p:spPr>
        <p:txBody>
          <a:bodyPr/>
          <a:lstStyle/>
          <a:p>
            <a:pPr algn="ctr"/>
            <a:r>
              <a:rPr lang="ru-RU" dirty="0" smtClean="0"/>
              <a:t>Как построить прямой угол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04800" y="908720"/>
            <a:ext cx="8686800" cy="568863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Для построения прямого угла пользуются </a:t>
            </a:r>
            <a:r>
              <a:rPr lang="ru-RU" sz="2400" b="1" dirty="0" smtClean="0"/>
              <a:t>чертежным треугольником</a:t>
            </a:r>
            <a:r>
              <a:rPr lang="ru-RU" sz="2400" dirty="0" smtClean="0"/>
              <a:t> . Чтобы построить прямой угол, одной из сторон которого является луч OA, надо: </a:t>
            </a:r>
            <a:br>
              <a:rPr lang="ru-RU" sz="2400" dirty="0" smtClean="0"/>
            </a:br>
            <a:r>
              <a:rPr lang="ru-RU" sz="2400" dirty="0" smtClean="0"/>
              <a:t>а) расположить чертежный треугольник так, чтобы вершина его прямого угла совпала с точкой О, а одна из сторон пошла по лучу OA; </a:t>
            </a:r>
            <a:br>
              <a:rPr lang="ru-RU" sz="2400" dirty="0" smtClean="0"/>
            </a:br>
            <a:r>
              <a:rPr lang="ru-RU" sz="2400" dirty="0" smtClean="0"/>
              <a:t>б) провести вдоль второй стороны треугольника луч ОВ. </a:t>
            </a:r>
            <a:br>
              <a:rPr lang="ru-RU" sz="2400" dirty="0" smtClean="0"/>
            </a:br>
            <a:r>
              <a:rPr lang="ru-RU" sz="2400" dirty="0" smtClean="0"/>
              <a:t>В результате получим прямой угол АОВ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6" name="Рисунок 5" descr="http://www.coolmath.ru/images/stories/lessons/5class/pic167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005064"/>
            <a:ext cx="7770440" cy="2852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836712"/>
          </a:xfrm>
        </p:spPr>
        <p:txBody>
          <a:bodyPr/>
          <a:lstStyle/>
          <a:p>
            <a:pPr algn="ctr"/>
            <a:r>
              <a:rPr lang="ru-RU" dirty="0" smtClean="0"/>
              <a:t>Прямой угол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764704"/>
            <a:ext cx="8686800" cy="5760640"/>
          </a:xfrm>
        </p:spPr>
        <p:txBody>
          <a:bodyPr/>
          <a:lstStyle/>
          <a:p>
            <a:r>
              <a:rPr lang="ru-RU" b="1" dirty="0" smtClean="0"/>
              <a:t>Прямой угол равен 90°, угол СОВ прямой . </a:t>
            </a:r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</p:txBody>
      </p:sp>
      <p:pic>
        <p:nvPicPr>
          <p:cNvPr id="4" name="Рисунок 3" descr="http://www.coolmath.ru/images/stories/lessons/5class/pic175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916832"/>
            <a:ext cx="8352928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4788024" y="2060848"/>
            <a:ext cx="4523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С</a:t>
            </a:r>
            <a:endParaRPr lang="ru-RU" sz="3600" b="1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rot="16200000" flipV="1">
            <a:off x="2843808" y="3789040"/>
            <a:ext cx="3384376" cy="7200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980728"/>
          </a:xfrm>
        </p:spPr>
        <p:txBody>
          <a:bodyPr/>
          <a:lstStyle/>
          <a:p>
            <a:pPr algn="ctr"/>
            <a:r>
              <a:rPr lang="ru-RU" dirty="0" smtClean="0"/>
              <a:t>Острый угол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544616"/>
          </a:xfrm>
        </p:spPr>
        <p:txBody>
          <a:bodyPr>
            <a:normAutofit/>
          </a:bodyPr>
          <a:lstStyle/>
          <a:p>
            <a:r>
              <a:rPr lang="ru-RU" sz="3500" dirty="0" smtClean="0"/>
              <a:t>Если угол меньше 90°,то его называют </a:t>
            </a:r>
            <a:r>
              <a:rPr lang="ru-RU" sz="3500" b="1" dirty="0" smtClean="0"/>
              <a:t>острым углом</a:t>
            </a:r>
            <a:r>
              <a:rPr lang="ru-RU" sz="3500" dirty="0" smtClean="0"/>
              <a:t>. </a:t>
            </a:r>
          </a:p>
          <a:p>
            <a:r>
              <a:rPr lang="ru-RU" sz="3500" dirty="0" smtClean="0"/>
              <a:t>Угол МОВ и АОВ</a:t>
            </a:r>
          </a:p>
          <a:p>
            <a:pPr>
              <a:buNone/>
            </a:pPr>
            <a:r>
              <a:rPr lang="ru-RU" sz="3500" dirty="0" smtClean="0"/>
              <a:t>острые они меньше</a:t>
            </a:r>
          </a:p>
          <a:p>
            <a:pPr>
              <a:buNone/>
            </a:pPr>
            <a:r>
              <a:rPr lang="ru-RU" dirty="0" smtClean="0"/>
              <a:t>90°</a:t>
            </a: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http://www.coolmath.ru/images/stories/lessons/5class/pic176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4427984" y="1556792"/>
            <a:ext cx="4716016" cy="5301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836712"/>
          </a:xfrm>
        </p:spPr>
        <p:txBody>
          <a:bodyPr/>
          <a:lstStyle/>
          <a:p>
            <a:pPr algn="ctr"/>
            <a:r>
              <a:rPr lang="ru-RU" dirty="0" smtClean="0"/>
              <a:t>Как измерить угол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620688"/>
            <a:ext cx="8686800" cy="3240360"/>
          </a:xfrm>
        </p:spPr>
        <p:txBody>
          <a:bodyPr>
            <a:normAutofit fontScale="92500"/>
          </a:bodyPr>
          <a:lstStyle/>
          <a:p>
            <a:r>
              <a:rPr lang="ru-RU" sz="2400" dirty="0" smtClean="0"/>
              <a:t>Для измерения углов     применяют </a:t>
            </a:r>
            <a:r>
              <a:rPr lang="ru-RU" sz="2400" b="1" dirty="0" smtClean="0"/>
              <a:t>транспортир</a:t>
            </a:r>
          </a:p>
          <a:p>
            <a:r>
              <a:rPr lang="ru-RU" sz="2400" dirty="0" smtClean="0"/>
              <a:t>Штрихи шкалы транспортира делят полуокружность на 180 долей.</a:t>
            </a:r>
          </a:p>
          <a:p>
            <a:r>
              <a:rPr lang="ru-RU" sz="2400" dirty="0" smtClean="0"/>
              <a:t>Центр этой полуокружности отмечен на транспортире черточкой и обозначен точкой О.</a:t>
            </a:r>
          </a:p>
          <a:p>
            <a:r>
              <a:rPr lang="ru-RU" sz="2400" dirty="0" smtClean="0"/>
              <a:t>  </a:t>
            </a:r>
            <a:r>
              <a:rPr lang="ru-RU" sz="2400" b="1" dirty="0" smtClean="0"/>
              <a:t>Градусом</a:t>
            </a:r>
            <a:r>
              <a:rPr lang="ru-RU" sz="2400" dirty="0" smtClean="0"/>
              <a:t> называют долю развернутого угла.</a:t>
            </a:r>
            <a:br>
              <a:rPr lang="ru-RU" sz="2400" dirty="0" smtClean="0"/>
            </a:br>
            <a:r>
              <a:rPr lang="ru-RU" sz="2400" dirty="0" smtClean="0"/>
              <a:t>Градусы обозначают знаком °. Каждое деление шкалы транспортира равно 1°. </a:t>
            </a:r>
            <a:br>
              <a:rPr lang="ru-RU" sz="2400" dirty="0" smtClean="0"/>
            </a:br>
            <a:endParaRPr lang="ru-RU" sz="2400" b="1" dirty="0" smtClean="0"/>
          </a:p>
          <a:p>
            <a:endParaRPr lang="ru-RU" sz="2400" dirty="0" smtClean="0"/>
          </a:p>
          <a:p>
            <a:endParaRPr lang="ru-RU" sz="2400" b="1" dirty="0" smtClean="0"/>
          </a:p>
          <a:p>
            <a:pPr>
              <a:buNone/>
            </a:pPr>
            <a:endParaRPr lang="ru-RU" sz="2400" b="1" dirty="0" smtClean="0"/>
          </a:p>
          <a:p>
            <a:pPr>
              <a:buNone/>
            </a:pPr>
            <a:endParaRPr lang="ru-RU" sz="2400" b="1" dirty="0" smtClean="0"/>
          </a:p>
        </p:txBody>
      </p:sp>
      <p:pic>
        <p:nvPicPr>
          <p:cNvPr id="3076" name="Picture 4" descr="C:\Users\Toshiba\Pictures\Рисунок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284984"/>
            <a:ext cx="8496944" cy="32403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052736"/>
          </a:xfrm>
        </p:spPr>
        <p:txBody>
          <a:bodyPr/>
          <a:lstStyle/>
          <a:p>
            <a:pPr algn="ctr"/>
            <a:r>
              <a:rPr lang="ru-RU" dirty="0" smtClean="0"/>
              <a:t>Тупой угол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/>
          <a:lstStyle/>
          <a:p>
            <a:r>
              <a:rPr lang="ru-RU" dirty="0" smtClean="0"/>
              <a:t>Если угол больше 90°, но меньше 180°, то его называют </a:t>
            </a:r>
            <a:r>
              <a:rPr lang="ru-RU" b="1" dirty="0" smtClean="0"/>
              <a:t>тупым углом, угол СОА тупой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4" name="Рисунок 3" descr="http://www.coolmath.ru/images/stories/lessons/5class/pic175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476500"/>
            <a:ext cx="8568952" cy="4120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Прямая соединительная линия 5"/>
          <p:cNvCxnSpPr/>
          <p:nvPr/>
        </p:nvCxnSpPr>
        <p:spPr>
          <a:xfrm flipV="1">
            <a:off x="4644008" y="3717032"/>
            <a:ext cx="2304256" cy="20162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10800000" flipV="1">
            <a:off x="467544" y="5733256"/>
            <a:ext cx="4176464" cy="7200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4499992" y="5733256"/>
            <a:ext cx="216024" cy="7200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27584" y="5085184"/>
            <a:ext cx="4523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С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686800" cy="836712"/>
          </a:xfrm>
        </p:spPr>
        <p:txBody>
          <a:bodyPr/>
          <a:lstStyle/>
          <a:p>
            <a:pPr algn="ctr"/>
            <a:r>
              <a:rPr lang="ru-RU" dirty="0" smtClean="0"/>
              <a:t>Прочитайте  углы и запишите</a:t>
            </a:r>
            <a:endParaRPr lang="ru-RU" dirty="0"/>
          </a:p>
        </p:txBody>
      </p:sp>
      <p:pic>
        <p:nvPicPr>
          <p:cNvPr id="5" name="Содержимое 4" descr="http://www.coolmath.ru/images/stories/lessons/5class/pic177.gif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96752"/>
            <a:ext cx="3960440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я соединительная линия 6"/>
          <p:cNvCxnSpPr/>
          <p:nvPr/>
        </p:nvCxnSpPr>
        <p:spPr>
          <a:xfrm rot="5400000" flipH="1" flipV="1">
            <a:off x="4896036" y="2816932"/>
            <a:ext cx="3024336" cy="151216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580112" y="5085184"/>
            <a:ext cx="2880320" cy="122413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6200000" flipV="1">
            <a:off x="3995936" y="3356992"/>
            <a:ext cx="2736304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4427984" y="5157192"/>
            <a:ext cx="1296144" cy="115212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508104" y="5229200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О</a:t>
            </a:r>
            <a:endParaRPr lang="ru-RU" sz="3200" b="1" dirty="0"/>
          </a:p>
        </p:txBody>
      </p:sp>
      <p:sp>
        <p:nvSpPr>
          <p:cNvPr id="20" name="Содержимое 19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5257800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А                            В</a:t>
            </a:r>
            <a:endParaRPr lang="ru-RU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7884368" y="5805264"/>
            <a:ext cx="5180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М</a:t>
            </a:r>
            <a:endParaRPr lang="ru-RU" sz="32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4644008" y="6165304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К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764704"/>
          </a:xfrm>
        </p:spPr>
        <p:txBody>
          <a:bodyPr>
            <a:normAutofit/>
          </a:bodyPr>
          <a:lstStyle/>
          <a:p>
            <a:r>
              <a:rPr lang="ru-RU" dirty="0" smtClean="0"/>
              <a:t>            Какие бывают углы</a:t>
            </a:r>
            <a:endParaRPr lang="ru-RU" dirty="0"/>
          </a:p>
        </p:txBody>
      </p:sp>
      <p:pic>
        <p:nvPicPr>
          <p:cNvPr id="2051" name="Picture 3" descr="C:\Users\Toshiba\Pictures\04______tex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764704"/>
            <a:ext cx="8496944" cy="60932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167565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Выполните задания</a:t>
            </a:r>
            <a:br>
              <a:rPr lang="ru-RU" dirty="0" smtClean="0"/>
            </a:br>
            <a:r>
              <a:rPr lang="ru-RU" dirty="0" smtClean="0"/>
              <a:t>устные                            письменные          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4800" y="2276872"/>
            <a:ext cx="4191000" cy="4047728"/>
          </a:xfrm>
        </p:spPr>
        <p:txBody>
          <a:bodyPr/>
          <a:lstStyle/>
          <a:p>
            <a:r>
              <a:rPr lang="ru-RU" dirty="0" smtClean="0"/>
              <a:t>№1617</a:t>
            </a:r>
          </a:p>
          <a:p>
            <a:r>
              <a:rPr lang="ru-RU" dirty="0" smtClean="0"/>
              <a:t>№1649</a:t>
            </a:r>
          </a:p>
          <a:p>
            <a:r>
              <a:rPr lang="ru-RU" dirty="0" smtClean="0"/>
              <a:t>№1651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76872"/>
            <a:ext cx="4343400" cy="4047728"/>
          </a:xfrm>
        </p:spPr>
        <p:txBody>
          <a:bodyPr/>
          <a:lstStyle/>
          <a:p>
            <a:r>
              <a:rPr lang="ru-RU" dirty="0" smtClean="0"/>
              <a:t>№1650</a:t>
            </a:r>
          </a:p>
          <a:p>
            <a:r>
              <a:rPr lang="ru-RU" dirty="0" smtClean="0"/>
              <a:t>№1654</a:t>
            </a:r>
          </a:p>
          <a:p>
            <a:r>
              <a:rPr lang="ru-RU" dirty="0" smtClean="0"/>
              <a:t>№1655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686800" cy="980728"/>
          </a:xfrm>
        </p:spPr>
        <p:txBody>
          <a:bodyPr/>
          <a:lstStyle/>
          <a:p>
            <a:pPr algn="ctr"/>
            <a:r>
              <a:rPr lang="ru-RU" dirty="0" smtClean="0"/>
              <a:t>Запишите углы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7" name="Picture 3" descr="C:\Users\Toshiba\Pictures\18-06-34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6712"/>
            <a:ext cx="9144000" cy="60212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 урока: </a:t>
            </a:r>
            <a:r>
              <a:rPr lang="ru-RU" dirty="0" err="1" smtClean="0"/>
              <a:t>позновательный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Цель урока:         1)Дать понятие угла;</a:t>
            </a:r>
          </a:p>
          <a:p>
            <a:pPr>
              <a:buNone/>
            </a:pPr>
            <a:r>
              <a:rPr lang="ru-RU" dirty="0" smtClean="0"/>
              <a:t>                              2)Учить читать и записывать углы;</a:t>
            </a:r>
          </a:p>
          <a:p>
            <a:pPr>
              <a:buNone/>
            </a:pPr>
            <a:r>
              <a:rPr lang="ru-RU" dirty="0" smtClean="0"/>
              <a:t>                         3)Ознакомить с прямым и развернутым углом;</a:t>
            </a:r>
          </a:p>
          <a:p>
            <a:pPr>
              <a:buNone/>
            </a:pPr>
            <a:r>
              <a:rPr lang="ru-RU" dirty="0" smtClean="0"/>
              <a:t>                         4)Дать понятие «тупой», «острый угол», </a:t>
            </a:r>
          </a:p>
          <a:p>
            <a:pPr>
              <a:buNone/>
            </a:pPr>
            <a:r>
              <a:rPr lang="ru-RU" dirty="0" smtClean="0"/>
              <a:t>                        5)Учить распознавать углы;</a:t>
            </a:r>
          </a:p>
          <a:p>
            <a:pPr>
              <a:buNone/>
            </a:pPr>
            <a:r>
              <a:rPr lang="ru-RU" dirty="0" smtClean="0"/>
              <a:t>                         6)Продолжить работу с текстовыми задачами.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вопросы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Что называют углом?</a:t>
            </a:r>
          </a:p>
          <a:p>
            <a:r>
              <a:rPr lang="ru-RU" dirty="0" smtClean="0"/>
              <a:t>Как обозначаются углы?</a:t>
            </a:r>
          </a:p>
          <a:p>
            <a:r>
              <a:rPr lang="ru-RU" dirty="0" smtClean="0"/>
              <a:t>Какой знак используют, для обозначения угла?</a:t>
            </a:r>
          </a:p>
          <a:p>
            <a:r>
              <a:rPr lang="ru-RU" dirty="0" smtClean="0"/>
              <a:t>Сколько букв нужно для обозначения угла?</a:t>
            </a:r>
          </a:p>
          <a:p>
            <a:r>
              <a:rPr lang="ru-RU" dirty="0" smtClean="0"/>
              <a:t>Какие буквы используют для обозначения угла?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Какие углы вы знаете?</a:t>
            </a:r>
          </a:p>
          <a:p>
            <a:r>
              <a:rPr lang="ru-RU" dirty="0" smtClean="0"/>
              <a:t>Что такое транспортир?</a:t>
            </a:r>
          </a:p>
          <a:p>
            <a:r>
              <a:rPr lang="ru-RU" dirty="0" smtClean="0"/>
              <a:t>Что такое градус?</a:t>
            </a:r>
          </a:p>
          <a:p>
            <a:r>
              <a:rPr lang="ru-RU" dirty="0" smtClean="0"/>
              <a:t>Чему равен 1°?</a:t>
            </a:r>
          </a:p>
          <a:p>
            <a:r>
              <a:rPr lang="ru-RU" dirty="0" smtClean="0"/>
              <a:t>Какие углы имеют какие</a:t>
            </a:r>
          </a:p>
          <a:p>
            <a:pPr>
              <a:buNone/>
            </a:pPr>
            <a:r>
              <a:rPr lang="ru-RU" dirty="0" smtClean="0"/>
              <a:t>градусы?</a:t>
            </a:r>
          </a:p>
          <a:p>
            <a:r>
              <a:rPr lang="ru-RU" dirty="0" smtClean="0"/>
              <a:t>Как измерить углы транспортиром?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8443664" cy="4724400"/>
          </a:xfrm>
        </p:spPr>
        <p:txBody>
          <a:bodyPr/>
          <a:lstStyle/>
          <a:p>
            <a:r>
              <a:rPr lang="ru-RU" dirty="0" smtClean="0"/>
              <a:t>№1682</a:t>
            </a:r>
          </a:p>
          <a:p>
            <a:r>
              <a:rPr lang="ru-RU" dirty="0" smtClean="0"/>
              <a:t>№1685</a:t>
            </a:r>
          </a:p>
          <a:p>
            <a:r>
              <a:rPr lang="ru-RU" dirty="0" smtClean="0"/>
              <a:t>Стр.243-245</a:t>
            </a:r>
          </a:p>
          <a:p>
            <a:r>
              <a:rPr lang="ru-RU" dirty="0" smtClean="0"/>
              <a:t>Стр.249-252</a:t>
            </a:r>
          </a:p>
          <a:p>
            <a:r>
              <a:rPr lang="ru-RU" dirty="0" smtClean="0"/>
              <a:t>Спасибо за урок!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Устный счет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1)№1624 </a:t>
            </a:r>
          </a:p>
          <a:p>
            <a:r>
              <a:rPr lang="ru-RU" sz="4000" dirty="0" smtClean="0"/>
              <a:t> 2) Найти:</a:t>
            </a:r>
          </a:p>
          <a:p>
            <a:pPr>
              <a:buNone/>
            </a:pPr>
            <a:r>
              <a:rPr lang="ru-RU" sz="4000" dirty="0" smtClean="0"/>
              <a:t>8% от 400; 30% от 20; 10% от 46; 25% от 28; 20% от 5.</a:t>
            </a:r>
          </a:p>
          <a:p>
            <a:endParaRPr lang="ru-RU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908720"/>
          </a:xfrm>
        </p:spPr>
        <p:txBody>
          <a:bodyPr/>
          <a:lstStyle/>
          <a:p>
            <a:r>
              <a:rPr lang="ru-RU" dirty="0" smtClean="0"/>
              <a:t>                Как устроен угол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764704"/>
            <a:ext cx="8686800" cy="5832647"/>
          </a:xfrm>
        </p:spPr>
        <p:txBody>
          <a:bodyPr/>
          <a:lstStyle/>
          <a:p>
            <a:r>
              <a:rPr lang="ru-RU" sz="2800" dirty="0" smtClean="0"/>
              <a:t>Углом называют фигуру, образованную двумя лучами, выходящими из одной точки.</a:t>
            </a:r>
          </a:p>
          <a:p>
            <a:r>
              <a:rPr lang="ru-RU" sz="2800" dirty="0" smtClean="0"/>
              <a:t>Луч АВ и АС  выходят из точки А.</a:t>
            </a:r>
          </a:p>
          <a:p>
            <a:r>
              <a:rPr lang="ru-RU" sz="2800" dirty="0" smtClean="0"/>
              <a:t>Лучи АВ и АС называют  сторонами угла, точку А вершиной угла.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1027" name="Picture 3" descr="C:\Users\Toshiba\Pictures\img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068960"/>
            <a:ext cx="8496944" cy="37890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908720"/>
          </a:xfrm>
        </p:spPr>
        <p:txBody>
          <a:bodyPr/>
          <a:lstStyle/>
          <a:p>
            <a:r>
              <a:rPr lang="ru-RU" dirty="0" smtClean="0"/>
              <a:t>            Как обозначают угол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544616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Для обозначения углов </a:t>
            </a:r>
          </a:p>
          <a:p>
            <a:pPr>
              <a:buNone/>
            </a:pPr>
            <a:r>
              <a:rPr lang="ru-RU" sz="2800" dirty="0" smtClean="0"/>
              <a:t>используют латинский</a:t>
            </a:r>
          </a:p>
          <a:p>
            <a:pPr>
              <a:buNone/>
            </a:pPr>
            <a:r>
              <a:rPr lang="ru-RU" sz="2800" dirty="0" smtClean="0"/>
              <a:t> алфавит </a:t>
            </a:r>
          </a:p>
          <a:p>
            <a:r>
              <a:rPr lang="ru-RU" sz="2800" dirty="0" smtClean="0"/>
              <a:t>При записи угла в </a:t>
            </a:r>
          </a:p>
          <a:p>
            <a:pPr>
              <a:buNone/>
            </a:pPr>
            <a:r>
              <a:rPr lang="ru-RU" sz="2800" dirty="0" smtClean="0"/>
              <a:t>середину пишут букву</a:t>
            </a:r>
          </a:p>
          <a:p>
            <a:pPr>
              <a:buNone/>
            </a:pPr>
            <a:r>
              <a:rPr lang="ru-RU" sz="2800" dirty="0" smtClean="0"/>
              <a:t>обозначающую вершину</a:t>
            </a:r>
          </a:p>
          <a:p>
            <a:pPr>
              <a:buNone/>
            </a:pPr>
            <a:r>
              <a:rPr lang="ru-RU" sz="2800" dirty="0" smtClean="0"/>
              <a:t>«угол ВАС» или «угол А» </a:t>
            </a:r>
          </a:p>
          <a:p>
            <a:pPr>
              <a:buNone/>
            </a:pPr>
            <a:r>
              <a:rPr lang="ru-RU" sz="2800" dirty="0" smtClean="0"/>
              <a:t>слово угол заменяют</a:t>
            </a:r>
          </a:p>
          <a:p>
            <a:pPr>
              <a:buNone/>
            </a:pPr>
            <a:r>
              <a:rPr lang="ru-RU" sz="2800" dirty="0" smtClean="0"/>
              <a:t> значком &lt;ВАС или &lt;А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4" name="Picture 3" descr="C:\Users\Toshiba\Pictures\img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1268760"/>
            <a:ext cx="4932040" cy="51125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764704"/>
          </a:xfrm>
        </p:spPr>
        <p:txBody>
          <a:bodyPr/>
          <a:lstStyle/>
          <a:p>
            <a:r>
              <a:rPr lang="ru-RU" dirty="0" smtClean="0"/>
              <a:t>                  Точки и углы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692696"/>
            <a:ext cx="8686800" cy="6165304"/>
          </a:xfrm>
        </p:spPr>
        <p:txBody>
          <a:bodyPr/>
          <a:lstStyle/>
          <a:p>
            <a:r>
              <a:rPr lang="ru-RU" sz="2800" dirty="0" smtClean="0"/>
              <a:t>На рисунке мы видим </a:t>
            </a:r>
          </a:p>
          <a:p>
            <a:pPr>
              <a:buNone/>
            </a:pPr>
            <a:r>
              <a:rPr lang="ru-RU" sz="2800" dirty="0" smtClean="0"/>
              <a:t>&lt;АОВ или &lt;О</a:t>
            </a:r>
          </a:p>
          <a:p>
            <a:pPr>
              <a:buNone/>
            </a:pPr>
            <a:endParaRPr lang="ru-RU" sz="2800" dirty="0" smtClean="0"/>
          </a:p>
          <a:p>
            <a:r>
              <a:rPr lang="ru-RU" sz="2800" dirty="0" smtClean="0"/>
              <a:t>На рисунке &lt;АОВ </a:t>
            </a:r>
          </a:p>
          <a:p>
            <a:r>
              <a:rPr lang="ru-RU" sz="2800" dirty="0" smtClean="0"/>
              <a:t>Точка М</a:t>
            </a:r>
            <a:r>
              <a:rPr lang="en-US" sz="2800" dirty="0" smtClean="0"/>
              <a:t> </a:t>
            </a:r>
            <a:r>
              <a:rPr lang="ru-RU" sz="2800" dirty="0" smtClean="0"/>
              <a:t>и Н лежит на</a:t>
            </a:r>
          </a:p>
          <a:p>
            <a:pPr>
              <a:buNone/>
            </a:pPr>
            <a:r>
              <a:rPr lang="ru-RU" sz="2800" dirty="0" smtClean="0"/>
              <a:t> стороне</a:t>
            </a:r>
          </a:p>
          <a:p>
            <a:pPr>
              <a:buNone/>
            </a:pPr>
            <a:r>
              <a:rPr lang="ru-RU" sz="2800" dirty="0" smtClean="0"/>
              <a:t>ОА, точки С и </a:t>
            </a:r>
            <a:r>
              <a:rPr lang="en-US" sz="2800" dirty="0" smtClean="0"/>
              <a:t>D</a:t>
            </a:r>
            <a:r>
              <a:rPr lang="ru-RU" sz="2800" dirty="0" smtClean="0"/>
              <a:t> лежат </a:t>
            </a:r>
          </a:p>
          <a:p>
            <a:pPr>
              <a:buNone/>
            </a:pPr>
            <a:r>
              <a:rPr lang="ru-RU" sz="2800" dirty="0" smtClean="0"/>
              <a:t>внутри &lt;О, точки </a:t>
            </a:r>
            <a:r>
              <a:rPr lang="en-US" sz="2800" dirty="0" smtClean="0"/>
              <a:t>Y</a:t>
            </a:r>
            <a:r>
              <a:rPr lang="ru-RU" sz="2800" dirty="0" smtClean="0"/>
              <a:t> и</a:t>
            </a:r>
            <a:r>
              <a:rPr lang="en-US" sz="2800" dirty="0" smtClean="0"/>
              <a:t> X</a:t>
            </a:r>
            <a:r>
              <a:rPr lang="ru-RU" sz="2800" dirty="0" smtClean="0"/>
              <a:t> вне</a:t>
            </a:r>
          </a:p>
          <a:p>
            <a:pPr>
              <a:buNone/>
            </a:pPr>
            <a:r>
              <a:rPr lang="ru-RU" sz="2800" dirty="0" smtClean="0"/>
              <a:t>&lt;О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5" name="Рисунок 4" descr="http://www.coolmath.ru/images/stories/lessons/5class/pic160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764704"/>
            <a:ext cx="4608512" cy="2032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www.coolmath.ru/images/stories/lessons/5class/pic161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2996952"/>
            <a:ext cx="4644008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668072" cy="836712"/>
          </a:xfrm>
        </p:spPr>
        <p:txBody>
          <a:bodyPr/>
          <a:lstStyle/>
          <a:p>
            <a:pPr algn="ctr"/>
            <a:r>
              <a:rPr lang="ru-RU" dirty="0" smtClean="0"/>
              <a:t>Как сравнить углы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692696"/>
            <a:ext cx="8686800" cy="5904656"/>
          </a:xfrm>
        </p:spPr>
        <p:txBody>
          <a:bodyPr/>
          <a:lstStyle/>
          <a:p>
            <a:r>
              <a:rPr lang="ru-RU" sz="2800" dirty="0" smtClean="0"/>
              <a:t>Как и все геометрические фигуры, углы сравниваются с помощью наложения. </a:t>
            </a:r>
            <a:br>
              <a:rPr lang="ru-RU" sz="2800" dirty="0" smtClean="0"/>
            </a:br>
            <a:r>
              <a:rPr lang="ru-RU" sz="2800" dirty="0" smtClean="0"/>
              <a:t>Если один угол можно наложить на другой так, что они совпадут, то эти углы равны</a:t>
            </a:r>
            <a:r>
              <a:rPr lang="ru-RU" dirty="0" smtClean="0"/>
              <a:t>. 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http://www.coolmath.ru/images/stories/lessons/5class/pic162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564904"/>
            <a:ext cx="8640960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836712"/>
          </a:xfrm>
        </p:spPr>
        <p:txBody>
          <a:bodyPr/>
          <a:lstStyle/>
          <a:p>
            <a:r>
              <a:rPr lang="ru-RU" dirty="0" smtClean="0"/>
              <a:t>             Не все углы равны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64704"/>
            <a:ext cx="8991600" cy="6093296"/>
          </a:xfrm>
        </p:spPr>
        <p:txBody>
          <a:bodyPr/>
          <a:lstStyle/>
          <a:p>
            <a:r>
              <a:rPr lang="ru-RU" sz="2800" dirty="0" smtClean="0"/>
              <a:t>Из вершины угла СОК проведен луч ОР. Он разбивает угол СОК на два угла — СОР и РОК. Каждый из этих углов меньше угла СОК.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\inline \fn_phv \angle COP &lt; \angle COK 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068960"/>
            <a:ext cx="194421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\inline \fn_phv \angle POK &lt; \angle COK 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293096"/>
            <a:ext cx="1800200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www.coolmath.ru/images/stories/lessons/5class/pic163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2" y="2060848"/>
            <a:ext cx="6552728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836712"/>
          </a:xfrm>
        </p:spPr>
        <p:txBody>
          <a:bodyPr/>
          <a:lstStyle/>
          <a:p>
            <a:pPr algn="ctr"/>
            <a:r>
              <a:rPr lang="ru-RU" dirty="0" smtClean="0"/>
              <a:t>Развернутый угол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692696"/>
            <a:ext cx="8686800" cy="5387429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Два дополнительных друг другу луча образуют </a:t>
            </a:r>
            <a:r>
              <a:rPr lang="ru-RU" sz="2400" b="1" dirty="0" smtClean="0"/>
              <a:t>развернутый угол</a:t>
            </a:r>
            <a:r>
              <a:rPr lang="ru-RU" sz="2400" dirty="0" smtClean="0"/>
              <a:t>. Стороны этого угла вместе составляют прямую линию, на которой лежит вершина развернутого угла. </a:t>
            </a:r>
            <a:br>
              <a:rPr lang="ru-RU" sz="2400" dirty="0" smtClean="0"/>
            </a:br>
            <a:r>
              <a:rPr lang="ru-RU" sz="2400" dirty="0" smtClean="0"/>
              <a:t>Часовая и минутная стрелки часов образуют в 6 часов развернутый угол </a:t>
            </a:r>
            <a:endParaRPr lang="ru-RU" sz="2400" dirty="0"/>
          </a:p>
        </p:txBody>
      </p:sp>
      <p:pic>
        <p:nvPicPr>
          <p:cNvPr id="4" name="Рисунок 3" descr="http://www.coolmath.ru/images/stories/lessons/5class/pic164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36912"/>
            <a:ext cx="4104456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www.coolmath.ru/images/stories/lessons/5class/pic165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564904"/>
            <a:ext cx="4248472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261</TotalTime>
  <Words>550</Words>
  <Application>Microsoft Office PowerPoint</Application>
  <PresentationFormat>Экран (4:3)</PresentationFormat>
  <Paragraphs>111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Трек</vt:lpstr>
      <vt:lpstr>Угол. Прямой и развернутый угол. Чертежный треугольник. Транспортир.    Учитель: Текеева З.М.</vt:lpstr>
      <vt:lpstr>Тип урока: позновательный</vt:lpstr>
      <vt:lpstr>Устный счет</vt:lpstr>
      <vt:lpstr>                Как устроен угол</vt:lpstr>
      <vt:lpstr>            Как обозначают угол</vt:lpstr>
      <vt:lpstr>                  Точки и углы</vt:lpstr>
      <vt:lpstr>Как сравнить углы</vt:lpstr>
      <vt:lpstr>             Не все углы равны</vt:lpstr>
      <vt:lpstr>Развернутый угол</vt:lpstr>
      <vt:lpstr>Прямой угол</vt:lpstr>
      <vt:lpstr>Как построить прямой угол</vt:lpstr>
      <vt:lpstr>Прямой угол</vt:lpstr>
      <vt:lpstr>Острый угол</vt:lpstr>
      <vt:lpstr>Как измерить угол</vt:lpstr>
      <vt:lpstr>Тупой угол</vt:lpstr>
      <vt:lpstr>Прочитайте  углы и запишите</vt:lpstr>
      <vt:lpstr>            Какие бывают углы</vt:lpstr>
      <vt:lpstr>Выполните задания устные                            письменные             </vt:lpstr>
      <vt:lpstr>Запишите углы</vt:lpstr>
      <vt:lpstr>вопросы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Угол. Прямой и развернутый угол. Чертежный треугольник.</dc:title>
  <dc:creator>Toshiba</dc:creator>
  <cp:lastModifiedBy>Toshiba</cp:lastModifiedBy>
  <cp:revision>6</cp:revision>
  <dcterms:created xsi:type="dcterms:W3CDTF">2011-05-20T09:41:21Z</dcterms:created>
  <dcterms:modified xsi:type="dcterms:W3CDTF">2011-12-04T18:03:44Z</dcterms:modified>
</cp:coreProperties>
</file>