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96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Дневная норма питания</a:t>
            </a:r>
            <a:endParaRPr lang="ru-RU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0.25</c:v>
                </c:pt>
                <c:pt idx="1">
                  <c:v>0.15</c:v>
                </c:pt>
                <c:pt idx="2">
                  <c:v>0.45</c:v>
                </c:pt>
                <c:pt idx="3">
                  <c:v>0.15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Диаграмма площадей частей света Земли</a:t>
            </a:r>
            <a:endParaRPr lang="ru-RU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numRef>
              <c:f>Лист1!$A$2:$A$7</c:f>
              <c:numCache>
                <c:formatCode>General</c:formatCode>
                <c:ptCount val="6"/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11.5</c:v>
                </c:pt>
                <c:pt idx="1">
                  <c:v>43.4</c:v>
                </c:pt>
                <c:pt idx="2">
                  <c:v>30.3</c:v>
                </c:pt>
                <c:pt idx="3">
                  <c:v>42</c:v>
                </c:pt>
                <c:pt idx="4">
                  <c:v>8.6999999999999993</c:v>
                </c:pt>
                <c:pt idx="5">
                  <c:v>14.1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Распределение</a:t>
            </a:r>
            <a:r>
              <a:rPr lang="ru-RU" baseline="0" dirty="0" smtClean="0"/>
              <a:t> суши на Земле</a:t>
            </a:r>
            <a:endParaRPr lang="ru-RU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57</c:v>
                </c:pt>
                <c:pt idx="1">
                  <c:v>24</c:v>
                </c:pt>
                <c:pt idx="2">
                  <c:v>54</c:v>
                </c:pt>
                <c:pt idx="3">
                  <c:v>1.2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1849-E93E-48DA-AABF-F6531FD5E566}" type="datetimeFigureOut">
              <a:rPr lang="ru-RU" smtClean="0"/>
              <a:t>20.05.2011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A0A3-072A-4FEA-966C-F55888A9DF7E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1849-E93E-48DA-AABF-F6531FD5E566}" type="datetimeFigureOut">
              <a:rPr lang="ru-RU" smtClean="0"/>
              <a:t>20.05.2011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A0A3-072A-4FEA-966C-F55888A9DF7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1849-E93E-48DA-AABF-F6531FD5E566}" type="datetimeFigureOut">
              <a:rPr lang="ru-RU" smtClean="0"/>
              <a:t>20.05.2011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A0A3-072A-4FEA-966C-F55888A9DF7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1849-E93E-48DA-AABF-F6531FD5E566}" type="datetimeFigureOut">
              <a:rPr lang="ru-RU" smtClean="0"/>
              <a:t>20.05.2011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A0A3-072A-4FEA-966C-F55888A9DF7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1849-E93E-48DA-AABF-F6531FD5E566}" type="datetimeFigureOut">
              <a:rPr lang="ru-RU" smtClean="0"/>
              <a:t>20.05.2011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A0A3-072A-4FEA-966C-F55888A9DF7E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1849-E93E-48DA-AABF-F6531FD5E566}" type="datetimeFigureOut">
              <a:rPr lang="ru-RU" smtClean="0"/>
              <a:t>20.05.2011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A0A3-072A-4FEA-966C-F55888A9DF7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1849-E93E-48DA-AABF-F6531FD5E566}" type="datetimeFigureOut">
              <a:rPr lang="ru-RU" smtClean="0"/>
              <a:t>20.05.2011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A0A3-072A-4FEA-966C-F55888A9DF7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1849-E93E-48DA-AABF-F6531FD5E566}" type="datetimeFigureOut">
              <a:rPr lang="ru-RU" smtClean="0"/>
              <a:t>20.05.2011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A0A3-072A-4FEA-966C-F55888A9DF7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1849-E93E-48DA-AABF-F6531FD5E566}" type="datetimeFigureOut">
              <a:rPr lang="ru-RU" smtClean="0"/>
              <a:t>20.05.2011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A0A3-072A-4FEA-966C-F55888A9DF7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1849-E93E-48DA-AABF-F6531FD5E566}" type="datetimeFigureOut">
              <a:rPr lang="ru-RU" smtClean="0"/>
              <a:t>20.05.2011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A0A3-072A-4FEA-966C-F55888A9DF7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1849-E93E-48DA-AABF-F6531FD5E566}" type="datetimeFigureOut">
              <a:rPr lang="ru-RU" smtClean="0"/>
              <a:t>20.05.2011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9DEA0A3-072A-4FEA-966C-F55888A9DF7E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4261849-E93E-48DA-AABF-F6531FD5E566}" type="datetimeFigureOut">
              <a:rPr lang="ru-RU" smtClean="0"/>
              <a:t>20.05.2011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9DEA0A3-072A-4FEA-966C-F55888A9DF7E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Круговые диаграммы</a:t>
            </a:r>
            <a:br>
              <a:rPr lang="ru-RU" dirty="0" smtClean="0"/>
            </a:br>
            <a:r>
              <a:rPr lang="ru-RU" dirty="0" smtClean="0"/>
              <a:t> 5 класс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Учитель: Текеева  З.М.</a:t>
            </a:r>
            <a:endParaRPr lang="ru-RU" dirty="0"/>
          </a:p>
        </p:txBody>
      </p:sp>
      <p:pic>
        <p:nvPicPr>
          <p:cNvPr id="1026" name="Picture 2" descr="C:\Users\Toshiba\Pictures\stock-photo-pie-chart-made-of-different-metals-gold-silver-bronze-copper-lead-411041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92896"/>
            <a:ext cx="4320480" cy="43651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Диаграмма продуктов питания которые мы употребляем чаще всего</a:t>
            </a:r>
            <a:endParaRPr lang="ru-RU" sz="3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C:\Users\Toshiba\Pictures\p0000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124744"/>
            <a:ext cx="8291264" cy="5445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Закрепление по теме диаграммы</a:t>
            </a:r>
            <a:br>
              <a:rPr lang="ru-RU" dirty="0" smtClean="0"/>
            </a:br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4038600" cy="4654117"/>
          </a:xfrm>
        </p:spPr>
        <p:txBody>
          <a:bodyPr/>
          <a:lstStyle/>
          <a:p>
            <a:r>
              <a:rPr lang="ru-RU" dirty="0" smtClean="0"/>
              <a:t>№1695</a:t>
            </a:r>
          </a:p>
          <a:p>
            <a:pPr>
              <a:buNone/>
            </a:pPr>
            <a:r>
              <a:rPr lang="ru-RU" dirty="0" smtClean="0"/>
              <a:t>Утренний завтрак-25%</a:t>
            </a:r>
          </a:p>
          <a:p>
            <a:pPr>
              <a:buNone/>
            </a:pPr>
            <a:r>
              <a:rPr lang="ru-RU" dirty="0" smtClean="0"/>
              <a:t>Завтрак-15%</a:t>
            </a:r>
          </a:p>
          <a:p>
            <a:pPr>
              <a:buNone/>
            </a:pPr>
            <a:r>
              <a:rPr lang="ru-RU" dirty="0" smtClean="0"/>
              <a:t>Обед-45%</a:t>
            </a:r>
          </a:p>
          <a:p>
            <a:pPr>
              <a:buNone/>
            </a:pPr>
            <a:r>
              <a:rPr lang="ru-RU" dirty="0" smtClean="0"/>
              <a:t>Ужин-15%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2"/>
          </p:nvPr>
        </p:nvGraphicFramePr>
        <p:xfrm>
          <a:off x="4648200" y="1340767"/>
          <a:ext cx="4038600" cy="5013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 algn="ctr"/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4038600" cy="5230181"/>
          </a:xfrm>
        </p:spPr>
        <p:txBody>
          <a:bodyPr/>
          <a:lstStyle/>
          <a:p>
            <a:r>
              <a:rPr lang="ru-RU" dirty="0" smtClean="0"/>
              <a:t>№1696</a:t>
            </a:r>
          </a:p>
          <a:p>
            <a:r>
              <a:rPr lang="ru-RU" dirty="0" smtClean="0"/>
              <a:t>Европпа-11,5</a:t>
            </a:r>
          </a:p>
          <a:p>
            <a:r>
              <a:rPr lang="ru-RU" dirty="0" smtClean="0"/>
              <a:t>Азия-43,4</a:t>
            </a:r>
          </a:p>
          <a:p>
            <a:r>
              <a:rPr lang="ru-RU" dirty="0" smtClean="0"/>
              <a:t>Африка-30,3</a:t>
            </a:r>
          </a:p>
          <a:p>
            <a:r>
              <a:rPr lang="ru-RU" dirty="0" smtClean="0"/>
              <a:t>Америка-42</a:t>
            </a:r>
          </a:p>
          <a:p>
            <a:r>
              <a:rPr lang="ru-RU" dirty="0" smtClean="0"/>
              <a:t>Австралия-8,7</a:t>
            </a:r>
          </a:p>
          <a:p>
            <a:r>
              <a:rPr lang="ru-RU" dirty="0" smtClean="0"/>
              <a:t>Антарктида-14,1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2"/>
          </p:nvPr>
        </p:nvGraphicFramePr>
        <p:xfrm>
          <a:off x="3419872" y="980728"/>
          <a:ext cx="5724128" cy="5374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pPr algn="ctr"/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1268760"/>
            <a:ext cx="3888432" cy="5086165"/>
          </a:xfrm>
        </p:spPr>
        <p:txBody>
          <a:bodyPr/>
          <a:lstStyle/>
          <a:p>
            <a:r>
              <a:rPr lang="ru-RU" dirty="0" smtClean="0"/>
              <a:t>№1707</a:t>
            </a:r>
          </a:p>
          <a:p>
            <a:r>
              <a:rPr lang="ru-RU" dirty="0" smtClean="0"/>
              <a:t>Леса-57 млн.кв.км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Степи-24 млн.кв.км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Тундры, пустыни и болота-54 млн.кв.км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Пашня-15 млн.кв.км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2"/>
          </p:nvPr>
        </p:nvGraphicFramePr>
        <p:xfrm>
          <a:off x="4211960" y="1125538"/>
          <a:ext cx="4932040" cy="5471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8075240" cy="5086165"/>
          </a:xfrm>
        </p:spPr>
        <p:txBody>
          <a:bodyPr/>
          <a:lstStyle/>
          <a:p>
            <a:r>
              <a:rPr lang="ru-RU" dirty="0" smtClean="0"/>
              <a:t>№1694</a:t>
            </a:r>
          </a:p>
          <a:p>
            <a:r>
              <a:rPr lang="ru-RU" dirty="0" smtClean="0"/>
              <a:t>№1695</a:t>
            </a:r>
          </a:p>
          <a:p>
            <a:r>
              <a:rPr lang="ru-RU" dirty="0" smtClean="0"/>
              <a:t>Стр. 259-260 читать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pPr algn="ctr"/>
            <a:r>
              <a:rPr lang="ru-RU" dirty="0" smtClean="0"/>
              <a:t>Что такое диаграмма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2160240"/>
          </a:xfrm>
        </p:spPr>
        <p:txBody>
          <a:bodyPr>
            <a:noAutofit/>
          </a:bodyPr>
          <a:lstStyle/>
          <a:p>
            <a:r>
              <a:rPr lang="ru-RU" sz="2400" dirty="0" smtClean="0"/>
              <a:t>Диаграммой называют  наглядное изображение  процентного соотношения  на окружности.</a:t>
            </a:r>
          </a:p>
          <a:p>
            <a:r>
              <a:rPr lang="ru-RU" sz="2400" dirty="0" smtClean="0"/>
              <a:t>Например, составим </a:t>
            </a:r>
            <a:r>
              <a:rPr lang="ru-RU" sz="2400" dirty="0" smtClean="0"/>
              <a:t>круговую диаграмму площадей океанов. Тихий океан имеет площадь 179 </a:t>
            </a:r>
            <a:r>
              <a:rPr lang="ru-RU" sz="2400" dirty="0" smtClean="0"/>
              <a:t>млн.км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, Атлантический — 93 </a:t>
            </a:r>
            <a:r>
              <a:rPr lang="ru-RU" sz="2400" dirty="0" smtClean="0"/>
              <a:t>млн.км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, Индийский — 75 </a:t>
            </a:r>
            <a:r>
              <a:rPr lang="ru-RU" sz="2400" dirty="0" smtClean="0"/>
              <a:t>млн.м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 </a:t>
            </a:r>
            <a:r>
              <a:rPr lang="ru-RU" sz="2400" dirty="0" smtClean="0"/>
              <a:t>и Северный Ледовитый — 13 </a:t>
            </a:r>
            <a:r>
              <a:rPr lang="ru-RU" sz="2400" dirty="0" smtClean="0"/>
              <a:t>млн.км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.</a:t>
            </a:r>
          </a:p>
          <a:p>
            <a:pPr>
              <a:buNone/>
            </a:pPr>
            <a:r>
              <a:rPr lang="ru-RU" sz="2400" dirty="0" smtClean="0"/>
              <a:t> </a:t>
            </a:r>
            <a:endParaRPr lang="ru-RU" sz="2400" dirty="0"/>
          </a:p>
        </p:txBody>
      </p:sp>
      <p:pic>
        <p:nvPicPr>
          <p:cNvPr id="4" name="Рисунок 3" descr="http://www.coolmath.ru/images/stories/lessons/5class/pic185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140968"/>
            <a:ext cx="8064896" cy="3717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pPr algn="ctr"/>
            <a:r>
              <a:rPr lang="ru-RU" dirty="0" smtClean="0"/>
              <a:t>Как построить диаграмму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316835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Магнитный железняк содержит 70% чистого железа, а остальная часть руды — пустая порода. Чтобы наглядно изобразить это положение, начертим круг и закрасим 70% его площади, а 30% площади оставим </a:t>
            </a:r>
            <a:r>
              <a:rPr lang="ru-RU" dirty="0" err="1" smtClean="0"/>
              <a:t>незакрашенными</a:t>
            </a:r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smtClean="0"/>
              <a:t>Так как в круге </a:t>
            </a:r>
            <a:r>
              <a:rPr lang="ru-RU" b="1" dirty="0" smtClean="0"/>
              <a:t>180° + </a:t>
            </a:r>
            <a:r>
              <a:rPr lang="ru-RU" b="1" dirty="0" err="1" smtClean="0"/>
              <a:t>180°</a:t>
            </a:r>
            <a:r>
              <a:rPr lang="ru-RU" dirty="0" smtClean="0"/>
              <a:t>, то есть </a:t>
            </a:r>
            <a:r>
              <a:rPr lang="ru-RU" b="1" dirty="0" smtClean="0"/>
              <a:t>360°</a:t>
            </a:r>
            <a:r>
              <a:rPr lang="ru-RU" dirty="0" smtClean="0"/>
              <a:t>, то надо найти 30% от 360°. Для этого делим 360 на 100 и частное умножаем на 30. Получаем: </a:t>
            </a:r>
            <a:r>
              <a:rPr lang="ru-RU" b="1" dirty="0" smtClean="0"/>
              <a:t>360 : </a:t>
            </a:r>
            <a:r>
              <a:rPr lang="ru-RU" b="1" dirty="0" smtClean="0"/>
              <a:t>100 </a:t>
            </a:r>
            <a:r>
              <a:rPr lang="ru-RU" b="1" dirty="0" smtClean="0"/>
              <a:t>* 30 = 108</a:t>
            </a:r>
            <a:r>
              <a:rPr lang="ru-RU" dirty="0" smtClean="0"/>
              <a:t>. Значит, надо провести два радиуса под </a:t>
            </a:r>
            <a:r>
              <a:rPr lang="ru-RU" dirty="0" smtClean="0"/>
              <a:t>углом 108</a:t>
            </a:r>
            <a:r>
              <a:rPr lang="ru-RU" dirty="0" smtClean="0"/>
              <a:t>° и закрасить часть круга вне этого угла. Получаем рисунок 184. Его называют </a:t>
            </a:r>
            <a:r>
              <a:rPr lang="ru-RU" b="1" dirty="0" smtClean="0"/>
              <a:t>круговой диаграммой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http://www.coolmath.ru/images/stories/lessons/5class/pic18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573016"/>
            <a:ext cx="6552728" cy="328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427984" y="3501008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55976" y="5301208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020272" y="5805264"/>
            <a:ext cx="354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8" name="Дуга 7"/>
          <p:cNvSpPr/>
          <p:nvPr/>
        </p:nvSpPr>
        <p:spPr>
          <a:xfrm>
            <a:off x="4211960" y="4941168"/>
            <a:ext cx="576064" cy="64807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932040" y="5013176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108°</a:t>
            </a:r>
            <a:r>
              <a:rPr lang="ru-RU" sz="2000" b="1" dirty="0" smtClean="0"/>
              <a:t> 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Диаграмма качества знаний 5 класса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40769"/>
            <a:ext cx="4038600" cy="3096344"/>
          </a:xfrm>
        </p:spPr>
        <p:txBody>
          <a:bodyPr/>
          <a:lstStyle/>
          <a:p>
            <a:r>
              <a:rPr lang="ru-RU" dirty="0" smtClean="0"/>
              <a:t>Отличники-20,4</a:t>
            </a:r>
            <a:r>
              <a:rPr lang="ru-RU" dirty="0" smtClean="0"/>
              <a:t>%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Хорошисты-36,8</a:t>
            </a:r>
            <a:r>
              <a:rPr lang="ru-RU" dirty="0" smtClean="0"/>
              <a:t>%</a:t>
            </a:r>
          </a:p>
          <a:p>
            <a:endParaRPr lang="ru-RU" dirty="0" smtClean="0"/>
          </a:p>
          <a:p>
            <a:r>
              <a:rPr lang="ru-RU" dirty="0" smtClean="0"/>
              <a:t>Троишники-39,8%</a:t>
            </a:r>
            <a:endParaRPr lang="ru-RU" dirty="0"/>
          </a:p>
        </p:txBody>
      </p:sp>
      <p:pic>
        <p:nvPicPr>
          <p:cNvPr id="2051" name="Picture 3" descr="C:\Users\Toshiba\Pictures\gl5-76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4644008" cy="5157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Диаграмма светов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Toshiba\Pictures\83694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340768"/>
            <a:ext cx="8435280" cy="52565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Диаграмма молочных продуктов</a:t>
            </a:r>
            <a:br>
              <a:rPr lang="ru-RU" dirty="0" smtClean="0"/>
            </a:br>
            <a:r>
              <a:rPr lang="ru-RU" dirty="0" smtClean="0"/>
              <a:t>которые мы употребляем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56176" y="1920085"/>
            <a:ext cx="2530624" cy="2805059"/>
          </a:xfrm>
        </p:spPr>
        <p:txBody>
          <a:bodyPr/>
          <a:lstStyle/>
          <a:p>
            <a:r>
              <a:rPr lang="ru-RU" dirty="0" smtClean="0"/>
              <a:t>Сливки</a:t>
            </a:r>
          </a:p>
          <a:p>
            <a:r>
              <a:rPr lang="ru-RU" dirty="0" smtClean="0"/>
              <a:t>Молоко</a:t>
            </a:r>
          </a:p>
          <a:p>
            <a:r>
              <a:rPr lang="ru-RU" dirty="0" smtClean="0"/>
              <a:t>Сметана</a:t>
            </a:r>
          </a:p>
          <a:p>
            <a:r>
              <a:rPr lang="ru-RU" dirty="0" smtClean="0"/>
              <a:t>Творог</a:t>
            </a:r>
          </a:p>
          <a:p>
            <a:r>
              <a:rPr lang="ru-RU" dirty="0" smtClean="0"/>
              <a:t>Йогурт </a:t>
            </a:r>
            <a:endParaRPr lang="ru-RU" dirty="0"/>
          </a:p>
        </p:txBody>
      </p:sp>
      <p:pic>
        <p:nvPicPr>
          <p:cNvPr id="4098" name="Picture 2" descr="C:\Users\Toshiba\Pictures\img4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1024" y="1988840"/>
            <a:ext cx="5431135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 algn="ctr"/>
            <a:r>
              <a:rPr lang="ru-RU" dirty="0" smtClean="0"/>
              <a:t>Диаграмма дня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Toshiba\Pictures\pieplot1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52736"/>
            <a:ext cx="9144000" cy="5805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Диаграмма распределения семейного бюджета</a:t>
            </a:r>
            <a:endParaRPr lang="ru-RU" sz="3200" dirty="0"/>
          </a:p>
        </p:txBody>
      </p:sp>
      <p:pic>
        <p:nvPicPr>
          <p:cNvPr id="6146" name="Picture 2" descr="C:\Users\Toshiba\Pictures\pic05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7" y="1052737"/>
            <a:ext cx="7745487" cy="55446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Диаграмма учебного года</a:t>
            </a:r>
            <a:endParaRPr lang="ru-RU" sz="28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Toshiba\Pictures\mat_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0688"/>
            <a:ext cx="8640960" cy="5976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</TotalTime>
  <Words>198</Words>
  <Application>Microsoft Office PowerPoint</Application>
  <PresentationFormat>Экран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Круговые диаграммы  5 класс </vt:lpstr>
      <vt:lpstr>Что такое диаграмма</vt:lpstr>
      <vt:lpstr>Как построить диаграмму</vt:lpstr>
      <vt:lpstr>Диаграмма качества знаний 5 класса</vt:lpstr>
      <vt:lpstr>Диаграмма светов</vt:lpstr>
      <vt:lpstr>Диаграмма молочных продуктов которые мы употребляем</vt:lpstr>
      <vt:lpstr>Диаграмма дня</vt:lpstr>
      <vt:lpstr>Диаграмма распределения семейного бюджета</vt:lpstr>
      <vt:lpstr>Диаграмма учебного года</vt:lpstr>
      <vt:lpstr>Диаграмма продуктов питания которые мы употребляем чаще всего</vt:lpstr>
      <vt:lpstr>Закрепление по теме диаграммы решение задач</vt:lpstr>
      <vt:lpstr>Решение задач</vt:lpstr>
      <vt:lpstr>Решение задач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Круговые диаграммы  5 класс </dc:title>
  <dc:creator>Toshiba</dc:creator>
  <cp:lastModifiedBy>Toshiba</cp:lastModifiedBy>
  <cp:revision>1</cp:revision>
  <dcterms:created xsi:type="dcterms:W3CDTF">2011-05-20T14:12:39Z</dcterms:created>
  <dcterms:modified xsi:type="dcterms:W3CDTF">2011-05-20T15:25:32Z</dcterms:modified>
</cp:coreProperties>
</file>