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5889C87-EF6A-492C-BE0E-1DB8922FFB00}" type="datetimeFigureOut">
              <a:rPr lang="ru-RU" smtClean="0"/>
              <a:t>09.11.2011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DA25026-143F-428D-9356-8FFBE6E2FC9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2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84785"/>
            <a:ext cx="8458200" cy="1800199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Деление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221088"/>
            <a:ext cx="5987008" cy="1431450"/>
          </a:xfrm>
        </p:spPr>
        <p:txBody>
          <a:bodyPr/>
          <a:lstStyle/>
          <a:p>
            <a:r>
              <a:rPr lang="ru-RU" dirty="0" smtClean="0"/>
              <a:t>Математика 5 класс</a:t>
            </a:r>
          </a:p>
          <a:p>
            <a:r>
              <a:rPr lang="ru-RU" dirty="0" smtClean="0"/>
              <a:t>Учитель математики: Текеева З.М.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66800"/>
          </a:xfrm>
        </p:spPr>
        <p:txBody>
          <a:bodyPr/>
          <a:lstStyle/>
          <a:p>
            <a:r>
              <a:rPr lang="ru-RU" dirty="0" smtClean="0"/>
              <a:t>Устный счет: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 numCol="2">
            <a:normAutofit/>
          </a:bodyPr>
          <a:lstStyle/>
          <a:p>
            <a:r>
              <a:rPr lang="ru-RU" sz="3200" dirty="0" smtClean="0"/>
              <a:t>34*11</a:t>
            </a:r>
          </a:p>
          <a:p>
            <a:r>
              <a:rPr lang="ru-RU" sz="3200" dirty="0" smtClean="0"/>
              <a:t>29*125*8</a:t>
            </a:r>
          </a:p>
          <a:p>
            <a:r>
              <a:rPr lang="ru-RU" sz="3200" dirty="0" smtClean="0"/>
              <a:t>29*6</a:t>
            </a:r>
          </a:p>
          <a:p>
            <a:r>
              <a:rPr lang="ru-RU" sz="3200" dirty="0" smtClean="0"/>
              <a:t>99*4</a:t>
            </a:r>
          </a:p>
          <a:p>
            <a:r>
              <a:rPr lang="ru-RU" sz="3200" dirty="0" smtClean="0"/>
              <a:t>5200:100</a:t>
            </a:r>
          </a:p>
          <a:p>
            <a:r>
              <a:rPr lang="ru-RU" sz="3200" dirty="0" smtClean="0"/>
              <a:t>458*10</a:t>
            </a:r>
          </a:p>
          <a:p>
            <a:r>
              <a:rPr lang="ru-RU" sz="3200" dirty="0" smtClean="0"/>
              <a:t>960:48</a:t>
            </a:r>
          </a:p>
          <a:p>
            <a:r>
              <a:rPr lang="ru-RU" sz="3200" dirty="0" smtClean="0"/>
              <a:t>150:30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71*11</a:t>
            </a:r>
          </a:p>
          <a:p>
            <a:r>
              <a:rPr lang="ru-RU" sz="3200" dirty="0" smtClean="0"/>
              <a:t>65*25*4</a:t>
            </a:r>
            <a:endParaRPr lang="ru-RU" sz="3200" dirty="0" smtClean="0"/>
          </a:p>
          <a:p>
            <a:r>
              <a:rPr lang="ru-RU" sz="3200" dirty="0" smtClean="0"/>
              <a:t>37*8</a:t>
            </a:r>
          </a:p>
          <a:p>
            <a:r>
              <a:rPr lang="ru-RU" sz="3200" dirty="0" smtClean="0"/>
              <a:t>35*8*2</a:t>
            </a:r>
          </a:p>
          <a:p>
            <a:r>
              <a:rPr lang="ru-RU" sz="3200" dirty="0" smtClean="0"/>
              <a:t>7200:200</a:t>
            </a:r>
          </a:p>
          <a:p>
            <a:r>
              <a:rPr lang="ru-RU" sz="3200" dirty="0" smtClean="0"/>
              <a:t>760:10</a:t>
            </a:r>
          </a:p>
          <a:p>
            <a:r>
              <a:rPr lang="ru-RU" sz="3200" dirty="0" smtClean="0"/>
              <a:t>750:15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/>
          <a:lstStyle/>
          <a:p>
            <a:r>
              <a:rPr lang="ru-RU" dirty="0" smtClean="0"/>
              <a:t>Для того чтоб открыть дверь подъезда, нужно правильно набрать трехзначное число, код замка. Сколькими способами можно выбрать код если все его цифры должны быть различными?</a:t>
            </a:r>
          </a:p>
          <a:p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ru-RU" sz="5400" dirty="0" smtClean="0"/>
              <a:t>10*9*8=720 (</a:t>
            </a:r>
            <a:r>
              <a:rPr lang="ru-RU" sz="5400" dirty="0" err="1" smtClean="0"/>
              <a:t>сп</a:t>
            </a:r>
            <a:r>
              <a:rPr lang="ru-RU" sz="5400" dirty="0" smtClean="0"/>
              <a:t>.)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Ответ: 720</a:t>
            </a:r>
            <a:r>
              <a:rPr lang="ru-RU" dirty="0" smtClean="0"/>
              <a:t> </a:t>
            </a:r>
            <a:r>
              <a:rPr lang="ru-RU" dirty="0" smtClean="0"/>
              <a:t>способов </a:t>
            </a:r>
            <a:r>
              <a:rPr lang="ru-RU" dirty="0" smtClean="0"/>
              <a:t>подбора кода </a:t>
            </a:r>
            <a:r>
              <a:rPr lang="ru-RU" dirty="0" smtClean="0"/>
              <a:t>замка.</a:t>
            </a:r>
            <a:endParaRPr lang="ru-RU" dirty="0" smtClean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/>
          </a:bodyPr>
          <a:lstStyle/>
          <a:p>
            <a:r>
              <a:rPr lang="ru-RU" dirty="0" smtClean="0"/>
              <a:t>Как связанны между собой выражения?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560:80</a:t>
            </a:r>
          </a:p>
          <a:p>
            <a:r>
              <a:rPr lang="ru-RU" sz="6000" dirty="0" smtClean="0"/>
              <a:t>80*7</a:t>
            </a:r>
          </a:p>
          <a:p>
            <a:r>
              <a:rPr lang="ru-RU" sz="6000" dirty="0" smtClean="0"/>
              <a:t>560:7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/>
          <a:lstStyle/>
          <a:p>
            <a:r>
              <a:rPr lang="ru-RU" dirty="0" smtClean="0"/>
              <a:t>Решим упражнение №473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а). 96:8,</a:t>
            </a:r>
          </a:p>
          <a:p>
            <a:pPr>
              <a:buNone/>
            </a:pPr>
            <a:r>
              <a:rPr lang="ru-RU" sz="3600" dirty="0" smtClean="0"/>
              <a:t> б). 35:х, </a:t>
            </a:r>
          </a:p>
          <a:p>
            <a:pPr>
              <a:buNone/>
            </a:pPr>
            <a:r>
              <a:rPr lang="ru-RU" sz="3600" dirty="0" smtClean="0"/>
              <a:t>в). (а+16):32,</a:t>
            </a:r>
          </a:p>
          <a:p>
            <a:pPr>
              <a:buNone/>
            </a:pPr>
            <a:r>
              <a:rPr lang="ru-RU" sz="3600" dirty="0" smtClean="0"/>
              <a:t> г). 14:</a:t>
            </a:r>
            <a:r>
              <a:rPr lang="ru-RU" sz="3600" dirty="0" smtClean="0">
                <a:sym typeface="Wingdings" pitchFamily="2" charset="2"/>
              </a:rPr>
              <a:t>(а+2х),</a:t>
            </a:r>
          </a:p>
          <a:p>
            <a:pPr>
              <a:buNone/>
            </a:pPr>
            <a:r>
              <a:rPr lang="ru-RU" sz="3600" dirty="0" err="1" smtClean="0">
                <a:sym typeface="Wingdings" pitchFamily="2" charset="2"/>
              </a:rPr>
              <a:t>д</a:t>
            </a:r>
            <a:r>
              <a:rPr lang="ru-RU" sz="3600" dirty="0" smtClean="0">
                <a:sym typeface="Wingdings" pitchFamily="2" charset="2"/>
              </a:rPr>
              <a:t>).150:(2х+7),</a:t>
            </a:r>
          </a:p>
          <a:p>
            <a:pPr>
              <a:buNone/>
            </a:pPr>
            <a:r>
              <a:rPr lang="ru-RU" sz="3600" dirty="0" smtClean="0">
                <a:sym typeface="Wingdings" pitchFamily="2" charset="2"/>
              </a:rPr>
              <a:t>е). (</a:t>
            </a:r>
            <a:r>
              <a:rPr lang="ru-RU" sz="3600" dirty="0" err="1" smtClean="0">
                <a:sym typeface="Wingdings" pitchFamily="2" charset="2"/>
              </a:rPr>
              <a:t>а+б</a:t>
            </a:r>
            <a:r>
              <a:rPr lang="ru-RU" sz="3600" dirty="0" smtClean="0">
                <a:sym typeface="Wingdings" pitchFamily="2" charset="2"/>
              </a:rPr>
              <a:t>):(</a:t>
            </a:r>
            <a:r>
              <a:rPr lang="ru-RU" sz="3600" dirty="0" err="1" smtClean="0">
                <a:sym typeface="Wingdings" pitchFamily="2" charset="2"/>
              </a:rPr>
              <a:t>а-б</a:t>
            </a:r>
            <a:r>
              <a:rPr lang="ru-RU" sz="3600" dirty="0" smtClean="0">
                <a:sym typeface="Wingdings" pitchFamily="2" charset="2"/>
              </a:rPr>
              <a:t>).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80120"/>
          </a:xfrm>
        </p:spPr>
        <p:txBody>
          <a:bodyPr/>
          <a:lstStyle/>
          <a:p>
            <a:r>
              <a:rPr lang="ru-RU" dirty="0" smtClean="0"/>
              <a:t>Решим упражнение №472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/>
          <a:lstStyle/>
          <a:p>
            <a:r>
              <a:rPr lang="ru-RU" dirty="0" smtClean="0"/>
              <a:t>Какие выражения можно решить устно? </a:t>
            </a:r>
          </a:p>
          <a:p>
            <a:r>
              <a:rPr lang="ru-RU" dirty="0" smtClean="0"/>
              <a:t>Как разделить на 10, 100, 1000.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г</a:t>
            </a:r>
            <a:r>
              <a:rPr lang="ru-RU" dirty="0" smtClean="0"/>
              <a:t>).45700:10,</a:t>
            </a:r>
          </a:p>
          <a:p>
            <a:pPr>
              <a:buNone/>
            </a:pPr>
            <a:r>
              <a:rPr lang="ru-RU" dirty="0" err="1" smtClean="0"/>
              <a:t>д</a:t>
            </a:r>
            <a:r>
              <a:rPr lang="ru-RU" dirty="0" smtClean="0"/>
              <a:t>).595000:100,</a:t>
            </a:r>
          </a:p>
          <a:p>
            <a:pPr>
              <a:buNone/>
            </a:pPr>
            <a:r>
              <a:rPr lang="ru-RU" dirty="0" smtClean="0"/>
              <a:t>е</a:t>
            </a:r>
            <a:r>
              <a:rPr lang="ru-RU" dirty="0" smtClean="0"/>
              <a:t>).370000:1000,</a:t>
            </a:r>
          </a:p>
          <a:p>
            <a:pPr>
              <a:buNone/>
            </a:pPr>
            <a:r>
              <a:rPr lang="ru-RU" dirty="0" smtClean="0"/>
              <a:t>ж</a:t>
            </a:r>
            <a:r>
              <a:rPr lang="ru-RU" dirty="0" smtClean="0"/>
              <a:t>).13400:200.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№472 (</a:t>
            </a:r>
            <a:r>
              <a:rPr lang="ru-RU" dirty="0" err="1" smtClean="0"/>
              <a:t>а,б,в,з</a:t>
            </a:r>
            <a:r>
              <a:rPr lang="ru-RU" dirty="0" smtClean="0"/>
              <a:t>), решим «уголком»,проверим умножением.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1008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400" dirty="0" smtClean="0">
                <a:solidFill>
                  <a:schemeClr val="tx2">
                    <a:lumMod val="50000"/>
                  </a:schemeClr>
                </a:solidFill>
              </a:rPr>
              <a:t>№472 (</a:t>
            </a:r>
            <a:r>
              <a:rPr lang="ru-RU" sz="3400" dirty="0" err="1" smtClean="0">
                <a:solidFill>
                  <a:schemeClr val="tx2">
                    <a:lumMod val="50000"/>
                  </a:schemeClr>
                </a:solidFill>
              </a:rPr>
              <a:t>и,к,л,м</a:t>
            </a:r>
            <a:r>
              <a:rPr lang="ru-RU" sz="3400" dirty="0" smtClean="0">
                <a:solidFill>
                  <a:schemeClr val="tx2">
                    <a:lumMod val="50000"/>
                  </a:schemeClr>
                </a:solidFill>
              </a:rPr>
              <a:t>) решим самостоятельно</a:t>
            </a:r>
          </a:p>
          <a:p>
            <a:endParaRPr lang="ru-RU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83568" y="1484784"/>
          <a:ext cx="7488832" cy="1152127"/>
        </p:xfrm>
        <a:graphic>
          <a:graphicData uri="http://schemas.openxmlformats.org/presentationml/2006/ole">
            <p:oleObj spid="_x0000_s2051" name="Документ" r:id="rId3" imgW="5926926" imgH="879435" progId="Word.Document.12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83568" y="3717032"/>
          <a:ext cx="7344816" cy="1465312"/>
        </p:xfrm>
        <a:graphic>
          <a:graphicData uri="http://schemas.openxmlformats.org/presentationml/2006/ole">
            <p:oleObj spid="_x0000_s2052" name="Документ" r:id="rId4" imgW="5926926" imgH="91513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52128"/>
          </a:xfrm>
        </p:spPr>
        <p:txBody>
          <a:bodyPr>
            <a:normAutofit/>
          </a:bodyPr>
          <a:lstStyle/>
          <a:p>
            <a:r>
              <a:rPr lang="ru-RU" dirty="0" smtClean="0"/>
              <a:t>Решим задачу №470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844824"/>
          <a:ext cx="8229600" cy="1583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720"/>
                <a:gridCol w="2376264"/>
                <a:gridCol w="2458616"/>
              </a:tblGrid>
              <a:tr h="436439">
                <a:tc>
                  <a:txBody>
                    <a:bodyPr/>
                    <a:lstStyle/>
                    <a:p>
                      <a:r>
                        <a:rPr lang="ru-RU" dirty="0" smtClean="0"/>
                        <a:t>Норма выработки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Рабочие  дни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Вся продукция</a:t>
                      </a:r>
                      <a:endParaRPr lang="ru-RU" dirty="0"/>
                    </a:p>
                  </a:txBody>
                  <a:tcPr/>
                </a:tc>
              </a:tr>
              <a:tr h="580013">
                <a:tc>
                  <a:txBody>
                    <a:bodyPr/>
                    <a:lstStyle/>
                    <a:p>
                      <a:r>
                        <a:rPr lang="ru-RU" smtClean="0"/>
                        <a:t>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 дней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2100 станков</a:t>
                      </a:r>
                      <a:endParaRPr lang="ru-RU" dirty="0"/>
                    </a:p>
                  </a:txBody>
                  <a:tcPr/>
                </a:tc>
              </a:tr>
              <a:tr h="567302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Выполнил на 21 станок  &gt;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? дней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2100 станков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flipH="1" flipV="1">
            <a:off x="3059832" y="2420888"/>
            <a:ext cx="4320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67544" y="3645024"/>
          <a:ext cx="8136904" cy="2880320"/>
        </p:xfrm>
        <a:graphic>
          <a:graphicData uri="http://schemas.openxmlformats.org/presentationml/2006/ole">
            <p:oleObj spid="_x0000_s1027" name="Документ" r:id="rId3" imgW="5926926" imgH="239708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24136"/>
          </a:xfrm>
        </p:spPr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п.12 №521- 3 уровень</a:t>
            </a:r>
          </a:p>
          <a:p>
            <a:pPr>
              <a:buNone/>
            </a:pPr>
            <a:r>
              <a:rPr lang="ru-RU" dirty="0" smtClean="0"/>
              <a:t>            №515 – 2 уровень</a:t>
            </a:r>
          </a:p>
          <a:p>
            <a:pPr>
              <a:buNone/>
            </a:pPr>
            <a:r>
              <a:rPr lang="ru-RU" dirty="0" smtClean="0"/>
              <a:t>            № 518 -1 уровень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Спасибо за урок!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102</TotalTime>
  <Words>225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Городская</vt:lpstr>
      <vt:lpstr>Документ Microsoft Office Word</vt:lpstr>
      <vt:lpstr>Деление </vt:lpstr>
      <vt:lpstr>Устный счет:</vt:lpstr>
      <vt:lpstr>Решим задачу:</vt:lpstr>
      <vt:lpstr>Как связанны между собой выражения?</vt:lpstr>
      <vt:lpstr>Решим упражнение №473</vt:lpstr>
      <vt:lpstr>Решим упражнение №472</vt:lpstr>
      <vt:lpstr>№472 (а,б,в,з), решим «уголком»,проверим умножением. </vt:lpstr>
      <vt:lpstr>Решим задачу №470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</dc:title>
  <dc:creator>Toshiba</dc:creator>
  <cp:lastModifiedBy>Toshiba</cp:lastModifiedBy>
  <cp:revision>1</cp:revision>
  <dcterms:created xsi:type="dcterms:W3CDTF">2011-11-09T18:40:17Z</dcterms:created>
  <dcterms:modified xsi:type="dcterms:W3CDTF">2011-11-09T20:22:29Z</dcterms:modified>
</cp:coreProperties>
</file>