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30E16BC-FAC3-4848-BC95-9B6C125565C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430CFE-6B6E-4916-9668-E7844416DA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Деление 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Математика  5 класс </a:t>
            </a:r>
          </a:p>
          <a:p>
            <a:r>
              <a:rPr lang="ru-RU" sz="2800" dirty="0" smtClean="0"/>
              <a:t>Учитель математики: Текеева З.М.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Подведение итогов: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нужно действовать, чтобы при делении не потерять нули в частном?</a:t>
            </a:r>
          </a:p>
          <a:p>
            <a:r>
              <a:rPr lang="ru-RU" dirty="0" smtClean="0"/>
              <a:t>-Расскажите алгоритм в деления.</a:t>
            </a:r>
          </a:p>
          <a:p>
            <a:r>
              <a:rPr lang="ru-RU" dirty="0" smtClean="0"/>
              <a:t>-как называются числа в делении?</a:t>
            </a:r>
            <a:endParaRPr lang="ru-RU" smtClean="0"/>
          </a:p>
          <a:p>
            <a:pPr>
              <a:buNone/>
            </a:pP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99592" y="2060848"/>
            <a:ext cx="3240360" cy="194421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1 </a:t>
            </a:r>
            <a:r>
              <a:rPr lang="ru-RU" sz="2400" b="1" dirty="0" smtClean="0">
                <a:solidFill>
                  <a:schemeClr val="tx1"/>
                </a:solidFill>
              </a:rPr>
              <a:t>уровень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№516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3203848" y="4005064"/>
            <a:ext cx="3168352" cy="2376264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3 уровень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№524(</a:t>
            </a:r>
            <a:r>
              <a:rPr lang="ru-RU" sz="2400" dirty="0" err="1" smtClean="0">
                <a:solidFill>
                  <a:schemeClr val="tx1"/>
                </a:solidFill>
              </a:rPr>
              <a:t>г,д,е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Блок-схема: решение 5"/>
          <p:cNvSpPr/>
          <p:nvPr/>
        </p:nvSpPr>
        <p:spPr>
          <a:xfrm>
            <a:off x="5076056" y="1988840"/>
            <a:ext cx="3240360" cy="2016224"/>
          </a:xfrm>
          <a:prstGeom prst="flowChartDecisi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2 уровень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№523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 урока: закрепление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Цель урока:    1) Формировать умение выполнять деление в столбик и выполнять проверку умножением;</a:t>
            </a:r>
          </a:p>
          <a:p>
            <a:r>
              <a:rPr lang="ru-RU" dirty="0" smtClean="0"/>
              <a:t>                            2) учить писать и записывать выражения содержащие, действие деления;</a:t>
            </a:r>
          </a:p>
          <a:p>
            <a:r>
              <a:rPr lang="ru-RU" dirty="0" smtClean="0"/>
              <a:t>     3) совершенствовать вычислительные навыки учащихся;</a:t>
            </a:r>
          </a:p>
          <a:p>
            <a:r>
              <a:rPr lang="ru-RU" dirty="0" smtClean="0"/>
              <a:t>4) рассмотреть случаи деления с нулями в частном;</a:t>
            </a:r>
          </a:p>
          <a:p>
            <a:r>
              <a:rPr lang="ru-RU" dirty="0" smtClean="0"/>
              <a:t>5) продолжить работу над текстовыми задачами.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121,  418,  363,  561,  297,  891</a:t>
            </a:r>
          </a:p>
          <a:p>
            <a:r>
              <a:rPr lang="ru-RU" sz="4800" dirty="0" smtClean="0"/>
              <a:t>Какие числа нужно умножить на 11, чтобы получить такие числа?</a:t>
            </a:r>
          </a:p>
          <a:p>
            <a:r>
              <a:rPr lang="ru-RU" sz="4800" dirty="0" smtClean="0"/>
              <a:t>11, 38, 33,51,81</a:t>
            </a:r>
            <a:endParaRPr lang="ru-RU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Найдите значения выражений: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buNone/>
            </a:pPr>
            <a:r>
              <a:rPr lang="ru-RU" sz="4800" dirty="0" smtClean="0"/>
              <a:t>1). 4545:45;</a:t>
            </a:r>
          </a:p>
          <a:p>
            <a:pPr>
              <a:buNone/>
            </a:pPr>
            <a:r>
              <a:rPr lang="ru-RU" sz="4800" dirty="0" smtClean="0"/>
              <a:t>2). 903:3;</a:t>
            </a:r>
          </a:p>
          <a:p>
            <a:pPr>
              <a:buNone/>
            </a:pPr>
            <a:r>
              <a:rPr lang="ru-RU" sz="4800" dirty="0" smtClean="0"/>
              <a:t>3). 1212:6;</a:t>
            </a:r>
          </a:p>
          <a:p>
            <a:pPr>
              <a:buNone/>
            </a:pPr>
            <a:r>
              <a:rPr lang="ru-RU" sz="4800" dirty="0" smtClean="0"/>
              <a:t>4). 240016:8;</a:t>
            </a:r>
          </a:p>
          <a:p>
            <a:pPr>
              <a:buNone/>
            </a:pPr>
            <a:endParaRPr lang="ru-RU" sz="4800" dirty="0" smtClean="0"/>
          </a:p>
          <a:p>
            <a:pPr>
              <a:buNone/>
            </a:pPr>
            <a:endParaRPr lang="ru-RU" sz="4800" dirty="0" smtClean="0"/>
          </a:p>
          <a:p>
            <a:pPr>
              <a:buNone/>
            </a:pPr>
            <a:r>
              <a:rPr lang="ru-RU" sz="4800" dirty="0" smtClean="0"/>
              <a:t>5). 131313:13;</a:t>
            </a:r>
          </a:p>
          <a:p>
            <a:pPr>
              <a:buNone/>
            </a:pPr>
            <a:r>
              <a:rPr lang="ru-RU" sz="4800" dirty="0" smtClean="0"/>
              <a:t>6). 1734:17;</a:t>
            </a:r>
          </a:p>
          <a:p>
            <a:pPr>
              <a:buNone/>
            </a:pPr>
            <a:r>
              <a:rPr lang="ru-RU" sz="4800" dirty="0" smtClean="0"/>
              <a:t>7). 612:3;</a:t>
            </a:r>
          </a:p>
          <a:p>
            <a:pPr>
              <a:buNone/>
            </a:pPr>
            <a:r>
              <a:rPr lang="ru-RU" sz="4800" dirty="0" smtClean="0"/>
              <a:t>8).35015:5.</a:t>
            </a: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вычисления: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buNone/>
            </a:pPr>
            <a:r>
              <a:rPr lang="ru-RU" sz="4800" dirty="0" smtClean="0"/>
              <a:t>1). 40824:81;</a:t>
            </a:r>
          </a:p>
          <a:p>
            <a:pPr>
              <a:buNone/>
            </a:pPr>
            <a:r>
              <a:rPr lang="ru-RU" sz="4800" dirty="0" smtClean="0"/>
              <a:t>2). 24960:78;</a:t>
            </a:r>
          </a:p>
          <a:p>
            <a:pPr>
              <a:buNone/>
            </a:pPr>
            <a:r>
              <a:rPr lang="ru-RU" sz="4800" dirty="0" smtClean="0"/>
              <a:t>3). 24216:24;</a:t>
            </a:r>
          </a:p>
          <a:p>
            <a:pPr>
              <a:buNone/>
            </a:pPr>
            <a:r>
              <a:rPr lang="ru-RU" sz="4800" dirty="0" smtClean="0"/>
              <a:t>4).5768:56;</a:t>
            </a:r>
          </a:p>
          <a:p>
            <a:pPr>
              <a:buNone/>
            </a:pPr>
            <a:endParaRPr lang="ru-RU" sz="4800" dirty="0" smtClean="0"/>
          </a:p>
          <a:p>
            <a:pPr>
              <a:buNone/>
            </a:pPr>
            <a:endParaRPr lang="ru-RU" sz="4800" dirty="0" smtClean="0"/>
          </a:p>
          <a:p>
            <a:pPr>
              <a:buNone/>
            </a:pPr>
            <a:r>
              <a:rPr lang="ru-RU" sz="4800" dirty="0" smtClean="0"/>
              <a:t>5).243729:81;</a:t>
            </a:r>
          </a:p>
          <a:p>
            <a:pPr>
              <a:buNone/>
            </a:pPr>
            <a:r>
              <a:rPr lang="ru-RU" sz="4800" dirty="0" smtClean="0"/>
              <a:t>6). 6500:25;</a:t>
            </a:r>
          </a:p>
          <a:p>
            <a:pPr>
              <a:buNone/>
            </a:pPr>
            <a:r>
              <a:rPr lang="ru-RU" sz="4800" dirty="0" smtClean="0"/>
              <a:t>7).29841:147;</a:t>
            </a:r>
          </a:p>
          <a:p>
            <a:pPr>
              <a:buNone/>
            </a:pPr>
            <a:r>
              <a:rPr lang="ru-RU" sz="4800" dirty="0" smtClean="0"/>
              <a:t>8).44720:215;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Повторение-мать учения!    </a:t>
            </a:r>
            <a:br>
              <a:rPr lang="ru-RU" sz="4000" dirty="0" smtClean="0"/>
            </a:br>
            <a:r>
              <a:rPr lang="ru-RU" sz="4000" dirty="0" smtClean="0"/>
              <a:t>№476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Обозначим стоимость сапог через у, а стоимость ботинок через х.</a:t>
            </a:r>
          </a:p>
          <a:p>
            <a:pPr>
              <a:buNone/>
            </a:pPr>
            <a:r>
              <a:rPr lang="ru-RU" dirty="0" smtClean="0"/>
              <a:t>1). у:х- во сколько раз сапоги дороже ботинок;</a:t>
            </a:r>
          </a:p>
          <a:p>
            <a:pPr>
              <a:buNone/>
            </a:pPr>
            <a:r>
              <a:rPr lang="ru-RU" dirty="0" smtClean="0"/>
              <a:t>2). 8у:х- во сколько раз 8 пар сапог дороже одной пары ботинок;</a:t>
            </a:r>
          </a:p>
          <a:p>
            <a:pPr>
              <a:buNone/>
            </a:pPr>
            <a:r>
              <a:rPr lang="ru-RU" dirty="0" smtClean="0"/>
              <a:t>3). х+3у-стоимость пары ботинок и трех пар сапог.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над задачей №486(а):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11256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Всего 19 кг краски.</a:t>
            </a:r>
          </a:p>
          <a:p>
            <a:r>
              <a:rPr lang="ru-RU" sz="2800" dirty="0" smtClean="0"/>
              <a:t>Составим и решим уравнение: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Блок-схема: магнитный диск 3"/>
          <p:cNvSpPr/>
          <p:nvPr/>
        </p:nvSpPr>
        <p:spPr>
          <a:xfrm>
            <a:off x="683568" y="1772816"/>
            <a:ext cx="914400" cy="100811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 кг</a:t>
            </a:r>
            <a:endParaRPr lang="ru-RU" dirty="0"/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2195736" y="1844824"/>
            <a:ext cx="914400" cy="936104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 кг</a:t>
            </a:r>
            <a:endParaRPr lang="ru-RU" dirty="0"/>
          </a:p>
        </p:txBody>
      </p:sp>
      <p:sp>
        <p:nvSpPr>
          <p:cNvPr id="6" name="Блок-схема: магнитный диск 5"/>
          <p:cNvSpPr/>
          <p:nvPr/>
        </p:nvSpPr>
        <p:spPr>
          <a:xfrm>
            <a:off x="3635896" y="1844824"/>
            <a:ext cx="914400" cy="936104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 кг</a:t>
            </a:r>
            <a:endParaRPr lang="ru-RU" dirty="0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4932040" y="1844824"/>
            <a:ext cx="914400" cy="86409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 кг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876256" y="2060848"/>
            <a:ext cx="914400" cy="64807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 кг</a:t>
            </a:r>
            <a:endParaRPr lang="ru-RU" dirty="0"/>
          </a:p>
        </p:txBody>
      </p:sp>
      <p:sp>
        <p:nvSpPr>
          <p:cNvPr id="12" name="Правая фигурная скобка 11"/>
          <p:cNvSpPr/>
          <p:nvPr/>
        </p:nvSpPr>
        <p:spPr>
          <a:xfrm rot="5400000">
            <a:off x="3563888" y="-531440"/>
            <a:ext cx="1584176" cy="7632848"/>
          </a:xfrm>
          <a:prstGeom prst="rightBrace">
            <a:avLst>
              <a:gd name="adj1" fmla="val 8333"/>
              <a:gd name="adj2" fmla="val 4910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4х+3=19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4х=19-3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4х=16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Х=16:4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Х=4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______________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4*4+3=19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19=19  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Ответ: в одной банке 4 кг   краски.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Закрепление изученного материала №485(</a:t>
            </a:r>
            <a:r>
              <a:rPr lang="ru-RU" dirty="0" err="1" smtClean="0"/>
              <a:t>а,б,в,г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932040" y="1844824"/>
            <a:ext cx="3456384" cy="208823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В).</a:t>
            </a:r>
          </a:p>
          <a:p>
            <a:pPr algn="ctr"/>
            <a:r>
              <a:rPr lang="ru-RU" sz="3200" dirty="0" smtClean="0"/>
              <a:t>Сережа</a:t>
            </a:r>
            <a:endParaRPr lang="ru-RU" sz="3200" dirty="0"/>
          </a:p>
        </p:txBody>
      </p:sp>
      <p:sp>
        <p:nvSpPr>
          <p:cNvPr id="7" name="Овал 6"/>
          <p:cNvSpPr/>
          <p:nvPr/>
        </p:nvSpPr>
        <p:spPr>
          <a:xfrm>
            <a:off x="899592" y="1772816"/>
            <a:ext cx="3528392" cy="20162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а</a:t>
            </a:r>
            <a:r>
              <a:rPr lang="ru-RU" sz="3200" dirty="0" smtClean="0"/>
              <a:t>). </a:t>
            </a:r>
            <a:r>
              <a:rPr lang="ru-RU" sz="3200" dirty="0" err="1" smtClean="0"/>
              <a:t>Русалина</a:t>
            </a:r>
            <a:endParaRPr lang="ru-RU" sz="3200" dirty="0"/>
          </a:p>
        </p:txBody>
      </p:sp>
      <p:sp>
        <p:nvSpPr>
          <p:cNvPr id="8" name="Овал 7"/>
          <p:cNvSpPr/>
          <p:nvPr/>
        </p:nvSpPr>
        <p:spPr>
          <a:xfrm>
            <a:off x="5292080" y="4005064"/>
            <a:ext cx="3240360" cy="23042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Г).</a:t>
            </a:r>
          </a:p>
          <a:p>
            <a:pPr algn="ctr"/>
            <a:r>
              <a:rPr lang="ru-RU" sz="3200" dirty="0" smtClean="0"/>
              <a:t>Давид</a:t>
            </a:r>
            <a:endParaRPr lang="ru-RU" sz="3200" dirty="0"/>
          </a:p>
        </p:txBody>
      </p:sp>
      <p:sp>
        <p:nvSpPr>
          <p:cNvPr id="9" name="Овал 8"/>
          <p:cNvSpPr/>
          <p:nvPr/>
        </p:nvSpPr>
        <p:spPr>
          <a:xfrm>
            <a:off x="1115616" y="3861048"/>
            <a:ext cx="3384376" cy="25202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б</a:t>
            </a:r>
            <a:r>
              <a:rPr lang="ru-RU" sz="3200" dirty="0" smtClean="0"/>
              <a:t>).</a:t>
            </a:r>
          </a:p>
          <a:p>
            <a:pPr algn="ctr"/>
            <a:r>
              <a:rPr lang="ru-RU" sz="3200" dirty="0" smtClean="0"/>
              <a:t>Валя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162</TotalTime>
  <Words>325</Words>
  <Application>Microsoft Office PowerPoint</Application>
  <PresentationFormat>Экран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Деление </vt:lpstr>
      <vt:lpstr>Тип урока: закрепление</vt:lpstr>
      <vt:lpstr>Устный счет</vt:lpstr>
      <vt:lpstr>Найдите значения выражений:</vt:lpstr>
      <vt:lpstr>Выполните вычисления:</vt:lpstr>
      <vt:lpstr>  Повторение-мать учения!     №476  </vt:lpstr>
      <vt:lpstr>Работа над задачей №486(а):</vt:lpstr>
      <vt:lpstr>Решение:</vt:lpstr>
      <vt:lpstr>Закрепление изученного материала №485(а,б,в,г)</vt:lpstr>
      <vt:lpstr>Подведение итогов: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(3)</dc:title>
  <dc:creator>Toshiba</dc:creator>
  <cp:lastModifiedBy>Toshiba</cp:lastModifiedBy>
  <cp:revision>3</cp:revision>
  <dcterms:created xsi:type="dcterms:W3CDTF">2011-11-10T17:28:35Z</dcterms:created>
  <dcterms:modified xsi:type="dcterms:W3CDTF">2011-12-04T16:59:40Z</dcterms:modified>
</cp:coreProperties>
</file>