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79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2" r:id="rId17"/>
    <p:sldId id="277" r:id="rId18"/>
    <p:sldId id="278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55434-06AD-4A01-B425-A11C69FA873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B328D-9FBE-486F-85E7-E425E9B85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13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B328D-9FBE-486F-85E7-E425E9B8520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03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F8A4-681B-4849-BEA9-A23C2E6C28A4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373F-D64D-4C68-8A0B-58F37195C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F8A4-681B-4849-BEA9-A23C2E6C28A4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373F-D64D-4C68-8A0B-58F37195C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F8A4-681B-4849-BEA9-A23C2E6C28A4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373F-D64D-4C68-8A0B-58F37195C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F8A4-681B-4849-BEA9-A23C2E6C28A4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373F-D64D-4C68-8A0B-58F37195C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F8A4-681B-4849-BEA9-A23C2E6C28A4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373F-D64D-4C68-8A0B-58F37195C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F8A4-681B-4849-BEA9-A23C2E6C28A4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373F-D64D-4C68-8A0B-58F37195C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F8A4-681B-4849-BEA9-A23C2E6C28A4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373F-D64D-4C68-8A0B-58F37195C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F8A4-681B-4849-BEA9-A23C2E6C28A4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373F-D64D-4C68-8A0B-58F37195C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F8A4-681B-4849-BEA9-A23C2E6C28A4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373F-D64D-4C68-8A0B-58F37195C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F8A4-681B-4849-BEA9-A23C2E6C28A4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373F-D64D-4C68-8A0B-58F37195C5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F8A4-681B-4849-BEA9-A23C2E6C28A4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4373F-D64D-4C68-8A0B-58F37195C551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51F8A4-681B-4849-BEA9-A23C2E6C28A4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BA4373F-D64D-4C68-8A0B-58F37195C5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5000" dirty="0" smtClean="0"/>
              <a:t>Родительское собрание </a:t>
            </a:r>
            <a:r>
              <a:rPr lang="ru-RU" sz="5000" dirty="0"/>
              <a:t>п</a:t>
            </a:r>
            <a:r>
              <a:rPr lang="ru-RU" sz="5000" dirty="0" smtClean="0"/>
              <a:t>о </a:t>
            </a:r>
            <a:r>
              <a:rPr lang="ru-RU" sz="5000" dirty="0"/>
              <a:t>теме: </a:t>
            </a: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3600" dirty="0" smtClean="0"/>
              <a:t>«Итоги </a:t>
            </a:r>
            <a:r>
              <a:rPr lang="en-US" sz="3600" dirty="0"/>
              <a:t>I</a:t>
            </a:r>
            <a:r>
              <a:rPr lang="ru-RU" sz="3600" dirty="0"/>
              <a:t> </a:t>
            </a:r>
            <a:r>
              <a:rPr lang="ru-RU" sz="3600" dirty="0" smtClean="0"/>
              <a:t>полугодия</a:t>
            </a:r>
            <a:br>
              <a:rPr lang="ru-RU" sz="3600" dirty="0" smtClean="0"/>
            </a:br>
            <a:r>
              <a:rPr lang="ru-RU" sz="3600" dirty="0" smtClean="0"/>
              <a:t> в </a:t>
            </a:r>
            <a:r>
              <a:rPr lang="ru-RU" sz="3600" dirty="0" smtClean="0"/>
              <a:t>4 классе»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«Решения проблем успеваемости учащихся.»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13188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488832" cy="924475"/>
          </a:xfrm>
        </p:spPr>
        <p:txBody>
          <a:bodyPr/>
          <a:lstStyle/>
          <a:p>
            <a:r>
              <a:rPr lang="ru-RU" sz="2900" dirty="0" smtClean="0"/>
              <a:t>1. Высокая мотивация (сочетается с положительной направленностью)</a:t>
            </a:r>
            <a:endParaRPr lang="ru-RU" sz="29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00808"/>
            <a:ext cx="6172217" cy="4465612"/>
          </a:xfrm>
        </p:spPr>
      </p:pic>
    </p:spTree>
    <p:extLst>
      <p:ext uri="{BB962C8B-B14F-4D97-AF65-F5344CB8AC3E}">
        <p14:creationId xmlns:p14="http://schemas.microsoft.com/office/powerpoint/2010/main" val="379399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2.Средняя мотивация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7662781" cy="4608512"/>
          </a:xfrm>
        </p:spPr>
      </p:pic>
    </p:spTree>
    <p:extLst>
      <p:ext uri="{BB962C8B-B14F-4D97-AF65-F5344CB8AC3E}">
        <p14:creationId xmlns:p14="http://schemas.microsoft.com/office/powerpoint/2010/main" val="12862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3. Низкая мотивация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7344816" cy="4873664"/>
          </a:xfrm>
        </p:spPr>
      </p:pic>
    </p:spTree>
    <p:extLst>
      <p:ext uri="{BB962C8B-B14F-4D97-AF65-F5344CB8AC3E}">
        <p14:creationId xmlns:p14="http://schemas.microsoft.com/office/powerpoint/2010/main" val="363251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Отрицательная мотивация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7056784" cy="4758847"/>
          </a:xfrm>
        </p:spPr>
      </p:pic>
    </p:spTree>
    <p:extLst>
      <p:ext uri="{BB962C8B-B14F-4D97-AF65-F5344CB8AC3E}">
        <p14:creationId xmlns:p14="http://schemas.microsoft.com/office/powerpoint/2010/main" val="206688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5. Отсутствие мотивации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200800" cy="5077062"/>
          </a:xfrm>
        </p:spPr>
      </p:pic>
    </p:spTree>
    <p:extLst>
      <p:ext uri="{BB962C8B-B14F-4D97-AF65-F5344CB8AC3E}">
        <p14:creationId xmlns:p14="http://schemas.microsoft.com/office/powerpoint/2010/main" val="39101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dirty="0" smtClean="0"/>
              <a:t>Для успешного обучения необходимы</a:t>
            </a:r>
            <a:br>
              <a:rPr lang="ru-RU" sz="2500" dirty="0" smtClean="0"/>
            </a:br>
            <a:r>
              <a:rPr lang="ru-RU" sz="2500" dirty="0" smtClean="0"/>
              <a:t> 4 психологических процесса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/>
              <a:t>Восприятие</a:t>
            </a:r>
            <a:r>
              <a:rPr lang="ru-RU" sz="2200" dirty="0" smtClean="0"/>
              <a:t> (внимательность)</a:t>
            </a:r>
          </a:p>
          <a:p>
            <a:r>
              <a:rPr lang="ru-RU" sz="2200" b="1" dirty="0" smtClean="0"/>
              <a:t>Речь</a:t>
            </a:r>
            <a:r>
              <a:rPr lang="ru-RU" sz="2200" dirty="0" smtClean="0"/>
              <a:t> ( коммуникабельность)</a:t>
            </a:r>
          </a:p>
          <a:p>
            <a:r>
              <a:rPr lang="ru-RU" sz="2200" b="1" dirty="0" smtClean="0"/>
              <a:t>Память</a:t>
            </a:r>
            <a:r>
              <a:rPr lang="ru-RU" sz="2200" dirty="0" smtClean="0"/>
              <a:t> (её уровень развития)</a:t>
            </a:r>
          </a:p>
          <a:p>
            <a:r>
              <a:rPr lang="ru-RU" sz="2200" b="1" dirty="0" smtClean="0"/>
              <a:t>Мышление</a:t>
            </a:r>
            <a:r>
              <a:rPr lang="ru-RU" sz="2200" dirty="0" smtClean="0"/>
              <a:t> (обдуманность и пути принятия решения)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07704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pPr algn="ctr"/>
            <a:r>
              <a:rPr lang="ru-RU" dirty="0" smtClean="0"/>
              <a:t>Развитие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80920" cy="53285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err="1" smtClean="0"/>
              <a:t>Зади</a:t>
            </a:r>
            <a:r>
              <a:rPr lang="ru-RU" dirty="0" smtClean="0"/>
              <a:t> всех летел уставший лебедь.» </a:t>
            </a:r>
          </a:p>
          <a:p>
            <a:pPr marL="0" indent="0" algn="r">
              <a:buNone/>
            </a:pPr>
            <a:r>
              <a:rPr lang="ru-RU" dirty="0" smtClean="0"/>
              <a:t>(Валерия </a:t>
            </a:r>
            <a:r>
              <a:rPr lang="ru-RU" dirty="0" err="1" smtClean="0"/>
              <a:t>Ледовских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«Когда наступают холодные дни он забирается в свою берлогу и стал сосать свою лапку зимой.»</a:t>
            </a:r>
          </a:p>
          <a:p>
            <a:pPr marL="0" indent="0">
              <a:buNone/>
            </a:pPr>
            <a:r>
              <a:rPr lang="ru-RU" dirty="0" smtClean="0"/>
              <a:t>«Он набросился на гадюка и перекусил шею.»</a:t>
            </a:r>
            <a:r>
              <a:rPr lang="ru-RU" dirty="0"/>
              <a:t>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(</a:t>
            </a:r>
            <a:r>
              <a:rPr lang="ru-RU" dirty="0"/>
              <a:t>Даша Шершнева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«Но ёж вскинулся на змею.» </a:t>
            </a:r>
          </a:p>
          <a:p>
            <a:pPr marL="0" indent="0">
              <a:buNone/>
            </a:pPr>
            <a:r>
              <a:rPr lang="ru-RU" dirty="0" smtClean="0"/>
              <a:t>«На холодные месяцы медведь </a:t>
            </a:r>
            <a:r>
              <a:rPr lang="ru-RU" dirty="0" err="1" smtClean="0"/>
              <a:t>заростает</a:t>
            </a:r>
            <a:r>
              <a:rPr lang="ru-RU" dirty="0" smtClean="0"/>
              <a:t> жиром» </a:t>
            </a:r>
          </a:p>
          <a:p>
            <a:pPr marL="0" indent="0" algn="r">
              <a:buNone/>
            </a:pPr>
            <a:r>
              <a:rPr lang="ru-RU" dirty="0" smtClean="0"/>
              <a:t>(Арина Скворцова)</a:t>
            </a:r>
          </a:p>
          <a:p>
            <a:pPr marL="0" indent="0">
              <a:buNone/>
            </a:pPr>
            <a:r>
              <a:rPr lang="ru-RU" dirty="0" smtClean="0"/>
              <a:t>«Ёж кинулся на гадюку и порвал её»</a:t>
            </a:r>
          </a:p>
          <a:p>
            <a:pPr marL="0" indent="0" algn="r">
              <a:buNone/>
            </a:pPr>
            <a:r>
              <a:rPr lang="ru-RU" dirty="0" smtClean="0"/>
              <a:t>(Валерий Чернов)</a:t>
            </a:r>
          </a:p>
          <a:p>
            <a:pPr marL="0" indent="0">
              <a:buNone/>
            </a:pPr>
            <a:r>
              <a:rPr lang="ru-RU" dirty="0" smtClean="0"/>
              <a:t>«Ёжик, об которого упала Маша, ёжик заступился»</a:t>
            </a:r>
          </a:p>
          <a:p>
            <a:pPr marL="0" indent="0">
              <a:buNone/>
            </a:pPr>
            <a:r>
              <a:rPr lang="ru-RU" dirty="0" smtClean="0"/>
              <a:t>«Ёжик ловко подбежал и зацепил зубами гадюки»</a:t>
            </a:r>
          </a:p>
          <a:p>
            <a:pPr marL="0" indent="0" algn="r">
              <a:buNone/>
            </a:pPr>
            <a:r>
              <a:rPr lang="ru-RU" dirty="0" smtClean="0"/>
              <a:t>(Данила Заболотников)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20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38"/>
            <a:ext cx="7125113" cy="936105"/>
          </a:xfrm>
        </p:spPr>
        <p:txBody>
          <a:bodyPr/>
          <a:lstStyle/>
          <a:p>
            <a:pPr algn="ctr"/>
            <a:r>
              <a:rPr lang="ru-RU" dirty="0" smtClean="0"/>
              <a:t>Из школьных сочинений…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340768"/>
            <a:ext cx="7125112" cy="50405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«Пчёлы кусают медведя в нос, потому что у него сложно пробить шкуру»</a:t>
            </a:r>
          </a:p>
          <a:p>
            <a:pPr marL="0" indent="0" algn="r">
              <a:buNone/>
            </a:pPr>
            <a:r>
              <a:rPr lang="ru-RU" dirty="0" smtClean="0"/>
              <a:t>(Максим Давыдов)</a:t>
            </a:r>
          </a:p>
          <a:p>
            <a:pPr marL="0" indent="0">
              <a:buNone/>
            </a:pPr>
            <a:r>
              <a:rPr lang="ru-RU" dirty="0" smtClean="0"/>
              <a:t>«Ёж во время нападения воткнул в змию свои колючки, но ёж ловко воткнул иглы, поэтому ему не составило труда обхватить гадюку сзади спины»</a:t>
            </a:r>
          </a:p>
          <a:p>
            <a:pPr marL="0" indent="0" algn="r">
              <a:buNone/>
            </a:pPr>
            <a:r>
              <a:rPr lang="ru-RU" dirty="0" smtClean="0"/>
              <a:t>(Лиза Нестерова)</a:t>
            </a:r>
          </a:p>
          <a:p>
            <a:pPr marL="0" indent="0">
              <a:buNone/>
            </a:pPr>
            <a:r>
              <a:rPr lang="ru-RU" dirty="0" smtClean="0"/>
              <a:t>«Змея хотела уползти, но ёж вцепился гадюке в шею»</a:t>
            </a:r>
          </a:p>
          <a:p>
            <a:pPr marL="0" indent="0" algn="r">
              <a:buNone/>
            </a:pPr>
            <a:r>
              <a:rPr lang="ru-RU" dirty="0" smtClean="0"/>
              <a:t>(Руслан </a:t>
            </a:r>
            <a:r>
              <a:rPr lang="ru-RU" dirty="0" err="1" smtClean="0"/>
              <a:t>Содиков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«Она хотела убежать, но он схватил её зубами за головой»</a:t>
            </a:r>
          </a:p>
          <a:p>
            <a:pPr marL="0" indent="0" algn="r">
              <a:buNone/>
            </a:pPr>
            <a:r>
              <a:rPr lang="ru-RU" dirty="0" smtClean="0"/>
              <a:t>(Сук Данил)</a:t>
            </a:r>
          </a:p>
          <a:p>
            <a:pPr marL="0" indent="0">
              <a:buNone/>
            </a:pPr>
            <a:r>
              <a:rPr lang="ru-RU" dirty="0" smtClean="0"/>
              <a:t>«Ёж засеменил ей путь»</a:t>
            </a:r>
          </a:p>
          <a:p>
            <a:pPr marL="0" indent="0" algn="r">
              <a:buNone/>
            </a:pPr>
            <a:r>
              <a:rPr lang="ru-RU" dirty="0" smtClean="0"/>
              <a:t>(Даша Фокина)</a:t>
            </a:r>
          </a:p>
          <a:p>
            <a:pPr marL="0" indent="0">
              <a:buNone/>
            </a:pPr>
            <a:r>
              <a:rPr lang="ru-RU" dirty="0" smtClean="0"/>
              <a:t>«Ёжик схватил её за головой»</a:t>
            </a:r>
          </a:p>
          <a:p>
            <a:pPr marL="0" indent="0" algn="r">
              <a:buNone/>
            </a:pPr>
            <a:r>
              <a:rPr lang="ru-RU" dirty="0" smtClean="0"/>
              <a:t>(Виктория </a:t>
            </a:r>
            <a:r>
              <a:rPr lang="ru-RU" dirty="0" err="1" smtClean="0"/>
              <a:t>Кулёва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69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школьных сочинений…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988840"/>
            <a:ext cx="7125112" cy="46805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«Ёж </a:t>
            </a:r>
            <a:r>
              <a:rPr lang="ru-RU" dirty="0" err="1" smtClean="0"/>
              <a:t>взепился</a:t>
            </a:r>
            <a:r>
              <a:rPr lang="ru-RU" dirty="0" smtClean="0"/>
              <a:t> ей выше головы»</a:t>
            </a:r>
          </a:p>
          <a:p>
            <a:pPr marL="0" indent="0" algn="r">
              <a:buNone/>
            </a:pPr>
            <a:r>
              <a:rPr lang="ru-RU" dirty="0" smtClean="0"/>
              <a:t>(Павел Юдин)</a:t>
            </a:r>
          </a:p>
          <a:p>
            <a:pPr marL="0" indent="0">
              <a:buNone/>
            </a:pPr>
            <a:r>
              <a:rPr lang="ru-RU" dirty="0" smtClean="0"/>
              <a:t>«На помощь Маше приполз ёж»</a:t>
            </a:r>
          </a:p>
          <a:p>
            <a:pPr marL="0" indent="0" algn="r">
              <a:buNone/>
            </a:pPr>
            <a:r>
              <a:rPr lang="ru-RU" dirty="0" smtClean="0"/>
              <a:t>(</a:t>
            </a:r>
            <a:r>
              <a:rPr lang="ru-RU" dirty="0"/>
              <a:t>П</a:t>
            </a:r>
            <a:r>
              <a:rPr lang="ru-RU" dirty="0" smtClean="0"/>
              <a:t>олина Евдокимова)</a:t>
            </a:r>
          </a:p>
          <a:p>
            <a:pPr marL="0" indent="0">
              <a:buNone/>
            </a:pPr>
            <a:r>
              <a:rPr lang="ru-RU" dirty="0" smtClean="0"/>
              <a:t>«Зимой он делает берлогу, копает землю, накрывает её </a:t>
            </a:r>
            <a:r>
              <a:rPr lang="ru-RU" dirty="0" err="1" smtClean="0"/>
              <a:t>листями</a:t>
            </a:r>
            <a:r>
              <a:rPr lang="ru-RU" dirty="0" smtClean="0"/>
              <a:t> и </a:t>
            </a:r>
            <a:r>
              <a:rPr lang="ru-RU" dirty="0" err="1" smtClean="0"/>
              <a:t>залазиет</a:t>
            </a:r>
            <a:r>
              <a:rPr lang="ru-RU" dirty="0" smtClean="0"/>
              <a:t> в неё»</a:t>
            </a:r>
          </a:p>
          <a:p>
            <a:pPr marL="0" indent="0" algn="r">
              <a:buNone/>
            </a:pPr>
            <a:r>
              <a:rPr lang="ru-RU" dirty="0" smtClean="0"/>
              <a:t>(Артем </a:t>
            </a:r>
            <a:r>
              <a:rPr lang="ru-RU" dirty="0" err="1" smtClean="0"/>
              <a:t>Цыфаркин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«Маша опомнилась и стала хорошенькой и умненькой девочкой»</a:t>
            </a:r>
          </a:p>
          <a:p>
            <a:pPr marL="0" indent="0" algn="ctr">
              <a:buNone/>
            </a:pPr>
            <a:r>
              <a:rPr lang="ru-RU" dirty="0" smtClean="0"/>
              <a:t>(Лолита Киселёва)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00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44823"/>
            <a:ext cx="7125112" cy="4013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2) Сообщения по окружающему миру (умение использовать презентации)</a:t>
            </a:r>
          </a:p>
          <a:p>
            <a:pPr marL="0" indent="0">
              <a:buNone/>
            </a:pPr>
            <a:r>
              <a:rPr lang="ru-RU" sz="2200" dirty="0" smtClean="0"/>
              <a:t>3) Заучивание стихотворений</a:t>
            </a:r>
          </a:p>
          <a:p>
            <a:pPr marL="0" indent="0">
              <a:buNone/>
            </a:pPr>
            <a:r>
              <a:rPr lang="ru-RU" sz="2200" dirty="0" smtClean="0"/>
              <a:t>4) Работа с литературой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368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 дня: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500" dirty="0" smtClean="0"/>
              <a:t>Первые симптомы переходного возраста;</a:t>
            </a:r>
          </a:p>
          <a:p>
            <a:r>
              <a:rPr lang="ru-RU" sz="2500" dirty="0" smtClean="0"/>
              <a:t>Предварительные итоги успеваемости во </a:t>
            </a:r>
            <a:r>
              <a:rPr lang="en-US" sz="2500" dirty="0" smtClean="0"/>
              <a:t>II</a:t>
            </a:r>
            <a:r>
              <a:rPr lang="ru-RU" sz="2500" dirty="0" smtClean="0"/>
              <a:t> четверти;</a:t>
            </a:r>
          </a:p>
          <a:p>
            <a:r>
              <a:rPr lang="ru-RU" sz="2500" dirty="0" smtClean="0"/>
              <a:t>Подготовка к проведению новогодних праздников.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6278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Мышление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85526"/>
            <a:ext cx="4550282" cy="6672474"/>
          </a:xfrm>
        </p:spPr>
      </p:pic>
    </p:spTree>
    <p:extLst>
      <p:ext uri="{BB962C8B-B14F-4D97-AF65-F5344CB8AC3E}">
        <p14:creationId xmlns:p14="http://schemas.microsoft.com/office/powerpoint/2010/main" val="340816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 собрания: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500" dirty="0"/>
              <a:t>«Три пути ведут к знанию: путь размышления - это путь самый благородный, путь подражания - это путь самый легкий и путь опыта - это путь самый горький.» </a:t>
            </a:r>
          </a:p>
          <a:p>
            <a:pPr marL="0" indent="0">
              <a:buNone/>
            </a:pPr>
            <a:endParaRPr lang="ru-RU" sz="2500" dirty="0" smtClean="0"/>
          </a:p>
          <a:p>
            <a:pPr marL="0" indent="0" algn="r">
              <a:buNone/>
            </a:pPr>
            <a:r>
              <a:rPr lang="ru-RU" sz="2500" dirty="0" smtClean="0"/>
              <a:t>КОНФУЦИЙ.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1533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80920" cy="6048672"/>
          </a:xfrm>
        </p:spPr>
        <p:txBody>
          <a:bodyPr/>
          <a:lstStyle/>
          <a:p>
            <a:pPr algn="ctr"/>
            <a:r>
              <a:rPr lang="ru-RU" sz="1600" b="1" dirty="0"/>
              <a:t>Переходный возраст</a:t>
            </a:r>
            <a:r>
              <a:rPr lang="ru-RU" sz="1600" dirty="0"/>
              <a:t> — это психологически сложный для подростков переход из детства во взрослую </a:t>
            </a:r>
            <a:r>
              <a:rPr lang="ru-RU" sz="1600" dirty="0" smtClean="0"/>
              <a:t>жизнь</a:t>
            </a:r>
            <a:r>
              <a:rPr lang="ru-RU" sz="1600" dirty="0"/>
              <a:t>.</a:t>
            </a:r>
            <a:br>
              <a:rPr lang="ru-RU" sz="1600" dirty="0"/>
            </a:br>
            <a:r>
              <a:rPr lang="ru-RU" sz="1600" dirty="0"/>
              <a:t>С психологической точки зрения, переходный возраст проявляется у подростков в стремлении к независимости в поведении, стремлении найти своё место в обществе (позиционировать себя), иногда - переиначить своё окружение под свои вкусы. 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С родительской точки зрения переходный возраст является тревожным периодом, сопряжённым с агрессивным и зачастую неконтролируемым поведением подростка (в большинстве, родители нервничают из-за самого факта потери контроля над своим ребёнком, а не из-за конкретных недопустимых поведенческих проявлений), началом его половой жизни, его желанием к самостоятельному принятию решений и отрицанию того, что для него психологически дискомфортно. Бунтарское поведение иногда выливается в акты хулиганства, сопряжённые с употреблением алкоголя или наркотиков - в стремлении выработать собственный (а не продиктованный родителями или обществом) взгляд на вещи, подросток старается "попробовать всё", что зачастую приводит к тяжёлым последствиям. Также для переходного возраста характерны романтические отношения, которые, в случае неблагоприятного исхода, являются причиной многих подростковых самоубийств (среди других причин - неудача при позиционировании себя в обществе, "травля" сверстниками и т.д</a:t>
            </a:r>
            <a:r>
              <a:rPr lang="ru-RU" sz="1600" dirty="0" smtClean="0"/>
              <a:t>.).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Таким образом, в целом переходный возраст является едва ли не самым драматичным периодом в биографии каждого человека, наряду с кризисом среднего </a:t>
            </a:r>
            <a:r>
              <a:rPr lang="ru-RU" sz="1600" dirty="0" smtClean="0"/>
              <a:t>возраста</a:t>
            </a:r>
            <a:r>
              <a:rPr lang="ru-RU" sz="1600" dirty="0"/>
              <a:t> или выходом </a:t>
            </a:r>
            <a:r>
              <a:rPr lang="ru-RU" sz="1600" dirty="0" smtClean="0"/>
              <a:t>на пенсию.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027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Цепочка сотрудничества: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3"/>
            <a:ext cx="8604448" cy="530120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7-8 лет</a:t>
            </a:r>
            <a:r>
              <a:rPr lang="ru-RU" dirty="0" smtClean="0"/>
              <a:t>                </a:t>
            </a:r>
            <a:r>
              <a:rPr lang="ru-RU" b="1" i="1" dirty="0" smtClean="0"/>
              <a:t> везде и всюду с родителями</a:t>
            </a:r>
          </a:p>
          <a:p>
            <a:pPr marL="0" indent="0">
              <a:buNone/>
            </a:pPr>
            <a:r>
              <a:rPr lang="ru-RU" b="1" dirty="0" smtClean="0"/>
              <a:t>8-9</a:t>
            </a:r>
            <a:r>
              <a:rPr lang="ru-RU" dirty="0" smtClean="0"/>
              <a:t> </a:t>
            </a:r>
            <a:r>
              <a:rPr lang="ru-RU" b="1" dirty="0" smtClean="0"/>
              <a:t>лет </a:t>
            </a:r>
            <a:r>
              <a:rPr lang="ru-RU" dirty="0" smtClean="0"/>
              <a:t>                </a:t>
            </a:r>
            <a:r>
              <a:rPr lang="ru-RU" b="1" i="1" dirty="0" smtClean="0"/>
              <a:t>«А можно взять друга?»</a:t>
            </a:r>
          </a:p>
          <a:p>
            <a:pPr marL="0" indent="0">
              <a:buNone/>
            </a:pPr>
            <a:r>
              <a:rPr lang="ru-RU" b="1" dirty="0" smtClean="0"/>
              <a:t>9-10 лет </a:t>
            </a:r>
            <a:r>
              <a:rPr lang="ru-RU" dirty="0" smtClean="0"/>
              <a:t>             </a:t>
            </a:r>
            <a:r>
              <a:rPr lang="ru-RU" b="1" i="1" dirty="0" smtClean="0"/>
              <a:t>«Я с друзьями» (без желания с родителями)</a:t>
            </a:r>
          </a:p>
          <a:p>
            <a:pPr marL="0" indent="0">
              <a:buNone/>
            </a:pPr>
            <a:r>
              <a:rPr lang="ru-RU" b="1" dirty="0" smtClean="0"/>
              <a:t>10 лет и далее     </a:t>
            </a:r>
            <a:r>
              <a:rPr lang="ru-RU" b="1" i="1" dirty="0" smtClean="0"/>
              <a:t>Только с друзьями</a:t>
            </a:r>
          </a:p>
          <a:p>
            <a:pPr marL="0" indent="0">
              <a:buNone/>
            </a:pPr>
            <a:r>
              <a:rPr lang="ru-RU" b="1" dirty="0"/>
              <a:t>п</a:t>
            </a:r>
            <a:r>
              <a:rPr lang="ru-RU" b="1" dirty="0" smtClean="0"/>
              <a:t>осле 14              </a:t>
            </a:r>
            <a:r>
              <a:rPr lang="ru-RU" b="1" i="1" dirty="0" smtClean="0"/>
              <a:t>«Я пошел….»</a:t>
            </a:r>
            <a:endParaRPr lang="ru-RU" b="1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771800" y="3284984"/>
            <a:ext cx="0" cy="18722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49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Симптомы переходного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7595005" cy="4645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Ребенок стремится подчиняться интересам группы сверстников (свобода должна быть с незаметным контролем)</a:t>
            </a:r>
          </a:p>
          <a:p>
            <a:pPr marL="0" indent="0">
              <a:buNone/>
            </a:pPr>
            <a:r>
              <a:rPr lang="ru-RU" dirty="0" smtClean="0"/>
              <a:t>   Подростковый возраст характеризуется: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smtClean="0"/>
              <a:t>Повышенной нервозностью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 Необоснованные обиды на весь «белый свет»</a:t>
            </a:r>
          </a:p>
          <a:p>
            <a:pPr marL="0" indent="0">
              <a:buNone/>
            </a:pPr>
            <a:r>
              <a:rPr lang="ru-RU" dirty="0" smtClean="0"/>
              <a:t>3) Частые ссоры (борьба за лидерство)</a:t>
            </a:r>
          </a:p>
          <a:p>
            <a:pPr marL="0" indent="0">
              <a:buNone/>
            </a:pPr>
            <a:r>
              <a:rPr lang="ru-RU" dirty="0" smtClean="0"/>
              <a:t>4) Несдержанность (вспыльчивость)</a:t>
            </a:r>
          </a:p>
          <a:p>
            <a:pPr marL="0" indent="0">
              <a:buNone/>
            </a:pPr>
            <a:r>
              <a:rPr lang="ru-RU" dirty="0"/>
              <a:t>5</a:t>
            </a:r>
            <a:r>
              <a:rPr lang="ru-RU" dirty="0" smtClean="0"/>
              <a:t>) повышение эмоциональных реакций</a:t>
            </a:r>
          </a:p>
          <a:p>
            <a:pPr marL="0" indent="0">
              <a:buNone/>
            </a:pPr>
            <a:r>
              <a:rPr lang="ru-RU" dirty="0" smtClean="0"/>
              <a:t>6) Бурный рост</a:t>
            </a:r>
          </a:p>
          <a:p>
            <a:pPr marL="0" indent="0">
              <a:buNone/>
            </a:pPr>
            <a:r>
              <a:rPr lang="ru-RU" dirty="0" smtClean="0"/>
              <a:t>7) Появляется неуклюжесть</a:t>
            </a:r>
          </a:p>
          <a:p>
            <a:pPr marL="0" indent="0">
              <a:buNone/>
            </a:pPr>
            <a:r>
              <a:rPr lang="ru-RU" dirty="0" smtClean="0"/>
              <a:t>8) Актуальность информации сексуального характера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7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117180" cy="1109985"/>
          </a:xfrm>
        </p:spPr>
        <p:txBody>
          <a:bodyPr/>
          <a:lstStyle/>
          <a:p>
            <a:pPr algn="ctr"/>
            <a:r>
              <a:rPr lang="ru-RU" sz="3500" dirty="0"/>
              <a:t>Становление личности </a:t>
            </a:r>
            <a:br>
              <a:rPr lang="ru-RU" sz="3500" dirty="0"/>
            </a:br>
            <a:r>
              <a:rPr lang="ru-RU" sz="3500" dirty="0"/>
              <a:t>(с 14 до 20 лет)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117180" cy="4968552"/>
          </a:xfrm>
        </p:spPr>
        <p:txBody>
          <a:bodyPr>
            <a:normAutofit/>
          </a:bodyPr>
          <a:lstStyle/>
          <a:p>
            <a:pPr algn="ctr"/>
            <a:r>
              <a:rPr lang="ru-RU" sz="2500" u="sng" dirty="0" smtClean="0"/>
              <a:t>тело</a:t>
            </a:r>
            <a:r>
              <a:rPr lang="ru-RU" sz="2500" dirty="0" smtClean="0"/>
              <a:t> (рождение)</a:t>
            </a:r>
          </a:p>
          <a:p>
            <a:pPr algn="ctr"/>
            <a:endParaRPr lang="ru-RU" sz="2500" dirty="0"/>
          </a:p>
          <a:p>
            <a:pPr algn="ctr"/>
            <a:r>
              <a:rPr lang="ru-RU" sz="2500" dirty="0" smtClean="0"/>
              <a:t>мышление </a:t>
            </a:r>
          </a:p>
          <a:p>
            <a:pPr algn="ctr"/>
            <a:r>
              <a:rPr lang="ru-RU" sz="2500" dirty="0" smtClean="0"/>
              <a:t>(школьная жизнь)</a:t>
            </a:r>
          </a:p>
          <a:p>
            <a:pPr algn="ctr"/>
            <a:endParaRPr lang="ru-RU" sz="2500" dirty="0" smtClean="0"/>
          </a:p>
          <a:p>
            <a:pPr algn="ctr"/>
            <a:r>
              <a:rPr lang="ru-RU" sz="2500" dirty="0" smtClean="0"/>
              <a:t>социальная жизнь</a:t>
            </a:r>
          </a:p>
          <a:p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5" name="Овал 4"/>
          <p:cNvSpPr/>
          <p:nvPr/>
        </p:nvSpPr>
        <p:spPr>
          <a:xfrm>
            <a:off x="4824028" y="5549781"/>
            <a:ext cx="122413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dirty="0" smtClean="0">
                <a:solidFill>
                  <a:schemeClr val="tx1"/>
                </a:solidFill>
              </a:rPr>
              <a:t>Я</a:t>
            </a:r>
            <a:endParaRPr lang="ru-RU" sz="5000" dirty="0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6012160" y="1542174"/>
            <a:ext cx="1008112" cy="1425177"/>
          </a:xfrm>
          <a:prstGeom prst="curvedLeftArrow">
            <a:avLst>
              <a:gd name="adj1" fmla="val 25000"/>
              <a:gd name="adj2" fmla="val 46969"/>
              <a:gd name="adj3" fmla="val 35582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1763688" y="2996952"/>
            <a:ext cx="936104" cy="1512168"/>
          </a:xfrm>
          <a:prstGeom prst="curvedRightArrow">
            <a:avLst>
              <a:gd name="adj1" fmla="val 32582"/>
              <a:gd name="adj2" fmla="val 50000"/>
              <a:gd name="adj3" fmla="val 2686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5076056" y="4685685"/>
            <a:ext cx="720080" cy="86409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20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1728192"/>
          </a:xfrm>
        </p:spPr>
        <p:txBody>
          <a:bodyPr/>
          <a:lstStyle/>
          <a:p>
            <a:r>
              <a:rPr lang="ru-RU" dirty="0" smtClean="0"/>
              <a:t>Способность, соподчинять мотивы и управлять своим поведением.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91" y="2348880"/>
            <a:ext cx="4856149" cy="403244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941168"/>
            <a:ext cx="2762636" cy="147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3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136904" cy="4896544"/>
          </a:xfrm>
        </p:spPr>
        <p:txBody>
          <a:bodyPr/>
          <a:lstStyle/>
          <a:p>
            <a:pPr algn="ctr"/>
            <a:r>
              <a:rPr lang="ru-RU" sz="4000" dirty="0" smtClean="0"/>
              <a:t>Уровни развития обучаемости.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120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285</TotalTime>
  <Words>554</Words>
  <Application>Microsoft Office PowerPoint</Application>
  <PresentationFormat>Экран (4:3)</PresentationFormat>
  <Paragraphs>92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Spring</vt:lpstr>
      <vt:lpstr>Родительское собрание по теме:  «Итоги I полугодия  в 4 классе» </vt:lpstr>
      <vt:lpstr>Повестка дня:</vt:lpstr>
      <vt:lpstr>Эпиграф собрания:</vt:lpstr>
      <vt:lpstr>Переходный возраст — это психологически сложный для подростков переход из детства во взрослую жизнь. С психологической точки зрения, переходный возраст проявляется у подростков в стремлении к независимости в поведении, стремлении найти своё место в обществе (позиционировать себя), иногда - переиначить своё окружение под свои вкусы.   С родительской точки зрения переходный возраст является тревожным периодом, сопряжённым с агрессивным и зачастую неконтролируемым поведением подростка (в большинстве, родители нервничают из-за самого факта потери контроля над своим ребёнком, а не из-за конкретных недопустимых поведенческих проявлений), началом его половой жизни, его желанием к самостоятельному принятию решений и отрицанию того, что для него психологически дискомфортно. Бунтарское поведение иногда выливается в акты хулиганства, сопряжённые с употреблением алкоголя или наркотиков - в стремлении выработать собственный (а не продиктованный родителями или обществом) взгляд на вещи, подросток старается "попробовать всё", что зачастую приводит к тяжёлым последствиям. Также для переходного возраста характерны романтические отношения, которые, в случае неблагоприятного исхода, являются причиной многих подростковых самоубийств (среди других причин - неудача при позиционировании себя в обществе, "травля" сверстниками и т.д.).  Таким образом, в целом переходный возраст является едва ли не самым драматичным периодом в биографии каждого человека, наряду с кризисом среднего возраста или выходом на пенсию.</vt:lpstr>
      <vt:lpstr>Цепочка сотрудничества:</vt:lpstr>
      <vt:lpstr>Симптомы переходного возраста</vt:lpstr>
      <vt:lpstr>Становление личности  (с 14 до 20 лет)</vt:lpstr>
      <vt:lpstr>Способность, соподчинять мотивы и управлять своим поведением.</vt:lpstr>
      <vt:lpstr>Уровни развития обучаемости.</vt:lpstr>
      <vt:lpstr>1. Высокая мотивация (сочетается с положительной направленностью)</vt:lpstr>
      <vt:lpstr>2.Средняя мотивация</vt:lpstr>
      <vt:lpstr>3. Низкая мотивация</vt:lpstr>
      <vt:lpstr>4. Отрицательная мотивация</vt:lpstr>
      <vt:lpstr>5. Отсутствие мотивации</vt:lpstr>
      <vt:lpstr>Для успешного обучения необходимы  4 психологических процесса</vt:lpstr>
      <vt:lpstr>Развитие речи</vt:lpstr>
      <vt:lpstr>Из школьных сочинений…</vt:lpstr>
      <vt:lpstr>Из школьных сочинений…</vt:lpstr>
      <vt:lpstr>Презентация PowerPoint</vt:lpstr>
      <vt:lpstr>Мышление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По теме:  «Итоги I полугодия»</dc:title>
  <dc:creator>Марина</dc:creator>
  <cp:lastModifiedBy>Маришка</cp:lastModifiedBy>
  <cp:revision>22</cp:revision>
  <dcterms:created xsi:type="dcterms:W3CDTF">2012-12-09T14:50:44Z</dcterms:created>
  <dcterms:modified xsi:type="dcterms:W3CDTF">2013-10-28T15:49:46Z</dcterms:modified>
</cp:coreProperties>
</file>