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85" r:id="rId6"/>
    <p:sldId id="258" r:id="rId7"/>
    <p:sldId id="259" r:id="rId8"/>
    <p:sldId id="260" r:id="rId9"/>
    <p:sldId id="261" r:id="rId10"/>
    <p:sldId id="263" r:id="rId11"/>
    <p:sldId id="264" r:id="rId12"/>
    <p:sldId id="271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5" r:id="rId21"/>
    <p:sldId id="273" r:id="rId22"/>
    <p:sldId id="274" r:id="rId23"/>
    <p:sldId id="279" r:id="rId24"/>
    <p:sldId id="280" r:id="rId25"/>
    <p:sldId id="281" r:id="rId26"/>
    <p:sldId id="276" r:id="rId27"/>
    <p:sldId id="277" r:id="rId28"/>
    <p:sldId id="283" r:id="rId29"/>
    <p:sldId id="284" r:id="rId30"/>
  </p:sldIdLst>
  <p:sldSz cx="6858000" cy="9144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CC"/>
    <a:srgbClr val="000000"/>
    <a:srgbClr val="0000FF"/>
  </p:clrMru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01" autoAdjust="0"/>
    <p:restoredTop sz="86372" autoAdjust="0"/>
  </p:normalViewPr>
  <p:slideViewPr>
    <p:cSldViewPr>
      <p:cViewPr>
        <p:scale>
          <a:sx n="75" d="100"/>
          <a:sy n="75" d="100"/>
        </p:scale>
        <p:origin x="-876" y="-12"/>
      </p:cViewPr>
      <p:guideLst>
        <p:guide orient="horz" pos="2880"/>
        <p:guide pos="216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lIns="91433" tIns="45717" rIns="91433" bIns="45717"/>
          <a:lstStyle/>
          <a:p>
            <a:fld id="{A849C5AD-4428-4E9C-9C84-11B72C9365FB}" type="datetimeFigureOut">
              <a:rPr lang="en-US" smtClean="0"/>
              <a:pPr/>
              <a:t>4/15/2012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lIns="91433" tIns="45717" rIns="91433" bIns="45717"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lIns="91433" tIns="45717" rIns="91433" bIns="45717"/>
          <a:lstStyle/>
          <a:p>
            <a:fld id="{D7547E60-4BE7-4E4E-9AAA-5EE35AEC995C}" type="datetimeFigureOut">
              <a:rPr lang="en-US" smtClean="0"/>
              <a:pPr/>
              <a:t>4/15/2012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001838" y="742950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1433" tIns="45717" rIns="91433" bIns="45717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lIns="91433" tIns="45717" rIns="91433" bIns="45717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1838" y="742950"/>
            <a:ext cx="27940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428" y="572"/>
            <a:ext cx="6857144" cy="914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428" y="572"/>
            <a:ext cx="6857144" cy="914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" y="572"/>
            <a:ext cx="6857144" cy="91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1869550" y="6792770"/>
            <a:ext cx="4645550" cy="1233631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831739" y="4809068"/>
            <a:ext cx="5683361" cy="1960033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2900" y="479287"/>
            <a:ext cx="6172200" cy="1524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900" y="479287"/>
            <a:ext cx="6172200" cy="1524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2900" y="479287"/>
            <a:ext cx="6172200" cy="1524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2900" y="479287"/>
            <a:ext cx="6172200" cy="1524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2900" y="479287"/>
            <a:ext cx="6172200" cy="1524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428" y="572"/>
            <a:ext cx="6857144" cy="914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" y="572"/>
            <a:ext cx="6857144" cy="91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342900" y="479287"/>
            <a:ext cx="6172200" cy="1524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342900" y="8326967"/>
            <a:ext cx="1600200" cy="6350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4/15/2012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2343150" y="8326967"/>
            <a:ext cx="2171700" cy="63500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4914900" y="8326967"/>
            <a:ext cx="1600200" cy="6350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wheel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3286116"/>
            <a:ext cx="6858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 «ГИМНАЗИЯ №3»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ГОРОДСКОГО ОКРУГА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ГОРОД ОКТЯБРЬСКИЙ РЕСПУБЛИКИ БАШКОРТОСТАН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8" y="1500167"/>
            <a:ext cx="6172200" cy="3571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     В кабинете оборудовано 10 рабочих мест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обучающихся и 1 рабочее место учителя.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      Рабочее  место ученика: одноместный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компьютерный стол с выдвижной панелью для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клавиатуры, подъемно-поворотный, полумягкий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стул, процессор 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</a:rPr>
              <a:t>Intel (R) Celeron (R) CPU 2.40GHz, </a:t>
            </a:r>
            <a:endParaRPr lang="ru-RU" sz="2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</a:rPr>
              <a:t>736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Мб ОЗУ, жесткий диск 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</a:rPr>
              <a:t>HDS 728080PLAT20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монитор 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</a:rPr>
              <a:t>Proview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с динамиками, стандартная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клавиатура, лазерная мышь.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94" y="500034"/>
            <a:ext cx="4872050" cy="73512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Рабочее место ученика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12" y="5072066"/>
            <a:ext cx="3638085" cy="271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8" y="1285853"/>
            <a:ext cx="6172200" cy="400052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     Рабочие места обучающихся расположены по</a:t>
            </a:r>
          </a:p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периметру кабинета, что обеспечивает</a:t>
            </a:r>
          </a:p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безопасность труда обучающихся и учителя,</a:t>
            </a:r>
          </a:p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электробезопасность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и создание постоянных</a:t>
            </a:r>
          </a:p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уровней освещенности.</a:t>
            </a:r>
          </a:p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      Дополнительно кабинет информатики </a:t>
            </a:r>
          </a:p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оборудован двухместными ученическими столами и</a:t>
            </a:r>
          </a:p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стульями. Ученические  столы располагаются в </a:t>
            </a:r>
          </a:p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центре и предназначены для проведения </a:t>
            </a:r>
          </a:p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теоретических занятий.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36" y="5143504"/>
            <a:ext cx="3830060" cy="286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8" y="1857356"/>
            <a:ext cx="617220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Рабочее место учителя оборудовано столом для компьютера, тумбами для принтеров, сканера и проектора, учительским столом, классной доской, предназначенной для письма маркером, соответствующей аппаратурой.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Основные характеристики компьютера соответствуют современным требованиям: процессор 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</a:rPr>
              <a:t>Pentium (R) Dual-Core CPU E5400@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</a:rPr>
              <a:t>2.70GHz, 2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Ггб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ОЗУ, жесткий диск 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</a:rPr>
              <a:t>HDS 728080PLAT20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, жидкокристаллический монитор с динамиками, 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мультимедийная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клавиатура, лазерная мышь, колонки, источник бесперебойного питания, модем.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94" y="357158"/>
            <a:ext cx="5014926" cy="80656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Impact" pitchFamily="34" charset="0"/>
              </a:rPr>
              <a:t>Рабочее место учителя</a:t>
            </a:r>
            <a:endParaRPr lang="ru-RU" b="1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8" y="1000100"/>
            <a:ext cx="6172200" cy="535785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       Все компьютеры кабинета объединены в </a:t>
            </a:r>
          </a:p>
          <a:p>
            <a:pPr algn="l">
              <a:buNone/>
            </a:pP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одноранговую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локальную сеть, которая помогает </a:t>
            </a:r>
          </a:p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учителю рационально и с высокой степенью </a:t>
            </a:r>
          </a:p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эффективности использовать время урока, </a:t>
            </a:r>
          </a:p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сохранять оптимальный темп, а также </a:t>
            </a:r>
          </a:p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чередовать виды деятельности в ходе урока.  </a:t>
            </a:r>
          </a:p>
          <a:p>
            <a:pPr algn="just">
              <a:buNone/>
            </a:pPr>
            <a:endParaRPr lang="ru-RU" sz="2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>
              <a:buNone/>
            </a:pPr>
            <a:endParaRPr lang="ru-RU" sz="2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>
              <a:buNone/>
            </a:pPr>
            <a:endParaRPr lang="ru-RU" sz="2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>
              <a:buNone/>
            </a:pPr>
            <a:endParaRPr lang="ru-RU" sz="2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>
              <a:buNone/>
            </a:pPr>
            <a:endParaRPr lang="ru-RU" sz="2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>
              <a:buNone/>
            </a:pPr>
            <a:endParaRPr lang="ru-RU" sz="2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       Учащиеся и учителя имеют возможность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одновременно   получить доступ  в Интернет.</a:t>
            </a:r>
          </a:p>
          <a:p>
            <a:pPr>
              <a:buNone/>
            </a:pP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40" y="6429388"/>
            <a:ext cx="237813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64" y="3286116"/>
            <a:ext cx="2643206" cy="20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14348"/>
            <a:ext cx="6858000" cy="806565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Impact" pitchFamily="34" charset="0"/>
              </a:rPr>
              <a:t>Мультимедийное</a:t>
            </a: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 оборудование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90" y="1857356"/>
            <a:ext cx="64294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Кабинет оснащен </a:t>
            </a:r>
            <a:r>
              <a:rPr lang="ru-RU" sz="2400" b="1" dirty="0" err="1" smtClean="0">
                <a:latin typeface="Monotype Corsiva" pitchFamily="66" charset="0"/>
              </a:rPr>
              <a:t>мультимедийным</a:t>
            </a:r>
            <a:r>
              <a:rPr lang="ru-RU" sz="2400" b="1" dirty="0" smtClean="0">
                <a:latin typeface="Monotype Corsiva" pitchFamily="66" charset="0"/>
              </a:rPr>
              <a:t> проектором </a:t>
            </a:r>
            <a:r>
              <a:rPr lang="en-US" sz="2400" b="1" dirty="0" smtClean="0">
                <a:latin typeface="Monotype Corsiva" pitchFamily="66" charset="0"/>
              </a:rPr>
              <a:t>NEC VT4, WEB</a:t>
            </a:r>
            <a:r>
              <a:rPr lang="ru-RU" sz="2400" b="1" dirty="0" smtClean="0">
                <a:latin typeface="Monotype Corsiva" pitchFamily="66" charset="0"/>
              </a:rPr>
              <a:t>-камерой и микрофоном. Они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Monotype Corsiva" pitchFamily="66" charset="0"/>
              </a:rPr>
              <a:t>Помогают учителю раздвинуть пространственные рамки урока, вносить ритм жизни, показывать изучаемые явления в их многообразии, показать значимость изучаемого явления и его место в системе уроков и тем;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Monotype Corsiva" pitchFamily="66" charset="0"/>
              </a:rPr>
              <a:t>Способствуют рациональному использованию времени, быстрой смене видов деятельности, организации различных видов опроса, систематизации, обобщения, анализа изучаемого материала.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dirty="0" smtClean="0">
                <a:latin typeface="Monotype Corsiva" pitchFamily="66" charset="0"/>
              </a:rPr>
              <a:t>Способствуют эстетическому воспитанию за счёт использования возможностей компьютерной  графики, технологии мультимедиа, развитию коммуникативных способностей. </a:t>
            </a:r>
          </a:p>
          <a:p>
            <a:pPr>
              <a:buFont typeface="Wingdings" pitchFamily="2" charset="2"/>
              <a:buChar char="Ø"/>
            </a:pP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79287"/>
            <a:ext cx="6172200" cy="663689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Impact" pitchFamily="34" charset="0"/>
              </a:rPr>
              <a:t>Периферийное оборудование</a:t>
            </a:r>
            <a:endParaRPr lang="ru-RU" b="1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66" y="1500166"/>
            <a:ext cx="61436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Monotype Corsiva" pitchFamily="66" charset="0"/>
              </a:rPr>
              <a:t>В соответствии с «Перечнем продукции и контролируемых гигиенических параметров» (Приложение 1 к </a:t>
            </a:r>
            <a:r>
              <a:rPr lang="ru-RU" sz="2400" b="1" dirty="0" err="1" smtClean="0">
                <a:latin typeface="Monotype Corsiva" pitchFamily="66" charset="0"/>
              </a:rPr>
              <a:t>СанПиН</a:t>
            </a:r>
            <a:r>
              <a:rPr lang="ru-RU" sz="2400" b="1" dirty="0" smtClean="0">
                <a:latin typeface="Monotype Corsiva" pitchFamily="66" charset="0"/>
              </a:rPr>
              <a:t> 2.2.2/2.4.1340-03) в кабинете установлено периферийное оборудование: Лазерный принтер </a:t>
            </a:r>
            <a:r>
              <a:rPr lang="en-US" sz="2400" b="1" dirty="0" smtClean="0">
                <a:latin typeface="Monotype Corsiva" pitchFamily="66" charset="0"/>
              </a:rPr>
              <a:t>Samsung</a:t>
            </a:r>
            <a:r>
              <a:rPr lang="ru-RU" sz="2400" b="1" dirty="0" smtClean="0">
                <a:latin typeface="Monotype Corsiva" pitchFamily="66" charset="0"/>
              </a:rPr>
              <a:t>, лазерный принтер </a:t>
            </a:r>
            <a:r>
              <a:rPr lang="en-US" sz="2400" b="1" dirty="0" smtClean="0">
                <a:latin typeface="Monotype Corsiva" pitchFamily="66" charset="0"/>
              </a:rPr>
              <a:t>HP</a:t>
            </a:r>
            <a:r>
              <a:rPr lang="ru-RU" sz="2400" b="1" dirty="0" smtClean="0">
                <a:latin typeface="Monotype Corsiva" pitchFamily="66" charset="0"/>
              </a:rPr>
              <a:t>, модем </a:t>
            </a:r>
            <a:r>
              <a:rPr lang="en-US" sz="2400" b="1" dirty="0" err="1" smtClean="0">
                <a:latin typeface="Monotype Corsiva" pitchFamily="66" charset="0"/>
              </a:rPr>
              <a:t>ZyXEL</a:t>
            </a:r>
            <a:r>
              <a:rPr lang="en-US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«</a:t>
            </a:r>
            <a:r>
              <a:rPr lang="en-US" sz="2400" b="1" dirty="0" smtClean="0">
                <a:latin typeface="Monotype Corsiva" pitchFamily="66" charset="0"/>
              </a:rPr>
              <a:t>ADSL 2+</a:t>
            </a:r>
            <a:r>
              <a:rPr lang="ru-RU" sz="2400" b="1" dirty="0" smtClean="0">
                <a:latin typeface="Monotype Corsiva" pitchFamily="66" charset="0"/>
              </a:rPr>
              <a:t>», </a:t>
            </a:r>
            <a:r>
              <a:rPr lang="en-US" sz="2400" b="1" dirty="0" err="1" smtClean="0">
                <a:latin typeface="Monotype Corsiva" pitchFamily="66" charset="0"/>
              </a:rPr>
              <a:t>Hab</a:t>
            </a:r>
            <a:r>
              <a:rPr lang="en-US" sz="2400" b="1" dirty="0" smtClean="0">
                <a:latin typeface="Monotype Corsiva" pitchFamily="66" charset="0"/>
              </a:rPr>
              <a:t>  D-Link</a:t>
            </a:r>
            <a:r>
              <a:rPr lang="ru-RU" sz="2400" b="1" dirty="0" smtClean="0">
                <a:latin typeface="Monotype Corsiva" pitchFamily="66" charset="0"/>
              </a:rPr>
              <a:t>,  источник бесперебойного питания, сканер  </a:t>
            </a:r>
            <a:r>
              <a:rPr lang="en-US" sz="2400" b="1" dirty="0" err="1" smtClean="0">
                <a:latin typeface="Monotype Corsiva" pitchFamily="66" charset="0"/>
              </a:rPr>
              <a:t>CanoScan</a:t>
            </a:r>
            <a:r>
              <a:rPr lang="en-US" sz="2400" b="1" dirty="0" smtClean="0">
                <a:latin typeface="Monotype Corsiva" pitchFamily="66" charset="0"/>
              </a:rPr>
              <a:t> </a:t>
            </a:r>
            <a:r>
              <a:rPr lang="en-US" sz="2400" b="1" dirty="0" err="1" smtClean="0">
                <a:latin typeface="Monotype Corsiva" pitchFamily="66" charset="0"/>
              </a:rPr>
              <a:t>LIDe</a:t>
            </a:r>
            <a:r>
              <a:rPr lang="en-US" sz="2400" b="1" dirty="0" smtClean="0">
                <a:latin typeface="Monotype Corsiva" pitchFamily="66" charset="0"/>
              </a:rPr>
              <a:t> 100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Имеющиеся в кабинете принтеры и сканер позволяют учителю готовить разнообразный  дидактический материал с учетом  уровня знаний учащихся (облегченный, средний, сложный) и их познавательными потребностями.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63" y="6500826"/>
            <a:ext cx="283906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50" y="6286511"/>
            <a:ext cx="3500462" cy="245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40" y="214282"/>
            <a:ext cx="2228844" cy="592251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Impact" pitchFamily="34" charset="0"/>
              </a:rPr>
              <a:t>Медиатека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57224"/>
            <a:ext cx="6643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</a:t>
            </a:r>
            <a:r>
              <a:rPr lang="ru-RU" sz="2400" b="1" dirty="0" smtClean="0">
                <a:latin typeface="Monotype Corsiva" pitchFamily="66" charset="0"/>
              </a:rPr>
              <a:t>Одним из приоритетов современного образования становится проблема формирования </a:t>
            </a:r>
            <a:r>
              <a:rPr lang="ru-RU" sz="2400" b="1" dirty="0" err="1" smtClean="0">
                <a:latin typeface="Monotype Corsiva" pitchFamily="66" charset="0"/>
              </a:rPr>
              <a:t>креативной</a:t>
            </a:r>
            <a:r>
              <a:rPr lang="ru-RU" sz="2400" b="1" dirty="0" smtClean="0">
                <a:latin typeface="Monotype Corsiva" pitchFamily="66" charset="0"/>
              </a:rPr>
              <a:t> личности. А важнейшим механизмом создания творческой разносторонней личности можно назвать информатизацию школьного образования, повышение информационной культуры педагога и ученика.</a:t>
            </a:r>
          </a:p>
          <a:p>
            <a:r>
              <a:rPr lang="ru-RU" sz="2400" b="1" i="1" dirty="0" smtClean="0">
                <a:latin typeface="Monotype Corsiva" pitchFamily="66" charset="0"/>
              </a:rPr>
              <a:t>    Целью </a:t>
            </a:r>
            <a:r>
              <a:rPr lang="ru-RU" sz="2400" b="1" i="1" dirty="0" err="1" smtClean="0">
                <a:latin typeface="Monotype Corsiva" pitchFamily="66" charset="0"/>
              </a:rPr>
              <a:t>медиатеки</a:t>
            </a:r>
            <a:r>
              <a:rPr lang="ru-RU" sz="2400" b="1" dirty="0" smtClean="0">
                <a:latin typeface="Monotype Corsiva" pitchFamily="66" charset="0"/>
              </a:rPr>
              <a:t> является создание для участников образовательного процесса условий свободного выбора методов, форм и средств развития личности, а также обеспечение возможности наиболее полного и быстрого доступа к информационным ресурсам в школе.</a:t>
            </a:r>
          </a:p>
          <a:p>
            <a:r>
              <a:rPr lang="ru-RU" sz="2400" b="1" dirty="0" smtClean="0">
                <a:latin typeface="Monotype Corsiva" pitchFamily="66" charset="0"/>
              </a:rPr>
              <a:t>Для проведения уроков  по различным предметам с применением  ИКТ в методическом уголке кабинета собрана богатая личная и школьная </a:t>
            </a:r>
            <a:r>
              <a:rPr lang="ru-RU" sz="2400" b="1" dirty="0" err="1" smtClean="0">
                <a:latin typeface="Monotype Corsiva" pitchFamily="66" charset="0"/>
              </a:rPr>
              <a:t>медиатеки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  <a:p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70" y="285720"/>
            <a:ext cx="4872050" cy="663689"/>
          </a:xfrm>
        </p:spPr>
        <p:txBody>
          <a:bodyPr/>
          <a:lstStyle/>
          <a:p>
            <a:r>
              <a:rPr lang="ru-RU" dirty="0" smtClean="0">
                <a:latin typeface="Impact" pitchFamily="34" charset="0"/>
              </a:rPr>
              <a:t>Наглядные материалы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71538"/>
            <a:ext cx="6858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Основной элемент оформления кабинета– это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информационные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стенды. Различные  по наполнению тематические  стенды  - незаменимый носитель информации. Использование стендов при оформлении  позволяет педагогу компактно и эстетично разместить массу полезной информации, а возможность оперативной замены информационного наполнения, позволяет варьировать содержание стенда по мере прохождения материала.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r>
              <a:rPr lang="ru-RU" sz="2200" b="1" dirty="0" smtClean="0">
                <a:latin typeface="Monotype Corsiva" pitchFamily="66" charset="0"/>
              </a:rPr>
              <a:t>       Стенды «Мой друг – компьютер», «Программировать  - значит понимать»– это источник полезной и актуальной информации , позволяющей учащимся сориентироваться в школьной жизни, узнать о  новинках в компьютерном мире и просто почерпнуть интересные сведения об окружающей нас действительности. </a:t>
            </a:r>
          </a:p>
          <a:p>
            <a:r>
              <a:rPr lang="ru-RU" sz="2200" b="1" dirty="0" smtClean="0">
                <a:latin typeface="Monotype Corsiva" pitchFamily="66" charset="0"/>
              </a:rPr>
              <a:t>      Стенд «Тебе, выпускник»  поможет учащимся успешно  сдать экзамены и узнать  полезную информацию о ВУЗах.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40" y="6572264"/>
            <a:ext cx="2071678" cy="234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8" y="214282"/>
            <a:ext cx="4657736" cy="73512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Методический уголок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2976"/>
            <a:ext cx="6858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        В кабинете собрана богатая коллекция методической литературы, систематизированной по темам и разделам предмета и по ступеням обучения.  В методическом уголке содержатся: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Monotype Corsiva" pitchFamily="66" charset="0"/>
              </a:rPr>
              <a:t>Программные средства учебного назначения по курсу «Информатика и ИКТ» (базовые и профильные);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Monotype Corsiva" pitchFamily="66" charset="0"/>
              </a:rPr>
              <a:t>Раздаточный материал для осуществления индивидуального подхода при обучении, организации самостоятельных работ и упражнений обучающихся на компьютерах;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Monotype Corsiva" pitchFamily="66" charset="0"/>
              </a:rPr>
              <a:t>Комплекты научно-популярной, справочной и методической литературы.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      Проверка знаний – важная составляющая процесса обучения. В методическом уголке подобраны материалы для контрольных работ, тесты по многим  темам курса информатики и математики с разным</a:t>
            </a:r>
          </a:p>
          <a:p>
            <a:r>
              <a:rPr lang="ru-RU" sz="2400" b="1" dirty="0" smtClean="0">
                <a:latin typeface="Monotype Corsiva" pitchFamily="66" charset="0"/>
              </a:rPr>
              <a:t> уровнем сложности.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50" y="7500958"/>
            <a:ext cx="18145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90" y="785786"/>
            <a:ext cx="64294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Monotype Corsiva" pitchFamily="66" charset="0"/>
              </a:rPr>
              <a:t>     Незаменимой частью учебного процесса является  демонстрационный  материал, который наглядно  представляет  изучаемый материал.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 В кабинете  имеется набор  плакатов для уроков в 5-6 классах. </a:t>
            </a:r>
          </a:p>
          <a:p>
            <a:pPr algn="just"/>
            <a:endParaRPr lang="ru-RU" sz="2400" b="1" dirty="0" smtClean="0">
              <a:latin typeface="Monotype Corsiva" pitchFamily="66" charset="0"/>
            </a:endParaRPr>
          </a:p>
          <a:p>
            <a:pPr algn="just"/>
            <a:endParaRPr lang="ru-RU" sz="2400" b="1" dirty="0" smtClean="0">
              <a:latin typeface="Monotype Corsiva" pitchFamily="66" charset="0"/>
            </a:endParaRPr>
          </a:p>
          <a:p>
            <a:pPr algn="just"/>
            <a:endParaRPr lang="ru-RU" sz="2400" b="1" dirty="0" smtClean="0">
              <a:latin typeface="Monotype Corsiva" pitchFamily="66" charset="0"/>
            </a:endParaRPr>
          </a:p>
          <a:p>
            <a:pPr algn="just"/>
            <a:endParaRPr lang="ru-RU" sz="2400" b="1" dirty="0" smtClean="0">
              <a:latin typeface="Monotype Corsiva" pitchFamily="66" charset="0"/>
            </a:endParaRPr>
          </a:p>
          <a:p>
            <a:pPr algn="just"/>
            <a:endParaRPr lang="ru-RU" sz="2400" b="1" dirty="0" smtClean="0">
              <a:latin typeface="Monotype Corsiva" pitchFamily="66" charset="0"/>
            </a:endParaRPr>
          </a:p>
          <a:p>
            <a:pPr algn="just"/>
            <a:endParaRPr lang="ru-RU" sz="2400" b="1" dirty="0" smtClean="0">
              <a:latin typeface="Monotype Corsiva" pitchFamily="66" charset="0"/>
            </a:endParaRPr>
          </a:p>
          <a:p>
            <a:pPr algn="just"/>
            <a:endParaRPr lang="ru-RU" sz="2400" b="1" dirty="0" smtClean="0">
              <a:latin typeface="Monotype Corsiva" pitchFamily="66" charset="0"/>
            </a:endParaRPr>
          </a:p>
          <a:p>
            <a:pPr algn="just"/>
            <a:endParaRPr lang="ru-RU" sz="2400" b="1" dirty="0" smtClean="0">
              <a:latin typeface="Monotype Corsiva" pitchFamily="66" charset="0"/>
            </a:endParaRP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Постоянно пополняется  коллекция устройств компьютера  как устаревших, так и современных.</a:t>
            </a:r>
          </a:p>
          <a:p>
            <a:pPr algn="just"/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74" y="2786050"/>
            <a:ext cx="337346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8" y="6429388"/>
            <a:ext cx="2714644" cy="202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8" y="1214414"/>
            <a:ext cx="2905129" cy="41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16"/>
          <p:cNvSpPr>
            <a:spLocks noChangeArrowheads="1" noChangeShapeType="1" noTextEdit="1"/>
          </p:cNvSpPr>
          <p:nvPr/>
        </p:nvSpPr>
        <p:spPr bwMode="auto">
          <a:xfrm>
            <a:off x="428604" y="5357818"/>
            <a:ext cx="6000792" cy="26955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Заведующая кабинетом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учитель математики и информатики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высшей квалификационной категории</a:t>
            </a:r>
          </a:p>
          <a:p>
            <a:pPr algn="ctr" rtl="0"/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Кисельман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 Надежда Юрьевна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Стаж работы 13 лет</a:t>
            </a:r>
          </a:p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66" y="0"/>
            <a:ext cx="6172200" cy="123519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Участие в научно-практических конференциях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52" y="1285852"/>
            <a:ext cx="671514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latin typeface="Monotype Corsiva" pitchFamily="66" charset="0"/>
              </a:rPr>
              <a:t>С целью выявления и поддержки одаренных и способных детей, стимулирования их к творчеству и экспериментальной работе ежегодно проводятся  научно-практические конференции для школьников.</a:t>
            </a:r>
          </a:p>
          <a:p>
            <a:r>
              <a:rPr lang="ru-RU" sz="2400" b="1" dirty="0" smtClean="0">
                <a:latin typeface="Monotype Corsiva" pitchFamily="66" charset="0"/>
              </a:rPr>
              <a:t>За последние годы большое количество учащихся гимназии приняли участие  в школьных и городских этапах НПК  в секции «Информационно-коммуникационные технологии», их работы отмечены  грамотами и авторскими  свидетельствами. 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Под руководством  </a:t>
            </a:r>
            <a:r>
              <a:rPr lang="ru-RU" sz="2400" b="1" dirty="0" err="1" smtClean="0">
                <a:latin typeface="Monotype Corsiva" pitchFamily="66" charset="0"/>
              </a:rPr>
              <a:t>Кисельман</a:t>
            </a:r>
            <a:r>
              <a:rPr lang="ru-RU" sz="2400" b="1" dirty="0" smtClean="0">
                <a:latin typeface="Monotype Corsiva" pitchFamily="66" charset="0"/>
              </a:rPr>
              <a:t>  Н.Ю. свои работы представляли  Усольцев Роман  и </a:t>
            </a:r>
            <a:r>
              <a:rPr lang="ru-RU" sz="2400" b="1" dirty="0" err="1" smtClean="0">
                <a:latin typeface="Monotype Corsiva" pitchFamily="66" charset="0"/>
              </a:rPr>
              <a:t>Храмшин</a:t>
            </a:r>
            <a:r>
              <a:rPr lang="ru-RU" sz="2400" b="1" dirty="0" smtClean="0">
                <a:latin typeface="Monotype Corsiva" pitchFamily="66" charset="0"/>
              </a:rPr>
              <a:t> Тимур, Садыков </a:t>
            </a:r>
            <a:r>
              <a:rPr lang="ru-RU" sz="2400" b="1" dirty="0" err="1" smtClean="0">
                <a:latin typeface="Monotype Corsiva" pitchFamily="66" charset="0"/>
              </a:rPr>
              <a:t>Альмир</a:t>
            </a:r>
            <a:r>
              <a:rPr lang="ru-RU" sz="2400" b="1" dirty="0" smtClean="0">
                <a:latin typeface="Monotype Corsiva" pitchFamily="66" charset="0"/>
              </a:rPr>
              <a:t>  и </a:t>
            </a:r>
            <a:r>
              <a:rPr lang="ru-RU" sz="2400" b="1" dirty="0" err="1" smtClean="0">
                <a:latin typeface="Monotype Corsiva" pitchFamily="66" charset="0"/>
              </a:rPr>
              <a:t>Мухаметзянов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Дамир</a:t>
            </a:r>
            <a:r>
              <a:rPr lang="ru-RU" sz="2400" b="1" dirty="0" smtClean="0">
                <a:latin typeface="Monotype Corsiva" pitchFamily="66" charset="0"/>
              </a:rPr>
              <a:t>, Герасимов Александр и </a:t>
            </a:r>
            <a:r>
              <a:rPr lang="ru-RU" sz="2400" b="1" dirty="0" err="1" smtClean="0">
                <a:latin typeface="Monotype Corsiva" pitchFamily="66" charset="0"/>
              </a:rPr>
              <a:t>Шарафиев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Азамат</a:t>
            </a:r>
            <a:r>
              <a:rPr lang="ru-RU" sz="2400" b="1" dirty="0" smtClean="0">
                <a:latin typeface="Monotype Corsiva" pitchFamily="66" charset="0"/>
              </a:rPr>
              <a:t>  </a:t>
            </a:r>
            <a:r>
              <a:rPr lang="ru-RU" sz="2400" b="1" dirty="0" err="1" smtClean="0">
                <a:latin typeface="Monotype Corsiva" pitchFamily="66" charset="0"/>
              </a:rPr>
              <a:t>и</a:t>
            </a:r>
            <a:r>
              <a:rPr lang="ru-RU" sz="2400" b="1" dirty="0" smtClean="0">
                <a:latin typeface="Monotype Corsiva" pitchFamily="66" charset="0"/>
              </a:rPr>
              <a:t> многие другие.  Садыков </a:t>
            </a:r>
            <a:r>
              <a:rPr lang="ru-RU" sz="2400" b="1" dirty="0" err="1" smtClean="0">
                <a:latin typeface="Monotype Corsiva" pitchFamily="66" charset="0"/>
              </a:rPr>
              <a:t>Альмир</a:t>
            </a:r>
            <a:r>
              <a:rPr lang="ru-RU" sz="2400" b="1" dirty="0" smtClean="0">
                <a:latin typeface="Monotype Corsiva" pitchFamily="66" charset="0"/>
              </a:rPr>
              <a:t>  в течение двух лет вел работу  и </a:t>
            </a:r>
            <a:r>
              <a:rPr lang="ru-RU" sz="2400" b="1" dirty="0" err="1" smtClean="0">
                <a:latin typeface="Monotype Corsiva" pitchFamily="66" charset="0"/>
              </a:rPr>
              <a:t>рпедставлял</a:t>
            </a:r>
            <a:r>
              <a:rPr lang="ru-RU" sz="2400" b="1" dirty="0" smtClean="0">
                <a:latin typeface="Monotype Corsiva" pitchFamily="66" charset="0"/>
              </a:rPr>
              <a:t> ее на научно-технической конференции молодых ученых , аспирантов и студентов в  УГНТУ.  Его работа «Комплексная база данных «</a:t>
            </a:r>
            <a:r>
              <a:rPr lang="en-US" sz="2400" b="1" dirty="0" smtClean="0">
                <a:latin typeface="Monotype Corsiva" pitchFamily="66" charset="0"/>
              </a:rPr>
              <a:t>SHOOL+</a:t>
            </a:r>
            <a:r>
              <a:rPr lang="ru-RU" sz="2400" b="1" dirty="0" smtClean="0">
                <a:latin typeface="Monotype Corsiva" pitchFamily="66" charset="0"/>
              </a:rPr>
              <a:t>»» </a:t>
            </a:r>
          </a:p>
          <a:p>
            <a:r>
              <a:rPr lang="ru-RU" sz="2400" b="1" dirty="0" smtClean="0">
                <a:latin typeface="Monotype Corsiva" pitchFamily="66" charset="0"/>
              </a:rPr>
              <a:t>Отмечена грамотой </a:t>
            </a:r>
            <a:r>
              <a:rPr lang="ru-RU" sz="2400" b="1" smtClean="0">
                <a:latin typeface="Monotype Corsiva" pitchFamily="66" charset="0"/>
              </a:rPr>
              <a:t>и опубликована </a:t>
            </a:r>
            <a:r>
              <a:rPr lang="ru-RU" sz="2400" b="1" dirty="0" smtClean="0">
                <a:latin typeface="Monotype Corsiva" pitchFamily="66" charset="0"/>
              </a:rPr>
              <a:t>в сборнике </a:t>
            </a:r>
          </a:p>
          <a:p>
            <a:r>
              <a:rPr lang="ru-RU" sz="2400" b="1" dirty="0" smtClean="0">
                <a:latin typeface="Monotype Corsiva" pitchFamily="66" charset="0"/>
              </a:rPr>
              <a:t>материалов  конференции. </a:t>
            </a:r>
          </a:p>
          <a:p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8" y="500034"/>
            <a:ext cx="628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         Талантливые, активно мыслящие учителя гимназии  принимают участие  в научно-практических конференциях учителей.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      Учитель информатики и математики </a:t>
            </a:r>
            <a:r>
              <a:rPr lang="ru-RU" sz="2400" b="1" dirty="0" err="1" smtClean="0">
                <a:latin typeface="Monotype Corsiva" pitchFamily="66" charset="0"/>
              </a:rPr>
              <a:t>Кисельман</a:t>
            </a:r>
            <a:r>
              <a:rPr lang="ru-RU" sz="2400" b="1" dirty="0" smtClean="0">
                <a:latin typeface="Monotype Corsiva" pitchFamily="66" charset="0"/>
              </a:rPr>
              <a:t> Н.Ю.  в соавторстве с Гордеевой Т.И.  выступила с докладом «Традиции и инновации в информатике», в котором  обобщила опыт своей работы по формированию   творческих , активных, грамотных граждан  своей страны,  свободно владеющих  компьютерной техникой, умеющих работать с информацией, способных взаимодействовать с окружающим миром.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6215074"/>
            <a:ext cx="2781888" cy="209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5072065"/>
            <a:ext cx="2723431" cy="386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79287"/>
            <a:ext cx="6172200" cy="123519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Участие в олимпиадах и конкурсах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90" y="1857356"/>
            <a:ext cx="63579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Monotype Corsiva" pitchFamily="66" charset="0"/>
              </a:rPr>
              <a:t>Ресурсы кабинета информатики помогают обучающимся и педагогам при подготовке к олимпиадам и конкурсам различных уровней. Обучающиеся гимназии являются участниками и победителями следующих конкурсов и олимпиад: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Monotype Corsiva" pitchFamily="66" charset="0"/>
              </a:rPr>
              <a:t>Международных: «Кенгуру», </a:t>
            </a:r>
            <a:r>
              <a:rPr lang="en-US" sz="2400" b="1" dirty="0" smtClean="0">
                <a:latin typeface="Monotype Corsiva" pitchFamily="66" charset="0"/>
              </a:rPr>
              <a:t>British </a:t>
            </a:r>
            <a:r>
              <a:rPr lang="en-US" sz="2400" b="1" dirty="0" err="1" smtClean="0">
                <a:latin typeface="Monotype Corsiva" pitchFamily="66" charset="0"/>
              </a:rPr>
              <a:t>BullDog</a:t>
            </a:r>
            <a:r>
              <a:rPr lang="ru-RU" sz="2400" b="1" dirty="0" smtClean="0">
                <a:latin typeface="Monotype Corsiva" pitchFamily="66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Monotype Corsiva" pitchFamily="66" charset="0"/>
              </a:rPr>
              <a:t>Всероссийских: «</a:t>
            </a:r>
            <a:r>
              <a:rPr lang="ru-RU" sz="2400" b="1" dirty="0" err="1" smtClean="0">
                <a:latin typeface="Monotype Corsiva" pitchFamily="66" charset="0"/>
              </a:rPr>
              <a:t>Инфознайка</a:t>
            </a:r>
            <a:r>
              <a:rPr lang="ru-RU" sz="2400" b="1" dirty="0" smtClean="0">
                <a:latin typeface="Monotype Corsiva" pitchFamily="66" charset="0"/>
              </a:rPr>
              <a:t>», «КИТ», «Познание и творчество»;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Monotype Corsiva" pitchFamily="66" charset="0"/>
              </a:rPr>
              <a:t>Республиканских заочных и дистанционных олимпиад, проводимых  вузами;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Monotype Corsiva" pitchFamily="66" charset="0"/>
              </a:rPr>
              <a:t>Городских и школьных предметных олимпиад.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12" y="6072198"/>
            <a:ext cx="3643338" cy="271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66" y="214282"/>
            <a:ext cx="6172200" cy="123519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Использование кабинета учителями – предметниками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00166"/>
            <a:ext cx="6858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   Учителя и ученики гимназии имеют возможность воспользоваться услугами Интернета во время проведения уроков и внеклассных мероприятий, а также для их подготовки.  Системное, эффективное формирование </a:t>
            </a:r>
            <a:r>
              <a:rPr lang="ru-RU" sz="2400" b="1" dirty="0" err="1" smtClean="0">
                <a:latin typeface="Monotype Corsiva" pitchFamily="66" charset="0"/>
              </a:rPr>
              <a:t>ИКТ-компетентности</a:t>
            </a:r>
            <a:r>
              <a:rPr lang="ru-RU" sz="2400" b="1" dirty="0" smtClean="0">
                <a:latin typeface="Monotype Corsiva" pitchFamily="66" charset="0"/>
              </a:rPr>
              <a:t> для многих учащихся происходит только в среде ИКТ и зависит от реального и широкого применения их в школе. Это реализуется  через обучение учителей информационным технологиям, интеграции школьных предметов, участии в проектной деятельности.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 Ежегодно в кабинете  учителями проводятся дополнительные занятия с учащимися по подготовке к  НПК, олимпиадам, </a:t>
            </a:r>
            <a:r>
              <a:rPr lang="ru-RU" sz="2400" b="1" dirty="0" err="1" smtClean="0">
                <a:latin typeface="Monotype Corsiva" pitchFamily="66" charset="0"/>
              </a:rPr>
              <a:t>он-лайн</a:t>
            </a:r>
            <a:r>
              <a:rPr lang="ru-RU" sz="2400" b="1" dirty="0" smtClean="0">
                <a:latin typeface="Monotype Corsiva" pitchFamily="66" charset="0"/>
              </a:rPr>
              <a:t>  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тестирование по различным      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предметам с помощью  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программы  РОСТ,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</a:t>
            </a:r>
            <a:r>
              <a:rPr lang="ru-RU" sz="2400" b="1" dirty="0" smtClean="0">
                <a:latin typeface="Monotype Corsiva" pitchFamily="66" charset="0"/>
              </a:rPr>
              <a:t>всевозможные мастер-</a:t>
            </a:r>
            <a:endParaRPr lang="en-US" sz="2400" b="1" dirty="0" smtClean="0">
              <a:latin typeface="Monotype Corsiva" pitchFamily="66" charset="0"/>
            </a:endParaRPr>
          </a:p>
          <a:p>
            <a:pPr algn="just"/>
            <a:r>
              <a:rPr lang="en-US" sz="2400" b="1" dirty="0" smtClean="0">
                <a:latin typeface="Monotype Corsiva" pitchFamily="66" charset="0"/>
              </a:rPr>
              <a:t>      </a:t>
            </a:r>
            <a:r>
              <a:rPr lang="ru-RU" sz="2400" b="1" dirty="0" smtClean="0">
                <a:latin typeface="Monotype Corsiva" pitchFamily="66" charset="0"/>
              </a:rPr>
              <a:t>классы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en-US" sz="2400" b="1" dirty="0" smtClean="0">
                <a:latin typeface="Monotype Corsiva" pitchFamily="66" charset="0"/>
              </a:rPr>
              <a:t>c</a:t>
            </a:r>
            <a:r>
              <a:rPr lang="ru-RU" sz="2400" b="1" dirty="0" err="1" smtClean="0">
                <a:latin typeface="Monotype Corsiva" pitchFamily="66" charset="0"/>
              </a:rPr>
              <a:t>еминары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5454" y="6000760"/>
            <a:ext cx="334254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90" y="1428728"/>
            <a:ext cx="635798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Monotype Corsiva" pitchFamily="66" charset="0"/>
              </a:rPr>
              <a:t>В 2010 – 2011 учебном году в кабинете  215 проводятся уроки информатики в 8 – 11 классах, уроки математики в 9 – 10 класса. Наличие компьютерной техники позволяет проводить занятия по математике и информатике более эффективно, интересно, дает возможность качественно подготовиться к итоговой аттестации.</a:t>
            </a:r>
          </a:p>
          <a:p>
            <a:endParaRPr lang="ru-RU" sz="2200" dirty="0" smtClean="0">
              <a:latin typeface="Monotype Corsiva" pitchFamily="66" charset="0"/>
            </a:endParaRP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Ежегодно в кабинете проводятся индивидуально-групповые занятия по подготовке  к научно-практическим конференциям, олимпиадам, работа с отстающими учениками и кружковые объединения  «</a:t>
            </a:r>
            <a:r>
              <a:rPr lang="ru-RU" sz="2400" b="1" dirty="0" err="1" smtClean="0">
                <a:latin typeface="Monotype Corsiva" pitchFamily="66" charset="0"/>
              </a:rPr>
              <a:t>Компьюша</a:t>
            </a:r>
            <a:r>
              <a:rPr lang="ru-RU" sz="2400" b="1" dirty="0" smtClean="0">
                <a:latin typeface="Monotype Corsiva" pitchFamily="66" charset="0"/>
              </a:rPr>
              <a:t>», «Юный программист».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26" y="6500826"/>
            <a:ext cx="3000396" cy="22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90" y="1285852"/>
            <a:ext cx="61436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Monotype Corsiva" pitchFamily="66" charset="0"/>
              </a:rPr>
              <a:t>Активными участниками конкурсов являются и учителя гимназии. Учитель информатики и математики </a:t>
            </a:r>
            <a:r>
              <a:rPr lang="ru-RU" sz="2400" b="1" dirty="0" err="1" smtClean="0">
                <a:latin typeface="Monotype Corsiva" pitchFamily="66" charset="0"/>
              </a:rPr>
              <a:t>Кисельман</a:t>
            </a:r>
            <a:r>
              <a:rPr lang="ru-RU" sz="2400" b="1" dirty="0" smtClean="0">
                <a:latin typeface="Monotype Corsiva" pitchFamily="66" charset="0"/>
              </a:rPr>
              <a:t> Н.Ю. представила свой педагогический опыт на Всероссийском фестивале педагогических идей «Открытый урок». Работа учителя отмечена дипломом, а ее урок включен в сборник тезисов фестиваля и представлен на компакт-диске.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Учитель получила  от организаторов фестиваля 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материалы, на которых представлены уроки всех 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участников конкурса.  Педагогическая копилка гимназии пополнилась  богатым материалом.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36" y="5715008"/>
            <a:ext cx="4143387" cy="303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90" y="357158"/>
            <a:ext cx="642942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    Благодаря высокому уровню методического мастерства учителей обучающиеся  ежегодно показывают высокое качество знаний по информатике и ИКТ.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  За последние 5 лет  </a:t>
            </a:r>
            <a:r>
              <a:rPr lang="ru-RU" sz="2400" b="1" dirty="0" err="1" smtClean="0">
                <a:latin typeface="Monotype Corsiva" pitchFamily="66" charset="0"/>
              </a:rPr>
              <a:t>Кисельман</a:t>
            </a:r>
            <a:r>
              <a:rPr lang="ru-RU" sz="2400" b="1" dirty="0" smtClean="0">
                <a:latin typeface="Monotype Corsiva" pitchFamily="66" charset="0"/>
              </a:rPr>
              <a:t> Н.Ю.  неоднократно пополняла копилку своих знаний  участвуя  в курсах повышения </a:t>
            </a:r>
            <a:r>
              <a:rPr lang="en-US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квалификации и мастер-классах, проводимых Томским </a:t>
            </a:r>
          </a:p>
          <a:p>
            <a:r>
              <a:rPr lang="ru-RU" sz="2400" b="1" dirty="0" smtClean="0">
                <a:latin typeface="Monotype Corsiva" pitchFamily="66" charset="0"/>
              </a:rPr>
              <a:t>университетом систем управления</a:t>
            </a:r>
          </a:p>
          <a:p>
            <a:r>
              <a:rPr lang="ru-RU" sz="2400" b="1" dirty="0" smtClean="0">
                <a:latin typeface="Monotype Corsiva" pitchFamily="66" charset="0"/>
              </a:rPr>
              <a:t> и радиоэлектроники</a:t>
            </a:r>
            <a:r>
              <a:rPr lang="ru-RU" sz="2400" b="1" smtClean="0">
                <a:latin typeface="Monotype Corsiva" pitchFamily="66" charset="0"/>
              </a:rPr>
              <a:t>, Педагогическим </a:t>
            </a:r>
            <a:r>
              <a:rPr lang="ru-RU" sz="2400" b="1" dirty="0" smtClean="0">
                <a:latin typeface="Monotype Corsiva" pitchFamily="66" charset="0"/>
              </a:rPr>
              <a:t>университетом </a:t>
            </a:r>
          </a:p>
          <a:p>
            <a:r>
              <a:rPr lang="ru-RU" sz="2400" b="1" dirty="0" smtClean="0">
                <a:latin typeface="Monotype Corsiva" pitchFamily="66" charset="0"/>
              </a:rPr>
              <a:t>«Первое сентября» и отделением </a:t>
            </a:r>
          </a:p>
          <a:p>
            <a:r>
              <a:rPr lang="ru-RU" sz="2400" b="1" dirty="0" smtClean="0">
                <a:latin typeface="Monotype Corsiva" pitchFamily="66" charset="0"/>
              </a:rPr>
              <a:t>Педагогического образования Факультета глобальных процессов МГУ им. М.В.Ломоносова, «Сетью  творческих  учителей».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   Руководила городскими  временными творческими группами учителей, педпрактикой студентов, экспериментальной площадкой  </a:t>
            </a:r>
            <a:r>
              <a:rPr lang="ru-RU" sz="2400" b="1" dirty="0" err="1" smtClean="0">
                <a:latin typeface="Monotype Corsiva" pitchFamily="66" charset="0"/>
              </a:rPr>
              <a:t>ТУСУРа</a:t>
            </a:r>
            <a:r>
              <a:rPr lang="ru-RU" sz="2400" b="1" dirty="0" smtClean="0">
                <a:latin typeface="Monotype Corsiva" pitchFamily="66" charset="0"/>
              </a:rPr>
              <a:t> на базе гимназии.</a:t>
            </a:r>
          </a:p>
          <a:p>
            <a:r>
              <a:rPr lang="ru-RU" sz="2400" b="1" dirty="0" smtClean="0">
                <a:latin typeface="Monotype Corsiva" pitchFamily="66" charset="0"/>
              </a:rPr>
              <a:t>В 2010  году  вела курсы повышения квалификации по теме «Оператор ЭВМ», где  занимались 24 педагога гимназии.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000100"/>
            <a:ext cx="6858000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Кабинет информатики №215 был открыт в 2005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году после капитального ремонта освещения и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установления автоматизированной  противопожарной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системы.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Кабинет расположен на 2 этаже, площадь – 65 м</a:t>
            </a:r>
            <a:r>
              <a:rPr lang="ru-RU" sz="2400" b="1" baseline="30000" dirty="0" smtClean="0">
                <a:solidFill>
                  <a:schemeClr val="tx1"/>
                </a:solidFill>
                <a:latin typeface="Monotype Corsiva" pitchFamily="66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</a:p>
          <a:p>
            <a:pPr algn="l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объем – 195 м</a:t>
            </a:r>
            <a:r>
              <a:rPr lang="ru-RU" sz="2400" b="1" baseline="30000" dirty="0" smtClean="0">
                <a:solidFill>
                  <a:schemeClr val="tx1"/>
                </a:solidFill>
                <a:latin typeface="Monotype Corsiva" pitchFamily="66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, вспомогательные помещения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отсутствуют. Отделка: стены – обои светлого тона,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потолок – водоэмульсионная краска, полы –  деревянные,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покраска.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Площадь кабинета позволяет расставить в нем мебель с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соблюдением санитарно-гигиенических норм.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 Передняя стена оборудована магнитной маркерной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доской. Справа от рабочего стола места учителя – шкаф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«Методический уголок», справа – аквариум на тумбе. На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стене, противоположной окнам, размещены 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стенды с постоянной и 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сменной  информацией.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66" y="214282"/>
            <a:ext cx="6172200" cy="5922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Общая информация о кабинете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66" y="1571604"/>
            <a:ext cx="6143668" cy="7143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   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Monotype Corsiva" pitchFamily="66" charset="0"/>
              </a:rPr>
              <a:t>    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Установленные в кабинете форточный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вентилятор,  приточно-вытяжная вентиляция,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ионизатор воздуха  «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Эффлювион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», маркерная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доска (отсутствие мела),  комнатные растения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 большой поглощающей  поверхностью,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естественный увлажнитель –  аквариум с рыбой позволяют поддерживать  в кабинете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соответствующий 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СанПиНу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оптимальный микроклимат (протокол  №Ф-36 от 27 января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2011 г)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Ежедневно в кабинете проводится  влажная уборка,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экраны видеомониторов протираются с помощью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чистящих салфеток  для 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ЖК-мониторов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.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Еженедельно – уборка с антистатической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жидкостью. До начала занятий и  после  каждого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часа занятий с применением  ПК </a:t>
            </a: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проводится  сквозное проветривание. Температура воздуха в кабинете поддерживается в пределах 19-21</a:t>
            </a:r>
            <a:r>
              <a:rPr lang="ru-RU" sz="2400" b="1" baseline="30000" dirty="0" smtClean="0">
                <a:solidFill>
                  <a:schemeClr val="tx1"/>
                </a:solidFill>
                <a:latin typeface="Monotype Corsiva" pitchFamily="66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algn="just">
              <a:buNone/>
            </a:pP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56" y="0"/>
            <a:ext cx="5300678" cy="87800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Impact" pitchFamily="34" charset="0"/>
              </a:rPr>
              <a:t>Микроклимат в кабинете</a:t>
            </a:r>
            <a:endParaRPr lang="ru-RU" b="1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8" y="1285853"/>
            <a:ext cx="6172200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    В соответствии с 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СанПиН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2.2.2/2.4.1340-03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кабинет имеет левостороннее 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светораспределение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естественного освещения и искусственное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освещение, которое обеспечивается потолочными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светильниками с 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люминисцентными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лампами. Расположение светильников – прерывистые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линии. Над доской  - дополнительные светильники. 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Светопроемы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оборудованы регулируемыми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солнцезащитными устройствами типа «жалюзи».</a:t>
            </a:r>
          </a:p>
          <a:p>
            <a:pPr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8" y="214282"/>
            <a:ext cx="5357850" cy="85725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Impact" pitchFamily="34" charset="0"/>
              </a:rPr>
              <a:t>Освещение кабинета</a:t>
            </a:r>
            <a:endParaRPr lang="ru-RU" sz="44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051" name="Picture 3" descr="D:\ии\P103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84" y="4786314"/>
            <a:ext cx="4527544" cy="339546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500166"/>
            <a:ext cx="6858000" cy="55007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Monotype Corsiva" pitchFamily="66" charset="0"/>
              </a:rPr>
              <a:t>       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Кабинет информатики отвечает всем требованиям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безопасности при работе в кабинете с вычислительной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техникой и противопожарной безопасности.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Он оборудован защитным заземлением (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занулением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) в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соответствии с техническими требованиями по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эксплуатации.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      Стенд «Техника безопасности и охрана труда»,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который  находится в кабинете, знакомит обучающихся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 правилами поведения и техники безопасности,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правилами  работы учащихся на компьютере, содержит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информацию  с номерами телефонов экстренных служб и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комплексы упражнений для 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физминуток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и зарядки для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глаз.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8" y="0"/>
            <a:ext cx="6172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Соблюдение техники безопасности и охраны труда в кабинете информатики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6429388"/>
            <a:ext cx="3143248" cy="239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8" y="4929190"/>
            <a:ext cx="3286148" cy="249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90" y="1714480"/>
            <a:ext cx="60722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b="1" dirty="0" smtClean="0">
                <a:latin typeface="Monotype Corsiva" pitchFamily="66" charset="0"/>
              </a:rPr>
              <a:t>       Инструктаж обучающихся по технике</a:t>
            </a:r>
          </a:p>
          <a:p>
            <a:pPr algn="just">
              <a:buNone/>
            </a:pPr>
            <a:r>
              <a:rPr lang="ru-RU" sz="2400" b="1" dirty="0" smtClean="0">
                <a:latin typeface="Monotype Corsiva" pitchFamily="66" charset="0"/>
              </a:rPr>
              <a:t> безопасности  проводится каждую четверть и</a:t>
            </a:r>
          </a:p>
          <a:p>
            <a:pPr algn="just">
              <a:buNone/>
            </a:pPr>
            <a:r>
              <a:rPr lang="ru-RU" sz="2400" b="1" dirty="0" smtClean="0">
                <a:latin typeface="Monotype Corsiva" pitchFamily="66" charset="0"/>
              </a:rPr>
              <a:t> регистрируется в специальном журнале. </a:t>
            </a:r>
          </a:p>
          <a:p>
            <a:pPr algn="just">
              <a:buNone/>
            </a:pPr>
            <a:r>
              <a:rPr lang="ru-RU" sz="2400" b="1" dirty="0" smtClean="0">
                <a:latin typeface="Monotype Corsiva" pitchFamily="66" charset="0"/>
              </a:rPr>
              <a:t>      Материалы по охране труда собраны и </a:t>
            </a:r>
          </a:p>
          <a:p>
            <a:pPr algn="just">
              <a:buNone/>
            </a:pPr>
            <a:r>
              <a:rPr lang="ru-RU" sz="2400" b="1" dirty="0" smtClean="0">
                <a:latin typeface="Monotype Corsiva" pitchFamily="66" charset="0"/>
              </a:rPr>
              <a:t>систематизированы в соответствующей папке.</a:t>
            </a:r>
          </a:p>
          <a:p>
            <a:pPr algn="just">
              <a:buNone/>
            </a:pPr>
            <a:r>
              <a:rPr lang="ru-RU" sz="2400" b="1" dirty="0" smtClean="0">
                <a:latin typeface="Monotype Corsiva" pitchFamily="66" charset="0"/>
              </a:rPr>
              <a:t>     Для оказания первой помощи в кабинете есть </a:t>
            </a:r>
          </a:p>
          <a:p>
            <a:pPr algn="just">
              <a:buNone/>
            </a:pPr>
            <a:r>
              <a:rPr lang="ru-RU" sz="2400" b="1" dirty="0" smtClean="0">
                <a:latin typeface="Monotype Corsiva" pitchFamily="66" charset="0"/>
              </a:rPr>
              <a:t>укомплектованная медикаментами и </a:t>
            </a:r>
          </a:p>
          <a:p>
            <a:pPr algn="just">
              <a:buNone/>
            </a:pPr>
            <a:r>
              <a:rPr lang="ru-RU" sz="2400" b="1" dirty="0" smtClean="0">
                <a:latin typeface="Monotype Corsiva" pitchFamily="66" charset="0"/>
              </a:rPr>
              <a:t>перевязочными  средствами медицинская аптечка.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90" y="500034"/>
            <a:ext cx="6357982" cy="4929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В современных условиях пожары являются наиболее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распространенными причинами возникновения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чрезвычайных ситуаций.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Особенно строго правила противопожарной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безопасности должны соблюдаться в кабинетах, в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которых используются электроприборы.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Для обеспечения пожарной безопасности кабинет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укомплектован 2 огнетушителями и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противопожарным полотном.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Кроме того, еще 1 огнетушитель находится в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коридоре, рядом с кабинетом.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Кабинет оборудован противопожарной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сигнализацией.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86125" y="5714809"/>
            <a:ext cx="2786082" cy="20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04" y="1142976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Monotype Corsiva" pitchFamily="66" charset="0"/>
              </a:rPr>
              <a:t>       В соответствии с требованиями </a:t>
            </a:r>
            <a:r>
              <a:rPr lang="ru-RU" sz="2400" b="1" dirty="0" err="1" smtClean="0">
                <a:latin typeface="Monotype Corsiva" pitchFamily="66" charset="0"/>
              </a:rPr>
              <a:t>СанПиН</a:t>
            </a:r>
            <a:r>
              <a:rPr lang="ru-RU" sz="2400" b="1" dirty="0" smtClean="0">
                <a:latin typeface="Monotype Corsiva" pitchFamily="66" charset="0"/>
              </a:rPr>
              <a:t> в кабинете  используется  белая  магнитная  доска, предназначенная для письма маркерами.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   Доска также играет роль  экрана для  проектора. Она имеет дополнительное освещение.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26" y="3571868"/>
            <a:ext cx="3857652" cy="291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073846">
  <a:themeElements>
    <a:clrScheme name="Другая 18">
      <a:dk1>
        <a:sysClr val="windowText" lastClr="000000"/>
      </a:dk1>
      <a:lt1>
        <a:srgbClr val="0B9B74"/>
      </a:lt1>
      <a:dk2>
        <a:srgbClr val="04617B"/>
      </a:dk2>
      <a:lt2>
        <a:srgbClr val="FFFFFF"/>
      </a:lt2>
      <a:accent1>
        <a:srgbClr val="0957E8"/>
      </a:accent1>
      <a:accent2>
        <a:srgbClr val="0B9B74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TS010271170</Template>
  <TotalTime>0</TotalTime>
  <Words>1829</Words>
  <Application>Microsoft Office PowerPoint</Application>
  <PresentationFormat>Экран (4:3)</PresentationFormat>
  <Paragraphs>194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TS010073846</vt:lpstr>
      <vt:lpstr>Слайд 1</vt:lpstr>
      <vt:lpstr>Слайд 2</vt:lpstr>
      <vt:lpstr>Общая информация о кабинете</vt:lpstr>
      <vt:lpstr>Микроклимат в кабинете</vt:lpstr>
      <vt:lpstr>Освещение кабинета</vt:lpstr>
      <vt:lpstr>Соблюдение техники безопасности и охраны труда в кабинете информатики</vt:lpstr>
      <vt:lpstr>Слайд 7</vt:lpstr>
      <vt:lpstr>Слайд 8</vt:lpstr>
      <vt:lpstr>Слайд 9</vt:lpstr>
      <vt:lpstr>Рабочее место ученика</vt:lpstr>
      <vt:lpstr>Слайд 11</vt:lpstr>
      <vt:lpstr>Рабочее место учителя</vt:lpstr>
      <vt:lpstr>Слайд 13</vt:lpstr>
      <vt:lpstr>Мультимедийное оборудование</vt:lpstr>
      <vt:lpstr>Периферийное оборудование</vt:lpstr>
      <vt:lpstr>Медиатека</vt:lpstr>
      <vt:lpstr>Наглядные материалы</vt:lpstr>
      <vt:lpstr>Методический уголок</vt:lpstr>
      <vt:lpstr>Слайд 19</vt:lpstr>
      <vt:lpstr>Участие в научно-практических конференциях</vt:lpstr>
      <vt:lpstr>Слайд 21</vt:lpstr>
      <vt:lpstr>Участие в олимпиадах и конкурсах</vt:lpstr>
      <vt:lpstr>Использование кабинета учителями – предметниками</vt:lpstr>
      <vt:lpstr>Слайд 24</vt:lpstr>
      <vt:lpstr>Слайд 25</vt:lpstr>
      <vt:lpstr>Слайд 26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2011-02-18T18:00:19Z</dcterms:created>
  <dcterms:modified xsi:type="dcterms:W3CDTF">2012-04-15T08:31:42Z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