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7" r:id="rId2"/>
    <p:sldId id="259" r:id="rId3"/>
    <p:sldId id="265" r:id="rId4"/>
    <p:sldId id="264" r:id="rId5"/>
    <p:sldId id="273" r:id="rId6"/>
    <p:sldId id="267" r:id="rId7"/>
    <p:sldId id="266" r:id="rId8"/>
    <p:sldId id="272" r:id="rId9"/>
    <p:sldId id="271" r:id="rId10"/>
    <p:sldId id="270" r:id="rId11"/>
    <p:sldId id="269" r:id="rId12"/>
    <p:sldId id="276" r:id="rId13"/>
    <p:sldId id="268" r:id="rId14"/>
    <p:sldId id="27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78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7" d="100"/>
          <a:sy n="37" d="100"/>
        </p:scale>
        <p:origin x="-216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82EED-624B-4696-8DBD-3B260BF2A293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25066-B629-41E9-A4F9-1201ED105F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148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93D3E-8EA0-4484-BF0F-46EB12F6C3F8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198A4-8BB7-455C-957E-481D81654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93D3E-8EA0-4484-BF0F-46EB12F6C3F8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198A4-8BB7-455C-957E-481D81654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93D3E-8EA0-4484-BF0F-46EB12F6C3F8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198A4-8BB7-455C-957E-481D81654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93D3E-8EA0-4484-BF0F-46EB12F6C3F8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198A4-8BB7-455C-957E-481D81654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93D3E-8EA0-4484-BF0F-46EB12F6C3F8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198A4-8BB7-455C-957E-481D81654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93D3E-8EA0-4484-BF0F-46EB12F6C3F8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198A4-8BB7-455C-957E-481D81654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93D3E-8EA0-4484-BF0F-46EB12F6C3F8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198A4-8BB7-455C-957E-481D81654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93D3E-8EA0-4484-BF0F-46EB12F6C3F8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198A4-8BB7-455C-957E-481D81654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93D3E-8EA0-4484-BF0F-46EB12F6C3F8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198A4-8BB7-455C-957E-481D81654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93D3E-8EA0-4484-BF0F-46EB12F6C3F8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198A4-8BB7-455C-957E-481D81654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93D3E-8EA0-4484-BF0F-46EB12F6C3F8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198A4-8BB7-455C-957E-481D816540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B593D3E-8EA0-4484-BF0F-46EB12F6C3F8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6A198A4-8BB7-455C-957E-481D81654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split orient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search?p=52&amp;ed=1&amp;text=%D0%BF%D0%B0%D0%BC%D1%8F%D1%82%D0%BA%D0%B0%20%D0%B4%D0%BB%D1%8F%20%D1%80%D0%BE%D0%B4%D0%B8%D1%82%D0%B5%D0%BB%D0%B5%D0%B9%20%D0%B2%20%D0%BD%D0%B0%D1%87%D0%B0%D0%BB%D1%8C%D0%BD%D0%BE%D0%B9%20%D1%88%D0%BA%D0%BE%D0%BB%D0%B5&amp;spsite=fake-035-26950.ru&amp;img_url=s005.radikal.ru/i211/1002/e7/220a06c26b20.jpg&amp;rpt=simage" TargetMode="External"/><Relationship Id="rId5" Type="http://schemas.openxmlformats.org/officeDocument/2006/relationships/image" Target="../media/image7.wm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wmf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private\Презентации. Шаблоны 2\оформление презентаций\рамочки\94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9144000" cy="690054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pic>
        <p:nvPicPr>
          <p:cNvPr id="5122" name="Picture 2" descr="D:\My private\картинки\Звонок\звонок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714356"/>
            <a:ext cx="1219200" cy="1219200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85720" y="2214554"/>
            <a:ext cx="742955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Педагогика должна стать наукой для всех – и для учителей, и для родителей.</a:t>
            </a:r>
            <a:endParaRPr kumimoji="0" lang="ru-RU" sz="3600" b="1" i="1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ea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                           </a:t>
            </a:r>
            <a:r>
              <a:rPr kumimoji="0" lang="ru-RU" sz="24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В.А.Сухомлинский</a:t>
            </a:r>
            <a:r>
              <a:rPr kumimoji="0" lang="ru-RU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</a:rPr>
              <a:t> </a:t>
            </a:r>
          </a:p>
        </p:txBody>
      </p:sp>
      <p:pic>
        <p:nvPicPr>
          <p:cNvPr id="1026" name="Picture 2" descr="D:\My private\картинки\Школа\school\C41-17 копия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4714884"/>
            <a:ext cx="3133673" cy="1824031"/>
          </a:xfrm>
          <a:prstGeom prst="rect">
            <a:avLst/>
          </a:prstGeom>
          <a:noFill/>
        </p:spPr>
      </p:pic>
      <p:pic>
        <p:nvPicPr>
          <p:cNvPr id="1027" name="Picture 3" descr="D:\My private\картинки\ШКОЛА. 1 СЕНТЯБРЯ (АНИМАЦИИ и КАРТИНКИ)\УЧИТЕЛЬ ДУМАЕТ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596" y="500042"/>
            <a:ext cx="1549444" cy="1609215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private\Презентации. Шаблоны 2\оформление презентаций\рамочки\94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274"/>
            <a:ext cx="9144000" cy="690054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pic>
        <p:nvPicPr>
          <p:cNvPr id="1026" name="Picture 2" descr="D:\My private\картинки\Звонок\звонок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714356"/>
            <a:ext cx="1219200" cy="12192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357166"/>
          <a:ext cx="8143932" cy="6120050"/>
        </p:xfrm>
        <a:graphic>
          <a:graphicData uri="http://schemas.openxmlformats.org/drawingml/2006/table">
            <a:tbl>
              <a:tblPr/>
              <a:tblGrid>
                <a:gridCol w="3571900"/>
                <a:gridCol w="4572032"/>
              </a:tblGrid>
              <a:tr h="242889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              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2000" b="1" dirty="0" smtClean="0">
                          <a:solidFill>
                            <a:srgbClr val="00B05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Обычно</a:t>
                      </a:r>
                      <a:endParaRPr lang="ru-RU" sz="2000" dirty="0">
                        <a:solidFill>
                          <a:srgbClr val="00B05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Опасно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6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       Снижается первоначально непосредственный интерес к школе, занятиям.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Полное отсутствие интереса к учёбе, вялость и безынициативность.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4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Начинает время от времени говорить, что учиться надоело (особенно в конце недели и четверти), но активно интересуется всем остальным.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Ничего не интересно, безразличие  ко всему, даже к играм, если они требуют хоть какого-то напряжения.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Радуется, когда не надо делать домашнее задание.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Делает уроки только «из-под палки».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4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Время от времени хочет остаться дома, пропустить уроки.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Нежелание ходить в школу и вообще учиться выражается  постоянно и открыто в формах активного протеста, либо симптомами болезней,  которые  кончаются сразу после того, как разрешат остаться дома.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02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Иногда выражает недовольство учителем или опасения по его поводу.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Очень не любит или боится учителя, испытывает по отношению к нему страх, бессилие или агрессию.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668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Вывод: </a:t>
                      </a:r>
                      <a:r>
                        <a:rPr lang="ru-RU" sz="1800" b="1" i="1" dirty="0">
                          <a:solidFill>
                            <a:srgbClr val="0070C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беспокоиться нужно тогда, когда нежелание учиться является устойчивым, выражается активно, отражает основное отношение ребёнка к школе.</a:t>
                      </a:r>
                      <a:endParaRPr lang="ru-RU" sz="1800" b="1" i="1" dirty="0">
                        <a:solidFill>
                          <a:srgbClr val="0070C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private\Презентации. Шаблоны 2\оформление презентаций\рамочки\94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0054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pic>
        <p:nvPicPr>
          <p:cNvPr id="1026" name="Picture 2" descr="D:\My private\картинки\Звонок\звонок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714356"/>
            <a:ext cx="1219200" cy="1219200"/>
          </a:xfrm>
          <a:prstGeom prst="rect">
            <a:avLst/>
          </a:prstGeom>
          <a:noFill/>
        </p:spPr>
      </p:pic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500034" y="1500174"/>
            <a:ext cx="835824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2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897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Нужно стараться, чтобы ребёнок дольше оставался «почемучкой». Школьник, не задающий вопросов, - это повод для родительской тревоги. 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«Любознательность создаёт учёных».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28596" y="3071810"/>
            <a:ext cx="84296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Семья должна формировать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культ интеллекта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создании домашней библиотеки, в интересных беседах, спорах.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Нужно всё начинать делать вместе с ребёнком.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00034" y="4429132"/>
            <a:ext cx="828680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Нужно ставить ребёнка в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ситуацию размышления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 Задача взрослого не столько в том, чтобы отвечать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на вопрос ребёнка, сколько в том, чтобы побудить его думать, предлагать, выбирать.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private\Презентации. Шаблоны 2\оформление презентаций\рамочки\94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2549"/>
            <a:ext cx="9144000" cy="690054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pic>
        <p:nvPicPr>
          <p:cNvPr id="1026" name="Picture 2" descr="D:\My private\картинки\Звонок\звонок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714356"/>
            <a:ext cx="1219200" cy="1219200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643042" y="500042"/>
            <a:ext cx="70009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Нужно научить ребёнка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анализировать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свою работу. Не указывать на совершённую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ошибку в работе, а направлять его внимание на поиск её.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00034" y="1785926"/>
            <a:ext cx="7418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Необходимо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развивать внимание и память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ребёнка.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28596" y="2214554"/>
            <a:ext cx="828680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Благоприятно действует 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него ситуация успеха.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Она удовлетворяет потребность ребёнка в самоуважении и повышении престижа.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00035" y="3429000"/>
            <a:ext cx="821536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Оценивая результаты деятельности ребёнка,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не переносить их на личность самого ребёнка.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Он как личность всегда хороший и желанный для своих родителей.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5000636"/>
            <a:ext cx="835824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Почаще ставить себя на место своего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ребёнка и вспоминать   себя в его возрасте.  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  <p:bldP spid="4100" grpId="0"/>
      <p:bldP spid="410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private\Презентации. Шаблоны 2\оформление презентаций\рамочки\94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2549"/>
            <a:ext cx="9144000" cy="690054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pic>
        <p:nvPicPr>
          <p:cNvPr id="1026" name="Picture 2" descr="D:\My private\картинки\Звонок\звонок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714356"/>
            <a:ext cx="1219200" cy="12192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571604" y="1071546"/>
            <a:ext cx="72152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2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2800" b="1" i="1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Пять вопросов в конце недели</a:t>
            </a:r>
            <a:r>
              <a:rPr kumimoji="0" lang="ru-RU" sz="2800" b="1" i="1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endParaRPr kumimoji="0" lang="ru-RU" sz="2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071538" y="1928802"/>
            <a:ext cx="76438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2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2800" b="1" i="1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Беседа по классной фотографии</a:t>
            </a:r>
            <a:r>
              <a:rPr kumimoji="0" lang="ru-RU" sz="2800" b="1" i="1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endParaRPr kumimoji="0" lang="ru-RU" sz="2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42910" y="3429000"/>
            <a:ext cx="81439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2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2800" b="1" i="1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Плюсы и минусы школьного дня</a:t>
            </a:r>
            <a:r>
              <a:rPr kumimoji="0" lang="ru-RU" sz="2800" b="1" i="1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endParaRPr kumimoji="0" lang="ru-RU" sz="2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857224" y="4429132"/>
            <a:ext cx="67866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2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2800" b="1" i="1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Копилка школьных успехов</a:t>
            </a:r>
            <a:r>
              <a:rPr kumimoji="0" lang="ru-RU" sz="2800" b="1" i="1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endParaRPr kumimoji="0" lang="ru-RU" sz="2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</p:txBody>
      </p:sp>
      <p:pic>
        <p:nvPicPr>
          <p:cNvPr id="2054" name="Picture 6" descr="D:\My private\картинки\Школа\school\C41-21 копия.jpg"/>
          <p:cNvPicPr>
            <a:picLocks noChangeAspect="1" noChangeArrowheads="1"/>
          </p:cNvPicPr>
          <p:nvPr/>
        </p:nvPicPr>
        <p:blipFill>
          <a:blip r:embed="rId5" cstate="print"/>
          <a:srcRect l="22727" b="8824"/>
          <a:stretch>
            <a:fillRect/>
          </a:stretch>
        </p:blipFill>
        <p:spPr bwMode="auto">
          <a:xfrm>
            <a:off x="7572396" y="4000505"/>
            <a:ext cx="1214446" cy="2214577"/>
          </a:xfrm>
          <a:prstGeom prst="rect">
            <a:avLst/>
          </a:prstGeom>
          <a:noFill/>
        </p:spPr>
      </p:pic>
      <p:pic>
        <p:nvPicPr>
          <p:cNvPr id="10" name="Picture 2" descr="D:\My private\картинки\Книги\2410de7bc98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3" y="4686619"/>
            <a:ext cx="2286016" cy="1726882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  <p:bldP spid="2050" grpId="0"/>
      <p:bldP spid="205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980728"/>
            <a:ext cx="7772400" cy="1828800"/>
          </a:xfrm>
        </p:spPr>
        <p:txBody>
          <a:bodyPr/>
          <a:lstStyle/>
          <a:p>
            <a:r>
              <a:rPr lang="ru-RU" b="1" i="1" u="sng" dirty="0" smtClean="0">
                <a:solidFill>
                  <a:schemeClr val="accent6">
                    <a:lumMod val="75000"/>
                  </a:schemeClr>
                </a:solidFill>
              </a:rPr>
              <a:t>Спасибо за внимание!</a:t>
            </a:r>
            <a:endParaRPr lang="ru-RU" b="1" i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 descr="C:\Program Files\Microsoft Office\MEDIA\CAGCAT10\j02849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005064"/>
            <a:ext cx="3657600" cy="242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47857"/>
      </p:ext>
    </p:ext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private\Презентации. Шаблоны 2\оформление презентаций\рамочки\94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0054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pic>
        <p:nvPicPr>
          <p:cNvPr id="3074" name="Picture 2" descr="D:\My private\картинки\Звонок\звонок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714356"/>
            <a:ext cx="1219200" cy="121920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643042" y="1071546"/>
            <a:ext cx="728667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закон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Закон единства требований отца и матери,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предъявляемых ребенку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8992" y="642918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</a:rPr>
              <a:t>Закон семьи</a:t>
            </a:r>
            <a:endParaRPr lang="ru-RU" sz="36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71604" y="2428868"/>
            <a:ext cx="656878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II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закон.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Закон значимости похвалы для ребенка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714448" y="3429000"/>
            <a:ext cx="742955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III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закон.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Закон трудового участия каждого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члена семьи в жизни всей семьи.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71604" y="4714884"/>
            <a:ext cx="549695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IV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закон.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Закон разделения в равной мере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материальных и моральных благ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между взрослыми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детьми.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</a:endParaRPr>
          </a:p>
        </p:txBody>
      </p:sp>
      <p:pic>
        <p:nvPicPr>
          <p:cNvPr id="9" name="Picture 4" descr="FSBRICK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54" y="214130"/>
            <a:ext cx="1785918" cy="1338295"/>
          </a:xfrm>
          <a:prstGeom prst="rect">
            <a:avLst/>
          </a:prstGeom>
          <a:noFill/>
        </p:spPr>
      </p:pic>
      <p:pic>
        <p:nvPicPr>
          <p:cNvPr id="10" name="Рисунок 9" descr="http://im6-tub.yandex.net/i?id=147897405-02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58" y="5286388"/>
            <a:ext cx="12192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30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private\Презентации. Шаблоны 2\оформление презентаций\рамочки\94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0054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pic>
        <p:nvPicPr>
          <p:cNvPr id="2050" name="Picture 2" descr="D:\My private\картинки\Звонок\звонок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785794"/>
            <a:ext cx="1219200" cy="1219200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500166" y="428604"/>
            <a:ext cx="673133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Современный первоклассник </a:t>
            </a: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имеет следующие особенности: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928662" y="1428736"/>
            <a:ext cx="78581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1.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детей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большие различия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паспортного и физиологического развития. Сегодня нет ни одного класса, где был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бы ровный контингент учащихся.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2571744"/>
            <a:ext cx="76438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2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.        У детей </a:t>
            </a:r>
            <a:r>
              <a:rPr lang="ru-RU" sz="2400" b="1" i="1" dirty="0" smtClean="0">
                <a:solidFill>
                  <a:srgbClr val="00B050"/>
                </a:solidFill>
              </a:rPr>
              <a:t>обширная информированность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практически по любым вопросам. Но она совершенно бессистемна.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3643314"/>
            <a:ext cx="78581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3.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   У современных детей </a:t>
            </a:r>
            <a:r>
              <a:rPr lang="ru-RU" sz="2400" b="1" i="1" dirty="0" smtClean="0">
                <a:solidFill>
                  <a:srgbClr val="00B050"/>
                </a:solidFill>
              </a:rPr>
              <a:t>сильнее ощущение своего «Я»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и более свободное независимое поведение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928662" y="4357694"/>
            <a:ext cx="750099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Наличие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недоверчивости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 словам и поступкам взрослых. Нет веры во всё сказанное 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071538" y="5072074"/>
            <a:ext cx="72152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   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современных детей более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слабое здоровье.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1538" y="5500702"/>
            <a:ext cx="6215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6.   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Они в большинстве своём </a:t>
            </a:r>
            <a:r>
              <a:rPr lang="ru-RU" sz="2400" b="1" i="1" dirty="0" smtClean="0">
                <a:solidFill>
                  <a:srgbClr val="00B050"/>
                </a:solidFill>
              </a:rPr>
              <a:t>перестали играть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в коллективные «дворовые» игры. 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2" name="Picture 2" descr="D:\My private\картинки\ШКОЛА. 1 СЕНТЯБРЯ (АНИМАЦИИ и КАРТИНКИ)\ПОРА В ШКОЛУ.jpg"/>
          <p:cNvPicPr>
            <a:picLocks noChangeAspect="1" noChangeArrowheads="1"/>
          </p:cNvPicPr>
          <p:nvPr/>
        </p:nvPicPr>
        <p:blipFill>
          <a:blip r:embed="rId5"/>
          <a:srcRect l="12499" t="-1" r="25000"/>
          <a:stretch>
            <a:fillRect/>
          </a:stretch>
        </p:blipFill>
        <p:spPr bwMode="auto">
          <a:xfrm>
            <a:off x="8001024" y="285728"/>
            <a:ext cx="785818" cy="1257304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121" grpId="0"/>
      <p:bldP spid="51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private\Презентации. Шаблоны 2\оформление презентаций\рамочки\94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0054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pic>
        <p:nvPicPr>
          <p:cNvPr id="2050" name="Picture 2" descr="D:\My private\картинки\Звонок\звонок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785794"/>
            <a:ext cx="1219200" cy="12192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71538" y="1857364"/>
            <a:ext cx="735811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Что сегодня было самое интересное?, </a:t>
            </a:r>
          </a:p>
          <a:p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Чему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вы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учились на уроке чтения?, </a:t>
            </a:r>
          </a:p>
          <a:p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Какие упражнения выполняли на уроке физкультуры?, </a:t>
            </a:r>
          </a:p>
          <a:p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В какие игры вы играли?, </a:t>
            </a:r>
          </a:p>
          <a:p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Чем вас кормили сегодня в столовой?, </a:t>
            </a:r>
          </a:p>
          <a:p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С кем ты подружился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в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классе?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3174" y="714356"/>
            <a:ext cx="5357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Каждый день интересоваться школьными событиями.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7" name="Picture 8" descr="j028038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65" y="4206842"/>
            <a:ext cx="1857388" cy="2257461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private\Презентации. Шаблоны 2\оформление презентаций\рамочки\94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274"/>
            <a:ext cx="9144000" cy="690054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pic>
        <p:nvPicPr>
          <p:cNvPr id="1026" name="Picture 2" descr="D:\My private\картинки\Звонок\звонок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714356"/>
            <a:ext cx="1219200" cy="12192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1142984"/>
            <a:ext cx="821537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428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Ребенок не должен панически бояться    	ошибиться. Невозможно научиться чему-то, не 	ошибаясь.</a:t>
            </a:r>
          </a:p>
          <a:p>
            <a:pPr lvl="0" indent="1428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Старайтесь не выработать у ребенка страх перед ошибкой. Чувство страха - плохой советчик.</a:t>
            </a:r>
          </a:p>
          <a:p>
            <a:pPr lvl="0" indent="1428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Оно подавляет инициативу, желание учиться, да и просто радость жизни и радость познания.</a:t>
            </a:r>
            <a:endParaRPr lang="ru-RU" sz="2400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</a:endParaRPr>
          </a:p>
          <a:p>
            <a:pPr lvl="0" indent="1428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Помните: для ребенка что-то не уметь и что-то не знать - это нормальное положение вещей. </a:t>
            </a:r>
          </a:p>
          <a:p>
            <a:pPr lvl="0" indent="1428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то он и ребенок. Этим нельзя попрекать.</a:t>
            </a:r>
            <a:endParaRPr lang="ru-RU" sz="2400" b="1" dirty="0" smtClean="0">
              <a:solidFill>
                <a:srgbClr val="C00000"/>
              </a:solidFill>
              <a:latin typeface="Arial" pitchFamily="34" charset="0"/>
            </a:endParaRPr>
          </a:p>
          <a:p>
            <a:pPr lvl="0" indent="1428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B05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сравнивайте ребенка с другими, хвалите его за успехи и достижения. </a:t>
            </a:r>
          </a:p>
          <a:p>
            <a:pPr lvl="0" indent="1428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Признайте за своим первоклассником право на индивидуальность, право быть другим. 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private\Презентации. Шаблоны 2\оформление презентаций\рамочки\94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274"/>
            <a:ext cx="9144000" cy="690054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pic>
        <p:nvPicPr>
          <p:cNvPr id="1026" name="Picture 2" descr="D:\My private\картинки\Звонок\звонок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714356"/>
            <a:ext cx="1219200" cy="12192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34" y="335847"/>
            <a:ext cx="828680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428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Никогда не сравнивайте мальчиков и девочек,      		не ставьте одних в пример другим: </a:t>
            </a:r>
          </a:p>
          <a:p>
            <a:pPr lvl="0" indent="1428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они разные даже по биологическому возрасту - 	девочки обычно старше ровесников-мальчиков.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</a:endParaRPr>
          </a:p>
          <a:p>
            <a:pPr lvl="0" indent="1428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Помните: </a:t>
            </a:r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ваш ребенок будет учиться в школе не так, как когда-то учились вы.</a:t>
            </a:r>
          </a:p>
          <a:p>
            <a:pPr lvl="0" indent="1428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Никогда не ругайте ребенка обидными словами за неспособность что-то понять или сделать. </a:t>
            </a:r>
          </a:p>
          <a:p>
            <a:pPr lvl="0" indent="1428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B05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Необходимо только положительно оценивать учебу вашего малыша, даже если вам кажется, что его успехи явно недостаточны.</a:t>
            </a:r>
            <a:endParaRPr lang="ru-RU" sz="2400" b="1" dirty="0" smtClean="0">
              <a:solidFill>
                <a:srgbClr val="00B050"/>
              </a:solidFill>
              <a:latin typeface="Arial" pitchFamily="34" charset="0"/>
            </a:endParaRPr>
          </a:p>
          <a:p>
            <a:pPr lvl="0" indent="1428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Живите во имя своего ребенка, проявляйте к нему максимум внимания, переживайте за каждую неудачу малыша и радуйтесь даже самым маленьким его успехам. 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Будьте ему другом, тогда малыш доверит </a:t>
            </a:r>
          </a:p>
          <a:p>
            <a:pPr lvl="0" indent="1428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вам самое сокровенное.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private\Презентации. Шаблоны 2\оформление презентаций\рамочки\94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274"/>
            <a:ext cx="9144000" cy="690054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pic>
        <p:nvPicPr>
          <p:cNvPr id="1026" name="Picture 2" descr="D:\My private\картинки\Звонок\звонок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714356"/>
            <a:ext cx="1219200" cy="12192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714356"/>
          <a:ext cx="8143932" cy="4732026"/>
        </p:xfrm>
        <a:graphic>
          <a:graphicData uri="http://schemas.openxmlformats.org/drawingml/2006/table">
            <a:tbl>
              <a:tblPr/>
              <a:tblGrid>
                <a:gridCol w="1357322"/>
                <a:gridCol w="6786610"/>
              </a:tblGrid>
              <a:tr h="857256">
                <a:tc>
                  <a:txBody>
                    <a:bodyPr/>
                    <a:lstStyle/>
                    <a:p>
                      <a:pPr indent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00B05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Уровни адаптации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B05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Содержание</a:t>
                      </a:r>
                      <a:endParaRPr lang="ru-RU" sz="2400" dirty="0">
                        <a:solidFill>
                          <a:srgbClr val="00B05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0769">
                <a:tc>
                  <a:txBody>
                    <a:bodyPr/>
                    <a:lstStyle/>
                    <a:p>
                      <a:pPr indent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Высокий уровень</a:t>
                      </a:r>
                      <a:endParaRPr lang="ru-RU" sz="2000" dirty="0">
                        <a:solidFill>
                          <a:srgbClr val="0070C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Первоклассник положительно относится к школе. Предъявляемые требования воспринимает адекватно.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indent="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- Учебный материал усваивает легко, глубоко и полно, успешно решает усложненные задачи.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indent="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- Прилежен, внимательно слушает указания и объяснения учителя. Выполняет поручения без внешнего контроля.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indent="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- Проявляет большой интерес к самостоятельной учебной работе (всегда готовится ко всем урокам).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indent="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- Общественные поручения выполняет охотно и добросовестно.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indent="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- Занимает в классе благоприятное статусное положение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private\Презентации. Шаблоны 2\оформление презентаций\рамочки\94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274"/>
            <a:ext cx="9144000" cy="690054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pic>
        <p:nvPicPr>
          <p:cNvPr id="1026" name="Picture 2" descr="D:\My private\картинки\Звонок\звонок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714356"/>
            <a:ext cx="1219200" cy="12192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85786" y="1071546"/>
          <a:ext cx="7858180" cy="5072098"/>
        </p:xfrm>
        <a:graphic>
          <a:graphicData uri="http://schemas.openxmlformats.org/drawingml/2006/table">
            <a:tbl>
              <a:tblPr/>
              <a:tblGrid>
                <a:gridCol w="1428760"/>
                <a:gridCol w="6429420"/>
              </a:tblGrid>
              <a:tr h="5072098">
                <a:tc>
                  <a:txBody>
                    <a:bodyPr/>
                    <a:lstStyle/>
                    <a:p>
                      <a:pPr indent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Средний уровень</a:t>
                      </a:r>
                      <a:endParaRPr lang="ru-RU" sz="2000" dirty="0">
                        <a:solidFill>
                          <a:srgbClr val="0070C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Первоклассник положительно относится к школе, ее посещение не вызывает отрицательных переживаний.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indent="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- Понимает учебный материал, если учитель объясняет его подробно и наглядно.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indent="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- Усваивает основное содержание учебных программ.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indent="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- Самостоятельно решает типовые задачи.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indent="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- Сосредоточен и внимателен при выполнении заданий, поручений, указаний взрослого, но при условии контроля с его стороны.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indent="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- Общественные поручения выполняет добросовестно.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indent="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- Дружит со многими одноклассниками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rot="10800000">
            <a:off x="857224" y="1071546"/>
            <a:ext cx="7786742" cy="1588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private\Презентации. Шаблоны 2\оформление презентаций\рамочки\94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274"/>
            <a:ext cx="9144000" cy="690054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pic>
        <p:nvPicPr>
          <p:cNvPr id="1026" name="Picture 2" descr="D:\My private\картинки\Звонок\звонок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714356"/>
            <a:ext cx="1219200" cy="12192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94650"/>
          <a:ext cx="8358246" cy="6094456"/>
        </p:xfrm>
        <a:graphic>
          <a:graphicData uri="http://schemas.openxmlformats.org/drawingml/2006/table">
            <a:tbl>
              <a:tblPr/>
              <a:tblGrid>
                <a:gridCol w="1357322"/>
                <a:gridCol w="7000924"/>
              </a:tblGrid>
              <a:tr h="6094456">
                <a:tc>
                  <a:txBody>
                    <a:bodyPr/>
                    <a:lstStyle/>
                    <a:p>
                      <a:pPr indent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Низкий </a:t>
                      </a:r>
                      <a:br>
                        <a:rPr lang="ru-RU" sz="2000" b="1" dirty="0">
                          <a:solidFill>
                            <a:srgbClr val="0070C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</a:br>
                      <a:r>
                        <a:rPr lang="ru-RU" sz="2000" b="1" dirty="0">
                          <a:solidFill>
                            <a:srgbClr val="0070C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уровень</a:t>
                      </a:r>
                      <a:endParaRPr lang="ru-RU" sz="2000" dirty="0">
                        <a:solidFill>
                          <a:srgbClr val="0070C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indent="142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- Первоклассник отрицательно или индифферентно </a:t>
                      </a:r>
                      <a:r>
                        <a:rPr lang="ru-RU" sz="2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       относится </a:t>
                      </a: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к школе.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indent="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- Нередко жалуется на здоровье, у него доминирует подавленное настроение.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indent="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- Наблюдаются нарушения дисциплины.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indent="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- Объясняемый учителем материал усваивает фрагментарно.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indent="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- Самостоятельная работа с учебником затруднена.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indent="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- При выполнении самостоятельных учебных заданий не проявляет интереса.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indent="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- К урокам готовится нерегулярно. Для того чтобы он начал заниматься, необходимы постоянный контроль: систематические напоминания, побуждения со стороны учителя и родителей.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indent="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- Общественные поручения выполняет под контролем, без особого желания.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indent="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- Пассивен, близких друзей не имеет. Знает по именам и фамилиям лишь часть одноклассников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2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392</TotalTime>
  <Words>871</Words>
  <Application>Microsoft Office PowerPoint</Application>
  <PresentationFormat>Экран (4:3)</PresentationFormat>
  <Paragraphs>102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SamLab.ws</dc:creator>
  <cp:lastModifiedBy>Oksana</cp:lastModifiedBy>
  <cp:revision>55</cp:revision>
  <dcterms:created xsi:type="dcterms:W3CDTF">2011-04-11T08:43:03Z</dcterms:created>
  <dcterms:modified xsi:type="dcterms:W3CDTF">2012-10-24T18:21:24Z</dcterms:modified>
</cp:coreProperties>
</file>