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5" r:id="rId4"/>
    <p:sldId id="260" r:id="rId5"/>
    <p:sldId id="261" r:id="rId6"/>
    <p:sldId id="269" r:id="rId7"/>
    <p:sldId id="268" r:id="rId8"/>
    <p:sldId id="257" r:id="rId9"/>
    <p:sldId id="271" r:id="rId10"/>
    <p:sldId id="262" r:id="rId11"/>
    <p:sldId id="267" r:id="rId12"/>
    <p:sldId id="270" r:id="rId13"/>
    <p:sldId id="264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672" autoAdjust="0"/>
    <p:restoredTop sz="94660"/>
  </p:normalViewPr>
  <p:slideViewPr>
    <p:cSldViewPr>
      <p:cViewPr>
        <p:scale>
          <a:sx n="33" d="100"/>
          <a:sy n="33" d="100"/>
        </p:scale>
        <p:origin x="-1572" y="-28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A829A8D-8DBA-4256-98BB-6B4A9938B738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2DD3230-910B-4958-9C75-7E70697FB8D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29A8D-8DBA-4256-98BB-6B4A9938B738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DD3230-910B-4958-9C75-7E70697FB8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A829A8D-8DBA-4256-98BB-6B4A9938B738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DD3230-910B-4958-9C75-7E70697FB8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29A8D-8DBA-4256-98BB-6B4A9938B738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DD3230-910B-4958-9C75-7E70697FB8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A829A8D-8DBA-4256-98BB-6B4A9938B738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2DD3230-910B-4958-9C75-7E70697FB8D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29A8D-8DBA-4256-98BB-6B4A9938B738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DD3230-910B-4958-9C75-7E70697FB8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29A8D-8DBA-4256-98BB-6B4A9938B738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DD3230-910B-4958-9C75-7E70697FB8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29A8D-8DBA-4256-98BB-6B4A9938B738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DD3230-910B-4958-9C75-7E70697FB8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A829A8D-8DBA-4256-98BB-6B4A9938B738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DD3230-910B-4958-9C75-7E70697FB8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29A8D-8DBA-4256-98BB-6B4A9938B738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DD3230-910B-4958-9C75-7E70697FB8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29A8D-8DBA-4256-98BB-6B4A9938B738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DD3230-910B-4958-9C75-7E70697FB8D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A829A8D-8DBA-4256-98BB-6B4A9938B738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2DD3230-910B-4958-9C75-7E70697FB8D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12" y="2571744"/>
            <a:ext cx="5743588" cy="1655765"/>
          </a:xfrm>
        </p:spPr>
        <p:txBody>
          <a:bodyPr>
            <a:noAutofit/>
          </a:bodyPr>
          <a:lstStyle/>
          <a:p>
            <a:r>
              <a:rPr lang="ru-RU" dirty="0" smtClean="0"/>
              <a:t>Реализация комплекса мер по модернизации образования в</a:t>
            </a:r>
            <a:br>
              <a:rPr lang="ru-RU" dirty="0" smtClean="0"/>
            </a:br>
            <a:r>
              <a:rPr lang="ru-RU" dirty="0" smtClean="0"/>
              <a:t>МБОШИ «Винницкая школа-интернат»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5105400"/>
            <a:ext cx="7786710" cy="1752600"/>
          </a:xfrm>
        </p:spPr>
        <p:txBody>
          <a:bodyPr/>
          <a:lstStyle/>
          <a:p>
            <a:r>
              <a:rPr lang="ru-RU" dirty="0" err="1" smtClean="0"/>
              <a:t>Прокачева</a:t>
            </a:r>
            <a:r>
              <a:rPr lang="ru-RU" dirty="0" smtClean="0"/>
              <a:t> Г.А., директор школы-интерната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Программа энергосбережения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5257808" cy="4534228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/>
              <a:t>Утверждение программы энергосбережения</a:t>
            </a:r>
          </a:p>
          <a:p>
            <a:r>
              <a:rPr lang="ru-RU" sz="3600" dirty="0" smtClean="0"/>
              <a:t>Установка узла учета тепла - 99 тыс. руб.</a:t>
            </a:r>
          </a:p>
          <a:p>
            <a:r>
              <a:rPr lang="ru-RU" sz="3600" dirty="0" smtClean="0"/>
              <a:t>Установка  видеонаблюдения – 200 тыс. руб.</a:t>
            </a:r>
            <a:endParaRPr lang="ru-RU" sz="3600" dirty="0"/>
          </a:p>
        </p:txBody>
      </p:sp>
      <p:pic>
        <p:nvPicPr>
          <p:cNvPr id="2050" name="Picture 2" descr="C:\Documents and Settings\admin\Рабочий стол\отчет на конференцию 1.02.2012\100_0005.JPG"/>
          <p:cNvPicPr>
            <a:picLocks noChangeAspect="1" noChangeArrowheads="1"/>
          </p:cNvPicPr>
          <p:nvPr/>
        </p:nvPicPr>
        <p:blipFill>
          <a:blip r:embed="rId2" cstate="print"/>
          <a:srcRect r="29013"/>
          <a:stretch>
            <a:fillRect/>
          </a:stretch>
        </p:blipFill>
        <p:spPr bwMode="auto">
          <a:xfrm>
            <a:off x="5857852" y="2071678"/>
            <a:ext cx="3286148" cy="3471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Дистанционное обучение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00306"/>
            <a:ext cx="7239000" cy="4846320"/>
          </a:xfrm>
        </p:spPr>
        <p:txBody>
          <a:bodyPr/>
          <a:lstStyle/>
          <a:p>
            <a:r>
              <a:rPr lang="ru-RU" dirty="0" smtClean="0"/>
              <a:t>В рамках программы «Дистанционное обучение детей-инвалидов»  поступило оборудование на сумму 120 тыс. руб., ожидается приезд специалиста для подключения оборудования  для Дмитриева Алексея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76867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Количество призовых мест в муниципальных турах олимпиад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3" name="Диаграмма 2"/>
          <p:cNvGraphicFramePr>
            <a:graphicFrameLocks/>
          </p:cNvGraphicFramePr>
          <p:nvPr/>
        </p:nvGraphicFramePr>
        <p:xfrm>
          <a:off x="500034" y="1857364"/>
          <a:ext cx="7429552" cy="4500594"/>
        </p:xfrm>
        <a:graphic>
          <a:graphicData uri="http://schemas.openxmlformats.org/presentationml/2006/ole">
            <p:oleObj spid="_x0000_s3073" name="Диаграмма" r:id="rId3" imgW="5505165" imgH="3206774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Планируемые расходы на 2012 год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  <a:gridCol w="1557350"/>
                <a:gridCol w="133825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Бюджет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Федеральный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Областной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Муниципальный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Внебюджетный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ФГОС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63,4 </a:t>
                      </a:r>
                      <a:r>
                        <a:rPr kumimoji="0"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50 </a:t>
                      </a:r>
                      <a:r>
                        <a:rPr lang="ru-RU" sz="2400" dirty="0" err="1" smtClean="0"/>
                        <a:t>тыс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100 </a:t>
                      </a:r>
                      <a:r>
                        <a:rPr lang="ru-RU" sz="2400" dirty="0" err="1" smtClean="0"/>
                        <a:t>тыс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Учебники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111,5 </a:t>
                      </a:r>
                      <a:r>
                        <a:rPr kumimoji="0"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30,3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40 </a:t>
                      </a:r>
                      <a:r>
                        <a:rPr lang="ru-RU" sz="2400" dirty="0" err="1" smtClean="0"/>
                        <a:t>тыс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10тыс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Инфраструктура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200 </a:t>
                      </a:r>
                      <a:r>
                        <a:rPr lang="ru-RU" sz="2400" dirty="0" err="1" smtClean="0"/>
                        <a:t>тыс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771 </a:t>
                      </a:r>
                      <a:r>
                        <a:rPr lang="ru-RU" sz="2400" dirty="0" err="1" smtClean="0"/>
                        <a:t>тыс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Интернет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103,7 тыс.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10,5 тыс.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Учебное оборудование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270,2 </a:t>
                      </a:r>
                      <a:r>
                        <a:rPr lang="ru-RU" sz="2400" dirty="0" err="1" smtClean="0"/>
                        <a:t>тыс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654374" y="2928934"/>
            <a:ext cx="5346518" cy="17927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</a:t>
            </a:r>
          </a:p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 внимание!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Оплата труда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3"/>
          <a:ext cx="7239000" cy="5248277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413000"/>
                <a:gridCol w="2413000"/>
                <a:gridCol w="2413000"/>
              </a:tblGrid>
              <a:tr h="937126"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2010 год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2011 год</a:t>
                      </a:r>
                      <a:endParaRPr lang="ru-RU" sz="3200" dirty="0"/>
                    </a:p>
                  </a:txBody>
                  <a:tcPr/>
                </a:tc>
              </a:tr>
              <a:tr h="161750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Количество учащихся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217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214</a:t>
                      </a:r>
                      <a:endParaRPr lang="ru-RU" sz="3200" dirty="0"/>
                    </a:p>
                  </a:txBody>
                  <a:tcPr/>
                </a:tc>
              </a:tr>
              <a:tr h="107614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Фонд оплаты труда, руб.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12 891560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15488475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61750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Средняя зарплата педагогов, руб.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20767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21922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Коммунальные услуги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3"/>
          <a:ext cx="7239000" cy="2962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1481142">
                <a:tc>
                  <a:txBody>
                    <a:bodyPr/>
                    <a:lstStyle/>
                    <a:p>
                      <a:pPr algn="ctr"/>
                      <a:endParaRPr lang="ru-RU" sz="3600" dirty="0" smtClean="0"/>
                    </a:p>
                    <a:p>
                      <a:pPr algn="ctr"/>
                      <a:r>
                        <a:rPr lang="ru-RU" sz="3600" dirty="0" smtClean="0"/>
                        <a:t>2010 год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 smtClean="0"/>
                    </a:p>
                    <a:p>
                      <a:pPr algn="ctr"/>
                      <a:r>
                        <a:rPr lang="ru-RU" sz="3600" dirty="0" smtClean="0"/>
                        <a:t>2011 год</a:t>
                      </a:r>
                      <a:endParaRPr lang="ru-RU" sz="3600" dirty="0"/>
                    </a:p>
                  </a:txBody>
                  <a:tcPr/>
                </a:tc>
              </a:tr>
              <a:tr h="14811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2 145 тыс. руб.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2 591тыс.</a:t>
                      </a:r>
                      <a:r>
                        <a:rPr lang="ru-RU" sz="3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руб.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Повышение квалификации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457200" y="1609722"/>
          <a:ext cx="7239000" cy="417673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114668"/>
                <a:gridCol w="2000264"/>
                <a:gridCol w="2124068"/>
              </a:tblGrid>
              <a:tr h="1078042"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2010 год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2011 год</a:t>
                      </a:r>
                      <a:endParaRPr lang="ru-RU" sz="3200" dirty="0"/>
                    </a:p>
                  </a:txBody>
                  <a:tcPr/>
                </a:tc>
              </a:tr>
              <a:tr h="186072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Административные работники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</a:tr>
              <a:tr h="123796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Педагогические работники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9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Посещение семинаров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11680"/>
            <a:ext cx="7239000" cy="4846320"/>
          </a:xfrm>
        </p:spPr>
        <p:txBody>
          <a:bodyPr/>
          <a:lstStyle/>
          <a:p>
            <a:r>
              <a:rPr lang="ru-RU" dirty="0" smtClean="0"/>
              <a:t>В течение года посещен 21 семинар , 57  участников.</a:t>
            </a:r>
            <a:endParaRPr lang="ru-RU" dirty="0"/>
          </a:p>
        </p:txBody>
      </p:sp>
      <p:pic>
        <p:nvPicPr>
          <p:cNvPr id="1026" name="Picture 2" descr="C:\Documents and Settings\admin\Рабочий стол\отчет на конференцию 1.02.2012\Изображение 095.jpg"/>
          <p:cNvPicPr>
            <a:picLocks noChangeAspect="1" noChangeArrowheads="1"/>
          </p:cNvPicPr>
          <p:nvPr/>
        </p:nvPicPr>
        <p:blipFill>
          <a:blip r:embed="rId2"/>
          <a:srcRect t="19075"/>
          <a:stretch>
            <a:fillRect/>
          </a:stretch>
        </p:blipFill>
        <p:spPr bwMode="auto">
          <a:xfrm>
            <a:off x="857224" y="2857496"/>
            <a:ext cx="6591312" cy="4000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829576" cy="1108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Инновационная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  1 сентября 2010 г. школа является </a:t>
            </a:r>
            <a:r>
              <a:rPr lang="ru-RU" dirty="0" err="1" smtClean="0"/>
              <a:t>пилотной</a:t>
            </a:r>
            <a:r>
              <a:rPr lang="ru-RU" dirty="0" smtClean="0"/>
              <a:t> площадкой по введению ФГОС НОО в системе образования Ленинградской области. </a:t>
            </a:r>
            <a:endParaRPr lang="ru-RU" dirty="0" smtClean="0"/>
          </a:p>
          <a:p>
            <a:r>
              <a:rPr lang="ru-RU" dirty="0" smtClean="0"/>
              <a:t>С 1 апреля 2011 года – введение курса ОРКСЭ</a:t>
            </a:r>
            <a:endParaRPr lang="ru-RU" dirty="0" smtClean="0"/>
          </a:p>
          <a:p>
            <a:r>
              <a:rPr lang="ru-RU" dirty="0" smtClean="0"/>
              <a:t> С  1 сентября 2011 года учреждение является инновационной площадкой по введению ФГОС ООО.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Оснащение современным оборудованием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2011 год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457200" y="1609723"/>
          <a:ext cx="7239000" cy="500841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686040"/>
                <a:gridCol w="2139960"/>
                <a:gridCol w="2413000"/>
              </a:tblGrid>
              <a:tr h="937126"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2010 год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2011 год</a:t>
                      </a:r>
                      <a:endParaRPr lang="ru-RU" sz="3200" dirty="0"/>
                    </a:p>
                  </a:txBody>
                  <a:tcPr/>
                </a:tc>
              </a:tr>
              <a:tr h="102502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Количество компьютеров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38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42</a:t>
                      </a:r>
                      <a:endParaRPr lang="ru-RU" sz="3200" dirty="0"/>
                    </a:p>
                  </a:txBody>
                  <a:tcPr/>
                </a:tc>
              </a:tr>
              <a:tr h="142876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Количество </a:t>
                      </a:r>
                      <a:r>
                        <a:rPr lang="ru-RU" sz="2400" dirty="0" err="1" smtClean="0"/>
                        <a:t>мультимедийных</a:t>
                      </a:r>
                      <a:r>
                        <a:rPr lang="ru-RU" sz="2400" dirty="0" smtClean="0"/>
                        <a:t> проекторов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8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61750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Количество интерактивных досок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 библиотека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2011 год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500034" y="1609723"/>
          <a:ext cx="7196166" cy="500841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643206"/>
                <a:gridCol w="2139960"/>
                <a:gridCol w="2413000"/>
              </a:tblGrid>
              <a:tr h="937126"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2010 год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2011 год</a:t>
                      </a:r>
                      <a:endParaRPr lang="ru-RU" sz="3200" dirty="0"/>
                    </a:p>
                  </a:txBody>
                  <a:tcPr/>
                </a:tc>
              </a:tr>
              <a:tr h="102502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Количество книг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10264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9926</a:t>
                      </a:r>
                      <a:endParaRPr lang="ru-RU" sz="3200" dirty="0"/>
                    </a:p>
                  </a:txBody>
                  <a:tcPr/>
                </a:tc>
              </a:tr>
              <a:tr h="142876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 том числе учебников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3181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3595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61750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Количество дисков</a:t>
                      </a:r>
                      <a:r>
                        <a:rPr lang="ru-RU" sz="2400" baseline="0" dirty="0" smtClean="0"/>
                        <a:t> с ЭОР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55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99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Учебное оборудование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кабинет </a:t>
            </a:r>
            <a:r>
              <a:rPr lang="ru-RU" sz="3600" dirty="0" smtClean="0"/>
              <a:t>начальной школы </a:t>
            </a:r>
            <a:r>
              <a:rPr lang="ru-RU" sz="3600" dirty="0" smtClean="0"/>
              <a:t> - оборудование </a:t>
            </a:r>
            <a:r>
              <a:rPr lang="ru-RU" sz="3600" dirty="0" smtClean="0"/>
              <a:t>на 108 тыс. руб.( ФГОС</a:t>
            </a:r>
            <a:r>
              <a:rPr lang="ru-RU" sz="3600" dirty="0" smtClean="0"/>
              <a:t>),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кабинет русского языка -85 тыс. руб. (профильное обучение).</a:t>
            </a:r>
            <a:endParaRPr lang="ru-RU" sz="3600" b="1" u="sng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506</TotalTime>
  <Words>306</Words>
  <Application>Microsoft Office PowerPoint</Application>
  <PresentationFormat>Экран (4:3)</PresentationFormat>
  <Paragraphs>97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Изящная</vt:lpstr>
      <vt:lpstr>Диаграмма Microsoft Office Excel</vt:lpstr>
      <vt:lpstr>Реализация комплекса мер по модернизации образования в МБОШИ «Винницкая школа-интернат»</vt:lpstr>
      <vt:lpstr>Оплата труда</vt:lpstr>
      <vt:lpstr>Коммунальные услуги</vt:lpstr>
      <vt:lpstr>Повышение квалификации</vt:lpstr>
      <vt:lpstr>Посещение семинаров</vt:lpstr>
      <vt:lpstr>Инновационная деятельность</vt:lpstr>
      <vt:lpstr>Оснащение современным оборудованием</vt:lpstr>
      <vt:lpstr> библиотека</vt:lpstr>
      <vt:lpstr>Учебное оборудование</vt:lpstr>
      <vt:lpstr>Программа энергосбережения</vt:lpstr>
      <vt:lpstr>Дистанционное обучение</vt:lpstr>
      <vt:lpstr>Количество призовых мест в муниципальных турах олимпиад</vt:lpstr>
      <vt:lpstr>Планируемые расходы на 2012 год</vt:lpstr>
      <vt:lpstr>Слайд 14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комплекса мер по модернизации образования в МБОШИ «Винницкая школа-интернат»</dc:title>
  <dc:creator>Your User Name</dc:creator>
  <cp:lastModifiedBy>Your User Name</cp:lastModifiedBy>
  <cp:revision>1</cp:revision>
  <dcterms:created xsi:type="dcterms:W3CDTF">2012-02-01T06:23:44Z</dcterms:created>
  <dcterms:modified xsi:type="dcterms:W3CDTF">2012-02-01T14:50:10Z</dcterms:modified>
</cp:coreProperties>
</file>