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sldIdLst>
    <p:sldId id="295" r:id="rId3"/>
    <p:sldId id="259" r:id="rId4"/>
    <p:sldId id="260" r:id="rId5"/>
    <p:sldId id="263" r:id="rId6"/>
    <p:sldId id="264" r:id="rId7"/>
    <p:sldId id="282" r:id="rId8"/>
    <p:sldId id="268" r:id="rId9"/>
    <p:sldId id="272" r:id="rId10"/>
    <p:sldId id="29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5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 userDrawn="1"/>
        </p:nvGrpSpPr>
        <p:grpSpPr>
          <a:xfrm>
            <a:off x="-463230" y="-685800"/>
            <a:ext cx="16465230" cy="13240444"/>
            <a:chOff x="-518160" y="-457199"/>
            <a:chExt cx="16465230" cy="13240444"/>
          </a:xfrm>
        </p:grpSpPr>
        <p:sp>
          <p:nvSpPr>
            <p:cNvPr id="15" name="Скругленный прямоугольник 14"/>
            <p:cNvSpPr>
              <a:spLocks noChangeAspect="1"/>
            </p:cNvSpPr>
            <p:nvPr userDrawn="1"/>
          </p:nvSpPr>
          <p:spPr>
            <a:xfrm rot="16200000" flipH="1">
              <a:off x="8522208" y="-1261937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>
              <a:spLocks noChangeAspect="1"/>
            </p:cNvSpPr>
            <p:nvPr userDrawn="1"/>
          </p:nvSpPr>
          <p:spPr>
            <a:xfrm rot="16200000" flipH="1">
              <a:off x="8522208" y="5358384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108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>
              <a:spLocks noChangeAspect="1"/>
            </p:cNvSpPr>
            <p:nvPr userDrawn="1"/>
          </p:nvSpPr>
          <p:spPr>
            <a:xfrm rot="16200000" flipH="1">
              <a:off x="286578" y="5358384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108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>
              <a:spLocks noChangeAspect="1"/>
            </p:cNvSpPr>
            <p:nvPr userDrawn="1"/>
          </p:nvSpPr>
          <p:spPr>
            <a:xfrm rot="16200000" flipH="1">
              <a:off x="286578" y="-1261937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Скругленный прямоугольник 6"/>
          <p:cNvSpPr/>
          <p:nvPr userDrawn="1"/>
        </p:nvSpPr>
        <p:spPr>
          <a:xfrm>
            <a:off x="1219200" y="5029200"/>
            <a:ext cx="7467600" cy="14478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219200" y="4648200"/>
            <a:ext cx="7467600" cy="1470025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790700" y="5867400"/>
            <a:ext cx="64389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27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4713-50AE-4181-988A-1CC761AFEC1E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33D5-26D7-4BB0-90F3-8034E9A4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99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4713-50AE-4181-988A-1CC761AFEC1E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33D5-26D7-4BB0-90F3-8034E9A4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3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4713-50AE-4181-988A-1CC761AFEC1E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33D5-26D7-4BB0-90F3-8034E9A4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99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4713-50AE-4181-988A-1CC761AFEC1E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33D5-26D7-4BB0-90F3-8034E9A4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4713-50AE-4181-988A-1CC761AFEC1E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33D5-26D7-4BB0-90F3-8034E9A4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53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4713-50AE-4181-988A-1CC761AFEC1E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33D5-26D7-4BB0-90F3-8034E9A4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3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4713-50AE-4181-988A-1CC761AFEC1E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33D5-26D7-4BB0-90F3-8034E9A4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6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4713-50AE-4181-988A-1CC761AFEC1E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33D5-26D7-4BB0-90F3-8034E9A4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1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4713-50AE-4181-988A-1CC761AFEC1E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33D5-26D7-4BB0-90F3-8034E9A4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9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4713-50AE-4181-988A-1CC761AFEC1E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33D5-26D7-4BB0-90F3-8034E9A4F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66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-253529" y="-1143000"/>
            <a:ext cx="17246129" cy="13868400"/>
            <a:chOff x="-518160" y="-457199"/>
            <a:chExt cx="16465230" cy="13240444"/>
          </a:xfrm>
        </p:grpSpPr>
        <p:sp>
          <p:nvSpPr>
            <p:cNvPr id="16" name="Скругленный прямоугольник 15"/>
            <p:cNvSpPr>
              <a:spLocks noChangeAspect="1"/>
            </p:cNvSpPr>
            <p:nvPr userDrawn="1"/>
          </p:nvSpPr>
          <p:spPr>
            <a:xfrm rot="16200000" flipH="1">
              <a:off x="8522208" y="-1261937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>
              <a:spLocks noChangeAspect="1"/>
            </p:cNvSpPr>
            <p:nvPr userDrawn="1"/>
          </p:nvSpPr>
          <p:spPr>
            <a:xfrm rot="16200000" flipH="1">
              <a:off x="8522208" y="5358384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108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>
              <a:spLocks noChangeAspect="1"/>
            </p:cNvSpPr>
            <p:nvPr userDrawn="1"/>
          </p:nvSpPr>
          <p:spPr>
            <a:xfrm rot="16200000" flipH="1">
              <a:off x="286578" y="5358384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108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>
              <a:spLocks noChangeAspect="1"/>
            </p:cNvSpPr>
            <p:nvPr userDrawn="1"/>
          </p:nvSpPr>
          <p:spPr>
            <a:xfrm rot="16200000" flipH="1">
              <a:off x="286578" y="-1261937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381000" y="228600"/>
            <a:ext cx="8382000" cy="6096000"/>
          </a:xfrm>
          <a:prstGeom prst="roundRect">
            <a:avLst>
              <a:gd name="adj" fmla="val 3355"/>
            </a:avLst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FA4713-50AE-4181-988A-1CC761AFEC1E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8933D5-26D7-4BB0-90F3-8034E9A4F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5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/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7300" dirty="0" smtClean="0">
                <a:solidFill>
                  <a:srgbClr val="FF0000"/>
                </a:solidFill>
              </a:rPr>
              <a:t>КООРДИНАТНАЯ </a:t>
            </a:r>
            <a:br>
              <a:rPr lang="ru-RU" sz="7300" dirty="0" smtClean="0">
                <a:solidFill>
                  <a:srgbClr val="FF0000"/>
                </a:solidFill>
              </a:rPr>
            </a:br>
            <a:r>
              <a:rPr lang="ru-RU" sz="7300" dirty="0" smtClean="0">
                <a:solidFill>
                  <a:srgbClr val="FF0000"/>
                </a:solidFill>
              </a:rPr>
              <a:t>ПЛОСКОСТЬ</a:t>
            </a:r>
            <a:endParaRPr lang="ru-RU" sz="73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dirty="0" smtClean="0"/>
              <a:t>Автор: </a:t>
            </a:r>
            <a:r>
              <a:rPr lang="ru-RU" dirty="0" err="1" smtClean="0"/>
              <a:t>Нургалеева</a:t>
            </a:r>
            <a:r>
              <a:rPr lang="ru-RU" dirty="0" smtClean="0"/>
              <a:t> А.Р.</a:t>
            </a:r>
          </a:p>
        </p:txBody>
      </p:sp>
    </p:spTree>
    <p:extLst>
      <p:ext uri="{BB962C8B-B14F-4D97-AF65-F5344CB8AC3E}">
        <p14:creationId xmlns:p14="http://schemas.microsoft.com/office/powerpoint/2010/main" val="37737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219200" y="228600"/>
            <a:ext cx="7162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0000FF"/>
                </a:solidFill>
              </a:rPr>
              <a:t>Чтобы правильно занять свое место в кинотеатре, нужно знать две координаты - </a:t>
            </a:r>
            <a:r>
              <a:rPr lang="ru-RU" sz="2400" b="1" dirty="0">
                <a:solidFill>
                  <a:srgbClr val="FF0000"/>
                </a:solidFill>
              </a:rPr>
              <a:t>ряд </a:t>
            </a:r>
            <a:r>
              <a:rPr lang="ru-RU" sz="2400" b="1" dirty="0">
                <a:solidFill>
                  <a:srgbClr val="0000FF"/>
                </a:solidFill>
              </a:rPr>
              <a:t>и </a:t>
            </a:r>
            <a:r>
              <a:rPr lang="ru-RU" sz="2400" b="1" dirty="0">
                <a:solidFill>
                  <a:srgbClr val="FF0000"/>
                </a:solidFill>
              </a:rPr>
              <a:t>место</a:t>
            </a:r>
            <a:r>
              <a:rPr lang="ru-RU" sz="2400" b="1" dirty="0">
                <a:solidFill>
                  <a:srgbClr val="0000FF"/>
                </a:solidFill>
              </a:rPr>
              <a:t>; </a:t>
            </a:r>
          </a:p>
        </p:txBody>
      </p:sp>
      <p:pic>
        <p:nvPicPr>
          <p:cNvPr id="3075" name="Picture 7" descr="15 Февраль 2007 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3279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88840"/>
            <a:ext cx="3365535" cy="12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Система географических координат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800600" y="3933056"/>
            <a:ext cx="4038600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00FF"/>
                </a:solidFill>
              </a:rPr>
              <a:t>широта – параллели,  долгота -меридианы</a:t>
            </a:r>
            <a:r>
              <a:rPr lang="ru-RU" sz="3200" dirty="0"/>
              <a:t> </a:t>
            </a:r>
          </a:p>
          <a:p>
            <a:pPr algn="l" eaLnBrk="1" hangingPunct="1">
              <a:spcBef>
                <a:spcPct val="50000"/>
              </a:spcBef>
            </a:pPr>
            <a:endParaRPr lang="ru-RU" sz="3200" dirty="0"/>
          </a:p>
        </p:txBody>
      </p:sp>
      <p:pic>
        <p:nvPicPr>
          <p:cNvPr id="1026" name="Picture 2" descr="Картинка 18 из 2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8" y="2276872"/>
            <a:ext cx="33623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fotki.yandex.ru/get/6003/shymdozhdi.f/0_5c4b0_7f8d2b3a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43" y="492546"/>
            <a:ext cx="4571995" cy="230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37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7162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00FF"/>
                </a:solidFill>
              </a:rPr>
              <a:t>Те, кто в детстве играл в морской бой, помнят , что каждая клетка на игровом поле определялась </a:t>
            </a:r>
            <a:r>
              <a:rPr lang="ru-RU" sz="3200" b="1" dirty="0">
                <a:solidFill>
                  <a:srgbClr val="FF0000"/>
                </a:solidFill>
              </a:rPr>
              <a:t>двумя координатами - буквой и цифрой</a:t>
            </a:r>
          </a:p>
        </p:txBody>
      </p:sp>
      <p:pic>
        <p:nvPicPr>
          <p:cNvPr id="8258" name="Picture 66" descr="Морской бой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7" t="9941" r="34005" b="22140"/>
          <a:stretch/>
        </p:blipFill>
        <p:spPr bwMode="auto">
          <a:xfrm>
            <a:off x="3995936" y="2636912"/>
            <a:ext cx="3252865" cy="33122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23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0" decel="100000" fill="hold"/>
                                        <p:tgtEl>
                                          <p:spTgt spid="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6"/>
          <p:cNvSpPr txBox="1">
            <a:spLocks noChangeArrowheads="1"/>
          </p:cNvSpPr>
          <p:nvPr/>
        </p:nvSpPr>
        <p:spPr bwMode="auto">
          <a:xfrm>
            <a:off x="1676400" y="381000"/>
            <a:ext cx="662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Так же и в  </a:t>
            </a:r>
            <a:r>
              <a:rPr lang="ru-RU" sz="3600" b="1" dirty="0">
                <a:solidFill>
                  <a:srgbClr val="FF0000"/>
                </a:solidFill>
              </a:rPr>
              <a:t>шахматах</a:t>
            </a:r>
            <a:r>
              <a:rPr lang="ru-RU" sz="3600" dirty="0"/>
              <a:t> </a:t>
            </a:r>
          </a:p>
        </p:txBody>
      </p:sp>
      <p:pic>
        <p:nvPicPr>
          <p:cNvPr id="2052" name="Picture 4" descr="Картинка 3 из 94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314700" cy="344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а 7 из 94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8259"/>
            <a:ext cx="3644318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581400" y="990600"/>
            <a:ext cx="533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0000FF"/>
                </a:solidFill>
              </a:rPr>
              <a:t>Более чем за 100 лет до </a:t>
            </a:r>
            <a:r>
              <a:rPr lang="ru-RU" sz="2400" b="1" dirty="0" err="1">
                <a:solidFill>
                  <a:srgbClr val="0000FF"/>
                </a:solidFill>
              </a:rPr>
              <a:t>н.э</a:t>
            </a:r>
            <a:r>
              <a:rPr lang="ru-RU" sz="2400" b="1" dirty="0">
                <a:solidFill>
                  <a:srgbClr val="0000FF"/>
                </a:solidFill>
              </a:rPr>
              <a:t> греческий ученый </a:t>
            </a:r>
            <a:r>
              <a:rPr lang="ru-RU" sz="2400" b="1" dirty="0">
                <a:solidFill>
                  <a:srgbClr val="D60093"/>
                </a:solidFill>
              </a:rPr>
              <a:t>Гиппарх</a:t>
            </a:r>
            <a:r>
              <a:rPr lang="ru-RU" sz="2400" b="1" dirty="0">
                <a:solidFill>
                  <a:srgbClr val="0000FF"/>
                </a:solidFill>
              </a:rPr>
              <a:t> предложил опоясать на карте земной шар параллелями и меридианами и ввести теперь хорошо известные географические </a:t>
            </a:r>
            <a:r>
              <a:rPr lang="ru-RU" sz="2400" b="1" dirty="0">
                <a:solidFill>
                  <a:srgbClr val="D60093"/>
                </a:solidFill>
              </a:rPr>
              <a:t>координаты</a:t>
            </a:r>
            <a:r>
              <a:rPr lang="ru-RU" sz="2400" b="1" dirty="0">
                <a:solidFill>
                  <a:srgbClr val="0000FF"/>
                </a:solidFill>
              </a:rPr>
              <a:t>: широту и долготу и обозначить их числами.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7879" y="456968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Гиппа́рх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Нике́йский</a:t>
            </a:r>
            <a:r>
              <a:rPr lang="ru-RU" sz="2400" b="1" dirty="0">
                <a:solidFill>
                  <a:srgbClr val="FF0000"/>
                </a:solidFill>
              </a:rPr>
              <a:t> (</a:t>
            </a:r>
            <a:r>
              <a:rPr lang="ru-RU" sz="2400" b="1" dirty="0" err="1">
                <a:solidFill>
                  <a:srgbClr val="FF0000"/>
                </a:solidFill>
              </a:rPr>
              <a:t>ок</a:t>
            </a:r>
            <a:r>
              <a:rPr lang="ru-RU" sz="2400" b="1" dirty="0">
                <a:solidFill>
                  <a:srgbClr val="FF0000"/>
                </a:solidFill>
              </a:rPr>
              <a:t>. 190 до н. э. — </a:t>
            </a:r>
            <a:r>
              <a:rPr lang="ru-RU" sz="2400" b="1" dirty="0" err="1">
                <a:solidFill>
                  <a:srgbClr val="FF0000"/>
                </a:solidFill>
              </a:rPr>
              <a:t>ок</a:t>
            </a:r>
            <a:r>
              <a:rPr lang="ru-RU" sz="2400" b="1" dirty="0">
                <a:solidFill>
                  <a:srgbClr val="FF0000"/>
                </a:solidFill>
              </a:rPr>
              <a:t>. 120 до н. э.) (др.-греч. Ἳππα</a:t>
            </a:r>
            <a:r>
              <a:rPr lang="ru-RU" sz="2400" b="1" dirty="0" err="1">
                <a:solidFill>
                  <a:srgbClr val="FF0000"/>
                </a:solidFill>
              </a:rPr>
              <a:t>ρχος</a:t>
            </a:r>
            <a:r>
              <a:rPr lang="ru-RU" sz="2400" b="1" dirty="0">
                <a:solidFill>
                  <a:srgbClr val="FF0000"/>
                </a:solidFill>
              </a:rPr>
              <a:t>) — древнегреческий астроном, географ и математик II века до н. э., часто называемый величайшим астрономом античности. </a:t>
            </a:r>
          </a:p>
        </p:txBody>
      </p:sp>
      <p:pic>
        <p:nvPicPr>
          <p:cNvPr id="3074" name="Picture 2" descr="Картинка 1 из 7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3" y="836712"/>
            <a:ext cx="2681808" cy="345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92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788024" y="685800"/>
            <a:ext cx="345638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</a:rPr>
              <a:t>Во </a:t>
            </a:r>
            <a:r>
              <a:rPr lang="de-DE" sz="2800" b="1" dirty="0">
                <a:solidFill>
                  <a:srgbClr val="0000FF"/>
                </a:solidFill>
              </a:rPr>
              <a:t>II</a:t>
            </a:r>
            <a:r>
              <a:rPr lang="ru-RU" sz="2800" b="1" dirty="0">
                <a:solidFill>
                  <a:srgbClr val="0000FF"/>
                </a:solidFill>
              </a:rPr>
              <a:t> веке н.э. знаменитый древнегреческий астроном </a:t>
            </a:r>
            <a:r>
              <a:rPr lang="ru-RU" sz="2800" b="1" dirty="0">
                <a:solidFill>
                  <a:srgbClr val="D60093"/>
                </a:solidFill>
              </a:rPr>
              <a:t>Клавдий Птолемей</a:t>
            </a:r>
            <a:r>
              <a:rPr lang="ru-RU" sz="2800" b="1" dirty="0">
                <a:solidFill>
                  <a:srgbClr val="0000FF"/>
                </a:solidFill>
              </a:rPr>
              <a:t> уже пользовался долготой и широтой в качестве географических </a:t>
            </a:r>
            <a:r>
              <a:rPr lang="ru-RU" sz="2800" b="1" dirty="0">
                <a:solidFill>
                  <a:srgbClr val="D60093"/>
                </a:solidFill>
              </a:rPr>
              <a:t>координат</a:t>
            </a:r>
            <a:r>
              <a:rPr lang="ru-RU" sz="2800" b="1" dirty="0">
                <a:solidFill>
                  <a:srgbClr val="0000FF"/>
                </a:solidFill>
              </a:rPr>
              <a:t>. </a:t>
            </a:r>
          </a:p>
        </p:txBody>
      </p:sp>
      <p:pic>
        <p:nvPicPr>
          <p:cNvPr id="4098" name="Picture 2" descr="http://www2.arnes.si/~gljsentvid10/ptole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85801"/>
            <a:ext cx="2724150" cy="35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39.radikal.ru/i084/1107/e8/0e1b460b67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30700"/>
            <a:ext cx="2724150" cy="187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5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343400" y="609600"/>
            <a:ext cx="48006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D60093"/>
                </a:solidFill>
              </a:rPr>
              <a:t>Рене</a:t>
            </a:r>
            <a:r>
              <a:rPr lang="ru-RU" sz="2800" b="1" dirty="0">
                <a:solidFill>
                  <a:srgbClr val="0000FF"/>
                </a:solidFill>
              </a:rPr>
              <a:t> </a:t>
            </a:r>
            <a:r>
              <a:rPr lang="ru-RU" sz="2800" b="1" dirty="0">
                <a:solidFill>
                  <a:srgbClr val="D60093"/>
                </a:solidFill>
              </a:rPr>
              <a:t>Декарт </a:t>
            </a:r>
            <a:r>
              <a:rPr lang="ru-RU" sz="2800" b="1" dirty="0">
                <a:solidFill>
                  <a:srgbClr val="0000FF"/>
                </a:solidFill>
              </a:rPr>
              <a:t>(1596-1650) французский философ, естествоиспытатель, математик. Целью Декарта было описание природы при помощи математических законов. </a:t>
            </a:r>
            <a:r>
              <a:rPr lang="ru-RU" sz="2800" b="1" dirty="0">
                <a:solidFill>
                  <a:srgbClr val="D60093"/>
                </a:solidFill>
              </a:rPr>
              <a:t>Автор координатной плоскости</a:t>
            </a:r>
            <a:r>
              <a:rPr lang="ru-RU" sz="2800" b="1" dirty="0">
                <a:solidFill>
                  <a:srgbClr val="0000FF"/>
                </a:solidFill>
              </a:rPr>
              <a:t>, поэтому ее часто называют </a:t>
            </a:r>
            <a:r>
              <a:rPr lang="ru-RU" sz="2800" b="1" dirty="0">
                <a:solidFill>
                  <a:srgbClr val="D60093"/>
                </a:solidFill>
              </a:rPr>
              <a:t>декартовой системой координат. </a:t>
            </a:r>
          </a:p>
        </p:txBody>
      </p: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356173" y="931862"/>
            <a:ext cx="3656013" cy="4572000"/>
            <a:chOff x="192" y="624"/>
            <a:chExt cx="2303" cy="2880"/>
          </a:xfrm>
        </p:grpSpPr>
        <p:pic>
          <p:nvPicPr>
            <p:cNvPr id="10244" name="Picture 6" descr="Рисунок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24"/>
              <a:ext cx="2303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Line 7"/>
            <p:cNvSpPr>
              <a:spLocks noChangeShapeType="1"/>
            </p:cNvSpPr>
            <p:nvPr/>
          </p:nvSpPr>
          <p:spPr bwMode="auto">
            <a:xfrm>
              <a:off x="215" y="669"/>
              <a:ext cx="0" cy="283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Line 8"/>
            <p:cNvSpPr>
              <a:spLocks noChangeShapeType="1"/>
            </p:cNvSpPr>
            <p:nvPr/>
          </p:nvSpPr>
          <p:spPr bwMode="auto">
            <a:xfrm>
              <a:off x="192" y="3503"/>
              <a:ext cx="22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2217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3615"/>
            <a:ext cx="2292350" cy="2957513"/>
          </a:xfrm>
          <a:prstGeom prst="rect">
            <a:avLst/>
          </a:prstGeom>
          <a:noFill/>
          <a:ln w="63500">
            <a:solidFill>
              <a:srgbClr val="FF0000">
                <a:alpha val="28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70" y="1645969"/>
            <a:ext cx="2365375" cy="298132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60" y="1587779"/>
            <a:ext cx="2372438" cy="2993349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581128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Гиппарх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100 </a:t>
            </a:r>
            <a:r>
              <a:rPr lang="ru-RU" sz="2000" b="1" dirty="0">
                <a:solidFill>
                  <a:srgbClr val="FF0000"/>
                </a:solidFill>
              </a:rPr>
              <a:t>лет до н.э.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7904" y="462729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Птолемей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II </a:t>
            </a:r>
            <a:r>
              <a:rPr lang="ru-RU" sz="2000" b="1" dirty="0">
                <a:solidFill>
                  <a:srgbClr val="FF0000"/>
                </a:solidFill>
              </a:rPr>
              <a:t>век </a:t>
            </a:r>
            <a:r>
              <a:rPr lang="ru-RU" sz="2000" b="1" dirty="0" smtClean="0">
                <a:solidFill>
                  <a:srgbClr val="FF0000"/>
                </a:solidFill>
              </a:rPr>
              <a:t>н.э.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4627294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Рене Декарт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XVII </a:t>
            </a:r>
            <a:r>
              <a:rPr lang="ru-RU" sz="2000" b="1" dirty="0">
                <a:solidFill>
                  <a:srgbClr val="FF0000"/>
                </a:solidFill>
              </a:rPr>
              <a:t>век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755576" y="5642957"/>
            <a:ext cx="7704856" cy="378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404664"/>
            <a:ext cx="7557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Линия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13164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527995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A3EF3EC-5D0F-400D-A62B-F5EF531B7D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TP102527995_template</Template>
  <TotalTime>0</TotalTime>
  <Words>215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TP102527995_template</vt:lpstr>
      <vt:lpstr>   КООРДИНАТНАЯ  ПЛОСКОСТЬ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2011-10-10T18:22:55Z</dcterms:created>
  <dcterms:modified xsi:type="dcterms:W3CDTF">2012-01-06T22:04:32Z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TC025279969991</vt:lpwstr>
  </property>
</Properties>
</file>