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76" r:id="rId1"/>
  </p:sldMasterIdLst>
  <p:notesMasterIdLst>
    <p:notesMasterId r:id="rId16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2BE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1579-B5B5-4BD3-8848-081DFDC4DBEE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A5B5B-F49C-4113-A00E-629ED7EED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69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A5B5B-F49C-4113-A00E-629ED7EEDD5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A5B5B-F49C-4113-A00E-629ED7EEDD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</p:spTree>
  </p:cSld>
  <p:clrMapOvr>
    <a:masterClrMapping/>
  </p:clrMapOvr>
  <p:transition spd="slow">
    <p:dissolve/>
    <p:sndAc>
      <p:stSnd loop="1"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AA6F40-BDA5-428D-977E-8A2A30F08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ransition spd="slow">
    <p:dissolve/>
    <p:sndAc>
      <p:stSnd loop="1">
        <p:snd r:embed="rId13" name="chimes.wav"/>
      </p:stSnd>
    </p:sndAc>
  </p:transition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0;&#1085;&#1080;&#1089;&#1090;&#1077;&#1088;&#1089;&#1090;&#1074;&#1086;%20&#1086;&#1073;&#1088;&#1072;&#1079;&#1086;&#1074;&#1072;&#1085;&#1080;&#1103;%20&#1080;%20&#1085;&#1072;&#1091;&#1082;&#1080;%20&#1056;&#1077;&#1089;&#1087;&#1091;&#1073;&#1083;&#1080;&#1082;&#1080;%20&#1040;&#1076;&#1099;&#1075;&#1077;&#1103;.doc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3.gif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hyperlink" Target="&#1052;&#1080;&#1085;&#1080;&#1089;&#1090;&#1077;&#1088;&#1089;&#1090;&#1074;&#1086;%20&#1086;&#1073;&#1088;&#1072;&#1079;&#1086;&#1074;&#1072;&#1085;&#1080;&#1103;%20&#1080;%20&#1085;&#1072;&#1091;&#1082;&#1080;%20&#1056;&#1077;&#1089;&#1087;&#1091;&#1073;&#1083;&#1080;&#1082;&#1080;%20&#1040;&#1076;&#1099;&#1075;&#1077;&#1103;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0;&#1085;&#1080;&#1089;&#1090;&#1077;&#1088;&#1089;&#1090;&#1074;&#1086;%20&#1086;&#1073;&#1088;&#1072;&#1079;&#1086;&#1074;&#1072;&#1085;&#1080;&#1103;%20&#1080;%20&#1085;&#1072;&#1091;&#1082;&#1080;%20&#1056;&#1077;&#1089;&#1087;&#1091;&#1073;&#1083;&#1080;&#1082;&#1080;%20&#1040;&#1076;&#1099;&#1075;&#1077;&#1103;.doc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5643578"/>
            <a:ext cx="2628896" cy="78581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Подготовила 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учитель математики 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МОУ СОШ №7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п.Майский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Саларова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Е.В.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928670"/>
            <a:ext cx="6429420" cy="4247317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softEdge rad="127000"/>
          </a:effectLst>
          <a:scene3d>
            <a:camera prst="isometricOffAxis1Right"/>
            <a:lightRig rig="balanced" dir="t">
              <a:rot lat="0" lon="0" rev="2100000"/>
            </a:lightRig>
          </a:scene3d>
          <a:sp3d>
            <a:bevelT w="114300" prst="hardEdge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3312B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Элементы комбинаторики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3312B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школьном курсе математики</a:t>
            </a:r>
            <a:endParaRPr lang="ru-RU" sz="5400" b="1" dirty="0">
              <a:ln w="11430"/>
              <a:solidFill>
                <a:srgbClr val="3312BE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642918"/>
          <a:ext cx="8143932" cy="4957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928694">
                <a:tc gridSpan="3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200" dirty="0" smtClean="0"/>
                        <a:t>Существенные</a:t>
                      </a:r>
                      <a:r>
                        <a:rPr lang="ru-RU" sz="3200" baseline="0" dirty="0" smtClean="0"/>
                        <a:t> признаки понятия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Перестановки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Размещения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Сочетания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Задано некоторое множество из </a:t>
                      </a:r>
                      <a:r>
                        <a:rPr lang="en-US" dirty="0" smtClean="0"/>
                        <a:t>n</a:t>
                      </a:r>
                      <a:r>
                        <a:rPr lang="ru-RU" dirty="0" smtClean="0"/>
                        <a:t> элементов.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Составляется последовательность из всех элементов этого множества.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Эта последовательность содержит </a:t>
                      </a:r>
                      <a:r>
                        <a:rPr lang="en-US" dirty="0" smtClean="0"/>
                        <a:t>n</a:t>
                      </a:r>
                      <a:r>
                        <a:rPr lang="ru-RU" dirty="0" smtClean="0"/>
                        <a:t> элементов.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dirty="0" smtClean="0"/>
                        <a:t>Задано некоторое множество из </a:t>
                      </a:r>
                      <a:r>
                        <a:rPr lang="en-US" dirty="0" smtClean="0"/>
                        <a:t>n</a:t>
                      </a:r>
                      <a:r>
                        <a:rPr lang="ru-RU" dirty="0" smtClean="0"/>
                        <a:t> элементов.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Выделена последовательность элементов из этого множества.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Эта последовательность содержит </a:t>
                      </a:r>
                      <a:r>
                        <a:rPr lang="en-US" dirty="0" smtClean="0"/>
                        <a:t>m</a:t>
                      </a:r>
                      <a:r>
                        <a:rPr lang="ru-RU" dirty="0" smtClean="0"/>
                        <a:t> элементов.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Эти элементы различны.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Заданы два множества.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Одно из множеств </a:t>
                      </a:r>
                      <a:r>
                        <a:rPr lang="ru-RU" dirty="0" err="1" smtClean="0"/>
                        <a:t>являетс</a:t>
                      </a:r>
                      <a:r>
                        <a:rPr lang="ru-RU" dirty="0" smtClean="0"/>
                        <a:t> подмножеством другого.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Основное множество содержит </a:t>
                      </a:r>
                      <a:r>
                        <a:rPr lang="en-US" dirty="0" smtClean="0"/>
                        <a:t>n</a:t>
                      </a:r>
                      <a:r>
                        <a:rPr lang="ru-RU" dirty="0" smtClean="0"/>
                        <a:t> элементов.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/>
                        <a:t>Подмножество</a:t>
                      </a:r>
                      <a:r>
                        <a:rPr lang="ru-RU" baseline="0" dirty="0" smtClean="0"/>
                        <a:t> содержит </a:t>
                      </a:r>
                      <a:r>
                        <a:rPr lang="en-US" baseline="0" dirty="0" smtClean="0"/>
                        <a:t>m</a:t>
                      </a:r>
                      <a:r>
                        <a:rPr lang="ru-RU" baseline="0" dirty="0" smtClean="0"/>
                        <a:t> элементов.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357166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Перестановки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3174" y="357166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Размещения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3143248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Сочетания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0298" y="3143248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Размещения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1357298"/>
            <a:ext cx="78710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Сходства - </a:t>
            </a:r>
            <a:r>
              <a:rPr lang="ru-RU" dirty="0" smtClean="0">
                <a:solidFill>
                  <a:srgbClr val="003300"/>
                </a:solidFill>
              </a:rPr>
              <a:t>это последовательности элементов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- элементного </a:t>
            </a:r>
          </a:p>
          <a:p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                  подмножества. В них имеет значение порядок следования</a:t>
            </a:r>
          </a:p>
          <a:p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                  элементов последовательности.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Различия -</a:t>
            </a:r>
            <a:r>
              <a:rPr lang="ru-RU" dirty="0" smtClean="0">
                <a:solidFill>
                  <a:srgbClr val="003300"/>
                </a:solidFill>
              </a:rPr>
              <a:t> в размещении могут участвовать не все элементы </a:t>
            </a:r>
          </a:p>
          <a:p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                   исходного множества. В перестановке участвуют все </a:t>
            </a:r>
          </a:p>
          <a:p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                   элементы исходного множества.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4143380"/>
            <a:ext cx="77412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Различия - </a:t>
            </a:r>
            <a:r>
              <a:rPr lang="ru-RU" dirty="0" smtClean="0">
                <a:solidFill>
                  <a:srgbClr val="003300"/>
                </a:solidFill>
              </a:rPr>
              <a:t>сочетание – это подмножество, содержащее </a:t>
            </a:r>
            <a:r>
              <a:rPr lang="en-US" dirty="0" smtClean="0">
                <a:solidFill>
                  <a:srgbClr val="003300"/>
                </a:solidFill>
              </a:rPr>
              <a:t>m</a:t>
            </a:r>
            <a:r>
              <a:rPr lang="ru-RU" dirty="0" smtClean="0">
                <a:solidFill>
                  <a:srgbClr val="003300"/>
                </a:solidFill>
              </a:rPr>
              <a:t> элементов</a:t>
            </a:r>
          </a:p>
          <a:p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                   из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. Размещение – это последовательность, </a:t>
            </a:r>
          </a:p>
          <a:p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                   содержащая </a:t>
            </a:r>
            <a:r>
              <a:rPr lang="en-US" dirty="0" smtClean="0">
                <a:solidFill>
                  <a:srgbClr val="003300"/>
                </a:solidFill>
              </a:rPr>
              <a:t>m</a:t>
            </a:r>
            <a:r>
              <a:rPr lang="ru-RU" dirty="0" smtClean="0">
                <a:solidFill>
                  <a:srgbClr val="003300"/>
                </a:solidFill>
              </a:rPr>
              <a:t> элементов из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5357826"/>
            <a:ext cx="7739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</a:rPr>
              <a:t>При формировании последовательности важен порядок следования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Элементов, а при формировании подмножества порядок не важен.</a:t>
            </a:r>
            <a:endParaRPr lang="ru-RU" dirty="0">
              <a:solidFill>
                <a:srgbClr val="003300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5" idx="3"/>
            <a:endCxn id="7" idx="1"/>
          </p:cNvCxnSpPr>
          <p:nvPr/>
        </p:nvCxnSpPr>
        <p:spPr>
          <a:xfrm>
            <a:off x="2428860" y="67863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3"/>
            <a:endCxn id="9" idx="1"/>
          </p:cNvCxnSpPr>
          <p:nvPr/>
        </p:nvCxnSpPr>
        <p:spPr>
          <a:xfrm>
            <a:off x="2285984" y="346471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78" name="Picture 2" descr="E:\жена\школа1\рабочии док\Мои документы\ПРЫГША~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928934"/>
            <a:ext cx="1461550" cy="12382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214290"/>
            <a:ext cx="742955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4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Решение задач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438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25438" algn="l"/>
              </a:tabLst>
            </a:pPr>
            <a:r>
              <a:rPr lang="ru-RU" dirty="0" smtClean="0">
                <a:solidFill>
                  <a:srgbClr val="003300"/>
                </a:solidFill>
                <a:latin typeface="+mj-lt"/>
              </a:rPr>
              <a:t>Пять мальчиков и четыре девочки хотят  сесть на девятиместную скамейку так, чтобы каждая девочка сидела между двумя мальчиками. Сколькими способами они могут это сделать?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25438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</a:rPr>
              <a:t>В библиотеке читателю предложили на выбор из новых поступлений 10 книг и 4 журнала. Сколькими способами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</a:rPr>
              <a:t> он может выбрать из них 3 книги и 2 журнала?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25438" algn="l"/>
              </a:tabLst>
            </a:pPr>
            <a:r>
              <a:rPr lang="ru-RU" baseline="0" dirty="0" smtClean="0">
                <a:solidFill>
                  <a:srgbClr val="003300"/>
                </a:solidFill>
                <a:latin typeface="+mj-lt"/>
              </a:rPr>
              <a:t>Сколько существует семизначных телефонных номеров, в которых все цифры различные и первая цифра отлична от нуля?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25438" algn="l"/>
              </a:tabLst>
            </a:pP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</a:rPr>
              <a:t>Сколько различных трехзначных чисел (без повторения цифр) можно составить из цифр 1, 2, 3, 4, 5, таких, которые являются:  а) четными; б) кратными 5 ?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</p:txBody>
      </p:sp>
      <p:sp>
        <p:nvSpPr>
          <p:cNvPr id="6" name="Стрелка вправо 5">
            <a:hlinkClick r:id="rId2" action="ppaction://hlinkfile"/>
          </p:cNvPr>
          <p:cNvSpPr/>
          <p:nvPr/>
        </p:nvSpPr>
        <p:spPr>
          <a:xfrm>
            <a:off x="5786446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357166"/>
            <a:ext cx="8794395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3312BE"/>
                </a:solidFill>
              </a:rPr>
              <a:t>  </a:t>
            </a:r>
            <a:r>
              <a:rPr lang="ru-RU" sz="2800" b="1" dirty="0" smtClean="0">
                <a:solidFill>
                  <a:srgbClr val="3312BE"/>
                </a:solidFill>
              </a:rPr>
              <a:t>Что мы сегодня усвоили на уроке?</a:t>
            </a:r>
          </a:p>
          <a:p>
            <a:pPr lvl="1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312BE"/>
                </a:solidFill>
              </a:rPr>
              <a:t>  Что такое комбинаторика?</a:t>
            </a:r>
          </a:p>
          <a:p>
            <a:pPr lvl="1">
              <a:buFont typeface="Arial" pitchFamily="34" charset="0"/>
              <a:buChar char="•"/>
            </a:pPr>
            <a:r>
              <a:rPr lang="ru-RU" sz="2800" b="1" dirty="0">
                <a:solidFill>
                  <a:srgbClr val="3312BE"/>
                </a:solidFill>
              </a:rPr>
              <a:t> </a:t>
            </a:r>
            <a:r>
              <a:rPr lang="ru-RU" sz="2800" b="1" dirty="0" smtClean="0">
                <a:solidFill>
                  <a:srgbClr val="3312BE"/>
                </a:solidFill>
              </a:rPr>
              <a:t> Что называют размещением? </a:t>
            </a:r>
          </a:p>
          <a:p>
            <a:pPr lvl="1"/>
            <a:r>
              <a:rPr lang="ru-RU" sz="2800" b="1" dirty="0">
                <a:solidFill>
                  <a:srgbClr val="3312BE"/>
                </a:solidFill>
              </a:rPr>
              <a:t> </a:t>
            </a:r>
            <a:r>
              <a:rPr lang="ru-RU" sz="2800" b="1" dirty="0" smtClean="0">
                <a:solidFill>
                  <a:srgbClr val="3312BE"/>
                </a:solidFill>
              </a:rPr>
              <a:t>   Запишите формулу.</a:t>
            </a:r>
          </a:p>
          <a:p>
            <a:pPr lvl="1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312BE"/>
                </a:solidFill>
              </a:rPr>
              <a:t>  Что называют сочетанием ?</a:t>
            </a:r>
          </a:p>
          <a:p>
            <a:pPr lvl="1"/>
            <a:r>
              <a:rPr lang="ru-RU" sz="2800" b="1" dirty="0">
                <a:solidFill>
                  <a:srgbClr val="3312BE"/>
                </a:solidFill>
              </a:rPr>
              <a:t> </a:t>
            </a:r>
            <a:r>
              <a:rPr lang="ru-RU" sz="2800" b="1" dirty="0" smtClean="0">
                <a:solidFill>
                  <a:srgbClr val="3312BE"/>
                </a:solidFill>
              </a:rPr>
              <a:t>   Запишите формулу.</a:t>
            </a:r>
          </a:p>
          <a:p>
            <a:pPr lvl="1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312BE"/>
                </a:solidFill>
              </a:rPr>
              <a:t>   Что называют перестановкой? </a:t>
            </a:r>
          </a:p>
          <a:p>
            <a:pPr lvl="1"/>
            <a:r>
              <a:rPr lang="ru-RU" sz="2800" b="1" dirty="0">
                <a:solidFill>
                  <a:srgbClr val="3312BE"/>
                </a:solidFill>
              </a:rPr>
              <a:t> </a:t>
            </a:r>
            <a:r>
              <a:rPr lang="ru-RU" sz="2800" b="1" dirty="0" smtClean="0">
                <a:solidFill>
                  <a:srgbClr val="3312BE"/>
                </a:solidFill>
              </a:rPr>
              <a:t>   Запишите формулу.</a:t>
            </a:r>
          </a:p>
          <a:p>
            <a:pPr lvl="1">
              <a:buFont typeface="Arial" pitchFamily="34" charset="0"/>
              <a:buChar char="•"/>
            </a:pPr>
            <a:r>
              <a:rPr lang="ru-RU" sz="2800" b="1" dirty="0">
                <a:solidFill>
                  <a:srgbClr val="3312BE"/>
                </a:solidFill>
              </a:rPr>
              <a:t> </a:t>
            </a:r>
            <a:r>
              <a:rPr lang="ru-RU" sz="2800" b="1" dirty="0" smtClean="0">
                <a:solidFill>
                  <a:srgbClr val="3312BE"/>
                </a:solidFill>
              </a:rPr>
              <a:t>  В чем различие между перестановками,</a:t>
            </a:r>
          </a:p>
          <a:p>
            <a:pPr lvl="1"/>
            <a:r>
              <a:rPr lang="ru-RU" sz="2800" b="1" dirty="0">
                <a:solidFill>
                  <a:srgbClr val="3312BE"/>
                </a:solidFill>
              </a:rPr>
              <a:t> </a:t>
            </a:r>
            <a:r>
              <a:rPr lang="ru-RU" sz="2800" b="1" dirty="0" smtClean="0">
                <a:solidFill>
                  <a:srgbClr val="3312BE"/>
                </a:solidFill>
              </a:rPr>
              <a:t>   размещениями, сочетаниями?</a:t>
            </a:r>
          </a:p>
          <a:p>
            <a:pPr lvl="1">
              <a:buFont typeface="Arial" pitchFamily="34" charset="0"/>
              <a:buChar char="•"/>
            </a:pPr>
            <a:endParaRPr lang="ru-RU" dirty="0">
              <a:solidFill>
                <a:srgbClr val="3312BE"/>
              </a:solidFill>
            </a:endParaRPr>
          </a:p>
        </p:txBody>
      </p:sp>
      <p:pic>
        <p:nvPicPr>
          <p:cNvPr id="25602" name="Picture 2" descr="E:\жена\школа1\рабочии док\Мои документы\ОВЦ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714884"/>
            <a:ext cx="3429024" cy="23574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Литература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Макарычев Ю.Н. и др. Алгебра. 9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.: Учеб. для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шк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и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с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углубл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изуч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математики. – М.: Мнемозина, 2010. – 439с.</a:t>
            </a: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Макарычев Ю.Н.,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Миндюк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Н.Г. Алгебра: Элементы статистики и теории вероятностей: Учеб. пособие для учащихся 7-9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общеобразоват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учреждений / Под. ред.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С.А.Теляковского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– М.: Просвещение, 2003. – 78с.</a:t>
            </a: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Алгебра и начала математического анализа: учебник для 10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общеораз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учреждений базовый и профильный уровни/С.М. Никольский и др. М: Просвещение, 2008 - 430с.</a:t>
            </a:r>
          </a:p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3312BE"/>
                </a:solidFill>
              </a:rPr>
              <a:t>Содержание</a:t>
            </a:r>
            <a:endParaRPr lang="ru-RU" i="1" dirty="0">
              <a:solidFill>
                <a:srgbClr val="3312B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67600" cy="5330968"/>
          </a:xfrm>
          <a:solidFill>
            <a:srgbClr val="002060"/>
          </a:solidFill>
          <a:ln>
            <a:noFill/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2" action="ppaction://hlinksldjump"/>
              </a:rPr>
              <a:t>Цели урока.</a:t>
            </a:r>
            <a:endParaRPr lang="ru-RU" b="1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3" action="ppaction://hlinksldjump"/>
              </a:rPr>
              <a:t>Дерево возможностей</a:t>
            </a:r>
            <a:r>
              <a:rPr lang="ru-RU" b="1" dirty="0" smtClean="0">
                <a:solidFill>
                  <a:srgbClr val="3312BE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4" action="ppaction://hlinksldjump"/>
              </a:rPr>
              <a:t>Немного истории</a:t>
            </a:r>
            <a:r>
              <a:rPr lang="ru-RU" dirty="0" smtClean="0">
                <a:solidFill>
                  <a:srgbClr val="3312BE"/>
                </a:solidFill>
                <a:hlinkClick r:id="rId4" action="ppaction://hlinksldjump"/>
              </a:rPr>
              <a:t>.</a:t>
            </a:r>
            <a:endParaRPr lang="ru-RU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5" action="ppaction://hlinksldjump"/>
              </a:rPr>
              <a:t>Виды соединений, определение факториала.</a:t>
            </a:r>
            <a:endParaRPr lang="ru-RU" b="1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6" action="ppaction://hlinksldjump"/>
              </a:rPr>
              <a:t>Перестановки.</a:t>
            </a:r>
            <a:endParaRPr lang="ru-RU" b="1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7" action="ppaction://hlinksldjump"/>
              </a:rPr>
              <a:t>Размещения.</a:t>
            </a:r>
            <a:endParaRPr lang="ru-RU" b="1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8" action="ppaction://hlinksldjump"/>
              </a:rPr>
              <a:t>Сочетания.</a:t>
            </a:r>
            <a:endParaRPr lang="ru-RU" b="1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9" action="ppaction://hlinksldjump"/>
              </a:rPr>
              <a:t>Существенные признаки соединений.</a:t>
            </a:r>
            <a:endParaRPr lang="ru-RU" b="1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10" action="ppaction://hlinksldjump"/>
              </a:rPr>
              <a:t>Различия и сходства соединений.</a:t>
            </a:r>
            <a:endParaRPr lang="ru-RU" b="1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11" action="ppaction://hlinksldjump"/>
              </a:rPr>
              <a:t>Решение задач.</a:t>
            </a:r>
            <a:endParaRPr lang="ru-RU" b="1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rgbClr val="3312BE"/>
                </a:solidFill>
                <a:hlinkClick r:id="rId12" action="ppaction://hlinksldjump"/>
              </a:rPr>
              <a:t>Используемая литература</a:t>
            </a:r>
            <a:endParaRPr lang="ru-RU" b="1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solidFill>
                <a:srgbClr val="3312BE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dirty="0">
              <a:solidFill>
                <a:srgbClr val="3312BE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25.09.2010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Кошехабльский</a:t>
            </a:r>
            <a:r>
              <a:rPr lang="ru-RU" dirty="0" smtClean="0">
                <a:solidFill>
                  <a:srgbClr val="7030A0"/>
                </a:solidFill>
              </a:rPr>
              <a:t> район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animated_snail_bar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43372" y="3143248"/>
            <a:ext cx="3486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трелка вправо 8">
            <a:hlinkClick r:id="rId14" action="ppaction://hlinkfile"/>
          </p:cNvPr>
          <p:cNvSpPr/>
          <p:nvPr/>
        </p:nvSpPr>
        <p:spPr>
          <a:xfrm>
            <a:off x="7500958" y="4286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72547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Цели урока: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Образовательные</a:t>
            </a:r>
          </a:p>
          <a:p>
            <a:pPr marL="457200" indent="-457200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выявить, обобщить и расширить математические знания в области комбинаторики</a:t>
            </a:r>
          </a:p>
          <a:p>
            <a:pPr marL="457200" indent="-457200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ввести понятия: факториал, перестановки, сочетания, размещения</a:t>
            </a:r>
          </a:p>
          <a:p>
            <a:pPr marL="457200" indent="-457200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формирование умений по применению знаний в решении задач</a:t>
            </a:r>
          </a:p>
          <a:p>
            <a:pPr marL="457200" indent="-457200">
              <a:buNone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Воспитательные</a:t>
            </a:r>
          </a:p>
          <a:p>
            <a:pPr marL="457200" indent="-457200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воспитывать усидчивость, инициативность</a:t>
            </a:r>
          </a:p>
          <a:p>
            <a:pPr marL="457200" indent="-457200">
              <a:buNone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Развивающие</a:t>
            </a:r>
            <a:endParaRPr lang="ru-RU" sz="20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развивать логическое мышление,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внимательность,память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Развивать умение рассуждать, обобщать, делать выводы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25.09.2010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9FAA6F40-BDA5-428D-977E-8A2A30F089D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Кошехабльский</a:t>
            </a:r>
            <a:r>
              <a:rPr lang="ru-RU" dirty="0" smtClean="0">
                <a:solidFill>
                  <a:srgbClr val="7030A0"/>
                </a:solidFill>
              </a:rPr>
              <a:t> район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E:\жена\школа1\рабочии док\Мои документы\КАРАНДАШ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0"/>
            <a:ext cx="9525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Дерево возможностей</a:t>
            </a:r>
            <a:endParaRPr lang="ru-RU" dirty="0">
              <a:solidFill>
                <a:srgbClr val="3312BE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25.09.2010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Кошехабльский</a:t>
            </a:r>
            <a:r>
              <a:rPr lang="ru-RU" dirty="0" smtClean="0">
                <a:solidFill>
                  <a:srgbClr val="7030A0"/>
                </a:solidFill>
              </a:rPr>
              <a:t> район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642910" y="1000108"/>
            <a:ext cx="7715304" cy="52864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</a:t>
            </a:r>
            <a:r>
              <a:rPr lang="ru-RU" sz="2000" dirty="0" smtClean="0">
                <a:solidFill>
                  <a:srgbClr val="002060"/>
                </a:solidFill>
              </a:rPr>
              <a:t>Задача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В кафе предлагают два первых блюда: борщ и рассольник, а также четыре вторых блюда: гуляш, котлеты, сосиски, пельмени. Укажите все обеды из двух блюд, которые может заказать посетитель.</a:t>
            </a:r>
          </a:p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1800" dirty="0" smtClean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3042" y="3857628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борщ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2844" y="5000636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гуляш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786182" y="2786058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обеды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143636" y="392906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рассольник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285852" y="5000636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котлеты</a:t>
            </a:r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357422" y="500063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сосиски</a:t>
            </a:r>
            <a:endParaRPr lang="ru-RU" sz="1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357554" y="5000636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пельмени</a:t>
            </a:r>
            <a:endParaRPr lang="ru-RU" sz="1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714876" y="500063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гуляш</a:t>
            </a:r>
            <a:endParaRPr lang="ru-RU" sz="1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715008" y="5000636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котлеты</a:t>
            </a:r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786578" y="500063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сосиски</a:t>
            </a:r>
            <a:endParaRPr lang="ru-RU" sz="1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786710" y="5000636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пельмени</a:t>
            </a:r>
            <a:endParaRPr lang="ru-RU" sz="1400" dirty="0"/>
          </a:p>
        </p:txBody>
      </p:sp>
      <p:cxnSp>
        <p:nvCxnSpPr>
          <p:cNvPr id="38" name="Прямая со стрелкой 37"/>
          <p:cNvCxnSpPr>
            <a:stCxn id="28" idx="3"/>
            <a:endCxn id="29" idx="0"/>
          </p:cNvCxnSpPr>
          <p:nvPr/>
        </p:nvCxnSpPr>
        <p:spPr>
          <a:xfrm>
            <a:off x="5357818" y="3071810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8" idx="1"/>
            <a:endCxn id="21" idx="0"/>
          </p:cNvCxnSpPr>
          <p:nvPr/>
        </p:nvCxnSpPr>
        <p:spPr>
          <a:xfrm rot="10800000" flipV="1">
            <a:off x="2428860" y="3071810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27" idx="0"/>
          </p:cNvCxnSpPr>
          <p:nvPr/>
        </p:nvCxnSpPr>
        <p:spPr>
          <a:xfrm rot="10800000" flipV="1">
            <a:off x="607192" y="4429132"/>
            <a:ext cx="1035851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30" idx="0"/>
          </p:cNvCxnSpPr>
          <p:nvPr/>
        </p:nvCxnSpPr>
        <p:spPr>
          <a:xfrm rot="5400000">
            <a:off x="1625184" y="4554148"/>
            <a:ext cx="571503" cy="321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endCxn id="31" idx="0"/>
          </p:cNvCxnSpPr>
          <p:nvPr/>
        </p:nvCxnSpPr>
        <p:spPr>
          <a:xfrm rot="5400000">
            <a:off x="2500298" y="471488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32" idx="0"/>
          </p:cNvCxnSpPr>
          <p:nvPr/>
        </p:nvCxnSpPr>
        <p:spPr>
          <a:xfrm>
            <a:off x="3214678" y="4429132"/>
            <a:ext cx="678661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33" idx="0"/>
          </p:cNvCxnSpPr>
          <p:nvPr/>
        </p:nvCxnSpPr>
        <p:spPr>
          <a:xfrm rot="10800000" flipV="1">
            <a:off x="5143504" y="4500570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endCxn id="36" idx="0"/>
          </p:cNvCxnSpPr>
          <p:nvPr/>
        </p:nvCxnSpPr>
        <p:spPr>
          <a:xfrm>
            <a:off x="7500958" y="4500570"/>
            <a:ext cx="821537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endCxn id="34" idx="0"/>
          </p:cNvCxnSpPr>
          <p:nvPr/>
        </p:nvCxnSpPr>
        <p:spPr>
          <a:xfrm rot="5400000">
            <a:off x="6054341" y="4625585"/>
            <a:ext cx="500065" cy="250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35" idx="0"/>
          </p:cNvCxnSpPr>
          <p:nvPr/>
        </p:nvCxnSpPr>
        <p:spPr>
          <a:xfrm rot="5400000">
            <a:off x="6965968" y="4750602"/>
            <a:ext cx="499272" cy="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00034" y="6000768"/>
            <a:ext cx="720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Дерево возможностей помогает решать разнообразные задачи,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касающиеся перебора вариантов происходящих событий.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7" name="Стрелка вправо 36">
            <a:hlinkClick r:id="rId2" action="ppaction://hlinkfile"/>
          </p:cNvPr>
          <p:cNvSpPr/>
          <p:nvPr/>
        </p:nvSpPr>
        <p:spPr>
          <a:xfrm>
            <a:off x="7286644" y="3571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3312BE"/>
                </a:solidFill>
              </a:rPr>
              <a:t>Немного истории</a:t>
            </a:r>
            <a:endParaRPr lang="ru-RU" dirty="0">
              <a:solidFill>
                <a:srgbClr val="3312B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3312BE"/>
                </a:solidFill>
              </a:rPr>
              <a:t>Комбинаторика – ветвь математики , изучающая комбинации перестановки предметов .Еще комбинаторику можно понимать как перебор возможных вариантов.</a:t>
            </a:r>
          </a:p>
          <a:p>
            <a:pPr>
              <a:buNone/>
            </a:pPr>
            <a:r>
              <a:rPr lang="ru-RU" sz="1800" dirty="0" smtClean="0">
                <a:solidFill>
                  <a:srgbClr val="3312BE"/>
                </a:solidFill>
              </a:rPr>
              <a:t>Комбинаторика возникла в 17 веке. Комбинаторные  навыки оказались полезными в часы досуга. В таких играх как нарды, карты, шашки, шахматы приходилось рассматривать различные сочетания фигур и выигрывал тот, кто  их лучше изучил, знал выигрышные комбинации и умел избегать проигрышные.</a:t>
            </a:r>
          </a:p>
          <a:p>
            <a:pPr>
              <a:buNone/>
            </a:pPr>
            <a:r>
              <a:rPr lang="ru-RU" sz="1800" dirty="0" smtClean="0">
                <a:solidFill>
                  <a:srgbClr val="3312BE"/>
                </a:solidFill>
              </a:rPr>
              <a:t>Еще с давних пор дипломаты стремясь к тайне переписке, изобретали сложные шифры, а секретные службы пытались эти шифры разгадать.</a:t>
            </a:r>
          </a:p>
          <a:p>
            <a:pPr>
              <a:buNone/>
            </a:pPr>
            <a:r>
              <a:rPr lang="ru-RU" sz="1800" dirty="0" smtClean="0">
                <a:solidFill>
                  <a:srgbClr val="3312BE"/>
                </a:solidFill>
              </a:rPr>
              <a:t>Методы комбинаторики находят широкое применение в физике, химии, биологии, экономике и др. областях.</a:t>
            </a:r>
          </a:p>
          <a:p>
            <a:pPr>
              <a:buNone/>
            </a:pPr>
            <a:r>
              <a:rPr lang="ru-RU" sz="1800" dirty="0" smtClean="0">
                <a:solidFill>
                  <a:srgbClr val="3312BE"/>
                </a:solidFill>
              </a:rPr>
              <a:t>В науке и практике часто встречаются задачи, решая которые приходится составлять различные комбинации из конечного числа элементов и подсчитывать число комбинаций. Такие задачи получили название комбинаторных задач.</a:t>
            </a:r>
          </a:p>
          <a:p>
            <a:pPr>
              <a:buNone/>
            </a:pPr>
            <a:endParaRPr lang="ru-RU" sz="1800" dirty="0">
              <a:solidFill>
                <a:srgbClr val="3312BE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25.09.2010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Кошехабльский</a:t>
            </a:r>
            <a:r>
              <a:rPr lang="ru-RU" dirty="0" smtClean="0">
                <a:solidFill>
                  <a:srgbClr val="7030A0"/>
                </a:solidFill>
              </a:rPr>
              <a:t> район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annipenci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0"/>
            <a:ext cx="1376362" cy="11382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25.09.2010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Кошехабльский</a:t>
            </a:r>
            <a:r>
              <a:rPr lang="ru-RU" dirty="0" smtClean="0">
                <a:solidFill>
                  <a:srgbClr val="7030A0"/>
                </a:solidFill>
              </a:rPr>
              <a:t> район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428604"/>
            <a:ext cx="7032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 частности, одним из видов комбинаторных задач являются </a:t>
            </a:r>
          </a:p>
          <a:p>
            <a:r>
              <a:rPr lang="ru-RU" u="sng" dirty="0" smtClean="0">
                <a:solidFill>
                  <a:srgbClr val="002060"/>
                </a:solidFill>
              </a:rPr>
              <a:t>задачи на соединения</a:t>
            </a:r>
          </a:p>
          <a:p>
            <a:endParaRPr lang="ru-RU" u="sng" dirty="0">
              <a:solidFill>
                <a:srgbClr val="002060"/>
              </a:solidFill>
            </a:endParaRPr>
          </a:p>
          <a:p>
            <a:pPr algn="ctr"/>
            <a:endParaRPr lang="ru-RU" u="sng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8926" y="1428736"/>
            <a:ext cx="3071834" cy="5000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Виды соединений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868" y="2428868"/>
            <a:ext cx="1857388" cy="5000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размещения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43636" y="2428868"/>
            <a:ext cx="1857388" cy="5000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сочетания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00100" y="2428868"/>
            <a:ext cx="1857388" cy="5000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перестановки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9" idx="1"/>
            <a:endCxn id="12" idx="0"/>
          </p:cNvCxnSpPr>
          <p:nvPr/>
        </p:nvCxnSpPr>
        <p:spPr>
          <a:xfrm rot="10800000" flipV="1">
            <a:off x="1928794" y="1678768"/>
            <a:ext cx="1000132" cy="750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3"/>
            <a:endCxn id="11" idx="0"/>
          </p:cNvCxnSpPr>
          <p:nvPr/>
        </p:nvCxnSpPr>
        <p:spPr>
          <a:xfrm>
            <a:off x="6000760" y="1678769"/>
            <a:ext cx="1071570" cy="750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2"/>
            <a:endCxn id="10" idx="0"/>
          </p:cNvCxnSpPr>
          <p:nvPr/>
        </p:nvCxnSpPr>
        <p:spPr>
          <a:xfrm rot="16200000" flipH="1">
            <a:off x="4232669" y="2160975"/>
            <a:ext cx="50006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0034" y="3571876"/>
            <a:ext cx="763061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 задачах по комбинаторике часто применяется такое понятие как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факториал ( в переводе с английского «</a:t>
            </a:r>
            <a:r>
              <a:rPr lang="en-US" dirty="0" smtClean="0">
                <a:solidFill>
                  <a:srgbClr val="002060"/>
                </a:solidFill>
              </a:rPr>
              <a:t> factor</a:t>
            </a:r>
            <a:r>
              <a:rPr lang="ru-RU" dirty="0" smtClean="0">
                <a:solidFill>
                  <a:srgbClr val="002060"/>
                </a:solidFill>
              </a:rPr>
              <a:t>» – множитель)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n! = 1· 2· 3· …· (n -1)n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8662" y="500042"/>
            <a:ext cx="65722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tx2">
                    <a:lumMod val="25000"/>
                  </a:schemeClr>
                </a:solidFill>
              </a:rPr>
              <a:t>Перестановки.</a:t>
            </a:r>
          </a:p>
          <a:p>
            <a:pPr algn="ctr"/>
            <a:endParaRPr lang="ru-RU" u="sng" dirty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endParaRPr lang="ru-RU" u="sng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285860"/>
            <a:ext cx="8249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Опр.</a:t>
            </a:r>
            <a:r>
              <a:rPr lang="ru-RU" dirty="0" smtClean="0">
                <a:solidFill>
                  <a:srgbClr val="003300"/>
                </a:solidFill>
              </a:rPr>
              <a:t> Перестановкой из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 элементов называется последовательность,</a:t>
            </a:r>
          </a:p>
          <a:p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        состоящая из всех элементов некоторого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-элементного множества, 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         причем число элементов этой последовательности равно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720" y="2214554"/>
            <a:ext cx="85724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Формула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(число размещений «из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эн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эм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»):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003300"/>
              </a:solidFill>
              <a:latin typeface="+mj-lt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003300"/>
              </a:solidFill>
              <a:latin typeface="+mj-lt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003300"/>
              </a:solidFill>
              <a:latin typeface="+mj-lt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143240" y="2571744"/>
          <a:ext cx="142876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3" imgW="609336" imgH="253890" progId="Equation.3">
                  <p:embed/>
                </p:oleObj>
              </mc:Choice>
              <mc:Fallback>
                <p:oleObj name="Формула" r:id="rId3" imgW="609336" imgH="25389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571744"/>
                        <a:ext cx="142876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429520" y="3857628"/>
          <a:ext cx="64294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5" imgW="431613" imgH="203112" progId="Equation.3">
                  <p:embed/>
                </p:oleObj>
              </mc:Choice>
              <mc:Fallback>
                <p:oleObj name="Формула" r:id="rId5" imgW="431613" imgH="203112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0" y="3857628"/>
                        <a:ext cx="64294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928926" y="5643578"/>
          <a:ext cx="164307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7" imgW="875920" imgH="253890" progId="Equation.3">
                  <p:embed/>
                </p:oleObj>
              </mc:Choice>
              <mc:Fallback>
                <p:oleObj name="Формула" r:id="rId7" imgW="875920" imgH="25389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5643578"/>
                        <a:ext cx="164307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42844" y="3000372"/>
            <a:ext cx="77153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Задача: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В расписании сессии 3 экзамена (история, геометрия, алгебра). Сколько может быть вариантов расписаний?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Решение.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Wingdings" pitchFamily="2" charset="2"/>
              </a:rPr>
              <a:t>обратить внимание на его оформление!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Wingdings" pitchFamily="2" charset="2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sym typeface="Wingdings" pitchFamily="2" charset="2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Wingdings" pitchFamily="2" charset="2"/>
              </a:rPr>
              <a:t>Основное множество: {история, геометрия, алгебра}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42844" y="4143380"/>
            <a:ext cx="77153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Соединение – вариант расписания сессии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Проверим, важен ли порядок: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{история, геометрия, алгебра} и {геометрия, история, алгебра} – варианты расписания сессии для разных групп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порядок важен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это последовательность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это перестановка из трех элементов.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sym typeface="Symbol" pitchFamily="18" charset="2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428860" y="5572140"/>
            <a:ext cx="43960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Ответ: 6 вариантов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357166"/>
            <a:ext cx="8286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</a:rPr>
              <a:t>Размещения</a:t>
            </a:r>
            <a:endParaRPr lang="ru-RU" sz="10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Опр. </a:t>
            </a:r>
            <a:r>
              <a:rPr lang="ru-RU" dirty="0" smtClean="0">
                <a:solidFill>
                  <a:srgbClr val="003300"/>
                </a:solidFill>
              </a:rPr>
              <a:t>Размещением из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 элементов  по </a:t>
            </a:r>
            <a:r>
              <a:rPr lang="en-US" dirty="0" smtClean="0">
                <a:solidFill>
                  <a:srgbClr val="003300"/>
                </a:solidFill>
              </a:rPr>
              <a:t>m</a:t>
            </a:r>
            <a:r>
              <a:rPr lang="ru-RU" dirty="0" smtClean="0">
                <a:solidFill>
                  <a:srgbClr val="003300"/>
                </a:solidFill>
              </a:rPr>
              <a:t> ( </a:t>
            </a:r>
            <a:r>
              <a:rPr lang="en-US" dirty="0" smtClean="0">
                <a:solidFill>
                  <a:srgbClr val="003300"/>
                </a:solidFill>
              </a:rPr>
              <a:t>m</a:t>
            </a:r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≤ n</a:t>
            </a:r>
            <a:r>
              <a:rPr lang="ru-RU" dirty="0" smtClean="0">
                <a:solidFill>
                  <a:srgbClr val="003300"/>
                </a:solidFill>
              </a:rPr>
              <a:t>) называется              последовательность, состоящая из </a:t>
            </a:r>
            <a:r>
              <a:rPr lang="en-US" dirty="0" smtClean="0">
                <a:solidFill>
                  <a:srgbClr val="003300"/>
                </a:solidFill>
              </a:rPr>
              <a:t>m</a:t>
            </a:r>
            <a:r>
              <a:rPr lang="ru-RU" dirty="0" smtClean="0">
                <a:solidFill>
                  <a:srgbClr val="003300"/>
                </a:solidFill>
              </a:rPr>
              <a:t> различных элементов некоторого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   элементного множества.</a:t>
            </a:r>
          </a:p>
          <a:p>
            <a:endParaRPr lang="ru-RU" u="sng" dirty="0">
              <a:solidFill>
                <a:srgbClr val="003300"/>
              </a:solidFill>
            </a:endParaRPr>
          </a:p>
          <a:p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00034" y="2000240"/>
            <a:ext cx="671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Формула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(число размещений «из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эн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эм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»):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3286116" y="2214554"/>
          <a:ext cx="2286016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Формула" r:id="rId3" imgW="1206500" imgH="520700" progId="Equation.3">
                  <p:embed/>
                </p:oleObj>
              </mc:Choice>
              <mc:Fallback>
                <p:oleObj name="Формула" r:id="rId3" imgW="1206500" imgH="5207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2214554"/>
                        <a:ext cx="2286016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7286644" y="3929066"/>
          <a:ext cx="714380" cy="414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Формула" r:id="rId5" imgW="431613" imgH="203112" progId="Equation.3">
                  <p:embed/>
                </p:oleObj>
              </mc:Choice>
              <mc:Fallback>
                <p:oleObj name="Формула" r:id="rId5" imgW="431613" imgH="203112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44" y="3929066"/>
                        <a:ext cx="714380" cy="4143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429124" y="4286256"/>
          <a:ext cx="857256" cy="342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Формула" r:id="rId7" imgW="482391" imgH="203112" progId="Equation.3">
                  <p:embed/>
                </p:oleObj>
              </mc:Choice>
              <mc:Fallback>
                <p:oleObj name="Формула" r:id="rId7" imgW="482391" imgH="203112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4286256"/>
                        <a:ext cx="857256" cy="342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1406" y="3714752"/>
            <a:ext cx="74465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Решение (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Wingdings" pitchFamily="2" charset="2"/>
              </a:rPr>
              <a:t>обратить внимание на его оформление!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Wingdings" pitchFamily="2" charset="2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sym typeface="Wingdings" pitchFamily="2" charset="2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Wingdings" pitchFamily="2" charset="2"/>
              </a:rPr>
              <a:t>Основное множество: {1, 3, 5, 7, 9} – нечетные цифры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4286256"/>
            <a:ext cx="4643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Соединение – двузначное число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3143248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+mj-lt"/>
              </a:rPr>
              <a:t>Задача: </a:t>
            </a:r>
            <a:r>
              <a:rPr lang="ru-RU" dirty="0">
                <a:solidFill>
                  <a:srgbClr val="003300"/>
                </a:solidFill>
                <a:latin typeface="+mj-lt"/>
              </a:rPr>
              <a:t>Сколько существует двузначных чисел, в которых цифра десятков и цифра единиц различны и нечетны?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4000496" y="4786322"/>
          <a:ext cx="785818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Формула" r:id="rId9" imgW="609336" imgH="203112" progId="Equation.3">
                  <p:embed/>
                </p:oleObj>
              </mc:Choice>
              <mc:Fallback>
                <p:oleObj name="Формула" r:id="rId9" imgW="609336" imgH="203112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4786322"/>
                        <a:ext cx="785818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2571736" y="5429264"/>
          <a:ext cx="278608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Формула" r:id="rId11" imgW="2006600" imgH="508000" progId="Equation.3">
                  <p:embed/>
                </p:oleObj>
              </mc:Choice>
              <mc:Fallback>
                <p:oleObj name="Формула" r:id="rId11" imgW="2006600" imgH="508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5429264"/>
                        <a:ext cx="2786082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4714884"/>
            <a:ext cx="5143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  Проверим, важен ли порядок: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7752" y="4714884"/>
            <a:ext cx="3520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3300"/>
                </a:solidFill>
              </a:rPr>
              <a:t>разные двузначные числа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</a:t>
            </a:r>
            <a:endParaRPr lang="ru-RU" dirty="0" smtClean="0">
              <a:solidFill>
                <a:srgbClr val="003300"/>
              </a:solidFill>
            </a:endParaRPr>
          </a:p>
          <a:p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1472" y="500063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003300"/>
                </a:solidFill>
              </a:rPr>
              <a:t>порядок важен </a:t>
            </a:r>
            <a:r>
              <a:rPr lang="ru-RU" dirty="0" smtClean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 smtClean="0">
                <a:solidFill>
                  <a:srgbClr val="003300"/>
                </a:solidFill>
              </a:rPr>
              <a:t> это последовательность </a:t>
            </a:r>
            <a:r>
              <a:rPr lang="ru-RU" dirty="0" smtClean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 smtClean="0">
                <a:solidFill>
                  <a:srgbClr val="003300"/>
                </a:solidFill>
              </a:rPr>
              <a:t> это размещение «из пяти по два».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43570" y="5643578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>
                <a:solidFill>
                  <a:srgbClr val="003300"/>
                </a:solidFill>
              </a:rPr>
              <a:t>двузначных </a:t>
            </a:r>
            <a:r>
              <a:rPr lang="ru-RU" dirty="0" smtClean="0">
                <a:solidFill>
                  <a:srgbClr val="003300"/>
                </a:solidFill>
              </a:rPr>
              <a:t>чисел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71670" y="62865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</a:rPr>
              <a:t>Ответ: 20 чисел.</a:t>
            </a:r>
            <a:endParaRPr lang="ru-RU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25.09.2010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Кошехабльский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6F40-BDA5-428D-977E-8A2A30F089D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214290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</a:rPr>
              <a:t>Сочетания</a:t>
            </a:r>
          </a:p>
          <a:p>
            <a:endParaRPr lang="ru-RU" sz="28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28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4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Опр. </a:t>
            </a:r>
            <a:r>
              <a:rPr lang="ru-RU" dirty="0" smtClean="0">
                <a:solidFill>
                  <a:srgbClr val="003300"/>
                </a:solidFill>
              </a:rPr>
              <a:t>Сочетанием из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 элементов  по </a:t>
            </a:r>
            <a:r>
              <a:rPr lang="en-US" dirty="0" smtClean="0">
                <a:solidFill>
                  <a:srgbClr val="003300"/>
                </a:solidFill>
              </a:rPr>
              <a:t>m</a:t>
            </a:r>
            <a:r>
              <a:rPr lang="ru-RU" dirty="0" smtClean="0">
                <a:solidFill>
                  <a:srgbClr val="003300"/>
                </a:solidFill>
              </a:rPr>
              <a:t> ( </a:t>
            </a:r>
            <a:r>
              <a:rPr lang="en-US" dirty="0" smtClean="0">
                <a:solidFill>
                  <a:srgbClr val="003300"/>
                </a:solidFill>
              </a:rPr>
              <a:t>m</a:t>
            </a:r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≤ n</a:t>
            </a:r>
            <a:r>
              <a:rPr lang="ru-RU" dirty="0" smtClean="0">
                <a:solidFill>
                  <a:srgbClr val="003300"/>
                </a:solidFill>
              </a:rPr>
              <a:t>) называется  </a:t>
            </a:r>
            <a:r>
              <a:rPr lang="en-US" dirty="0" smtClean="0">
                <a:solidFill>
                  <a:srgbClr val="003300"/>
                </a:solidFill>
              </a:rPr>
              <a:t>m</a:t>
            </a:r>
            <a:r>
              <a:rPr lang="ru-RU" dirty="0" smtClean="0">
                <a:solidFill>
                  <a:srgbClr val="003300"/>
                </a:solidFill>
              </a:rPr>
              <a:t>- элементное подмножество некоторого </a:t>
            </a:r>
            <a:r>
              <a:rPr lang="en-US" dirty="0" smtClean="0">
                <a:solidFill>
                  <a:srgbClr val="003300"/>
                </a:solidFill>
              </a:rPr>
              <a:t>n</a:t>
            </a:r>
            <a:r>
              <a:rPr lang="ru-RU" dirty="0" smtClean="0">
                <a:solidFill>
                  <a:srgbClr val="003300"/>
                </a:solidFill>
              </a:rPr>
              <a:t> элементного множества. </a:t>
            </a:r>
          </a:p>
          <a:p>
            <a:endParaRPr lang="ru-RU" u="sng" dirty="0">
              <a:solidFill>
                <a:srgbClr val="00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428736"/>
            <a:ext cx="6357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C00000"/>
                </a:solidFill>
                <a:ea typeface="Times New Roman" pitchFamily="18" charset="0"/>
              </a:rPr>
              <a:t>Формула </a:t>
            </a:r>
            <a:r>
              <a:rPr lang="ru-RU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ru-RU" dirty="0">
                <a:solidFill>
                  <a:srgbClr val="003300"/>
                </a:solidFill>
                <a:ea typeface="Times New Roman" pitchFamily="18" charset="0"/>
              </a:rPr>
              <a:t>(число размещений «из </a:t>
            </a:r>
            <a:r>
              <a:rPr lang="ru-RU" dirty="0" err="1">
                <a:solidFill>
                  <a:srgbClr val="003300"/>
                </a:solidFill>
                <a:ea typeface="Times New Roman" pitchFamily="18" charset="0"/>
              </a:rPr>
              <a:t>эн</a:t>
            </a:r>
            <a:r>
              <a:rPr lang="ru-RU" dirty="0">
                <a:solidFill>
                  <a:srgbClr val="003300"/>
                </a:solidFill>
                <a:ea typeface="Times New Roman" pitchFamily="18" charset="0"/>
              </a:rPr>
              <a:t> по </a:t>
            </a:r>
            <a:r>
              <a:rPr lang="ru-RU" dirty="0" err="1">
                <a:solidFill>
                  <a:srgbClr val="003300"/>
                </a:solidFill>
                <a:ea typeface="Times New Roman" pitchFamily="18" charset="0"/>
              </a:rPr>
              <a:t>эм</a:t>
            </a:r>
            <a:r>
              <a:rPr lang="ru-RU" sz="1200" dirty="0">
                <a:solidFill>
                  <a:srgbClr val="003300"/>
                </a:solidFill>
                <a:ea typeface="Times New Roman" pitchFamily="18" charset="0"/>
              </a:rPr>
              <a:t>»): 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928926" y="1857364"/>
          <a:ext cx="2928958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Формула" r:id="rId3" imgW="1435100" imgH="520700" progId="Equation.3">
                  <p:embed/>
                </p:oleObj>
              </mc:Choice>
              <mc:Fallback>
                <p:oleObj name="Формула" r:id="rId3" imgW="1435100" imgH="5207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1857364"/>
                        <a:ext cx="2928958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4282" y="2571744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rgbClr val="003300"/>
                </a:solidFill>
              </a:rPr>
              <a:t>Задача</a:t>
            </a:r>
            <a:r>
              <a:rPr lang="ru-RU" dirty="0" smtClean="0">
                <a:solidFill>
                  <a:srgbClr val="003300"/>
                </a:solidFill>
              </a:rPr>
              <a:t>: </a:t>
            </a:r>
            <a:r>
              <a:rPr lang="ru-RU" dirty="0">
                <a:solidFill>
                  <a:srgbClr val="003300"/>
                </a:solidFill>
              </a:rPr>
              <a:t>Сколькими способами можно составить букет из 3 цветов, если в вашем распоряжении 5 цветов: мак, роза, тюльпан, лилия, гвоздика?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214346" y="342900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solidFill>
                  <a:srgbClr val="003300"/>
                </a:solidFill>
                <a:ea typeface="Times New Roman" pitchFamily="18" charset="0"/>
              </a:rPr>
              <a:t>Решение.</a:t>
            </a:r>
            <a:r>
              <a:rPr lang="ru-RU" dirty="0" smtClean="0">
                <a:solidFill>
                  <a:srgbClr val="003300"/>
                </a:solidFill>
                <a:ea typeface="Times New Roman" pitchFamily="18" charset="0"/>
              </a:rPr>
              <a:t> </a:t>
            </a:r>
            <a:r>
              <a:rPr lang="ru-RU" dirty="0">
                <a:solidFill>
                  <a:srgbClr val="003300"/>
                </a:solidFill>
                <a:ea typeface="Times New Roman" pitchFamily="18" charset="0"/>
              </a:rPr>
              <a:t>(</a:t>
            </a:r>
            <a:r>
              <a:rPr lang="ru-RU" b="1" i="1" dirty="0">
                <a:solidFill>
                  <a:srgbClr val="003300"/>
                </a:solidFill>
                <a:ea typeface="Times New Roman" pitchFamily="18" charset="0"/>
                <a:sym typeface="Wingdings" pitchFamily="2" charset="2"/>
              </a:rPr>
              <a:t>обратить внимание на его оформление!</a:t>
            </a:r>
            <a:r>
              <a:rPr lang="ru-RU" b="1" dirty="0">
                <a:solidFill>
                  <a:srgbClr val="003300"/>
                </a:solidFill>
                <a:ea typeface="Times New Roman" pitchFamily="18" charset="0"/>
                <a:sym typeface="Wingdings" pitchFamily="2" charset="2"/>
              </a:rPr>
              <a:t>)</a:t>
            </a:r>
            <a:endParaRPr lang="ru-RU" b="1" dirty="0">
              <a:solidFill>
                <a:srgbClr val="003300"/>
              </a:solidFill>
              <a:sym typeface="Wingdings" pitchFamily="2" charset="2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-214346" y="3857628"/>
            <a:ext cx="7897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+mj-lt"/>
                <a:ea typeface="Times New Roman" pitchFamily="18" charset="0"/>
              </a:rPr>
              <a:t>Основное множество: {мак, роза, тюльпан, лилия, гвоздика}</a:t>
            </a:r>
            <a:r>
              <a:rPr lang="ru-RU" dirty="0">
                <a:sym typeface="Symbol"/>
              </a:rPr>
              <a:t>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 smtClean="0">
                <a:solidFill>
                  <a:srgbClr val="003300"/>
                </a:solidFill>
                <a:sym typeface="Symbol"/>
              </a:rPr>
              <a:t>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7286644" y="3857628"/>
          <a:ext cx="857256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Формула" r:id="rId5" imgW="431613" imgH="203112" progId="Equation.3">
                  <p:embed/>
                </p:oleObj>
              </mc:Choice>
              <mc:Fallback>
                <p:oleObj name="Формула" r:id="rId5" imgW="431613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44" y="3857628"/>
                        <a:ext cx="857256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85720" y="4214818"/>
            <a:ext cx="4597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3300"/>
                </a:solidFill>
              </a:rPr>
              <a:t>Соединение – букет из трех цветков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643438" y="4214818"/>
          <a:ext cx="857256" cy="342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Формула" r:id="rId7" imgW="469696" imgH="203112" progId="Equation.3">
                  <p:embed/>
                </p:oleObj>
              </mc:Choice>
              <mc:Fallback>
                <p:oleObj name="Формула" r:id="rId7" imgW="469696" imgH="203112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214818"/>
                        <a:ext cx="857256" cy="342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14282" y="4500570"/>
            <a:ext cx="3575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3300"/>
                </a:solidFill>
              </a:rPr>
              <a:t>Проверим, важен ли порядок: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4786322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3300"/>
                </a:solidFill>
              </a:rPr>
              <a:t>{тюльпан, лилия, гвоздика} и {лилия, тюльпан, гвоздика} – один и тот же букет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порядок неважен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это подмножество </a:t>
            </a:r>
            <a:r>
              <a:rPr lang="ru-RU" dirty="0">
                <a:solidFill>
                  <a:srgbClr val="003300"/>
                </a:solidFill>
                <a:sym typeface="Symbol"/>
              </a:rPr>
              <a:t></a:t>
            </a:r>
            <a:r>
              <a:rPr lang="ru-RU" dirty="0">
                <a:solidFill>
                  <a:srgbClr val="003300"/>
                </a:solidFill>
              </a:rPr>
              <a:t> это сочетание «из пяти по три».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2285984" y="5429264"/>
          <a:ext cx="314327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Формула" r:id="rId9" imgW="2171700" imgH="520700" progId="Equation.3">
                  <p:embed/>
                </p:oleObj>
              </mc:Choice>
              <mc:Fallback>
                <p:oleObj name="Формула" r:id="rId9" imgW="2171700" imgH="520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5429264"/>
                        <a:ext cx="3143272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85984" y="628652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</a:rPr>
              <a:t>Ответ: 10 букетов</a:t>
            </a:r>
            <a:endParaRPr lang="ru-RU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611</TotalTime>
  <Words>1241</Words>
  <Application>Microsoft Office PowerPoint</Application>
  <PresentationFormat>Экран (4:3)</PresentationFormat>
  <Paragraphs>202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Эркер</vt:lpstr>
      <vt:lpstr>Формула</vt:lpstr>
      <vt:lpstr>Презентация PowerPoint</vt:lpstr>
      <vt:lpstr>Содержание</vt:lpstr>
      <vt:lpstr>Цели урока:</vt:lpstr>
      <vt:lpstr>Дерево возможностей</vt:lpstr>
      <vt:lpstr>Немного истории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Елена</cp:lastModifiedBy>
  <cp:revision>70</cp:revision>
  <dcterms:created xsi:type="dcterms:W3CDTF">2010-09-25T12:52:06Z</dcterms:created>
  <dcterms:modified xsi:type="dcterms:W3CDTF">2012-01-07T07:47:35Z</dcterms:modified>
</cp:coreProperties>
</file>