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5" r:id="rId9"/>
    <p:sldId id="266" r:id="rId10"/>
    <p:sldId id="263" r:id="rId11"/>
    <p:sldId id="267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78C07-DA8E-4C83-AEE8-AAC4FA5DC76A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1C2E2-CB14-4AF4-B55E-D51FED8F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78C07-DA8E-4C83-AEE8-AAC4FA5DC76A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1C2E2-CB14-4AF4-B55E-D51FED8F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78C07-DA8E-4C83-AEE8-AAC4FA5DC76A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1C2E2-CB14-4AF4-B55E-D51FED8F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78C07-DA8E-4C83-AEE8-AAC4FA5DC76A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1C2E2-CB14-4AF4-B55E-D51FED8F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78C07-DA8E-4C83-AEE8-AAC4FA5DC76A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1C2E2-CB14-4AF4-B55E-D51FED8F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78C07-DA8E-4C83-AEE8-AAC4FA5DC76A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1C2E2-CB14-4AF4-B55E-D51FED8F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78C07-DA8E-4C83-AEE8-AAC4FA5DC76A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1C2E2-CB14-4AF4-B55E-D51FED8F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78C07-DA8E-4C83-AEE8-AAC4FA5DC76A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1C2E2-CB14-4AF4-B55E-D51FED8F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78C07-DA8E-4C83-AEE8-AAC4FA5DC76A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1C2E2-CB14-4AF4-B55E-D51FED8F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78C07-DA8E-4C83-AEE8-AAC4FA5DC76A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1C2E2-CB14-4AF4-B55E-D51FED8F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78C07-DA8E-4C83-AEE8-AAC4FA5DC76A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1C2E2-CB14-4AF4-B55E-D51FED8F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D78C07-DA8E-4C83-AEE8-AAC4FA5DC76A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B1C2E2-CB14-4AF4-B55E-D51FED8F8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ir.ru/img_forms/pryam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7406640" cy="147218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Тема урока: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643050"/>
            <a:ext cx="7406640" cy="300039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Прямоугольный параллелепипед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4" name="Picture 2" descr="http://ts4.mm.bing.net/images/thumbnail.aspx?q=1446236004111&amp;id=596fa2651fdc118ee958c78fb80df701&amp;url=http%3a%2f%2fwantuz.ru%2fuploads%2fposts%2f2011-02%2f1297246377_311804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14818"/>
            <a:ext cx="2514600" cy="2514600"/>
          </a:xfrm>
          <a:prstGeom prst="rect">
            <a:avLst/>
          </a:prstGeom>
          <a:noFill/>
        </p:spPr>
      </p:pic>
      <p:pic>
        <p:nvPicPr>
          <p:cNvPr id="8196" name="Picture 4" descr="Картинка 3 из 1173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3" y="4143380"/>
            <a:ext cx="3643339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Дано :</a:t>
            </a:r>
          </a:p>
          <a:p>
            <a:pPr>
              <a:buNone/>
            </a:pPr>
            <a:r>
              <a:rPr lang="en-US" sz="2400" dirty="0" smtClean="0"/>
              <a:t>a= 3 </a:t>
            </a:r>
            <a:r>
              <a:rPr lang="ru-RU" sz="2400" dirty="0" smtClean="0"/>
              <a:t>дм</a:t>
            </a:r>
          </a:p>
          <a:p>
            <a:pPr>
              <a:buNone/>
            </a:pPr>
            <a:r>
              <a:rPr lang="en-US" sz="2400" dirty="0" smtClean="0"/>
              <a:t>b= </a:t>
            </a:r>
            <a:r>
              <a:rPr lang="ru-RU" sz="2400" dirty="0" smtClean="0"/>
              <a:t>4 дм</a:t>
            </a:r>
          </a:p>
          <a:p>
            <a:pPr>
              <a:buNone/>
            </a:pPr>
            <a:r>
              <a:rPr lang="ru-RU" sz="2400" dirty="0" smtClean="0"/>
              <a:t>с = </a:t>
            </a:r>
            <a:r>
              <a:rPr lang="en-US" sz="2400" dirty="0" smtClean="0"/>
              <a:t>12</a:t>
            </a:r>
            <a:r>
              <a:rPr lang="ru-RU" sz="2400" dirty="0" smtClean="0"/>
              <a:t> дм</a:t>
            </a:r>
          </a:p>
          <a:p>
            <a:pPr>
              <a:buNone/>
            </a:pPr>
            <a:r>
              <a:rPr lang="ru-RU" sz="2400" dirty="0" smtClean="0"/>
              <a:t>Найдите площадь поверхности этого прямоугольного параллелепипеда.  </a:t>
            </a:r>
            <a:endParaRPr lang="en-US" sz="2400" dirty="0" smtClean="0"/>
          </a:p>
        </p:txBody>
      </p:sp>
      <p:sp>
        <p:nvSpPr>
          <p:cNvPr id="21" name="Куб 20"/>
          <p:cNvSpPr/>
          <p:nvPr/>
        </p:nvSpPr>
        <p:spPr>
          <a:xfrm>
            <a:off x="1714480" y="1285860"/>
            <a:ext cx="2786082" cy="3357586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500166" y="385762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85918" y="407194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457200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1107257" y="2607463"/>
            <a:ext cx="264320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2428860" y="3929066"/>
            <a:ext cx="207170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1714480" y="3929066"/>
            <a:ext cx="714380" cy="7143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1 вариант</a:t>
            </a:r>
          </a:p>
          <a:p>
            <a:pPr>
              <a:buNone/>
            </a:pPr>
            <a:r>
              <a:rPr lang="en-US" dirty="0" smtClean="0"/>
              <a:t>a= 6 </a:t>
            </a:r>
            <a:r>
              <a:rPr lang="ru-RU" dirty="0" smtClean="0"/>
              <a:t>см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b= 2 </a:t>
            </a:r>
            <a:r>
              <a:rPr lang="ru-RU" dirty="0" smtClean="0"/>
              <a:t>см</a:t>
            </a:r>
          </a:p>
          <a:p>
            <a:pPr>
              <a:buNone/>
            </a:pPr>
            <a:r>
              <a:rPr lang="ru-RU" dirty="0" smtClean="0"/>
              <a:t>с = 3 см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L</a:t>
            </a:r>
            <a:r>
              <a:rPr lang="ru-RU" dirty="0" smtClean="0"/>
              <a:t>=4 ·(6+2+3) = 4 ·11= 44 см</a:t>
            </a:r>
          </a:p>
          <a:p>
            <a:pPr>
              <a:buNone/>
            </a:pPr>
            <a:r>
              <a:rPr lang="en-US" dirty="0" smtClean="0"/>
              <a:t>S</a:t>
            </a:r>
            <a:r>
              <a:rPr lang="ru-RU" dirty="0" err="1" smtClean="0"/>
              <a:t>п</a:t>
            </a:r>
            <a:r>
              <a:rPr lang="ru-RU" dirty="0" smtClean="0"/>
              <a:t> = 2(6 ·2 +              +2 · 3+6·3) = 72 (см)²</a:t>
            </a:r>
          </a:p>
          <a:p>
            <a:pPr>
              <a:buNone/>
            </a:pPr>
            <a:r>
              <a:rPr lang="ru-RU" dirty="0" smtClean="0"/>
              <a:t>Ответ:</a:t>
            </a:r>
            <a:r>
              <a:rPr lang="en-US" dirty="0" smtClean="0"/>
              <a:t>L=44 </a:t>
            </a:r>
            <a:r>
              <a:rPr lang="ru-RU" dirty="0" smtClean="0"/>
              <a:t>см</a:t>
            </a:r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en-US" dirty="0" smtClean="0"/>
              <a:t>S</a:t>
            </a:r>
            <a:r>
              <a:rPr lang="ru-RU" dirty="0" err="1" smtClean="0"/>
              <a:t>п</a:t>
            </a:r>
            <a:r>
              <a:rPr lang="ru-RU" dirty="0" smtClean="0"/>
              <a:t> = 72 (см)²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2 вариант</a:t>
            </a:r>
          </a:p>
          <a:p>
            <a:pPr>
              <a:buNone/>
            </a:pPr>
            <a:r>
              <a:rPr lang="en-US" dirty="0" smtClean="0"/>
              <a:t>a = 8 </a:t>
            </a:r>
            <a:r>
              <a:rPr lang="ru-RU" dirty="0" smtClean="0"/>
              <a:t>дм</a:t>
            </a:r>
          </a:p>
          <a:p>
            <a:pPr>
              <a:buNone/>
            </a:pPr>
            <a:r>
              <a:rPr lang="en-US" dirty="0" smtClean="0"/>
              <a:t>b = </a:t>
            </a:r>
            <a:r>
              <a:rPr lang="ru-RU" dirty="0" smtClean="0"/>
              <a:t>6 дм</a:t>
            </a:r>
          </a:p>
          <a:p>
            <a:pPr>
              <a:buNone/>
            </a:pPr>
            <a:r>
              <a:rPr lang="ru-RU" dirty="0" smtClean="0"/>
              <a:t>с = 2 дм</a:t>
            </a:r>
          </a:p>
          <a:p>
            <a:pPr>
              <a:buNone/>
            </a:pPr>
            <a:r>
              <a:rPr lang="en-US" dirty="0" smtClean="0"/>
              <a:t>L</a:t>
            </a:r>
            <a:r>
              <a:rPr lang="ru-RU" dirty="0" smtClean="0"/>
              <a:t> = 4·(8 +6+2) = 64дм</a:t>
            </a:r>
          </a:p>
          <a:p>
            <a:pPr>
              <a:buNone/>
            </a:pPr>
            <a:r>
              <a:rPr lang="en-US" dirty="0" smtClean="0"/>
              <a:t>S</a:t>
            </a:r>
            <a:r>
              <a:rPr lang="ru-RU" dirty="0" err="1" smtClean="0"/>
              <a:t>п</a:t>
            </a:r>
            <a:r>
              <a:rPr lang="ru-RU" dirty="0" smtClean="0"/>
              <a:t> = 2(8·6+6·2+ 8·2)= = 152 (дм)²</a:t>
            </a:r>
          </a:p>
          <a:p>
            <a:pPr>
              <a:buNone/>
            </a:pPr>
            <a:r>
              <a:rPr lang="ru-RU" dirty="0" smtClean="0"/>
              <a:t>Ответ: </a:t>
            </a:r>
            <a:r>
              <a:rPr lang="en-US" dirty="0" smtClean="0"/>
              <a:t>L=64 </a:t>
            </a:r>
            <a:r>
              <a:rPr lang="ru-RU" dirty="0" smtClean="0"/>
              <a:t>дм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en-US" dirty="0" smtClean="0"/>
              <a:t>S</a:t>
            </a:r>
            <a:r>
              <a:rPr lang="ru-RU" dirty="0" smtClean="0"/>
              <a:t>п=152 (дм)²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393141" y="3821909"/>
            <a:ext cx="535785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774 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Дано:</a:t>
            </a:r>
            <a:r>
              <a:rPr lang="en-US" dirty="0" smtClean="0"/>
              <a:t>                            </a:t>
            </a:r>
            <a:r>
              <a:rPr lang="ru-RU" dirty="0" smtClean="0"/>
              <a:t>Решение:</a:t>
            </a:r>
          </a:p>
          <a:p>
            <a:pPr>
              <a:buNone/>
            </a:pPr>
            <a:r>
              <a:rPr lang="en-US" dirty="0" smtClean="0"/>
              <a:t>a= 6</a:t>
            </a:r>
            <a:r>
              <a:rPr lang="ru-RU" dirty="0" smtClean="0"/>
              <a:t>                   </a:t>
            </a:r>
            <a:r>
              <a:rPr lang="en-US" dirty="0" smtClean="0"/>
              <a:t>S</a:t>
            </a:r>
            <a:r>
              <a:rPr lang="ru-RU" dirty="0" smtClean="0"/>
              <a:t>п=2(6·4+4·с +6·с) =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b= 4</a:t>
            </a:r>
            <a:r>
              <a:rPr lang="ru-RU" dirty="0" smtClean="0"/>
              <a:t>                     = 2(24 + 10с) = 48+20с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c=c</a:t>
            </a:r>
            <a:r>
              <a:rPr lang="ru-RU" dirty="0" smtClean="0"/>
              <a:t>                        </a:t>
            </a:r>
          </a:p>
          <a:p>
            <a:pPr>
              <a:buNone/>
            </a:pPr>
            <a:r>
              <a:rPr lang="ru-RU" dirty="0" smtClean="0"/>
              <a:t>                               Ответ: </a:t>
            </a:r>
            <a:r>
              <a:rPr lang="en-US" dirty="0" smtClean="0"/>
              <a:t>S</a:t>
            </a:r>
            <a:r>
              <a:rPr lang="ru-RU" dirty="0" err="1" smtClean="0"/>
              <a:t>п</a:t>
            </a:r>
            <a:r>
              <a:rPr lang="ru-RU" dirty="0" smtClean="0"/>
              <a:t> = 48 + 20с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714752"/>
            <a:ext cx="28575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6244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dirty="0" smtClean="0"/>
              <a:t>Клоун объявил, что он изготовил прямоугольный параллелепипед, у которого грани 1 м², 2 м², 3 м²,  4 м². Публика засмеялась, не дослушав этого перечисления. Всем было ясно, что такого параллелепипеда быть не может. Объясните почему?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Куб 3"/>
          <p:cNvSpPr/>
          <p:nvPr/>
        </p:nvSpPr>
        <p:spPr>
          <a:xfrm>
            <a:off x="6000760" y="4714884"/>
            <a:ext cx="2786082" cy="1285884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786446" y="5214950"/>
            <a:ext cx="100013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6286512" y="5715016"/>
            <a:ext cx="250033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6000760" y="5715016"/>
            <a:ext cx="285752" cy="2857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714884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Домашнее задание</a:t>
            </a:r>
            <a:endParaRPr lang="ru-RU" sz="3200" dirty="0"/>
          </a:p>
        </p:txBody>
      </p:sp>
      <p:pic>
        <p:nvPicPr>
          <p:cNvPr id="5" name="Рисунок 4" descr="photos0-800x6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xfrm>
            <a:off x="838200" y="1143003"/>
            <a:ext cx="4419600" cy="35718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143380"/>
            <a:ext cx="5019684" cy="20002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п. 20,  № 789, №770 б,  №792,  №794 б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уб 6"/>
          <p:cNvSpPr/>
          <p:nvPr/>
        </p:nvSpPr>
        <p:spPr>
          <a:xfrm>
            <a:off x="1500166" y="3500438"/>
            <a:ext cx="3571900" cy="1857388"/>
          </a:xfrm>
          <a:prstGeom prst="cub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Устный опрос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524000"/>
            <a:ext cx="3504432" cy="46634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Точка К?</a:t>
            </a:r>
          </a:p>
          <a:p>
            <a:r>
              <a:rPr lang="ru-RU" dirty="0" smtClean="0"/>
              <a:t>Отрезок АВ?</a:t>
            </a:r>
          </a:p>
          <a:p>
            <a:r>
              <a:rPr lang="ru-RU" dirty="0" smtClean="0"/>
              <a:t>Прямоугольник </a:t>
            </a:r>
            <a:r>
              <a:rPr lang="en-US" dirty="0" smtClean="0"/>
              <a:t>ABKM?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214414" y="1524000"/>
            <a:ext cx="4214842" cy="46634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   </a:t>
            </a:r>
            <a:r>
              <a:rPr lang="en-US" sz="2000" dirty="0" smtClean="0"/>
              <a:t>                                              </a:t>
            </a:r>
          </a:p>
          <a:p>
            <a:pPr>
              <a:buNone/>
            </a:pPr>
            <a:r>
              <a:rPr lang="en-US" sz="2000" dirty="0" smtClean="0"/>
              <a:t>                                               </a:t>
            </a:r>
          </a:p>
          <a:p>
            <a:pPr>
              <a:buNone/>
            </a:pPr>
            <a:r>
              <a:rPr lang="en-US" sz="2000" dirty="0" smtClean="0"/>
              <a:t>  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      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           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2000232" y="4857760"/>
            <a:ext cx="307183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321571" y="4179099"/>
            <a:ext cx="135732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1500166" y="4857760"/>
            <a:ext cx="500066" cy="5000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8728" y="542926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5" y="378619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57356" y="314324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00232" y="457200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143504" y="4714884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535782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000628" y="328612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43438" y="392906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уб 7"/>
          <p:cNvSpPr/>
          <p:nvPr/>
        </p:nvSpPr>
        <p:spPr>
          <a:xfrm>
            <a:off x="1214414" y="3857628"/>
            <a:ext cx="4286280" cy="1928826"/>
          </a:xfrm>
          <a:prstGeom prst="cub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BBBBM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Устный опрос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71538" y="1571612"/>
            <a:ext cx="4714908" cy="4786346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</a:t>
            </a:r>
          </a:p>
          <a:p>
            <a:pPr>
              <a:buNone/>
            </a:pPr>
            <a:r>
              <a:rPr lang="en-US" sz="2400" dirty="0" smtClean="0"/>
              <a:t>         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                    </a:t>
            </a:r>
            <a:r>
              <a:rPr lang="ru-RU" sz="2400" dirty="0" smtClean="0"/>
              <a:t>    </a:t>
            </a:r>
            <a:r>
              <a:rPr lang="en-US" sz="2400" dirty="0" smtClean="0"/>
              <a:t>     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     </a:t>
            </a:r>
            <a:r>
              <a:rPr lang="ru-RU" sz="2400" dirty="0" smtClean="0"/>
              <a:t>    </a:t>
            </a:r>
            <a:r>
              <a:rPr lang="en-US" sz="2400" dirty="0" smtClean="0"/>
              <a:t>         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                                                                          </a:t>
            </a:r>
            <a:r>
              <a:rPr lang="ru-RU" sz="2400" dirty="0" smtClean="0"/>
              <a:t>   </a:t>
            </a:r>
            <a:r>
              <a:rPr lang="en-US" sz="2400" dirty="0" smtClean="0"/>
              <a:t>                    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                       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               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86446" y="1524000"/>
            <a:ext cx="3147242" cy="46634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Назовите:</a:t>
            </a:r>
          </a:p>
          <a:p>
            <a:pPr>
              <a:buNone/>
            </a:pPr>
            <a:r>
              <a:rPr lang="ru-RU" dirty="0" smtClean="0"/>
              <a:t>а) все грани этого прямоугольного параллелепипеда</a:t>
            </a:r>
          </a:p>
          <a:p>
            <a:pPr>
              <a:buNone/>
            </a:pPr>
            <a:r>
              <a:rPr lang="en-US" dirty="0" smtClean="0"/>
              <a:t>b</a:t>
            </a:r>
            <a:r>
              <a:rPr lang="ru-RU" dirty="0" smtClean="0"/>
              <a:t>) все ребра</a:t>
            </a:r>
          </a:p>
          <a:p>
            <a:pPr>
              <a:buNone/>
            </a:pPr>
            <a:r>
              <a:rPr lang="ru-RU" dirty="0" smtClean="0"/>
              <a:t>с) какие ребра являются сторонами </a:t>
            </a:r>
            <a:r>
              <a:rPr lang="en-US" dirty="0" smtClean="0"/>
              <a:t>ABDC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d) </a:t>
            </a:r>
            <a:r>
              <a:rPr lang="ru-RU" dirty="0" smtClean="0"/>
              <a:t>Какие вершины принадлежат задней грани? Какие ребра равны ребру </a:t>
            </a:r>
            <a:r>
              <a:rPr lang="en-US" dirty="0" smtClean="0"/>
              <a:t>AM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en-US" dirty="0" smtClean="0"/>
              <a:t>e)</a:t>
            </a:r>
            <a:r>
              <a:rPr lang="ru-RU" dirty="0" smtClean="0"/>
              <a:t> Какая грань равна грани </a:t>
            </a:r>
            <a:r>
              <a:rPr lang="en-US" dirty="0" smtClean="0"/>
              <a:t>ACPM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Как называются эти грани?</a:t>
            </a:r>
          </a:p>
          <a:p>
            <a:pPr>
              <a:buNone/>
            </a:pPr>
            <a:r>
              <a:rPr lang="ru-RU" dirty="0" smtClean="0"/>
              <a:t>Как называются остальные грани?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>
            <a:off x="1714480" y="5286388"/>
            <a:ext cx="37862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000100" y="4572008"/>
            <a:ext cx="14287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1214414" y="5286388"/>
            <a:ext cx="500066" cy="5000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1538" y="585789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5000636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00694" y="521495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57150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4143380"/>
            <a:ext cx="11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43042" y="342900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429256" y="350043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000628" y="428625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4287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</a:t>
            </a:r>
            <a:r>
              <a:rPr lang="ru-RU" sz="3600" dirty="0" err="1" smtClean="0"/>
              <a:t>умма</a:t>
            </a:r>
            <a:r>
              <a:rPr lang="ru-RU" sz="3600" dirty="0" smtClean="0"/>
              <a:t> длин всех ребер</a:t>
            </a:r>
            <a:r>
              <a:rPr lang="en-US" sz="3600" dirty="0" smtClean="0"/>
              <a:t> </a:t>
            </a:r>
            <a:r>
              <a:rPr lang="ru-RU" sz="3600" dirty="0" smtClean="0"/>
              <a:t>прямоугольного параллелепипеда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3571876"/>
            <a:ext cx="3657600" cy="23574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sz="4900" dirty="0" smtClean="0"/>
          </a:p>
          <a:p>
            <a:pPr>
              <a:buNone/>
            </a:pPr>
            <a:endParaRPr lang="en-US" sz="4900" dirty="0" smtClean="0"/>
          </a:p>
          <a:p>
            <a:pPr>
              <a:buNone/>
            </a:pPr>
            <a:r>
              <a:rPr lang="en-US" sz="7200" dirty="0" smtClean="0"/>
              <a:t>c</a:t>
            </a:r>
            <a:endParaRPr lang="ru-RU" sz="7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7200" dirty="0" smtClean="0"/>
              <a:t>               a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sz="1600" dirty="0" smtClean="0"/>
              <a:t>            </a:t>
            </a:r>
            <a:r>
              <a:rPr lang="en-US" sz="1800" dirty="0" smtClean="0"/>
              <a:t> c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b="1" dirty="0" smtClean="0"/>
          </a:p>
          <a:p>
            <a:pPr algn="ctr">
              <a:buNone/>
            </a:pPr>
            <a:endParaRPr lang="en-US" sz="5800" b="1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endParaRPr>
          </a:p>
          <a:p>
            <a:pPr algn="ctr">
              <a:buNone/>
            </a:pPr>
            <a:endParaRPr lang="en-US" sz="5800" b="1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endParaRPr>
          </a:p>
          <a:p>
            <a:pPr algn="ctr">
              <a:buNone/>
            </a:pPr>
            <a:r>
              <a:rPr lang="ru-RU" sz="5800" b="1" dirty="0" smtClean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   </a:t>
            </a:r>
            <a:r>
              <a:rPr lang="en-US" sz="12800" b="1" dirty="0" smtClean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L = 4</a:t>
            </a:r>
            <a:r>
              <a:rPr lang="ru-RU" sz="12800" b="1" dirty="0" smtClean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sz="12800" b="1" dirty="0" smtClean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( a + b + c)</a:t>
            </a:r>
            <a:endParaRPr lang="ru-RU" sz="12800" b="1" dirty="0">
              <a:solidFill>
                <a:schemeClr val="accent3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1785918" y="3571876"/>
            <a:ext cx="4071966" cy="2071702"/>
          </a:xfrm>
          <a:prstGeom prst="cub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7356" y="500063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pic>
        <p:nvPicPr>
          <p:cNvPr id="1026" name="Picture 2" descr="http://school5kuz.3dn.ru/1271621565_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643314"/>
            <a:ext cx="1500198" cy="1785950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 rot="10800000">
            <a:off x="2285984" y="5143512"/>
            <a:ext cx="35719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500166" y="4357694"/>
            <a:ext cx="15716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1785918" y="5143512"/>
            <a:ext cx="500066" cy="5000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2214554"/>
            <a:ext cx="3994156" cy="301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2496901"/>
            <a:ext cx="3290887" cy="271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Прямоугольный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параллелепипед имеет следующие измерения: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 = 5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см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 = 3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см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c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= 6 см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Найти: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S ACPM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S MKOP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 ABKM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1714480" y="3714752"/>
            <a:ext cx="3786214" cy="2286016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2285984" y="5429264"/>
            <a:ext cx="321471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428728" y="4572008"/>
            <a:ext cx="17145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1714480" y="5429264"/>
            <a:ext cx="571504" cy="5715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14546" y="3357562"/>
            <a:ext cx="21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428728" y="414338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572132" y="350043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29190" y="421481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00166" y="600076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285984" y="514351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572132" y="528638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000628" y="600076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524000"/>
            <a:ext cx="3575870" cy="466344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539496" indent="-457200">
              <a:buNone/>
            </a:pP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39496" indent="-457200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1)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ACPM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= 5 ·3 = 15 (см)²</a:t>
            </a:r>
          </a:p>
          <a:p>
            <a:pPr marL="539496" indent="-457200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     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BDOK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539496" indent="-457200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2)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MKOP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= 3 ·6 = 18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(см)²</a:t>
            </a:r>
          </a:p>
          <a:p>
            <a:pPr marL="539496" indent="-457200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     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ABDC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539496" indent="-457200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3)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ABKM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= 5 ·6 = 30 (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м)²</a:t>
            </a:r>
          </a:p>
          <a:p>
            <a:pPr marL="539496" indent="-457200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     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CDOP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539496" indent="-457200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4)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п.=18 · 2 + 15 ·2 + 30 ·2 = 2( 18 + 15 + 30) =       =126 (см)²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1285852" y="3429000"/>
            <a:ext cx="3786214" cy="2071702"/>
          </a:xfrm>
          <a:prstGeom prst="cub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>
            <a:off x="1785918" y="5000636"/>
            <a:ext cx="328614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000100" y="4214818"/>
            <a:ext cx="1571636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1285852" y="5000636"/>
            <a:ext cx="500066" cy="5000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2976" y="56435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85918" y="464344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43504" y="48577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5500702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00100" y="378619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2" y="314324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43438" y="378619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072066" y="314324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770 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2993516" cy="4663440"/>
          </a:xfrm>
        </p:spPr>
        <p:txBody>
          <a:bodyPr/>
          <a:lstStyle/>
          <a:p>
            <a:r>
              <a:rPr lang="ru-RU" dirty="0" smtClean="0"/>
              <a:t>Дано:</a:t>
            </a:r>
          </a:p>
          <a:p>
            <a:r>
              <a:rPr lang="en-US" dirty="0" smtClean="0"/>
              <a:t>a= 6 </a:t>
            </a:r>
            <a:r>
              <a:rPr lang="ru-RU" dirty="0" smtClean="0"/>
              <a:t>см</a:t>
            </a:r>
          </a:p>
          <a:p>
            <a:r>
              <a:rPr lang="en-US" dirty="0" smtClean="0"/>
              <a:t>b= 8 c</a:t>
            </a:r>
            <a:r>
              <a:rPr lang="ru-RU" dirty="0" smtClean="0"/>
              <a:t>м</a:t>
            </a:r>
          </a:p>
          <a:p>
            <a:r>
              <a:rPr lang="ru-RU" dirty="0" err="1" smtClean="0"/>
              <a:t>с=</a:t>
            </a:r>
            <a:r>
              <a:rPr lang="ru-RU" dirty="0" smtClean="0"/>
              <a:t> 4 см</a:t>
            </a:r>
          </a:p>
          <a:p>
            <a:pPr>
              <a:buNone/>
            </a:pPr>
            <a:r>
              <a:rPr lang="ru-RU" dirty="0" smtClean="0"/>
              <a:t>Найти:  </a:t>
            </a:r>
            <a:r>
              <a:rPr lang="en-US" dirty="0" smtClean="0"/>
              <a:t>S</a:t>
            </a:r>
            <a:r>
              <a:rPr lang="ru-RU" dirty="0" err="1" smtClean="0"/>
              <a:t>п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524000"/>
            <a:ext cx="4075936" cy="46634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Решение:</a:t>
            </a:r>
          </a:p>
          <a:p>
            <a:pPr>
              <a:buNone/>
            </a:pPr>
            <a:r>
              <a:rPr lang="ru-RU" dirty="0" smtClean="0"/>
              <a:t>   1) 6 ·8 = 48 (см)²</a:t>
            </a:r>
          </a:p>
          <a:p>
            <a:pPr>
              <a:buNone/>
            </a:pPr>
            <a:r>
              <a:rPr lang="ru-RU" dirty="0" smtClean="0"/>
              <a:t>   2) 8 ·4 = 32 (см)²</a:t>
            </a:r>
          </a:p>
          <a:p>
            <a:pPr>
              <a:buNone/>
            </a:pPr>
            <a:r>
              <a:rPr lang="ru-RU" dirty="0" smtClean="0"/>
              <a:t>   3) 6 ·4 = 24 (см)²</a:t>
            </a:r>
          </a:p>
          <a:p>
            <a:pPr>
              <a:buNone/>
            </a:pPr>
            <a:r>
              <a:rPr lang="ru-RU" dirty="0" smtClean="0"/>
              <a:t>   4) </a:t>
            </a:r>
            <a:r>
              <a:rPr lang="en-US" dirty="0" smtClean="0"/>
              <a:t>S</a:t>
            </a:r>
            <a:r>
              <a:rPr lang="ru-RU" dirty="0" err="1" smtClean="0"/>
              <a:t>п</a:t>
            </a:r>
            <a:r>
              <a:rPr lang="ru-RU" dirty="0" smtClean="0"/>
              <a:t> = 2 ·48 +2 ·32 + +2 ·24 = 2(48 + 32 + +24) = 208 (см)²</a:t>
            </a:r>
          </a:p>
          <a:p>
            <a:pPr>
              <a:buNone/>
            </a:pPr>
            <a:r>
              <a:rPr lang="ru-RU" dirty="0" smtClean="0"/>
              <a:t>   Ответ: </a:t>
            </a:r>
            <a:r>
              <a:rPr lang="en-US" dirty="0" smtClean="0"/>
              <a:t>S</a:t>
            </a:r>
            <a:r>
              <a:rPr lang="ru-RU" dirty="0" err="1" smtClean="0"/>
              <a:t>п</a:t>
            </a:r>
            <a:r>
              <a:rPr lang="ru-RU" dirty="0" smtClean="0"/>
              <a:t> = 208(см)²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615262" cy="1712024"/>
          </a:xfrm>
        </p:spPr>
        <p:txBody>
          <a:bodyPr>
            <a:normAutofit/>
          </a:bodyPr>
          <a:lstStyle/>
          <a:p>
            <a:pPr algn="ctr"/>
            <a:r>
              <a:rPr lang="ru-RU" sz="2400" spc="300" dirty="0" smtClean="0"/>
              <a:t>ФОРМУЛА НАХОЖДЕНИЯ ПЛОЩАДИ </a:t>
            </a:r>
            <a:br>
              <a:rPr lang="ru-RU" sz="2400" spc="300" dirty="0" smtClean="0"/>
            </a:br>
            <a:r>
              <a:rPr lang="ru-RU" sz="2400" spc="300" dirty="0" smtClean="0"/>
              <a:t>ПОВЕРХНОСТИ ПРЯМОУГОЛЬНОГО ПАРАЛЛЕЛЕПИПЕДА</a:t>
            </a:r>
            <a:endParaRPr lang="ru-RU" sz="2400" spc="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3116"/>
            <a:ext cx="6829444" cy="1571636"/>
          </a:xfrm>
        </p:spPr>
        <p:txBody>
          <a:bodyPr/>
          <a:lstStyle/>
          <a:p>
            <a:r>
              <a:rPr lang="en-US" sz="4400" dirty="0" smtClean="0"/>
              <a:t>S</a:t>
            </a:r>
            <a:r>
              <a:rPr lang="ru-RU" sz="4400" dirty="0" err="1" smtClean="0"/>
              <a:t>п</a:t>
            </a:r>
            <a:r>
              <a:rPr lang="ru-RU" sz="4400" dirty="0" smtClean="0"/>
              <a:t> = 2 </a:t>
            </a:r>
            <a:r>
              <a:rPr lang="en-US" sz="4400" dirty="0" err="1" smtClean="0"/>
              <a:t>ab</a:t>
            </a:r>
            <a:r>
              <a:rPr lang="en-US" sz="4400" dirty="0" smtClean="0"/>
              <a:t> + 2 </a:t>
            </a:r>
            <a:r>
              <a:rPr lang="en-US" sz="4400" dirty="0" err="1" smtClean="0"/>
              <a:t>bc</a:t>
            </a:r>
            <a:r>
              <a:rPr lang="en-US" sz="4400" dirty="0" smtClean="0"/>
              <a:t> + 2 ac = </a:t>
            </a:r>
            <a:br>
              <a:rPr lang="en-US" sz="4400" dirty="0" smtClean="0"/>
            </a:br>
            <a:r>
              <a:rPr lang="en-US" sz="4400" dirty="0" smtClean="0"/>
              <a:t>= 2(</a:t>
            </a:r>
            <a:r>
              <a:rPr lang="en-US" sz="4400" dirty="0" err="1" smtClean="0"/>
              <a:t>ab</a:t>
            </a:r>
            <a:r>
              <a:rPr lang="en-US" sz="4400" dirty="0" smtClean="0"/>
              <a:t> + </a:t>
            </a:r>
            <a:r>
              <a:rPr lang="en-US" sz="4400" dirty="0" err="1" smtClean="0"/>
              <a:t>bc</a:t>
            </a:r>
            <a:r>
              <a:rPr lang="en-US" sz="4400" dirty="0" smtClean="0"/>
              <a:t> +ac)</a:t>
            </a:r>
            <a:endParaRPr lang="ru-RU" sz="4400" dirty="0" smtClean="0"/>
          </a:p>
          <a:p>
            <a:endParaRPr lang="ru-RU" dirty="0"/>
          </a:p>
        </p:txBody>
      </p:sp>
      <p:sp>
        <p:nvSpPr>
          <p:cNvPr id="6" name="Куб 5"/>
          <p:cNvSpPr/>
          <p:nvPr/>
        </p:nvSpPr>
        <p:spPr>
          <a:xfrm>
            <a:off x="5857884" y="3214686"/>
            <a:ext cx="1500198" cy="2928958"/>
          </a:xfrm>
          <a:prstGeom prst="cub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4929984" y="4500570"/>
            <a:ext cx="2570974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6215074" y="5786454"/>
            <a:ext cx="114300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5857884" y="5786454"/>
            <a:ext cx="357190" cy="3571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72132" y="471488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857884" y="56435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286512" y="614364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857628"/>
            <a:ext cx="1775036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527</TotalTime>
  <Words>609</Words>
  <Application>Microsoft Office PowerPoint</Application>
  <PresentationFormat>Экран (4:3)</PresentationFormat>
  <Paragraphs>175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Тема урока: </vt:lpstr>
      <vt:lpstr>Устный опрос</vt:lpstr>
      <vt:lpstr>Устный опрос</vt:lpstr>
      <vt:lpstr>Cумма длин всех ребер прямоугольного параллелепипеда</vt:lpstr>
      <vt:lpstr>Слайд 5</vt:lpstr>
      <vt:lpstr>                 Задача</vt:lpstr>
      <vt:lpstr>Решение задачи</vt:lpstr>
      <vt:lpstr>№ 770 а)</vt:lpstr>
      <vt:lpstr>ФОРМУЛА НАХОЖДЕНИЯ ПЛОЩАДИ  ПОВЕРХНОСТИ ПРЯМОУГОЛЬНОГО ПАРАЛЛЕЛЕПИПЕДА</vt:lpstr>
      <vt:lpstr>Решите задачу</vt:lpstr>
      <vt:lpstr>Самостоятельная работа</vt:lpstr>
      <vt:lpstr>№ 774 а)</vt:lpstr>
      <vt:lpstr>Задача</vt:lpstr>
      <vt:lpstr>Домашнее задание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</dc:title>
  <dc:creator>VZemtsova</dc:creator>
  <cp:lastModifiedBy>VZemtsova</cp:lastModifiedBy>
  <cp:revision>52</cp:revision>
  <dcterms:created xsi:type="dcterms:W3CDTF">2011-12-09T06:59:20Z</dcterms:created>
  <dcterms:modified xsi:type="dcterms:W3CDTF">2011-12-12T05:58:44Z</dcterms:modified>
</cp:coreProperties>
</file>