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75" r:id="rId4"/>
    <p:sldId id="257" r:id="rId5"/>
    <p:sldId id="261" r:id="rId6"/>
    <p:sldId id="277" r:id="rId7"/>
    <p:sldId id="260" r:id="rId8"/>
    <p:sldId id="278" r:id="rId9"/>
    <p:sldId id="276" r:id="rId10"/>
    <p:sldId id="279" r:id="rId11"/>
    <p:sldId id="280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66" r:id="rId20"/>
    <p:sldId id="259" r:id="rId21"/>
    <p:sldId id="265" r:id="rId22"/>
    <p:sldId id="289" r:id="rId23"/>
    <p:sldId id="290" r:id="rId24"/>
    <p:sldId id="264" r:id="rId25"/>
    <p:sldId id="270" r:id="rId26"/>
    <p:sldId id="258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0000"/>
    <a:srgbClr val="CC0066"/>
    <a:srgbClr val="990000"/>
    <a:srgbClr val="FFFFCC"/>
    <a:srgbClr val="6633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96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2F630B-594E-4031-B230-8D96841D8ABD}" type="presOf" srcId="{8FDD254B-A7A3-4B97-9FBB-6289B1A1C2D8}" destId="{F714F26A-66E6-47A5-BA72-4D05BE71D5ED}" srcOrd="0" destOrd="0" presId="urn:microsoft.com/office/officeart/2005/8/layout/venn3"/>
    <dgm:cxn modelId="{68E19F69-0767-4F44-9685-7224C21C6EBE}" type="presOf" srcId="{9E53B189-0707-4064-9012-2711E3FFAF51}" destId="{5E98A81F-6172-48FF-A315-DC20E1D6D860}" srcOrd="0" destOrd="0" presId="urn:microsoft.com/office/officeart/2005/8/layout/venn3"/>
    <dgm:cxn modelId="{4B3C1747-9E24-425C-90F3-B4A33E89A4B9}" type="presOf" srcId="{66612BEF-459C-4E4F-BD0C-352D325DEF40}" destId="{446CA65D-CB69-46F3-B3D9-11BB3C3F4571}" srcOrd="0" destOrd="0" presId="urn:microsoft.com/office/officeart/2005/8/layout/venn3"/>
    <dgm:cxn modelId="{3C130EFB-8EDF-4001-8A58-6506A3F5846E}" type="presOf" srcId="{EF3DA76C-D868-4446-A08E-A80CAB3A147C}" destId="{71C6594F-E037-4259-BCD1-AAD3B842C68C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42794D45-643C-4476-89FD-DFA0B0F3DEDB}" type="presOf" srcId="{D831D0E8-FC2F-417C-8A50-B7132907CF42}" destId="{7639CDC6-C8AB-48DF-84F2-A06C8023F0E7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8BE83B67-71BC-4E22-9A03-48C89840D27A}" type="presParOf" srcId="{446CA65D-CB69-46F3-B3D9-11BB3C3F4571}" destId="{5E98A81F-6172-48FF-A315-DC20E1D6D860}" srcOrd="0" destOrd="0" presId="urn:microsoft.com/office/officeart/2005/8/layout/venn3"/>
    <dgm:cxn modelId="{69DB3563-E028-4CC8-B272-7638ED884A3A}" type="presParOf" srcId="{446CA65D-CB69-46F3-B3D9-11BB3C3F4571}" destId="{233A0F06-B176-4222-B794-F8A2ACEF7896}" srcOrd="1" destOrd="0" presId="urn:microsoft.com/office/officeart/2005/8/layout/venn3"/>
    <dgm:cxn modelId="{970B8C57-9728-4D3E-988A-86A7916A2FF2}" type="presParOf" srcId="{446CA65D-CB69-46F3-B3D9-11BB3C3F4571}" destId="{F714F26A-66E6-47A5-BA72-4D05BE71D5ED}" srcOrd="2" destOrd="0" presId="urn:microsoft.com/office/officeart/2005/8/layout/venn3"/>
    <dgm:cxn modelId="{AD6AF40B-BF56-4D3C-AC2B-41E2C2B85E32}" type="presParOf" srcId="{446CA65D-CB69-46F3-B3D9-11BB3C3F4571}" destId="{C1BB16E1-7DA5-48EB-B3D7-8BC424EC9F8B}" srcOrd="3" destOrd="0" presId="urn:microsoft.com/office/officeart/2005/8/layout/venn3"/>
    <dgm:cxn modelId="{64447D70-3D58-4916-A5CF-D89067470B17}" type="presParOf" srcId="{446CA65D-CB69-46F3-B3D9-11BB3C3F4571}" destId="{71C6594F-E037-4259-BCD1-AAD3B842C68C}" srcOrd="4" destOrd="0" presId="urn:microsoft.com/office/officeart/2005/8/layout/venn3"/>
    <dgm:cxn modelId="{BB6A6ADD-68FC-49AB-8B54-033A435AC646}" type="presParOf" srcId="{446CA65D-CB69-46F3-B3D9-11BB3C3F4571}" destId="{DEE0814D-27E9-4EA5-92C4-69241B91B41B}" srcOrd="5" destOrd="0" presId="urn:microsoft.com/office/officeart/2005/8/layout/venn3"/>
    <dgm:cxn modelId="{E1108B7E-1E7B-4F79-9D1D-2DF2192FF173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EE03C4-407F-49DD-9DD6-3A6502AFC9C8}" type="presOf" srcId="{CD68ACB4-957B-40B2-9AB7-BA3A4F59C6F2}" destId="{6EF1AF08-9334-480F-9092-2F9E329DD69C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0BB5287D-DF5B-4D09-97F3-4BD5D509FFDE}" type="presOf" srcId="{EAE1088C-D00C-4178-B118-09F4A6B86C1F}" destId="{F0D1C6A0-6AE3-4478-BCA0-1963AF8130D5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D7C5E029-1DE2-4377-B4A5-22A86EF20D68}" type="presOf" srcId="{3C3D1718-21F3-40E3-8073-40B31DB53FAD}" destId="{F9C5F6B0-4D31-493A-9460-1EC566C3BB84}" srcOrd="0" destOrd="0" presId="urn:microsoft.com/office/officeart/2005/8/layout/venn3"/>
    <dgm:cxn modelId="{A86D07FB-4686-4BE2-8406-D5F24670559C}" type="presOf" srcId="{9B28D258-7D84-4D3E-A4D6-4DC2CAD20B9A}" destId="{218F0263-153A-4B8C-B3FB-8AB83B00CF86}" srcOrd="0" destOrd="0" presId="urn:microsoft.com/office/officeart/2005/8/layout/venn3"/>
    <dgm:cxn modelId="{A3EAD09D-CE0C-47CF-97B9-3E1D8D734C68}" type="presOf" srcId="{55503469-2CDB-46B9-B6CD-6814AE157330}" destId="{6FC185DC-2AFF-4C48-ABA6-A267AA6D91B6}" srcOrd="0" destOrd="0" presId="urn:microsoft.com/office/officeart/2005/8/layout/venn3"/>
    <dgm:cxn modelId="{EFA304F4-D2B2-4119-BE35-5DB00E078961}" type="presParOf" srcId="{F0D1C6A0-6AE3-4478-BCA0-1963AF8130D5}" destId="{F9C5F6B0-4D31-493A-9460-1EC566C3BB84}" srcOrd="0" destOrd="0" presId="urn:microsoft.com/office/officeart/2005/8/layout/venn3"/>
    <dgm:cxn modelId="{4DE58469-B2BF-4098-8590-D1B9B0EA4BF9}" type="presParOf" srcId="{F0D1C6A0-6AE3-4478-BCA0-1963AF8130D5}" destId="{B842DF3E-E78D-462F-A5CC-E16C67B01821}" srcOrd="1" destOrd="0" presId="urn:microsoft.com/office/officeart/2005/8/layout/venn3"/>
    <dgm:cxn modelId="{8E1AE81A-D653-40AA-BDDC-24A927487D5D}" type="presParOf" srcId="{F0D1C6A0-6AE3-4478-BCA0-1963AF8130D5}" destId="{6EF1AF08-9334-480F-9092-2F9E329DD69C}" srcOrd="2" destOrd="0" presId="urn:microsoft.com/office/officeart/2005/8/layout/venn3"/>
    <dgm:cxn modelId="{2B4AA82A-D55B-4D6B-94DE-FE103F214AFC}" type="presParOf" srcId="{F0D1C6A0-6AE3-4478-BCA0-1963AF8130D5}" destId="{B4C4B1EE-0694-4A8B-ADE2-6079FF95B405}" srcOrd="3" destOrd="0" presId="urn:microsoft.com/office/officeart/2005/8/layout/venn3"/>
    <dgm:cxn modelId="{6EDA01C2-C1FE-484F-88A2-DED5C7E3722E}" type="presParOf" srcId="{F0D1C6A0-6AE3-4478-BCA0-1963AF8130D5}" destId="{6FC185DC-2AFF-4C48-ABA6-A267AA6D91B6}" srcOrd="4" destOrd="0" presId="urn:microsoft.com/office/officeart/2005/8/layout/venn3"/>
    <dgm:cxn modelId="{C5FD2DD5-8796-45EC-BA7A-FCF06181A44F}" type="presParOf" srcId="{F0D1C6A0-6AE3-4478-BCA0-1963AF8130D5}" destId="{8F737D8B-7FC9-4805-BF3E-0815E46E311C}" srcOrd="5" destOrd="0" presId="urn:microsoft.com/office/officeart/2005/8/layout/venn3"/>
    <dgm:cxn modelId="{5CB69319-EC83-4710-96B6-5B1C9B083745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E9DF8-5302-4800-9623-E3BA09844A00}" type="datetimeFigureOut">
              <a:rPr lang="ru-RU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37E05-9141-47D1-B8FA-15E3139A6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AF74-6FDD-4118-ADC0-7CDFD809272C}" type="datetimeFigureOut">
              <a:rPr lang="ru-RU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C8576-FC84-4CC7-996A-E670B90C3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3FEF6-6873-4303-BD30-27AF9EE74330}" type="datetimeFigureOut">
              <a:rPr lang="ru-RU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3B442-DCEA-4A82-BA15-39B46DD3B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9F6-D754-4A2A-A105-DCCEA051B1C8}" type="datetimeFigureOut">
              <a:rPr lang="ru-RU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0FA13-2DC5-4A31-B22B-44D834136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DBB1D-533A-42B7-8FA3-94C330476E00}" type="datetimeFigureOut">
              <a:rPr lang="ru-RU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D32FD-9BE9-46EE-9E00-0A9F8D6E2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02D29-E5A2-41F3-A3DE-417CC149E846}" type="datetimeFigureOut">
              <a:rPr lang="ru-RU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36FE6-DDAF-4D4A-BC26-33E8327E9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989F1-5C15-46A1-8498-762836350D67}" type="datetimeFigureOut">
              <a:rPr lang="ru-RU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BDE5-26D4-4B72-B1CF-3CA97465A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AF1D1-670B-4217-BB22-9685A8534D58}" type="datetimeFigureOut">
              <a:rPr lang="ru-RU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0E29-9776-4EB5-92A6-65C131D40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6461D-AF28-41FC-B683-3073DFC855EE}" type="datetimeFigureOut">
              <a:rPr lang="ru-RU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DB8B-AC3A-4C19-9E99-40664F0B7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0A509-C667-4E76-BEA8-6AC9601E12E9}" type="datetimeFigureOut">
              <a:rPr lang="ru-RU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72A55-5EB4-461A-914B-DCCBABDDA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BCDED-6112-4DB9-9E10-D5560D5E4D0B}" type="datetimeFigureOut">
              <a:rPr lang="ru-RU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55550-309C-447F-8B53-56FEE8EDE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45D652-6372-4281-852D-9C5666D5981C}" type="datetimeFigureOut">
              <a:rPr lang="ru-RU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1D657E-A1D1-40DF-BCF5-86B7222A1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ransition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1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D:\Общие документы\КАРТИНКИ\АНИМИРОВАННЫЕ КАРТИНКИ\1 (278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04475" y="1052513"/>
            <a:ext cx="1714500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55650" y="765175"/>
            <a:ext cx="6408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990000"/>
                </a:solidFill>
              </a:rPr>
              <a:t>Внеклассное мероприятие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55600" y="2420938"/>
            <a:ext cx="106251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b="1" i="1">
                <a:solidFill>
                  <a:srgbClr val="CC0066"/>
                </a:solidFill>
              </a:rPr>
              <a:t>«В гостях у её Величества </a:t>
            </a:r>
          </a:p>
          <a:p>
            <a:r>
              <a:rPr lang="ru-RU" sz="4800" b="1" i="1">
                <a:solidFill>
                  <a:srgbClr val="CC0066"/>
                </a:solidFill>
              </a:rPr>
              <a:t>Королевы Электричества»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843213" y="4221163"/>
            <a:ext cx="1971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rgbClr val="800000"/>
                </a:solidFill>
              </a:rPr>
              <a:t>1-4 классы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067175" y="5876925"/>
            <a:ext cx="5064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rgbClr val="800000"/>
                </a:solidFill>
              </a:rPr>
              <a:t>МОУ «Поповская ООШ» </a:t>
            </a:r>
          </a:p>
          <a:p>
            <a:r>
              <a:rPr lang="ru-RU" sz="2000" b="1" i="1">
                <a:solidFill>
                  <a:srgbClr val="800000"/>
                </a:solidFill>
              </a:rPr>
              <a:t>Авторы:Баландина Н.В., Рыжова Н.А.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142875" y="785813"/>
            <a:ext cx="8786813" cy="1714500"/>
          </a:xfrm>
          <a:prstGeom prst="cloudCallout">
            <a:avLst>
              <a:gd name="adj1" fmla="val -23295"/>
              <a:gd name="adj2" fmla="val 202924"/>
            </a:avLst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Каждый электрон несёт небольшой заряд энергии. Когда таких электронов накапливается, заряд становится большим и возникает электрическое напряжение.</a:t>
            </a:r>
            <a:endParaRPr lang="ru-RU" sz="2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1506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Картинка 1 из 207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786058"/>
            <a:ext cx="5076825" cy="3943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2500313" y="785813"/>
            <a:ext cx="6429375" cy="1428750"/>
          </a:xfrm>
          <a:prstGeom prst="cloudCallout">
            <a:avLst>
              <a:gd name="adj1" fmla="val 12512"/>
              <a:gd name="adj2" fmla="val 215540"/>
            </a:avLst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Поток заряженных частиц в одном направлении учёные назвали </a:t>
            </a:r>
            <a:r>
              <a:rPr lang="ru-RU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электрическим током. </a:t>
            </a:r>
          </a:p>
        </p:txBody>
      </p:sp>
      <p:pic>
        <p:nvPicPr>
          <p:cNvPr id="22530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50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Картинка 145 из 164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14282" y="2500306"/>
            <a:ext cx="5160648" cy="409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395288" y="908050"/>
            <a:ext cx="8291512" cy="1847850"/>
          </a:xfrm>
        </p:spPr>
        <p:txBody>
          <a:bodyPr/>
          <a:lstStyle/>
          <a:p>
            <a:r>
              <a:rPr lang="ru-RU" sz="4000" smtClean="0">
                <a:solidFill>
                  <a:srgbClr val="800000"/>
                </a:solidFill>
              </a:rPr>
              <a:t>Утюг - нагревающийся металлический прибор для глаженья </a:t>
            </a:r>
            <a:r>
              <a:rPr lang="ru-RU" sz="4000" b="1" smtClean="0">
                <a:solidFill>
                  <a:srgbClr val="800000"/>
                </a:solidFill>
              </a:rPr>
              <a:t>(детям в руки брать не рекомендуется)</a:t>
            </a:r>
            <a:r>
              <a:rPr lang="ru-RU" sz="4600" smtClean="0"/>
              <a:t> </a:t>
            </a:r>
          </a:p>
        </p:txBody>
      </p:sp>
      <p:pic>
        <p:nvPicPr>
          <p:cNvPr id="46084" name="Picture 4" descr="i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4005263"/>
            <a:ext cx="2952750" cy="2540000"/>
          </a:xfrm>
          <a:ln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>
          <a:xfrm>
            <a:off x="395288" y="1628775"/>
            <a:ext cx="8532812" cy="1703388"/>
          </a:xfrm>
        </p:spPr>
        <p:txBody>
          <a:bodyPr/>
          <a:lstStyle/>
          <a:p>
            <a:r>
              <a:rPr lang="ru-RU" sz="4000" b="1" smtClean="0">
                <a:solidFill>
                  <a:srgbClr val="800000"/>
                </a:solidFill>
              </a:rPr>
              <a:t>Пылесос –</a:t>
            </a:r>
            <a:r>
              <a:rPr lang="ru-RU" sz="4000" smtClean="0">
                <a:solidFill>
                  <a:srgbClr val="800000"/>
                </a:solidFill>
              </a:rPr>
              <a:t/>
            </a:r>
            <a:br>
              <a:rPr lang="ru-RU" sz="4000" smtClean="0">
                <a:solidFill>
                  <a:srgbClr val="800000"/>
                </a:solidFill>
              </a:rPr>
            </a:br>
            <a:r>
              <a:rPr lang="ru-RU" sz="4000" smtClean="0">
                <a:solidFill>
                  <a:srgbClr val="800000"/>
                </a:solidFill>
              </a:rPr>
              <a:t>машина для удаления пыли, которая засасывает  ее с воздухом.</a:t>
            </a:r>
            <a:r>
              <a:rPr lang="ru-RU" sz="4000" b="1" smtClean="0">
                <a:solidFill>
                  <a:srgbClr val="800000"/>
                </a:solidFill>
              </a:rPr>
              <a:t/>
            </a:r>
            <a:br>
              <a:rPr lang="ru-RU" sz="4000" b="1" smtClean="0">
                <a:solidFill>
                  <a:srgbClr val="800000"/>
                </a:solidFill>
              </a:rPr>
            </a:br>
            <a:r>
              <a:rPr lang="ru-RU" sz="4000" b="1" smtClean="0">
                <a:solidFill>
                  <a:srgbClr val="800000"/>
                </a:solidFill>
              </a:rPr>
              <a:t>(не открывайте, не разбирайте, а родителей поджидайте)</a:t>
            </a:r>
            <a:r>
              <a:rPr lang="ru-RU" sz="4600" smtClean="0"/>
              <a:t> </a:t>
            </a:r>
          </a:p>
        </p:txBody>
      </p:sp>
      <p:pic>
        <p:nvPicPr>
          <p:cNvPr id="47108" name="Picture 4" descr="VCK1400EA_a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3573463"/>
            <a:ext cx="1963738" cy="3068637"/>
          </a:xfrm>
          <a:ln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323850" y="2565400"/>
            <a:ext cx="8229600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800000"/>
                </a:solidFill>
              </a:rPr>
              <a:t>Телевизор – </a:t>
            </a:r>
            <a:r>
              <a:rPr lang="ru-RU" sz="4000" smtClean="0">
                <a:solidFill>
                  <a:srgbClr val="800000"/>
                </a:solidFill>
              </a:rPr>
              <a:t>телевизионный приемник, предназначенный для приёма телевизионных передач </a:t>
            </a:r>
            <a:r>
              <a:rPr lang="ru-RU" sz="4000" b="1" smtClean="0">
                <a:solidFill>
                  <a:srgbClr val="800000"/>
                </a:solidFill>
              </a:rPr>
              <a:t>(необходимо осторожное обращение)</a:t>
            </a:r>
            <a:r>
              <a:rPr lang="ru-RU" sz="4600" smtClean="0"/>
              <a:t> </a:t>
            </a:r>
          </a:p>
        </p:txBody>
      </p:sp>
      <p:pic>
        <p:nvPicPr>
          <p:cNvPr id="48132" name="Picture 4" descr="i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4005263"/>
            <a:ext cx="2952750" cy="2519362"/>
          </a:xfrm>
          <a:ln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250825" y="1052513"/>
            <a:ext cx="8229600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800000"/>
                </a:solidFill>
              </a:rPr>
              <a:t>Электропечь –</a:t>
            </a:r>
            <a:r>
              <a:rPr lang="ru-RU" sz="4000" smtClean="0">
                <a:solidFill>
                  <a:srgbClr val="800000"/>
                </a:solidFill>
              </a:rPr>
              <a:t>                                            устройство для приготовления пищи</a:t>
            </a:r>
            <a:r>
              <a:rPr lang="ru-RU" sz="4000" b="1" smtClean="0">
                <a:solidFill>
                  <a:srgbClr val="800000"/>
                </a:solidFill>
              </a:rPr>
              <a:t/>
            </a:r>
            <a:br>
              <a:rPr lang="ru-RU" sz="4000" b="1" smtClean="0">
                <a:solidFill>
                  <a:srgbClr val="800000"/>
                </a:solidFill>
              </a:rPr>
            </a:br>
            <a:r>
              <a:rPr lang="ru-RU" sz="4000" b="1" smtClean="0">
                <a:solidFill>
                  <a:srgbClr val="800000"/>
                </a:solidFill>
              </a:rPr>
              <a:t>(будьте осторожны в обращении)</a:t>
            </a:r>
            <a:r>
              <a:rPr lang="ru-RU" sz="4600" smtClean="0"/>
              <a:t> </a:t>
            </a:r>
          </a:p>
        </p:txBody>
      </p:sp>
      <p:pic>
        <p:nvPicPr>
          <p:cNvPr id="50180" name="Picture 4" descr="640x480__bosch-hss-862-keu__61796535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43213" y="2565400"/>
            <a:ext cx="3024187" cy="3687763"/>
          </a:xfrm>
          <a:ln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323850" y="1844675"/>
            <a:ext cx="8229600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800000"/>
                </a:solidFill>
              </a:rPr>
              <a:t>Выключатель – </a:t>
            </a:r>
            <a:r>
              <a:rPr lang="ru-RU" sz="3200" smtClean="0">
                <a:solidFill>
                  <a:srgbClr val="800000"/>
                </a:solidFill>
              </a:rPr>
              <a:t>прибор        для включения и выключения электрического тока.                             </a:t>
            </a:r>
            <a:r>
              <a:rPr lang="ru-RU" sz="3200" b="1" smtClean="0">
                <a:solidFill>
                  <a:srgbClr val="800000"/>
                </a:solidFill>
              </a:rPr>
              <a:t>Розетка –</a:t>
            </a:r>
            <a:r>
              <a:rPr lang="ru-RU" sz="3200" smtClean="0">
                <a:solidFill>
                  <a:srgbClr val="800000"/>
                </a:solidFill>
              </a:rPr>
              <a:t> устройство            для присоединения электроприборов к сети  (</a:t>
            </a:r>
            <a:r>
              <a:rPr lang="ru-RU" sz="3200" b="1" smtClean="0">
                <a:solidFill>
                  <a:srgbClr val="800000"/>
                </a:solidFill>
              </a:rPr>
              <a:t>вынимайте осторожно вилку из розетки)</a:t>
            </a:r>
            <a:r>
              <a:rPr lang="ru-RU" sz="4600" smtClean="0"/>
              <a:t> </a:t>
            </a:r>
          </a:p>
        </p:txBody>
      </p:sp>
      <p:pic>
        <p:nvPicPr>
          <p:cNvPr id="51204" name="Picture 4" descr="i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3429000"/>
            <a:ext cx="4032250" cy="3009900"/>
          </a:xfrm>
          <a:ln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323850" y="549275"/>
            <a:ext cx="8362950" cy="57753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3600" u="sng" smtClean="0">
                <a:solidFill>
                  <a:srgbClr val="FF0000"/>
                </a:solidFill>
              </a:rPr>
              <a:t>Правила обращения с электроприборами.</a:t>
            </a:r>
            <a:endParaRPr lang="ru-RU" sz="360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ru-RU" sz="2000" smtClean="0">
              <a:solidFill>
                <a:srgbClr val="800000"/>
              </a:solidFill>
            </a:endParaRPr>
          </a:p>
          <a:p>
            <a:pPr>
              <a:lnSpc>
                <a:spcPct val="90000"/>
              </a:lnSpc>
            </a:pPr>
            <a:endParaRPr lang="ru-RU" sz="2000" b="1" smtClean="0">
              <a:solidFill>
                <a:srgbClr val="80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500" b="1" smtClean="0">
                <a:solidFill>
                  <a:srgbClr val="800000"/>
                </a:solidFill>
              </a:rPr>
              <a:t>Вынимай вилку из розетки аккуратно и осторожно.</a:t>
            </a:r>
          </a:p>
          <a:p>
            <a:pPr>
              <a:lnSpc>
                <a:spcPct val="90000"/>
              </a:lnSpc>
            </a:pPr>
            <a:r>
              <a:rPr lang="ru-RU" sz="2500" b="1" smtClean="0">
                <a:solidFill>
                  <a:srgbClr val="800000"/>
                </a:solidFill>
              </a:rPr>
              <a:t>Не дергай за шнур.</a:t>
            </a:r>
          </a:p>
          <a:p>
            <a:pPr>
              <a:lnSpc>
                <a:spcPct val="90000"/>
              </a:lnSpc>
            </a:pPr>
            <a:r>
              <a:rPr lang="ru-RU" sz="2500" b="1" smtClean="0">
                <a:solidFill>
                  <a:srgbClr val="800000"/>
                </a:solidFill>
              </a:rPr>
              <a:t>Не суй пальцы и посторонние предметы в розетку!</a:t>
            </a:r>
          </a:p>
          <a:p>
            <a:pPr>
              <a:lnSpc>
                <a:spcPct val="90000"/>
              </a:lnSpc>
            </a:pPr>
            <a:r>
              <a:rPr lang="ru-RU" sz="2500" b="1" smtClean="0">
                <a:solidFill>
                  <a:srgbClr val="800000"/>
                </a:solidFill>
              </a:rPr>
              <a:t>Не оставляй включенные электроприборы без присмотра!</a:t>
            </a:r>
          </a:p>
          <a:p>
            <a:pPr>
              <a:lnSpc>
                <a:spcPct val="90000"/>
              </a:lnSpc>
            </a:pPr>
            <a:r>
              <a:rPr lang="ru-RU" sz="2500" b="1" smtClean="0">
                <a:solidFill>
                  <a:srgbClr val="800000"/>
                </a:solidFill>
              </a:rPr>
              <a:t>Не пользуйся неисправными электроприборами!</a:t>
            </a:r>
          </a:p>
          <a:p>
            <a:pPr>
              <a:lnSpc>
                <a:spcPct val="90000"/>
              </a:lnSpc>
            </a:pPr>
            <a:r>
              <a:rPr lang="ru-RU" sz="2500" b="1" smtClean="0">
                <a:solidFill>
                  <a:srgbClr val="800000"/>
                </a:solidFill>
              </a:rPr>
              <a:t>Не дотрагивайся до проводов мокрыми руками!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3252" name="Picture 4" descr="i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12875"/>
            <a:ext cx="4176713" cy="3125788"/>
          </a:xfrm>
          <a:ln/>
        </p:spPr>
      </p:pic>
      <p:pic>
        <p:nvPicPr>
          <p:cNvPr id="53253" name="Picture 5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404813"/>
            <a:ext cx="3744913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3860800"/>
            <a:ext cx="3671888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142875" y="785813"/>
            <a:ext cx="5143500" cy="1928812"/>
          </a:xfrm>
          <a:prstGeom prst="cloudCallout">
            <a:avLst>
              <a:gd name="adj1" fmla="val -21547"/>
              <a:gd name="adj2" fmla="val 163290"/>
            </a:avLst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как нам дома помогает электричество? Составьте пары рисунков. Назовите электроприборы.</a:t>
            </a:r>
          </a:p>
        </p:txBody>
      </p:sp>
      <p:pic>
        <p:nvPicPr>
          <p:cNvPr id="26626" name="Picture 9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572000"/>
            <a:ext cx="14081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Картинка 45 из 1243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3913" y="928688"/>
            <a:ext cx="17160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Картинка 8 из 27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3" y="3929063"/>
            <a:ext cx="264318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Картинка 39 из 2617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0" y="2928938"/>
            <a:ext cx="3194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Картинка 78 из 246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4714875"/>
            <a:ext cx="28670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3286125" y="2214563"/>
            <a:ext cx="3857625" cy="150018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5286375" y="4572001"/>
            <a:ext cx="1571625" cy="11430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86800" cy="1847850"/>
          </a:xfrm>
        </p:spPr>
        <p:txBody>
          <a:bodyPr/>
          <a:lstStyle/>
          <a:p>
            <a:r>
              <a:rPr lang="ru-RU" b="1" i="1" smtClean="0">
                <a:solidFill>
                  <a:srgbClr val="CC0066"/>
                </a:solidFill>
                <a:latin typeface="Arial" charset="0"/>
              </a:rPr>
              <a:t>        Её Величество -</a:t>
            </a:r>
            <a:br>
              <a:rPr lang="ru-RU" b="1" i="1" smtClean="0">
                <a:solidFill>
                  <a:srgbClr val="CC0066"/>
                </a:solidFill>
                <a:latin typeface="Arial" charset="0"/>
              </a:rPr>
            </a:br>
            <a:r>
              <a:rPr lang="ru-RU" b="1" i="1" smtClean="0">
                <a:solidFill>
                  <a:srgbClr val="CC0066"/>
                </a:solidFill>
                <a:latin typeface="Arial" charset="0"/>
              </a:rPr>
              <a:t>Королева Электричества</a:t>
            </a:r>
          </a:p>
        </p:txBody>
      </p:sp>
      <p:pic>
        <p:nvPicPr>
          <p:cNvPr id="45060" name="Picture 4" descr="doll-11-princess-sochi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989138"/>
            <a:ext cx="3159125" cy="4608512"/>
          </a:xfrm>
        </p:spPr>
      </p:pic>
      <p:pic>
        <p:nvPicPr>
          <p:cNvPr id="45061" name="Picture 5" descr="prev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708275"/>
            <a:ext cx="3168650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Картинка 15 из 526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3071813"/>
            <a:ext cx="26955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4" descr="Картинка 14 из 915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03354">
            <a:off x="865188" y="246063"/>
            <a:ext cx="27955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4" descr="Картинка 76 из 1518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1857375"/>
            <a:ext cx="257175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6" descr="Картинка 15 из 5463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3214688"/>
            <a:ext cx="4595813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1214437" y="2571751"/>
            <a:ext cx="2500313" cy="78581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143625" y="2714625"/>
            <a:ext cx="1785938" cy="3571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Картинка 6 из 12219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38" y="2857500"/>
            <a:ext cx="2500312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4" descr="Картинка 13 из 12219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928688"/>
            <a:ext cx="2500313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8" descr="Картинка 182 из 458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8" y="464343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Картинка 367 из 4580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5" y="857250"/>
            <a:ext cx="200025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286125" y="3714750"/>
            <a:ext cx="2928938" cy="107156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3857626" y="3929062"/>
            <a:ext cx="2000250" cy="71437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1412875"/>
            <a:ext cx="8229600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800000"/>
                </a:solidFill>
              </a:rPr>
              <a:t>       Видишь кусок электропровода </a:t>
            </a:r>
            <a:br>
              <a:rPr lang="ru-RU" sz="4000" b="1" smtClean="0">
                <a:solidFill>
                  <a:srgbClr val="800000"/>
                </a:solidFill>
              </a:rPr>
            </a:br>
            <a:r>
              <a:rPr lang="ru-RU" sz="4000" b="1" smtClean="0">
                <a:solidFill>
                  <a:srgbClr val="800000"/>
                </a:solidFill>
              </a:rPr>
              <a:t>        Хвататься за него нет повода.</a:t>
            </a:r>
            <a:br>
              <a:rPr lang="ru-RU" sz="4000" b="1" smtClean="0">
                <a:solidFill>
                  <a:srgbClr val="800000"/>
                </a:solidFill>
              </a:rPr>
            </a:br>
            <a:r>
              <a:rPr lang="ru-RU" sz="4000" b="1" smtClean="0">
                <a:solidFill>
                  <a:srgbClr val="800000"/>
                </a:solidFill>
              </a:rPr>
              <a:t>           И на лежащий не наступай,</a:t>
            </a:r>
            <a:br>
              <a:rPr lang="ru-RU" sz="4000" b="1" smtClean="0">
                <a:solidFill>
                  <a:srgbClr val="800000"/>
                </a:solidFill>
              </a:rPr>
            </a:br>
            <a:r>
              <a:rPr lang="ru-RU" sz="4000" b="1" smtClean="0">
                <a:solidFill>
                  <a:srgbClr val="800000"/>
                </a:solidFill>
              </a:rPr>
              <a:t>           Ударит током, так и знай.</a:t>
            </a:r>
          </a:p>
        </p:txBody>
      </p:sp>
      <p:pic>
        <p:nvPicPr>
          <p:cNvPr id="54276" name="Picture 4" descr="34197466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43213" y="2492375"/>
            <a:ext cx="2857500" cy="4038600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2133600"/>
            <a:ext cx="8229600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800000"/>
                </a:solidFill>
              </a:rPr>
              <a:t>Для электричества вода – хороший проводник. Руки   мокрые твои, маленький шутник? Тогда, мой друг, остерегайся, иначе вас ударит ток, поучишь болевой ты шок.</a:t>
            </a:r>
          </a:p>
        </p:txBody>
      </p:sp>
      <p:pic>
        <p:nvPicPr>
          <p:cNvPr id="55300" name="Picture 4" descr="21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3573463"/>
            <a:ext cx="5976938" cy="2717800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142875" y="785813"/>
            <a:ext cx="8786813" cy="1857375"/>
          </a:xfrm>
          <a:prstGeom prst="cloudCallout">
            <a:avLst>
              <a:gd name="adj1" fmla="val -20430"/>
              <a:gd name="adj2" fmla="val 171491"/>
            </a:avLst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Электричество может быть опасным! Никогда не прикасайся к оголённым проводам! Не трогай выключатель и розетку мокрыми руками!</a:t>
            </a:r>
          </a:p>
        </p:txBody>
      </p:sp>
      <p:pic>
        <p:nvPicPr>
          <p:cNvPr id="21511" name="Picture 7" descr="Картинка 143 из 95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2917825"/>
            <a:ext cx="4310062" cy="394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142875" y="785813"/>
            <a:ext cx="5357813" cy="1857375"/>
          </a:xfrm>
          <a:prstGeom prst="cloudCallout">
            <a:avLst>
              <a:gd name="adj1" fmla="val -25370"/>
              <a:gd name="adj2" fmla="val 112315"/>
            </a:avLst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 дальним селам, городам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 идет по проводам?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Светлое величество.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 …</a:t>
            </a:r>
          </a:p>
        </p:txBody>
      </p:sp>
      <p:pic>
        <p:nvPicPr>
          <p:cNvPr id="34818" name="Picture 9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572000"/>
            <a:ext cx="14081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носка-облако 7"/>
          <p:cNvSpPr/>
          <p:nvPr/>
        </p:nvSpPr>
        <p:spPr>
          <a:xfrm>
            <a:off x="3643313" y="4643438"/>
            <a:ext cx="5143500" cy="1785937"/>
          </a:xfrm>
          <a:prstGeom prst="cloudCallout">
            <a:avLst>
              <a:gd name="adj1" fmla="val -84808"/>
              <a:gd name="adj2" fmla="val -40767"/>
            </a:avLst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 тропинкам я бегу,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Без тропинки не могу.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Где меня, ребята, нет,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 зажжется в доме свет.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5" descr="Картинка 90 из 9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000125"/>
            <a:ext cx="3429000" cy="300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5843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29250" y="5226050"/>
            <a:ext cx="31670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4786322"/>
            <a:ext cx="3571900" cy="15001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Тысячелетиями люди наблюдали       вспышки      и огненные     зигзаги  молний, раскаты       грома.     Они   не понимали,     как     всё      это происходит,      приписывали эти действия богам, боялись гнева богов.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И     лишь    немногим более    ста   лет  назад  люди нашли     объяснение      этим явлениям  природы  и  стали использовать     их    себе   во благо.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Картинка 42 из 614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928688"/>
            <a:ext cx="4857750" cy="573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858125" y="6429375"/>
            <a:ext cx="1000125" cy="2143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642938" y="785813"/>
            <a:ext cx="5000625" cy="1571625"/>
          </a:xfrm>
          <a:prstGeom prst="cloudCallout">
            <a:avLst>
              <a:gd name="adj1" fmla="val -28319"/>
              <a:gd name="adj2" fmla="val 223047"/>
            </a:avLst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раньше использовали люди для освещения дома?</a:t>
            </a:r>
          </a:p>
        </p:txBody>
      </p:sp>
      <p:pic>
        <p:nvPicPr>
          <p:cNvPr id="15362" name="Picture 9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572000"/>
            <a:ext cx="14081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1" descr="Картинка 16 из 944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1000125"/>
            <a:ext cx="6738937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Картинка 1 из 10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лако 2"/>
          <p:cNvSpPr/>
          <p:nvPr/>
        </p:nvSpPr>
        <p:spPr>
          <a:xfrm>
            <a:off x="6858000" y="142875"/>
            <a:ext cx="2071688" cy="785813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лучина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Картинка 1 из 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лако 6"/>
          <p:cNvSpPr/>
          <p:nvPr/>
        </p:nvSpPr>
        <p:spPr>
          <a:xfrm>
            <a:off x="6858000" y="5929313"/>
            <a:ext cx="2071688" cy="785812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свеча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" descr="Картинка 3 из 5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лако 3"/>
          <p:cNvSpPr/>
          <p:nvPr/>
        </p:nvSpPr>
        <p:spPr>
          <a:xfrm>
            <a:off x="142875" y="5857875"/>
            <a:ext cx="3214688" cy="857250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керосиновая лампа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Картинка 36 из 444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лако 2"/>
          <p:cNvSpPr/>
          <p:nvPr/>
        </p:nvSpPr>
        <p:spPr>
          <a:xfrm>
            <a:off x="6643688" y="214313"/>
            <a:ext cx="2286000" cy="785812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лампочка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2500313" y="785813"/>
            <a:ext cx="6429375" cy="1571625"/>
          </a:xfrm>
          <a:prstGeom prst="cloudCallout">
            <a:avLst>
              <a:gd name="adj1" fmla="val 12512"/>
              <a:gd name="adj2" fmla="val 215540"/>
            </a:avLst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Учёные установили, что </a:t>
            </a:r>
            <a:r>
              <a:rPr lang="ru-RU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электричество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это поток мельчайших заряженных частиц – </a:t>
            </a:r>
            <a:r>
              <a:rPr lang="ru-RU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электронов.</a:t>
            </a:r>
          </a:p>
        </p:txBody>
      </p:sp>
      <p:pic>
        <p:nvPicPr>
          <p:cNvPr id="2048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50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Картинка 8 из 40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643182"/>
            <a:ext cx="5076825" cy="4024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ерая">
      <a:dk1>
        <a:sysClr val="windowText" lastClr="000000"/>
      </a:dk1>
      <a:lt1>
        <a:sysClr val="window" lastClr="FFFE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E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E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282</TotalTime>
  <Words>275</Words>
  <Application>Microsoft Office PowerPoint</Application>
  <PresentationFormat>Экран (4:3)</PresentationFormat>
  <Paragraphs>36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Слайд 1</vt:lpstr>
      <vt:lpstr>        Её Величество - Королева Электричества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Утюг - нагревающийся металлический прибор для глаженья (детям в руки брать не рекомендуется) </vt:lpstr>
      <vt:lpstr>Пылесос – машина для удаления пыли, которая засасывает  ее с воздухом. (не открывайте, не разбирайте, а родителей поджидайте) </vt:lpstr>
      <vt:lpstr>Телевизор – телевизионный приемник, предназначенный для приёма телевизионных передач (необходимо осторожное обращение) </vt:lpstr>
      <vt:lpstr>Электропечь –                                            устройство для приготовления пищи (будьте осторожны в обращении) </vt:lpstr>
      <vt:lpstr>Выключатель – прибор        для включения и выключения электрического тока.                             Розетка – устройство            для присоединения электроприборов к сети  (вынимайте осторожно вилку из розетки) </vt:lpstr>
      <vt:lpstr>Слайд 17</vt:lpstr>
      <vt:lpstr>Слайд 18</vt:lpstr>
      <vt:lpstr>Слайд 19</vt:lpstr>
      <vt:lpstr>Слайд 20</vt:lpstr>
      <vt:lpstr>Слайд 21</vt:lpstr>
      <vt:lpstr>       Видишь кусок электропровода          Хвататься за него нет повода.            И на лежащий не наступай,            Ударит током, так и знай.</vt:lpstr>
      <vt:lpstr>Для электричества вода – хороший проводник. Руки   мокрые твои, маленький шутник? Тогда, мой друг, остерегайся, иначе вас ударит ток, поучишь болевой ты шок.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Леонид</dc:creator>
  <cp:lastModifiedBy>Баландина</cp:lastModifiedBy>
  <cp:revision>29</cp:revision>
  <dcterms:modified xsi:type="dcterms:W3CDTF">2012-09-13T16:29:39Z</dcterms:modified>
</cp:coreProperties>
</file>