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7"/>
  </p:notesMasterIdLst>
  <p:sldIdLst>
    <p:sldId id="256" r:id="rId2"/>
    <p:sldId id="267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B71BC-0BF6-4AFC-9E11-ABDB72438E9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4F2FB6-0D18-4043-95FA-BB05E184A578}">
      <dgm:prSet phldrT="[Текст]"/>
      <dgm:spPr/>
      <dgm:t>
        <a:bodyPr/>
        <a:lstStyle/>
        <a:p>
          <a:r>
            <a:rPr lang="ru-RU" dirty="0" smtClean="0"/>
            <a:t>Школа</a:t>
          </a:r>
          <a:endParaRPr lang="ru-RU" dirty="0"/>
        </a:p>
      </dgm:t>
    </dgm:pt>
    <dgm:pt modelId="{A2AFD160-27B5-46D3-B7A9-79E4C8AA4808}" type="parTrans" cxnId="{501ABF20-14B3-4D05-B0E0-CE0F09D75A15}">
      <dgm:prSet/>
      <dgm:spPr/>
      <dgm:t>
        <a:bodyPr/>
        <a:lstStyle/>
        <a:p>
          <a:endParaRPr lang="ru-RU"/>
        </a:p>
      </dgm:t>
    </dgm:pt>
    <dgm:pt modelId="{B74D8F7A-C6EF-48F0-8141-87AFBE9F1A76}" type="sibTrans" cxnId="{501ABF20-14B3-4D05-B0E0-CE0F09D75A15}">
      <dgm:prSet/>
      <dgm:spPr/>
      <dgm:t>
        <a:bodyPr/>
        <a:lstStyle/>
        <a:p>
          <a:endParaRPr lang="ru-RU"/>
        </a:p>
      </dgm:t>
    </dgm:pt>
    <dgm:pt modelId="{78D9C048-4A48-4E8D-A6C4-D84AF4FFA014}">
      <dgm:prSet phldrT="[Текст]"/>
      <dgm:spPr/>
      <dgm:t>
        <a:bodyPr/>
        <a:lstStyle/>
        <a:p>
          <a:r>
            <a:rPr lang="ru-RU" dirty="0" smtClean="0"/>
            <a:t>ЕГЭ</a:t>
          </a:r>
          <a:endParaRPr lang="ru-RU" dirty="0"/>
        </a:p>
      </dgm:t>
    </dgm:pt>
    <dgm:pt modelId="{15D32035-F75A-4629-AEA8-C6E4093AD316}" type="parTrans" cxnId="{81995C75-21B3-42E5-AD4D-992E305CB33A}">
      <dgm:prSet/>
      <dgm:spPr/>
      <dgm:t>
        <a:bodyPr/>
        <a:lstStyle/>
        <a:p>
          <a:endParaRPr lang="ru-RU"/>
        </a:p>
      </dgm:t>
    </dgm:pt>
    <dgm:pt modelId="{CE4B2FFD-3CB2-47AD-9427-9EC951EF2000}" type="sibTrans" cxnId="{81995C75-21B3-42E5-AD4D-992E305CB33A}">
      <dgm:prSet/>
      <dgm:spPr/>
      <dgm:t>
        <a:bodyPr/>
        <a:lstStyle/>
        <a:p>
          <a:endParaRPr lang="ru-RU"/>
        </a:p>
      </dgm:t>
    </dgm:pt>
    <dgm:pt modelId="{D0A65B5E-8727-4171-AAD5-9776C412065B}" type="pres">
      <dgm:prSet presAssocID="{FEAB71BC-0BF6-4AFC-9E11-ABDB72438E9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97F18E-3CA8-4FC7-90AB-00C2BC8524B2}" type="pres">
      <dgm:prSet presAssocID="{FEAB71BC-0BF6-4AFC-9E11-ABDB72438E9D}" presName="divider" presStyleLbl="fgShp" presStyleIdx="0" presStyleCnt="1"/>
      <dgm:spPr/>
    </dgm:pt>
    <dgm:pt modelId="{C4F48C13-F1F5-4AC8-8BCC-1E1D1473038E}" type="pres">
      <dgm:prSet presAssocID="{554F2FB6-0D18-4043-95FA-BB05E184A578}" presName="downArrow" presStyleLbl="node1" presStyleIdx="0" presStyleCnt="2"/>
      <dgm:spPr/>
    </dgm:pt>
    <dgm:pt modelId="{CDB6818B-37DD-45C6-8CE7-EB37A846172D}" type="pres">
      <dgm:prSet presAssocID="{554F2FB6-0D18-4043-95FA-BB05E184A57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650AD-35D7-44A4-8028-BC71128520E6}" type="pres">
      <dgm:prSet presAssocID="{78D9C048-4A48-4E8D-A6C4-D84AF4FFA014}" presName="upArrow" presStyleLbl="node1" presStyleIdx="1" presStyleCnt="2"/>
      <dgm:spPr/>
    </dgm:pt>
    <dgm:pt modelId="{8C559CDD-E6C2-4E70-B75E-6C756AFB11F5}" type="pres">
      <dgm:prSet presAssocID="{78D9C048-4A48-4E8D-A6C4-D84AF4FFA014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11240-2588-4AED-BD62-B4C461E02E3B}" type="presOf" srcId="{78D9C048-4A48-4E8D-A6C4-D84AF4FFA014}" destId="{8C559CDD-E6C2-4E70-B75E-6C756AFB11F5}" srcOrd="0" destOrd="0" presId="urn:microsoft.com/office/officeart/2005/8/layout/arrow3"/>
    <dgm:cxn modelId="{81995C75-21B3-42E5-AD4D-992E305CB33A}" srcId="{FEAB71BC-0BF6-4AFC-9E11-ABDB72438E9D}" destId="{78D9C048-4A48-4E8D-A6C4-D84AF4FFA014}" srcOrd="1" destOrd="0" parTransId="{15D32035-F75A-4629-AEA8-C6E4093AD316}" sibTransId="{CE4B2FFD-3CB2-47AD-9427-9EC951EF2000}"/>
    <dgm:cxn modelId="{501ABF20-14B3-4D05-B0E0-CE0F09D75A15}" srcId="{FEAB71BC-0BF6-4AFC-9E11-ABDB72438E9D}" destId="{554F2FB6-0D18-4043-95FA-BB05E184A578}" srcOrd="0" destOrd="0" parTransId="{A2AFD160-27B5-46D3-B7A9-79E4C8AA4808}" sibTransId="{B74D8F7A-C6EF-48F0-8141-87AFBE9F1A76}"/>
    <dgm:cxn modelId="{7E3B1EF1-79DC-4290-B967-75455C12EB01}" type="presOf" srcId="{FEAB71BC-0BF6-4AFC-9E11-ABDB72438E9D}" destId="{D0A65B5E-8727-4171-AAD5-9776C412065B}" srcOrd="0" destOrd="0" presId="urn:microsoft.com/office/officeart/2005/8/layout/arrow3"/>
    <dgm:cxn modelId="{82BFDC21-4F14-465C-A285-6B290FB00947}" type="presOf" srcId="{554F2FB6-0D18-4043-95FA-BB05E184A578}" destId="{CDB6818B-37DD-45C6-8CE7-EB37A846172D}" srcOrd="0" destOrd="0" presId="urn:microsoft.com/office/officeart/2005/8/layout/arrow3"/>
    <dgm:cxn modelId="{C936B573-12E5-45D1-90D6-F713ED61E109}" type="presParOf" srcId="{D0A65B5E-8727-4171-AAD5-9776C412065B}" destId="{4997F18E-3CA8-4FC7-90AB-00C2BC8524B2}" srcOrd="0" destOrd="0" presId="urn:microsoft.com/office/officeart/2005/8/layout/arrow3"/>
    <dgm:cxn modelId="{CF164FEE-755D-49C7-9C8A-F29D4382E13D}" type="presParOf" srcId="{D0A65B5E-8727-4171-AAD5-9776C412065B}" destId="{C4F48C13-F1F5-4AC8-8BCC-1E1D1473038E}" srcOrd="1" destOrd="0" presId="urn:microsoft.com/office/officeart/2005/8/layout/arrow3"/>
    <dgm:cxn modelId="{A7F59F2B-2C49-4B6C-8387-C67529660C7E}" type="presParOf" srcId="{D0A65B5E-8727-4171-AAD5-9776C412065B}" destId="{CDB6818B-37DD-45C6-8CE7-EB37A846172D}" srcOrd="2" destOrd="0" presId="urn:microsoft.com/office/officeart/2005/8/layout/arrow3"/>
    <dgm:cxn modelId="{5849471A-9CE5-44E9-991E-FBF95192A41F}" type="presParOf" srcId="{D0A65B5E-8727-4171-AAD5-9776C412065B}" destId="{AC0650AD-35D7-44A4-8028-BC71128520E6}" srcOrd="3" destOrd="0" presId="urn:microsoft.com/office/officeart/2005/8/layout/arrow3"/>
    <dgm:cxn modelId="{4468E1CA-EBC8-4713-BE3F-06F7D145A0CB}" type="presParOf" srcId="{D0A65B5E-8727-4171-AAD5-9776C412065B}" destId="{8C559CDD-E6C2-4E70-B75E-6C756AFB11F5}" srcOrd="4" destOrd="0" presId="urn:microsoft.com/office/officeart/2005/8/layout/arrow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FC182-6122-4EF6-9D9A-930786CCAE2B}" type="datetimeFigureOut">
              <a:rPr lang="ru-RU" smtClean="0"/>
              <a:pPr/>
              <a:t>26.10.2009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C0B5A-3872-4E23-9CF8-3A2241A39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0B5A-3872-4E23-9CF8-3A2241A3996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A9AD359-EF74-41EB-BD61-73AB4D6B6767}" type="datetime1">
              <a:rPr lang="ru-RU" smtClean="0"/>
              <a:pPr/>
              <a:t>26.10.2009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0440C5-D5A9-41BA-A07F-56F98555E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© Рыжова С.А.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E0DB0-0434-472A-9B9A-6533B1799F12}" type="datetime1">
              <a:rPr lang="ru-RU" smtClean="0"/>
              <a:pPr/>
              <a:t>26.10.2009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Рыжова С.А.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440C5-D5A9-41BA-A07F-56F98555E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094AD-1218-4C99-A980-806BF78DEE3A}" type="datetime1">
              <a:rPr lang="ru-RU" smtClean="0"/>
              <a:pPr/>
              <a:t>26.10.2009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Рыжова С.А.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440C5-D5A9-41BA-A07F-56F98555E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2D9C7-A93F-4F4C-A23B-FA9F690A001E}" type="datetime1">
              <a:rPr lang="ru-RU" smtClean="0"/>
              <a:pPr/>
              <a:t>26.10.2009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Рыжова С.А.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440C5-D5A9-41BA-A07F-56F98555E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8B8F118-916C-43A9-8A25-4E47A7CF0BBC}" type="datetime1">
              <a:rPr lang="ru-RU" smtClean="0"/>
              <a:pPr/>
              <a:t>26.10.2009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0440C5-D5A9-41BA-A07F-56F98555E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© Рыжова С.А.</a:t>
            </a: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34A90-69C0-4395-8C17-DD8392046732}" type="datetime1">
              <a:rPr lang="ru-RU" smtClean="0"/>
              <a:pPr/>
              <a:t>26.10.2009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Рыжова С.А.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80440C5-D5A9-41BA-A07F-56F98555E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F2388-01CA-4F29-9872-D3E65CF72405}" type="datetime1">
              <a:rPr lang="ru-RU" smtClean="0"/>
              <a:pPr/>
              <a:t>26.10.2009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Рыжова С.А.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80440C5-D5A9-41BA-A07F-56F98555E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4B25E2-BAFA-4226-8F88-225C451A3067}" type="datetime1">
              <a:rPr lang="ru-RU" smtClean="0"/>
              <a:pPr/>
              <a:t>26.10.2009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Рыжова С.А.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440C5-D5A9-41BA-A07F-56F98555E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37948-BF7D-4098-BAA7-E95A5CF8C70E}" type="datetime1">
              <a:rPr lang="ru-RU" smtClean="0"/>
              <a:pPr/>
              <a:t>26.10.2009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© Рыжова С.А.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440C5-D5A9-41BA-A07F-56F98555E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79F5506-DC69-49E9-AEA0-43C20657CD44}" type="datetime1">
              <a:rPr lang="ru-RU" smtClean="0"/>
              <a:pPr/>
              <a:t>26.10.2009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0440C5-D5A9-41BA-A07F-56F98555E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© Рыжова С.А.</a:t>
            </a: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F38E89-BEC0-4AAF-BD84-8FFD341191AE}" type="datetime1">
              <a:rPr lang="ru-RU" smtClean="0"/>
              <a:pPr/>
              <a:t>26.10.2009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0440C5-D5A9-41BA-A07F-56F98555E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© Рыжова С.А.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ru-RU" smtClean="0"/>
              <a:t>© Рыжова С.А.</a:t>
            </a: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FDAACFB-30C8-4716-881D-1E27EFA71D85}" type="datetime1">
              <a:rPr lang="ru-RU" smtClean="0"/>
              <a:pPr/>
              <a:t>26.10.2009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80440C5-D5A9-41BA-A07F-56F98555E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92D050"/>
                </a:solidFill>
                <a:latin typeface="ISOCPEUR" pitchFamily="34" charset="0"/>
              </a:rPr>
              <a:t>ЕГЭ-2012</a:t>
            </a:r>
            <a:br>
              <a:rPr lang="ru-RU" sz="6600" dirty="0" smtClean="0">
                <a:solidFill>
                  <a:srgbClr val="92D050"/>
                </a:solidFill>
                <a:latin typeface="ISOCPEUR" pitchFamily="34" charset="0"/>
              </a:rPr>
            </a:br>
            <a:r>
              <a:rPr lang="ru-RU" sz="6600" dirty="0" smtClean="0">
                <a:solidFill>
                  <a:srgbClr val="92D050"/>
                </a:solidFill>
                <a:latin typeface="ISOCPEUR" pitchFamily="34" charset="0"/>
              </a:rPr>
              <a:t>Решение задач В2</a:t>
            </a:r>
            <a:endParaRPr lang="ru-RU" sz="6600" dirty="0">
              <a:solidFill>
                <a:srgbClr val="92D050"/>
              </a:solidFill>
              <a:latin typeface="ISOCPEUR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572140"/>
            <a:ext cx="8358246" cy="28097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Рыжова Светлана Александровна</a:t>
            </a:r>
          </a:p>
          <a:p>
            <a:pPr algn="ctr"/>
            <a:r>
              <a:rPr lang="ru-RU" dirty="0" smtClean="0"/>
              <a:t>ГОУ СОШ № 703 г.Москвы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3105835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92D050"/>
                </a:solidFill>
              </a:rPr>
              <a:t>Графики и диаграммы</a:t>
            </a:r>
            <a:endParaRPr lang="ru-RU" sz="3600" dirty="0">
              <a:solidFill>
                <a:srgbClr val="92D050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000232" y="3857628"/>
          <a:ext cx="5643602" cy="138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192882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графике изображена зависимость крутящего момента автомобильного двигателя от числа его оборотов. На оси абсцисс откладывается число оборотов в минуту, по  оси ординат – крутящий момент в Н•м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8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графику, чему равен максимальный крутящий момент двигателя (в  Н•м.)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160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552" t="15591" r="32500" b="53226"/>
          <a:stretch>
            <a:fillRect/>
          </a:stretch>
        </p:blipFill>
        <p:spPr bwMode="auto">
          <a:xfrm>
            <a:off x="1785918" y="2055803"/>
            <a:ext cx="5286412" cy="32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192882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графике изображена зависимость крутящего момента автомобильного двигателя от числа его оборотов. На оси абсцисс откладывается число оборотов в минуту, по  оси ординат – крутящий момент в Н•м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9"/>
            </a:pPr>
            <a:r>
              <a:rPr lang="ru-RU" sz="1900" dirty="0" smtClean="0"/>
              <a:t>Чтобы преодолеть глубокий снег, водителю требуется максимальный крутящий момент двигателя. Какое наименьшее число оборотов в минуту  должен поддерживать водитель этой машины?</a:t>
            </a:r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3000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552" t="15591" r="32500" b="53226"/>
          <a:stretch>
            <a:fillRect/>
          </a:stretch>
        </p:blipFill>
        <p:spPr bwMode="auto">
          <a:xfrm>
            <a:off x="1785918" y="2055803"/>
            <a:ext cx="5286412" cy="32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192882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жирными точками показана цена никеля  на момент закрытия биржевых торгов во все рабочие дни с 6 по 20 мая 2009 года. По горизонтали указываются числа месяца, по вертикали – цена тонны никеля в долларах США. Для наглядности жирные точки на рисунке соединены линией.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10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рисунку , какого числа цена никеля на момент закрытия торгов была наименьшей за данный период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18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1973" t="17009" r="2302" b="50390"/>
          <a:stretch>
            <a:fillRect/>
          </a:stretch>
        </p:blipFill>
        <p:spPr bwMode="auto">
          <a:xfrm>
            <a:off x="1730010" y="2071678"/>
            <a:ext cx="50565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192882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жирными точками показана цена никеля  на момент закрытия биржевых торгов во все рабочие дни с 6 по 20 мая 2009 года. По горизонтали указываются числа месяца, по вертикали – цена тонны никеля в долларах США. Для наглядности жирные точки на рисунке соединены линией.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11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рисунку , какой была наименьшая  цена никеля на момент закрытия торгов за данный период ( в долларах США за тонну)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12 000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1973" t="17009" r="2302" b="50390"/>
          <a:stretch>
            <a:fillRect/>
          </a:stretch>
        </p:blipFill>
        <p:spPr bwMode="auto">
          <a:xfrm>
            <a:off x="1730010" y="2044647"/>
            <a:ext cx="4985130" cy="30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192882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жирными точками показана цена никеля  на момент закрытия биржевых торгов во все рабочие дни с 6 по 20 мая 2009 года. По горизонтали указываются числа месяца, по вертикали – цена тонны никеля в долларах США. Для наглядности жирные точки на рисунке соединены линией.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12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рисунку , какого числа цена никеля на момент закрытия торгов была наибольшей за данный период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12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1973" t="17009" r="2302" b="50390"/>
          <a:stretch>
            <a:fillRect/>
          </a:stretch>
        </p:blipFill>
        <p:spPr bwMode="auto">
          <a:xfrm>
            <a:off x="1730010" y="2044647"/>
            <a:ext cx="4985130" cy="30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192882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жирными точками показана цена никеля  на момент закрытия биржевых торгов во все рабочие дни с 6 по 20 мая 2009 года. По горизонтали указываются числа месяца, по вертикали – цена тонны никеля в долларах США. Для наглядности жирные точки на рисунке соединены линией.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13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рисунку , какой была наибольшая  цена никеля на момент закрытия торгов за данный период ( в долларах США за тонну)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13 400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1973" t="17009" r="2302" b="50390"/>
          <a:stretch>
            <a:fillRect/>
          </a:stretch>
        </p:blipFill>
        <p:spPr bwMode="auto">
          <a:xfrm>
            <a:off x="1730010" y="2044647"/>
            <a:ext cx="4985130" cy="30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192882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жирными точками показана цена никеля  на момент закрытия биржевых торгов во все рабочие дни с 6 по 20 мая 2009 года. По горизонтали указываются числа месяца, по вертикали – цена тонны никеля в долларах США. Для наглядности жирные точки на рисунке соединены линией.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14"/>
            </a:pPr>
            <a:r>
              <a:rPr lang="ru-RU" sz="3200" dirty="0" smtClean="0"/>
              <a:t> </a:t>
            </a:r>
            <a:r>
              <a:rPr lang="ru-RU" sz="2400" dirty="0" smtClean="0"/>
              <a:t>Пользуясь рисунком , найдите разность между наибольшей и наименьшей ценой никеля  на момент  закрытия торгов  в указанный  период ( в долларах США за тонну)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1 400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1973" t="17009" r="2302" b="50390"/>
          <a:stretch>
            <a:fillRect/>
          </a:stretch>
        </p:blipFill>
        <p:spPr bwMode="auto">
          <a:xfrm>
            <a:off x="1730010" y="2044647"/>
            <a:ext cx="4985130" cy="30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192882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жирными точками показана цена никеля  на момент закрытия биржевых торгов во все рабочие дни с 6 по 20 мая 2009 года. По горизонтали указываются числа месяца, по вертикали – цена тонны никеля в долларах США. Для наглядности жирные точки на рисунке соединены линией.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15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рисунку , какой была наименьшая  цена никеля на момент закрытия торгов в период с 7 по 15 мая ( в долларах США за тонну).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12 200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1973" t="17009" r="2302" b="50390"/>
          <a:stretch>
            <a:fillRect/>
          </a:stretch>
        </p:blipFill>
        <p:spPr bwMode="auto">
          <a:xfrm>
            <a:off x="1730010" y="2044647"/>
            <a:ext cx="4985130" cy="30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1785950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диаграмме показано, сколько автомобилей ВАЗ было произведено за каждый год  с 1990 по 2008. По горизонтали указываются годы, по вертикали – количество автомобилей, произведенных за год.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16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диаграмме , в каком году было произведено наименее количество автомобилей.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1994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776" t="25514" r="30723" b="43303"/>
          <a:stretch>
            <a:fillRect/>
          </a:stretch>
        </p:blipFill>
        <p:spPr bwMode="auto">
          <a:xfrm>
            <a:off x="2000231" y="1928802"/>
            <a:ext cx="579946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1785950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диаграмме показано, сколько автомобилей ВАЗ было произведено за каждый год  с 1990 по 2008. По горизонтали указываются годы, по вертикали – количество автомобилей, произведенных за год.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17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диаграмме , какое количество автомобилей в год было произведено за этот период.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800 000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776" t="25514" r="30723" b="43303"/>
          <a:stretch>
            <a:fillRect/>
          </a:stretch>
        </p:blipFill>
        <p:spPr bwMode="auto">
          <a:xfrm>
            <a:off x="2000231" y="1928802"/>
            <a:ext cx="579946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500042"/>
            <a:ext cx="3786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 создании презентации были использованы</a:t>
            </a:r>
          </a:p>
          <a:p>
            <a:pPr algn="ctr"/>
            <a:r>
              <a:rPr lang="ru-RU" sz="2400" dirty="0" smtClean="0"/>
              <a:t>задачи из книги </a:t>
            </a:r>
            <a:r>
              <a:rPr lang="ru-RU" sz="2400" dirty="0" err="1" smtClean="0"/>
              <a:t>С.Е.Посицельского</a:t>
            </a:r>
            <a:r>
              <a:rPr lang="ru-RU" sz="2400" dirty="0" smtClean="0"/>
              <a:t> и</a:t>
            </a:r>
          </a:p>
          <a:p>
            <a:pPr algn="ctr"/>
            <a:r>
              <a:rPr lang="ru-RU" sz="2400" dirty="0" smtClean="0"/>
              <a:t> М.А. </a:t>
            </a:r>
            <a:r>
              <a:rPr lang="ru-RU" sz="2400" dirty="0" err="1" smtClean="0"/>
              <a:t>Посицельской</a:t>
            </a:r>
            <a:endParaRPr lang="ru-RU" sz="2400" dirty="0" smtClean="0"/>
          </a:p>
          <a:p>
            <a:pPr algn="ctr"/>
            <a:r>
              <a:rPr lang="ru-RU" sz="2400" b="1" dirty="0" smtClean="0"/>
              <a:t>«Математика. Задача В2. Графики и диаграммы»</a:t>
            </a:r>
          </a:p>
          <a:p>
            <a:pPr algn="ctr"/>
            <a:r>
              <a:rPr lang="ru-RU" sz="2400" dirty="0" smtClean="0"/>
              <a:t>ЕГЭ – 2011.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3854117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1785950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диаграмме показано, сколько автомобилей ВАЗ было произведено за каждый год  с 1990 по 2008. По горизонтали указываются годы, по вертикали – количество автомобилей, произведенных за год.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sz="1600" dirty="0" smtClean="0"/>
          </a:p>
          <a:p>
            <a:pPr marL="457200" indent="-457200">
              <a:buNone/>
            </a:pPr>
            <a:endParaRPr lang="ru-RU" sz="1600" dirty="0" smtClean="0"/>
          </a:p>
          <a:p>
            <a:pPr marL="457200" indent="-457200">
              <a:buNone/>
            </a:pPr>
            <a:endParaRPr lang="ru-RU" sz="2800" dirty="0" smtClean="0"/>
          </a:p>
          <a:p>
            <a:pPr marL="514350" indent="-514350">
              <a:buFont typeface="+mj-lt"/>
              <a:buAutoNum type="arabicParenR" startAt="18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диаграмме , какое наибольшее количество автомобилей в год было произведено в период с 1990 по 2000 год.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750 000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776" t="25514" r="30723" b="43303"/>
          <a:stretch>
            <a:fillRect/>
          </a:stretch>
        </p:blipFill>
        <p:spPr bwMode="auto">
          <a:xfrm>
            <a:off x="2000231" y="1928801"/>
            <a:ext cx="5500727" cy="318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1785950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диаграмме показано, сколько автомобилей ВАЗ было произведено за каждый год  с 1990 по 2008. По горизонтали указываются годы, по вертикали – количество автомобилей, произведенных за год.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sz="1600" dirty="0" smtClean="0"/>
          </a:p>
          <a:p>
            <a:pPr marL="457200" indent="-457200">
              <a:buNone/>
            </a:pPr>
            <a:endParaRPr lang="ru-RU" sz="1600" dirty="0" smtClean="0"/>
          </a:p>
          <a:p>
            <a:pPr marL="457200" indent="-457200">
              <a:buNone/>
            </a:pPr>
            <a:endParaRPr lang="ru-RU" sz="2800" dirty="0" smtClean="0"/>
          </a:p>
          <a:p>
            <a:pPr marL="457200" indent="-457200">
              <a:buNone/>
            </a:pPr>
            <a:endParaRPr lang="ru-RU" sz="2800" dirty="0" smtClean="0"/>
          </a:p>
          <a:p>
            <a:pPr marL="514350" indent="-514350">
              <a:buFont typeface="+mj-lt"/>
              <a:buAutoNum type="arabicParenR" startAt="19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диаграмме , сколько  автомобилей было произведено в 1998 году.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550 000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776" t="25514" r="30723" b="43303"/>
          <a:stretch>
            <a:fillRect/>
          </a:stretch>
        </p:blipFill>
        <p:spPr bwMode="auto">
          <a:xfrm>
            <a:off x="1643042" y="1928801"/>
            <a:ext cx="6046255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2143140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показано изменение стоимости билета на одну поездку в Самарском метрополитене в период с 1 января 1998 по 1 августа 2009 года. По горизонтали указаны даты, по вертикали – стоимость поездки в рублях.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sz="1600" dirty="0" smtClean="0"/>
          </a:p>
          <a:p>
            <a:pPr marL="457200" indent="-457200">
              <a:buNone/>
            </a:pPr>
            <a:endParaRPr lang="ru-RU" sz="1600" dirty="0" smtClean="0"/>
          </a:p>
          <a:p>
            <a:pPr marL="457200" indent="-457200">
              <a:buNone/>
            </a:pPr>
            <a:endParaRPr lang="ru-RU" sz="2800" dirty="0" smtClean="0"/>
          </a:p>
          <a:p>
            <a:pPr marL="457200" indent="-457200">
              <a:buNone/>
            </a:pPr>
            <a:endParaRPr lang="ru-RU" sz="2800" dirty="0" smtClean="0"/>
          </a:p>
          <a:p>
            <a:pPr marL="514350" indent="-514350">
              <a:buFont typeface="+mj-lt"/>
              <a:buAutoNum type="arabicParenR" startAt="20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рисунку стоимость одной поездки в Самарском метрополитене в середине 2003 года.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5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31974" t="15592" r="2301" b="47555"/>
          <a:stretch>
            <a:fillRect/>
          </a:stretch>
        </p:blipFill>
        <p:spPr bwMode="auto">
          <a:xfrm>
            <a:off x="1978250" y="2000239"/>
            <a:ext cx="4879766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2143140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показано изменение стоимости билета на одну поездку в Самарском метрополитене в период с 1 января 1998 по 1 августа 2009 года. По горизонтали указаны даты, по вертикали – стоимость поездки в рублях.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sz="1600" dirty="0" smtClean="0"/>
          </a:p>
          <a:p>
            <a:pPr marL="457200" indent="-457200">
              <a:buNone/>
            </a:pPr>
            <a:endParaRPr lang="ru-RU" sz="1600" dirty="0" smtClean="0"/>
          </a:p>
          <a:p>
            <a:pPr marL="457200" indent="-457200">
              <a:buNone/>
            </a:pPr>
            <a:endParaRPr lang="ru-RU" sz="2800" dirty="0" smtClean="0"/>
          </a:p>
          <a:p>
            <a:pPr marL="457200" indent="-457200">
              <a:buNone/>
            </a:pPr>
            <a:endParaRPr lang="ru-RU" sz="2800" dirty="0" smtClean="0"/>
          </a:p>
          <a:p>
            <a:pPr marL="514350" indent="-514350">
              <a:buFont typeface="+mj-lt"/>
              <a:buAutoNum type="arabicParenR" startAt="21"/>
            </a:pPr>
            <a:r>
              <a:rPr lang="ru-RU" sz="3200" dirty="0" smtClean="0"/>
              <a:t> </a:t>
            </a:r>
            <a:r>
              <a:rPr lang="ru-RU" sz="1800" dirty="0" smtClean="0"/>
              <a:t>Определите по рисунку,  во сколько раз увеличилась стоимость поездки в метро в Самаре с середины 2001 до середины 2009 года.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4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31974" t="15592" r="2301" b="47555"/>
          <a:stretch>
            <a:fillRect/>
          </a:stretch>
        </p:blipFill>
        <p:spPr bwMode="auto">
          <a:xfrm>
            <a:off x="1978250" y="2000239"/>
            <a:ext cx="4879766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2143140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показано изменение стоимости билета на одну поездку в Самарском метрополитене в период с 1 января 1998 по 1 августа 2009 года. По горизонтали указаны даты, по вертикали – стоимость поездки в рублях.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sz="1600" dirty="0" smtClean="0"/>
          </a:p>
          <a:p>
            <a:pPr marL="457200" indent="-457200">
              <a:buNone/>
            </a:pPr>
            <a:endParaRPr lang="ru-RU" sz="1600" dirty="0" smtClean="0"/>
          </a:p>
          <a:p>
            <a:pPr marL="457200" indent="-457200">
              <a:buNone/>
            </a:pPr>
            <a:endParaRPr lang="ru-RU" sz="2800" dirty="0" smtClean="0"/>
          </a:p>
          <a:p>
            <a:pPr marL="457200" indent="-457200">
              <a:buNone/>
            </a:pPr>
            <a:endParaRPr lang="ru-RU" sz="2800" dirty="0" smtClean="0"/>
          </a:p>
          <a:p>
            <a:pPr marL="514350" indent="-514350">
              <a:buFont typeface="+mj-lt"/>
              <a:buAutoNum type="arabicParenR" startAt="22"/>
            </a:pPr>
            <a:r>
              <a:rPr lang="ru-RU" sz="3200" dirty="0" smtClean="0"/>
              <a:t> </a:t>
            </a:r>
            <a:r>
              <a:rPr lang="ru-RU" sz="1800" dirty="0" smtClean="0"/>
              <a:t>Определите по рисунку,  во сколько раз увеличилась стоимость поездки в метро в Самаре с середины 1998 до середины 2007 года.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9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31974" t="15592" r="2301" b="47555"/>
          <a:stretch>
            <a:fillRect/>
          </a:stretch>
        </p:blipFill>
        <p:spPr bwMode="auto">
          <a:xfrm>
            <a:off x="1978250" y="2000239"/>
            <a:ext cx="4879766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2143140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показано изменение стоимости билета на одну поездку в Самарском метрополитене в период с 1 января 1998 по 1 августа 2009 года. По горизонтали указаны даты, по вертикали – стоимость поездки в рублях.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sz="1600" dirty="0" smtClean="0"/>
          </a:p>
          <a:p>
            <a:pPr marL="457200" indent="-457200">
              <a:buNone/>
            </a:pPr>
            <a:endParaRPr lang="ru-RU" sz="1600" dirty="0" smtClean="0"/>
          </a:p>
          <a:p>
            <a:pPr marL="457200" indent="-457200">
              <a:buNone/>
            </a:pPr>
            <a:endParaRPr lang="ru-RU" sz="2800" dirty="0" smtClean="0"/>
          </a:p>
          <a:p>
            <a:pPr marL="457200" indent="-457200">
              <a:buNone/>
            </a:pPr>
            <a:endParaRPr lang="ru-RU" sz="2800" dirty="0" smtClean="0"/>
          </a:p>
          <a:p>
            <a:pPr marL="514350" indent="-514350">
              <a:buFont typeface="+mj-lt"/>
              <a:buAutoNum type="arabicParenR" startAt="23"/>
            </a:pPr>
            <a:r>
              <a:rPr lang="ru-RU" sz="3200" dirty="0" smtClean="0"/>
              <a:t> </a:t>
            </a:r>
            <a:r>
              <a:rPr lang="ru-RU" sz="1800" dirty="0" smtClean="0"/>
              <a:t>Определите по рисунку,  на сколько рублей увеличилась стоимость поездки в Самарском метрополитене в конце 2005 года.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smtClean="0">
                <a:solidFill>
                  <a:schemeClr val="accent1"/>
                </a:solidFill>
                <a:latin typeface="+mj-lt"/>
              </a:rPr>
              <a:t> 2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31974" t="15592" r="2301" b="47555"/>
          <a:stretch>
            <a:fillRect/>
          </a:stretch>
        </p:blipFill>
        <p:spPr bwMode="auto">
          <a:xfrm>
            <a:off x="1978250" y="2000239"/>
            <a:ext cx="4879766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2571768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жирными точками показано количество осадков, выпавших в Казани с 3 по 15 февраля 1909 года. По горизонтали указываются числа месяца, по вертикали – количество осадков, выпавших в соответствующий день, в миллиметрах. Для наглядности жирные точки на рисунке соединены линией.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7494615" cy="416718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рисунку, сколько дней из данного периода не выпадало осадков.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5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0198" t="21261" r="2301" b="54643"/>
          <a:stretch>
            <a:fillRect/>
          </a:stretch>
        </p:blipFill>
        <p:spPr bwMode="auto">
          <a:xfrm>
            <a:off x="1592615" y="2643182"/>
            <a:ext cx="590834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2571768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жирными точками показано количество осадков, выпавших в Казани с 3 по 15 февраля 1909 года. По горизонтали указывают </a:t>
            </a:r>
            <a:r>
              <a:rPr lang="ru-RU" sz="2400" b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числа месяца, по вертикали – количество осадков, выпавших в соответствующий день, в миллиметрах. Для наглядности жирные точки на рисунке соединены линией.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7494615" cy="4167187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2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рисунку, сколько дней из данного периода выпадало  менее 3 миллиметров осадков.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10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0198" t="21261" r="2301" b="54643"/>
          <a:stretch>
            <a:fillRect/>
          </a:stretch>
        </p:blipFill>
        <p:spPr bwMode="auto">
          <a:xfrm>
            <a:off x="1592615" y="2643182"/>
            <a:ext cx="590834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2571768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жирными точками показано количество осадков, выпавших в Казани с 3 по 15 февраля 1909 года. По горизонтали указывают </a:t>
            </a:r>
            <a:r>
              <a:rPr lang="ru-RU" sz="2400" b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числа месяца, по вертикали – количество осадков, выпавших в соответствующий день, в миллиметрах. Для наглядности жирные точки на рисунке соединены линией.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7494615" cy="4167187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3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рисунку, сколько дней из данного периода выпадало  более 3 миллиметров осадков.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3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0198" t="21261" r="2301" b="54643"/>
          <a:stretch>
            <a:fillRect/>
          </a:stretch>
        </p:blipFill>
        <p:spPr bwMode="auto">
          <a:xfrm>
            <a:off x="1592615" y="2643182"/>
            <a:ext cx="590834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2571768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жирными точками показано количество осадков, выпавших в Казани с 3 по 15 февраля 1909 года. По горизонтали указывают </a:t>
            </a:r>
            <a:r>
              <a:rPr lang="ru-RU" sz="2400" b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числа месяца, по вертикали – количество осадков, выпавших в соответствующий день, в миллиметрах. Для наглядности жирные точки на рисунке соединены линией.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4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рисунку, какого числа   впервые за данный период  выпало 5 миллиметров осадков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11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0198" t="21261" r="2301" b="54643"/>
          <a:stretch>
            <a:fillRect/>
          </a:stretch>
        </p:blipFill>
        <p:spPr bwMode="auto">
          <a:xfrm>
            <a:off x="1592615" y="2643182"/>
            <a:ext cx="590834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2571768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жирными точками показано количество осадков, выпавших в Казани с 3 по 15 февраля 1909 года. По горизонтали указывают </a:t>
            </a:r>
            <a:r>
              <a:rPr lang="ru-RU" sz="2400" b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числа месяца, по вертикали – количество осадков, выпавших в соответствующий день, в миллиметрах. Для наглядности жирные точки на рисунке соединены линией.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5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рисунку, какого числа   выпало наибольшее количество осадков.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15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0198" t="21261" r="2301" b="54643"/>
          <a:stretch>
            <a:fillRect/>
          </a:stretch>
        </p:blipFill>
        <p:spPr bwMode="auto">
          <a:xfrm>
            <a:off x="1592615" y="2643182"/>
            <a:ext cx="590834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2571768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рисунке жирными точками показано количество осадков, выпавших в Казани с 3 по 15 февраля 1909 года. По горизонтали указывают </a:t>
            </a:r>
            <a:r>
              <a:rPr lang="ru-RU" sz="2400" b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числа месяца, по вертикали – количество осадков, выпавших в соответствующий день, в миллиметрах. Для наглядности жирные точки на рисунке соединены линией.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6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рисунку, какое наибольшее количество осадков выпало за данный период. Ответ дайте в миллиметрах.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6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0198" t="21261" r="2301" b="54643"/>
          <a:stretch>
            <a:fillRect/>
          </a:stretch>
        </p:blipFill>
        <p:spPr bwMode="auto">
          <a:xfrm>
            <a:off x="1592615" y="2643182"/>
            <a:ext cx="590834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© Рыжова С.А.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40C5-D5A9-41BA-A07F-56F98555ECB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86808" cy="192882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3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графике изображена зависимость крутящего момента автомобильного двигателя от числа его оборотов. На оси абсцисс откладывается число оборотов в минуту, по  оси ординат – крутящий момент в Н•м</a:t>
            </a:r>
            <a:endParaRPr lang="ru-RU" sz="32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10" y="2547938"/>
            <a:ext cx="8072494" cy="4167187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sz="3200" dirty="0" smtClean="0"/>
          </a:p>
          <a:p>
            <a:pPr marL="457200" indent="-457200"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 startAt="7"/>
            </a:pPr>
            <a:r>
              <a:rPr lang="ru-RU" sz="3200" dirty="0" smtClean="0"/>
              <a:t> </a:t>
            </a:r>
            <a:r>
              <a:rPr lang="ru-RU" sz="2400" dirty="0" smtClean="0"/>
              <a:t>Определите по графику, при каком количестве оборотов в минуту крутящий момент становится равен  20 Н•м.</a:t>
            </a:r>
            <a:endParaRPr lang="ru-RU" sz="3200" dirty="0" smtClean="0"/>
          </a:p>
          <a:p>
            <a:pPr marL="457200" indent="-457200"/>
            <a:r>
              <a:rPr lang="ru-RU" sz="3200" dirty="0" smtClean="0">
                <a:latin typeface="ISOCPEUR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Ответ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1000</a:t>
            </a:r>
            <a:endParaRPr lang="ru-RU" sz="3200" dirty="0" smtClean="0">
              <a:solidFill>
                <a:schemeClr val="accent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5716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552" t="15591" r="32500" b="53226"/>
          <a:stretch>
            <a:fillRect/>
          </a:stretch>
        </p:blipFill>
        <p:spPr bwMode="auto">
          <a:xfrm>
            <a:off x="1785918" y="2143116"/>
            <a:ext cx="5286412" cy="32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372</TotalTime>
  <Words>784</Words>
  <Application>Microsoft Office PowerPoint</Application>
  <PresentationFormat>Экран (4:3)</PresentationFormat>
  <Paragraphs>320</Paragraphs>
  <Slides>25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ЕГЭ-2012 Решение задач В2</vt:lpstr>
      <vt:lpstr>Слайд 2</vt:lpstr>
      <vt:lpstr>        На рисунке жирными точками показано количество осадков, выпавших в Казани с 3 по 15 февраля 1909 года. По горизонтали указываются числа месяца, по вертикали – количество осадков, выпавших в соответствующий день, в миллиметрах. Для наглядности жирные точки на рисунке соединены линией.</vt:lpstr>
      <vt:lpstr> На рисунке жирными точками показано количество осадков, выпавших в Казани с 3 по 15 февраля 1909 года. По горизонтали указывают ся числа месяца, по вертикали – количество осадков, выпавших в соответствующий день, в миллиметрах. Для наглядности жирные точки на рисунке соединены линией.</vt:lpstr>
      <vt:lpstr> На рисунке жирными точками показано количество осадков, выпавших в Казани с 3 по 15 февраля 1909 года. По горизонтали указывают ся числа месяца, по вертикали – количество осадков, выпавших в соответствующий день, в миллиметрах. Для наглядности жирные точки на рисунке соединены линией.</vt:lpstr>
      <vt:lpstr> На рисунке жирными точками показано количество осадков, выпавших в Казани с 3 по 15 февраля 1909 года. По горизонтали указывают ся числа месяца, по вертикали – количество осадков, выпавших в соответствующий день, в миллиметрах. Для наглядности жирные точки на рисунке соединены линией.</vt:lpstr>
      <vt:lpstr> На рисунке жирными точками показано количество осадков, выпавших в Казани с 3 по 15 февраля 1909 года. По горизонтали указывают ся числа месяца, по вертикали – количество осадков, выпавших в соответствующий день, в миллиметрах. Для наглядности жирные точки на рисунке соединены линией.</vt:lpstr>
      <vt:lpstr> На рисунке жирными точками показано количество осадков, выпавших в Казани с 3 по 15 февраля 1909 года. По горизонтали указывают ся числа месяца, по вертикали – количество осадков, выпавших в соответствующий день, в миллиметрах. Для наглядности жирные точки на рисунке соединены линией.</vt:lpstr>
      <vt:lpstr> На графике изображена зависимость крутящего момента автомобильного двигателя от числа его оборотов. На оси абсцисс откладывается число оборотов в минуту, по  оси ординат – крутящий момент в Н•м</vt:lpstr>
      <vt:lpstr> На графике изображена зависимость крутящего момента автомобильного двигателя от числа его оборотов. На оси абсцисс откладывается число оборотов в минуту, по  оси ординат – крутящий момент в Н•м</vt:lpstr>
      <vt:lpstr> На графике изображена зависимость крутящего момента автомобильного двигателя от числа его оборотов. На оси абсцисс откладывается число оборотов в минуту, по  оси ординат – крутящий момент в Н•м</vt:lpstr>
      <vt:lpstr> На рисунке жирными точками показана цена никеля  на момент закрытия биржевых торгов во все рабочие дни с 6 по 20 мая 2009 года. По горизонтали указываются числа месяца, по вертикали – цена тонны никеля в долларах США. Для наглядности жирные точки на рисунке соединены линией.</vt:lpstr>
      <vt:lpstr> На рисунке жирными точками показана цена никеля  на момент закрытия биржевых торгов во все рабочие дни с 6 по 20 мая 2009 года. По горизонтали указываются числа месяца, по вертикали – цена тонны никеля в долларах США. Для наглядности жирные точки на рисунке соединены линией.</vt:lpstr>
      <vt:lpstr> На рисунке жирными точками показана цена никеля  на момент закрытия биржевых торгов во все рабочие дни с 6 по 20 мая 2009 года. По горизонтали указываются числа месяца, по вертикали – цена тонны никеля в долларах США. Для наглядности жирные точки на рисунке соединены линией.</vt:lpstr>
      <vt:lpstr> На рисунке жирными точками показана цена никеля  на момент закрытия биржевых торгов во все рабочие дни с 6 по 20 мая 2009 года. По горизонтали указываются числа месяца, по вертикали – цена тонны никеля в долларах США. Для наглядности жирные точки на рисунке соединены линией.</vt:lpstr>
      <vt:lpstr> На рисунке жирными точками показана цена никеля  на момент закрытия биржевых торгов во все рабочие дни с 6 по 20 мая 2009 года. По горизонтали указываются числа месяца, по вертикали – цена тонны никеля в долларах США. Для наглядности жирные точки на рисунке соединены линией.</vt:lpstr>
      <vt:lpstr> На рисунке жирными точками показана цена никеля  на момент закрытия биржевых торгов во все рабочие дни с 6 по 20 мая 2009 года. По горизонтали указываются числа месяца, по вертикали – цена тонны никеля в долларах США. Для наглядности жирные точки на рисунке соединены линией.</vt:lpstr>
      <vt:lpstr> На диаграмме показано, сколько автомобилей ВАЗ было произведено за каждый год  с 1990 по 2008. По горизонтали указываются годы, по вертикали – количество автомобилей, произведенных за год.</vt:lpstr>
      <vt:lpstr> На диаграмме показано, сколько автомобилей ВАЗ было произведено за каждый год  с 1990 по 2008. По горизонтали указываются годы, по вертикали – количество автомобилей, произведенных за год.</vt:lpstr>
      <vt:lpstr> На диаграмме показано, сколько автомобилей ВАЗ было произведено за каждый год  с 1990 по 2008. По горизонтали указываются годы, по вертикали – количество автомобилей, произведенных за год.</vt:lpstr>
      <vt:lpstr> На диаграмме показано, сколько автомобилей ВАЗ было произведено за каждый год  с 1990 по 2008. По горизонтали указываются годы, по вертикали – количество автомобилей, произведенных за год.</vt:lpstr>
      <vt:lpstr> На рисунке показано изменение стоимости билета на одну поездку в Самарском метрополитене в период с 1 января 1998 по 1 августа 2009 года. По горизонтали указаны даты, по вертикали – стоимость поездки в рублях.</vt:lpstr>
      <vt:lpstr> На рисунке показано изменение стоимости билета на одну поездку в Самарском метрополитене в период с 1 января 1998 по 1 августа 2009 года. По горизонтали указаны даты, по вертикали – стоимость поездки в рублях.</vt:lpstr>
      <vt:lpstr> На рисунке показано изменение стоимости билета на одну поездку в Самарском метрополитене в период с 1 января 1998 по 1 августа 2009 года. По горизонтали указаны даты, по вертикали – стоимость поездки в рублях.</vt:lpstr>
      <vt:lpstr> На рисунке показано изменение стоимости билета на одну поездку в Самарском метрополитене в период с 1 января 1998 по 1 августа 2009 года. По горизонтали указаны даты, по вертикали – стоимость поездки в рублях.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В1</dc:title>
  <dc:creator>Напреенко</dc:creator>
  <cp:lastModifiedBy>Zver</cp:lastModifiedBy>
  <cp:revision>46</cp:revision>
  <dcterms:created xsi:type="dcterms:W3CDTF">2011-12-08T19:40:44Z</dcterms:created>
  <dcterms:modified xsi:type="dcterms:W3CDTF">2009-10-26T10:00:57Z</dcterms:modified>
</cp:coreProperties>
</file>