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2" r:id="rId3"/>
    <p:sldId id="257" r:id="rId4"/>
    <p:sldId id="259" r:id="rId5"/>
    <p:sldId id="283" r:id="rId6"/>
    <p:sldId id="286" r:id="rId7"/>
    <p:sldId id="287" r:id="rId8"/>
    <p:sldId id="288" r:id="rId9"/>
    <p:sldId id="293" r:id="rId10"/>
    <p:sldId id="269" r:id="rId11"/>
    <p:sldId id="272" r:id="rId12"/>
    <p:sldId id="284" r:id="rId13"/>
    <p:sldId id="290" r:id="rId14"/>
    <p:sldId id="285" r:id="rId15"/>
    <p:sldId id="276" r:id="rId16"/>
    <p:sldId id="274" r:id="rId17"/>
    <p:sldId id="295" r:id="rId18"/>
    <p:sldId id="266" r:id="rId19"/>
    <p:sldId id="267" r:id="rId20"/>
    <p:sldId id="262" r:id="rId21"/>
    <p:sldId id="263" r:id="rId22"/>
    <p:sldId id="264" r:id="rId23"/>
    <p:sldId id="277" r:id="rId24"/>
    <p:sldId id="278" r:id="rId25"/>
    <p:sldId id="291" r:id="rId26"/>
    <p:sldId id="296" r:id="rId27"/>
    <p:sldId id="280" r:id="rId28"/>
    <p:sldId id="294" r:id="rId29"/>
    <p:sldId id="29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1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4C315C-01E1-4773-9866-264FFC14DE6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5B5609-1046-447A-A61E-7CE4D14CBFCD}" type="pres">
      <dgm:prSet presAssocID="{8B4C315C-01E1-4773-9866-264FFC14DE6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EAFC10A-FB37-4B28-80FC-4CA95E4680AC}" type="presOf" srcId="{8B4C315C-01E1-4773-9866-264FFC14DE6E}" destId="{C35B5609-1046-447A-A61E-7CE4D14CBFCD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2DAD2A-2880-46AD-B766-AEE5FDA1B34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4F4AC3-8FE4-4BAD-BB59-A6B107A936B6}">
      <dgm:prSet phldrT="[Текст]"/>
      <dgm:spPr/>
      <dgm:t>
        <a:bodyPr/>
        <a:lstStyle/>
        <a:p>
          <a:r>
            <a:rPr lang="ru-RU" dirty="0" smtClean="0"/>
            <a:t>Санкт-Петербург – Детские Дюны</a:t>
          </a:r>
          <a:endParaRPr lang="ru-RU" dirty="0"/>
        </a:p>
      </dgm:t>
    </dgm:pt>
    <dgm:pt modelId="{6FCA51FC-C703-4D82-B04F-501FF52DD7E3}" type="parTrans" cxnId="{344B81C3-2DC0-48EC-A8A8-2DC3183A6394}">
      <dgm:prSet/>
      <dgm:spPr/>
      <dgm:t>
        <a:bodyPr/>
        <a:lstStyle/>
        <a:p>
          <a:endParaRPr lang="ru-RU"/>
        </a:p>
      </dgm:t>
    </dgm:pt>
    <dgm:pt modelId="{ADF0517B-E7F4-422D-B7B7-153050D594A5}" type="sibTrans" cxnId="{344B81C3-2DC0-48EC-A8A8-2DC3183A6394}">
      <dgm:prSet/>
      <dgm:spPr/>
      <dgm:t>
        <a:bodyPr/>
        <a:lstStyle/>
        <a:p>
          <a:endParaRPr lang="ru-RU"/>
        </a:p>
      </dgm:t>
    </dgm:pt>
    <dgm:pt modelId="{701C6B52-5845-454A-A037-B18204DFEB81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3E1DEEB-150F-4D2D-9DB4-9F1297D55557}" type="parTrans" cxnId="{4FF17677-35C8-4933-9D8F-C4F29179E986}">
      <dgm:prSet/>
      <dgm:spPr/>
      <dgm:t>
        <a:bodyPr/>
        <a:lstStyle/>
        <a:p>
          <a:endParaRPr lang="ru-RU"/>
        </a:p>
      </dgm:t>
    </dgm:pt>
    <dgm:pt modelId="{3BA65C71-CED7-4242-B0F7-5C8FBDD04AF8}" type="sibTrans" cxnId="{4FF17677-35C8-4933-9D8F-C4F29179E986}">
      <dgm:prSet/>
      <dgm:spPr/>
      <dgm:t>
        <a:bodyPr/>
        <a:lstStyle/>
        <a:p>
          <a:endParaRPr lang="ru-RU" dirty="0"/>
        </a:p>
      </dgm:t>
    </dgm:pt>
    <dgm:pt modelId="{1D50CED1-9EBA-4D06-AC62-15EA8CED6276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dirty="0" smtClean="0"/>
            <a:t>Великий Устюг –Дед Мороз</a:t>
          </a:r>
          <a:endParaRPr lang="ru-RU" dirty="0"/>
        </a:p>
      </dgm:t>
    </dgm:pt>
    <dgm:pt modelId="{559825B9-895E-4C7B-9B0E-A34983C4429A}" type="parTrans" cxnId="{5CE3B7B1-581D-4C1A-9285-49E0DF510305}">
      <dgm:prSet/>
      <dgm:spPr/>
      <dgm:t>
        <a:bodyPr/>
        <a:lstStyle/>
        <a:p>
          <a:endParaRPr lang="ru-RU"/>
        </a:p>
      </dgm:t>
    </dgm:pt>
    <dgm:pt modelId="{B6B931E3-AF29-4463-BF57-7FFA9154CEEA}" type="sibTrans" cxnId="{5CE3B7B1-581D-4C1A-9285-49E0DF510305}">
      <dgm:prSet/>
      <dgm:spPr/>
      <dgm:t>
        <a:bodyPr/>
        <a:lstStyle/>
        <a:p>
          <a:endParaRPr lang="ru-RU" dirty="0"/>
        </a:p>
      </dgm:t>
    </dgm:pt>
    <dgm:pt modelId="{A2959097-8691-431A-87F6-5BD518A96F01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 dirty="0" smtClean="0"/>
            <a:t>Испания</a:t>
          </a:r>
          <a:endParaRPr lang="ru-RU" dirty="0"/>
        </a:p>
      </dgm:t>
    </dgm:pt>
    <dgm:pt modelId="{91E9D467-EEC2-4D70-9100-F3E42F4B9639}" type="parTrans" cxnId="{0A0ADBED-CE2C-42D9-80AB-3E2271763274}">
      <dgm:prSet/>
      <dgm:spPr/>
      <dgm:t>
        <a:bodyPr/>
        <a:lstStyle/>
        <a:p>
          <a:endParaRPr lang="ru-RU"/>
        </a:p>
      </dgm:t>
    </dgm:pt>
    <dgm:pt modelId="{F3F1B35F-F02B-45F2-B9DD-B94412AA11DE}" type="sibTrans" cxnId="{0A0ADBED-CE2C-42D9-80AB-3E2271763274}">
      <dgm:prSet/>
      <dgm:spPr/>
      <dgm:t>
        <a:bodyPr/>
        <a:lstStyle/>
        <a:p>
          <a:endParaRPr lang="ru-RU" dirty="0"/>
        </a:p>
      </dgm:t>
    </dgm:pt>
    <dgm:pt modelId="{CCE5631A-009C-4A69-89D3-C4700123433B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ru-RU" dirty="0" smtClean="0"/>
            <a:t>Пэр </a:t>
          </a:r>
          <a:r>
            <a:rPr lang="ru-RU" dirty="0" err="1" smtClean="0"/>
            <a:t>Ноэль</a:t>
          </a:r>
          <a:r>
            <a:rPr lang="ru-RU" dirty="0" smtClean="0"/>
            <a:t> -Париж</a:t>
          </a:r>
          <a:endParaRPr lang="ru-RU" dirty="0"/>
        </a:p>
      </dgm:t>
    </dgm:pt>
    <dgm:pt modelId="{1470CF81-97B3-469A-9B2E-3E0FEEC62B0D}" type="parTrans" cxnId="{3CD492D2-7082-4E52-A02D-F465313A9618}">
      <dgm:prSet/>
      <dgm:spPr/>
      <dgm:t>
        <a:bodyPr/>
        <a:lstStyle/>
        <a:p>
          <a:endParaRPr lang="ru-RU"/>
        </a:p>
      </dgm:t>
    </dgm:pt>
    <dgm:pt modelId="{4F4025DE-CDC4-4075-8AF9-2E697102534C}" type="sibTrans" cxnId="{3CD492D2-7082-4E52-A02D-F465313A9618}">
      <dgm:prSet/>
      <dgm:spPr/>
      <dgm:t>
        <a:bodyPr/>
        <a:lstStyle/>
        <a:p>
          <a:endParaRPr lang="ru-RU" dirty="0"/>
        </a:p>
      </dgm:t>
    </dgm:pt>
    <dgm:pt modelId="{914AB047-F402-436C-852A-9FF7FE271B86}" type="pres">
      <dgm:prSet presAssocID="{AF2DAD2A-2880-46AD-B766-AEE5FDA1B34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678185-0A44-4EE8-B40A-145EAE0B1FF8}" type="pres">
      <dgm:prSet presAssocID="{C24F4AC3-8FE4-4BAD-BB59-A6B107A936B6}" presName="centerShape" presStyleLbl="node0" presStyleIdx="0" presStyleCnt="1"/>
      <dgm:spPr/>
      <dgm:t>
        <a:bodyPr/>
        <a:lstStyle/>
        <a:p>
          <a:endParaRPr lang="ru-RU"/>
        </a:p>
      </dgm:t>
    </dgm:pt>
    <dgm:pt modelId="{5388E583-BBCB-45F4-AB59-773AF5610A6F}" type="pres">
      <dgm:prSet presAssocID="{701C6B52-5845-454A-A037-B18204DFEB81}" presName="node" presStyleLbl="node1" presStyleIdx="0" presStyleCnt="4" custRadScaleRad="100112" custRadScaleInc="-5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30CF9-3985-4158-8F4A-85AC1567EE8A}" type="pres">
      <dgm:prSet presAssocID="{701C6B52-5845-454A-A037-B18204DFEB81}" presName="dummy" presStyleCnt="0"/>
      <dgm:spPr/>
    </dgm:pt>
    <dgm:pt modelId="{0EF038F6-1735-433A-8769-EAC452C4B304}" type="pres">
      <dgm:prSet presAssocID="{3BA65C71-CED7-4242-B0F7-5C8FBDD04AF8}" presName="sibTrans" presStyleLbl="sibTrans2D1" presStyleIdx="0" presStyleCnt="4"/>
      <dgm:spPr/>
      <dgm:t>
        <a:bodyPr/>
        <a:lstStyle/>
        <a:p>
          <a:endParaRPr lang="ru-RU"/>
        </a:p>
      </dgm:t>
    </dgm:pt>
    <dgm:pt modelId="{944A52D2-DD82-4F5B-82D2-901E5D1D6480}" type="pres">
      <dgm:prSet presAssocID="{1D50CED1-9EBA-4D06-AC62-15EA8CED627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D4678-2BAE-403C-A0E5-F980934438D8}" type="pres">
      <dgm:prSet presAssocID="{1D50CED1-9EBA-4D06-AC62-15EA8CED6276}" presName="dummy" presStyleCnt="0"/>
      <dgm:spPr/>
    </dgm:pt>
    <dgm:pt modelId="{ECBBBB25-3132-440D-8264-666EB5E2C39B}" type="pres">
      <dgm:prSet presAssocID="{B6B931E3-AF29-4463-BF57-7FFA9154CEEA}" presName="sibTrans" presStyleLbl="sibTrans2D1" presStyleIdx="1" presStyleCnt="4"/>
      <dgm:spPr/>
      <dgm:t>
        <a:bodyPr/>
        <a:lstStyle/>
        <a:p>
          <a:endParaRPr lang="ru-RU"/>
        </a:p>
      </dgm:t>
    </dgm:pt>
    <dgm:pt modelId="{DEE085A2-7154-48CE-BF6C-B903827AC466}" type="pres">
      <dgm:prSet presAssocID="{A2959097-8691-431A-87F6-5BD518A96F01}" presName="node" presStyleLbl="node1" presStyleIdx="2" presStyleCnt="4" custRadScaleRad="97362" custRadScaleInc="-2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5B216-C646-432A-9277-14F11635F3B8}" type="pres">
      <dgm:prSet presAssocID="{A2959097-8691-431A-87F6-5BD518A96F01}" presName="dummy" presStyleCnt="0"/>
      <dgm:spPr/>
    </dgm:pt>
    <dgm:pt modelId="{D728CEA6-D1EF-4D32-8A55-FE4A7BA46AB5}" type="pres">
      <dgm:prSet presAssocID="{F3F1B35F-F02B-45F2-B9DD-B94412AA11DE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1B9277B-AE10-4296-9DC2-0F45412219C1}" type="pres">
      <dgm:prSet presAssocID="{CCE5631A-009C-4A69-89D3-C4700123433B}" presName="node" presStyleLbl="node1" presStyleIdx="3" presStyleCnt="4" custRadScaleRad="99739" custRadScaleInc="-1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67F4C-A453-4B97-ABC5-42D82F9B787B}" type="pres">
      <dgm:prSet presAssocID="{CCE5631A-009C-4A69-89D3-C4700123433B}" presName="dummy" presStyleCnt="0"/>
      <dgm:spPr/>
    </dgm:pt>
    <dgm:pt modelId="{67F8D87E-5752-4417-8830-408D73905816}" type="pres">
      <dgm:prSet presAssocID="{4F4025DE-CDC4-4075-8AF9-2E697102534C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039F8BE9-B426-42DA-8653-15D6E77E1879}" type="presOf" srcId="{C24F4AC3-8FE4-4BAD-BB59-A6B107A936B6}" destId="{A2678185-0A44-4EE8-B40A-145EAE0B1FF8}" srcOrd="0" destOrd="0" presId="urn:microsoft.com/office/officeart/2005/8/layout/radial6"/>
    <dgm:cxn modelId="{6CBE1911-40FF-4630-9171-339E69C3BD7B}" type="presOf" srcId="{3BA65C71-CED7-4242-B0F7-5C8FBDD04AF8}" destId="{0EF038F6-1735-433A-8769-EAC452C4B304}" srcOrd="0" destOrd="0" presId="urn:microsoft.com/office/officeart/2005/8/layout/radial6"/>
    <dgm:cxn modelId="{F66F94F8-7E00-4ED6-A1D6-66D85AD80399}" type="presOf" srcId="{1D50CED1-9EBA-4D06-AC62-15EA8CED6276}" destId="{944A52D2-DD82-4F5B-82D2-901E5D1D6480}" srcOrd="0" destOrd="0" presId="urn:microsoft.com/office/officeart/2005/8/layout/radial6"/>
    <dgm:cxn modelId="{F396DEC3-E14D-49C4-A852-2B3CC2AA6F2E}" type="presOf" srcId="{B6B931E3-AF29-4463-BF57-7FFA9154CEEA}" destId="{ECBBBB25-3132-440D-8264-666EB5E2C39B}" srcOrd="0" destOrd="0" presId="urn:microsoft.com/office/officeart/2005/8/layout/radial6"/>
    <dgm:cxn modelId="{C683567E-5F40-443D-B41A-6CF3F4B177C2}" type="presOf" srcId="{CCE5631A-009C-4A69-89D3-C4700123433B}" destId="{91B9277B-AE10-4296-9DC2-0F45412219C1}" srcOrd="0" destOrd="0" presId="urn:microsoft.com/office/officeart/2005/8/layout/radial6"/>
    <dgm:cxn modelId="{5CE3B7B1-581D-4C1A-9285-49E0DF510305}" srcId="{C24F4AC3-8FE4-4BAD-BB59-A6B107A936B6}" destId="{1D50CED1-9EBA-4D06-AC62-15EA8CED6276}" srcOrd="1" destOrd="0" parTransId="{559825B9-895E-4C7B-9B0E-A34983C4429A}" sibTransId="{B6B931E3-AF29-4463-BF57-7FFA9154CEEA}"/>
    <dgm:cxn modelId="{9837EDB0-2152-42F9-B0A0-FDC15EF42BB4}" type="presOf" srcId="{A2959097-8691-431A-87F6-5BD518A96F01}" destId="{DEE085A2-7154-48CE-BF6C-B903827AC466}" srcOrd="0" destOrd="0" presId="urn:microsoft.com/office/officeart/2005/8/layout/radial6"/>
    <dgm:cxn modelId="{0A0ADBED-CE2C-42D9-80AB-3E2271763274}" srcId="{C24F4AC3-8FE4-4BAD-BB59-A6B107A936B6}" destId="{A2959097-8691-431A-87F6-5BD518A96F01}" srcOrd="2" destOrd="0" parTransId="{91E9D467-EEC2-4D70-9100-F3E42F4B9639}" sibTransId="{F3F1B35F-F02B-45F2-B9DD-B94412AA11DE}"/>
    <dgm:cxn modelId="{B1D33C7B-2316-49D9-8C03-2F0B084C32FC}" type="presOf" srcId="{701C6B52-5845-454A-A037-B18204DFEB81}" destId="{5388E583-BBCB-45F4-AB59-773AF5610A6F}" srcOrd="0" destOrd="0" presId="urn:microsoft.com/office/officeart/2005/8/layout/radial6"/>
    <dgm:cxn modelId="{3CD492D2-7082-4E52-A02D-F465313A9618}" srcId="{C24F4AC3-8FE4-4BAD-BB59-A6B107A936B6}" destId="{CCE5631A-009C-4A69-89D3-C4700123433B}" srcOrd="3" destOrd="0" parTransId="{1470CF81-97B3-469A-9B2E-3E0FEEC62B0D}" sibTransId="{4F4025DE-CDC4-4075-8AF9-2E697102534C}"/>
    <dgm:cxn modelId="{4FF17677-35C8-4933-9D8F-C4F29179E986}" srcId="{C24F4AC3-8FE4-4BAD-BB59-A6B107A936B6}" destId="{701C6B52-5845-454A-A037-B18204DFEB81}" srcOrd="0" destOrd="0" parTransId="{73E1DEEB-150F-4D2D-9DB4-9F1297D55557}" sibTransId="{3BA65C71-CED7-4242-B0F7-5C8FBDD04AF8}"/>
    <dgm:cxn modelId="{6B347480-82D2-456F-A039-6623C447041B}" type="presOf" srcId="{AF2DAD2A-2880-46AD-B766-AEE5FDA1B347}" destId="{914AB047-F402-436C-852A-9FF7FE271B86}" srcOrd="0" destOrd="0" presId="urn:microsoft.com/office/officeart/2005/8/layout/radial6"/>
    <dgm:cxn modelId="{344B81C3-2DC0-48EC-A8A8-2DC3183A6394}" srcId="{AF2DAD2A-2880-46AD-B766-AEE5FDA1B347}" destId="{C24F4AC3-8FE4-4BAD-BB59-A6B107A936B6}" srcOrd="0" destOrd="0" parTransId="{6FCA51FC-C703-4D82-B04F-501FF52DD7E3}" sibTransId="{ADF0517B-E7F4-422D-B7B7-153050D594A5}"/>
    <dgm:cxn modelId="{39C84F1E-473D-46F7-ABE2-9ADA3C158A4F}" type="presOf" srcId="{F3F1B35F-F02B-45F2-B9DD-B94412AA11DE}" destId="{D728CEA6-D1EF-4D32-8A55-FE4A7BA46AB5}" srcOrd="0" destOrd="0" presId="urn:microsoft.com/office/officeart/2005/8/layout/radial6"/>
    <dgm:cxn modelId="{0A6F66DA-4B45-4F22-8CE9-A3D8CC37A16A}" type="presOf" srcId="{4F4025DE-CDC4-4075-8AF9-2E697102534C}" destId="{67F8D87E-5752-4417-8830-408D73905816}" srcOrd="0" destOrd="0" presId="urn:microsoft.com/office/officeart/2005/8/layout/radial6"/>
    <dgm:cxn modelId="{5FF3DC5B-4D2E-4517-A93B-1AA84FD84A04}" type="presParOf" srcId="{914AB047-F402-436C-852A-9FF7FE271B86}" destId="{A2678185-0A44-4EE8-B40A-145EAE0B1FF8}" srcOrd="0" destOrd="0" presId="urn:microsoft.com/office/officeart/2005/8/layout/radial6"/>
    <dgm:cxn modelId="{D9899A60-FAA1-409F-B62B-6CBE96B9566B}" type="presParOf" srcId="{914AB047-F402-436C-852A-9FF7FE271B86}" destId="{5388E583-BBCB-45F4-AB59-773AF5610A6F}" srcOrd="1" destOrd="0" presId="urn:microsoft.com/office/officeart/2005/8/layout/radial6"/>
    <dgm:cxn modelId="{F08FB08E-D948-48AB-8D58-D71B5AB5787C}" type="presParOf" srcId="{914AB047-F402-436C-852A-9FF7FE271B86}" destId="{D9430CF9-3985-4158-8F4A-85AC1567EE8A}" srcOrd="2" destOrd="0" presId="urn:microsoft.com/office/officeart/2005/8/layout/radial6"/>
    <dgm:cxn modelId="{952EE4E1-3DD7-4624-A1F9-360E62F12F04}" type="presParOf" srcId="{914AB047-F402-436C-852A-9FF7FE271B86}" destId="{0EF038F6-1735-433A-8769-EAC452C4B304}" srcOrd="3" destOrd="0" presId="urn:microsoft.com/office/officeart/2005/8/layout/radial6"/>
    <dgm:cxn modelId="{F9DECDC6-303B-4719-A997-A424983C0B20}" type="presParOf" srcId="{914AB047-F402-436C-852A-9FF7FE271B86}" destId="{944A52D2-DD82-4F5B-82D2-901E5D1D6480}" srcOrd="4" destOrd="0" presId="urn:microsoft.com/office/officeart/2005/8/layout/radial6"/>
    <dgm:cxn modelId="{DA90D817-6F61-4A60-ABDC-4EA4A6D28957}" type="presParOf" srcId="{914AB047-F402-436C-852A-9FF7FE271B86}" destId="{625D4678-2BAE-403C-A0E5-F980934438D8}" srcOrd="5" destOrd="0" presId="urn:microsoft.com/office/officeart/2005/8/layout/radial6"/>
    <dgm:cxn modelId="{98232631-5575-4018-BEE6-1CC487AD01B7}" type="presParOf" srcId="{914AB047-F402-436C-852A-9FF7FE271B86}" destId="{ECBBBB25-3132-440D-8264-666EB5E2C39B}" srcOrd="6" destOrd="0" presId="urn:microsoft.com/office/officeart/2005/8/layout/radial6"/>
    <dgm:cxn modelId="{E60BB573-98BF-466B-826A-D6732C977F43}" type="presParOf" srcId="{914AB047-F402-436C-852A-9FF7FE271B86}" destId="{DEE085A2-7154-48CE-BF6C-B903827AC466}" srcOrd="7" destOrd="0" presId="urn:microsoft.com/office/officeart/2005/8/layout/radial6"/>
    <dgm:cxn modelId="{4055F242-D5E0-4162-BE60-E27741503004}" type="presParOf" srcId="{914AB047-F402-436C-852A-9FF7FE271B86}" destId="{F6A5B216-C646-432A-9277-14F11635F3B8}" srcOrd="8" destOrd="0" presId="urn:microsoft.com/office/officeart/2005/8/layout/radial6"/>
    <dgm:cxn modelId="{F2C7F5F3-EA40-40DA-AB49-A077E1B01253}" type="presParOf" srcId="{914AB047-F402-436C-852A-9FF7FE271B86}" destId="{D728CEA6-D1EF-4D32-8A55-FE4A7BA46AB5}" srcOrd="9" destOrd="0" presId="urn:microsoft.com/office/officeart/2005/8/layout/radial6"/>
    <dgm:cxn modelId="{D35E1A0D-55E2-49E4-8C07-75744C8AFEEA}" type="presParOf" srcId="{914AB047-F402-436C-852A-9FF7FE271B86}" destId="{91B9277B-AE10-4296-9DC2-0F45412219C1}" srcOrd="10" destOrd="0" presId="urn:microsoft.com/office/officeart/2005/8/layout/radial6"/>
    <dgm:cxn modelId="{953FC374-5B90-41BA-B1A1-D2135DF62426}" type="presParOf" srcId="{914AB047-F402-436C-852A-9FF7FE271B86}" destId="{BDD67F4C-A453-4B97-ABC5-42D82F9B787B}" srcOrd="11" destOrd="0" presId="urn:microsoft.com/office/officeart/2005/8/layout/radial6"/>
    <dgm:cxn modelId="{CB8AC312-593A-4EAD-A2DB-E7FD8F7C8012}" type="presParOf" srcId="{914AB047-F402-436C-852A-9FF7FE271B86}" destId="{67F8D87E-5752-4417-8830-408D7390581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FD91F6-DC90-4390-9BAE-707C5DBF548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C5BE39-C66C-4556-A0F7-9844FA217E01}">
      <dgm:prSet phldrT="[Текст]" custT="1"/>
      <dgm:spPr/>
      <dgm:t>
        <a:bodyPr/>
        <a:lstStyle/>
        <a:p>
          <a:r>
            <a:rPr lang="ru-RU" sz="3600" b="1" dirty="0" smtClean="0"/>
            <a:t>Систематизировать и обобщить знания и умения по теме.</a:t>
          </a:r>
          <a:r>
            <a:rPr lang="ru-RU" sz="6200" dirty="0" smtClean="0"/>
            <a:t> </a:t>
          </a:r>
          <a:endParaRPr lang="ru-RU" sz="6200" dirty="0"/>
        </a:p>
      </dgm:t>
    </dgm:pt>
    <dgm:pt modelId="{8CD3E158-0CA6-4DAC-863B-B7DF7AE5A5C3}" type="parTrans" cxnId="{31AFFF08-D2F3-4464-9A34-01DE5E28663D}">
      <dgm:prSet/>
      <dgm:spPr/>
      <dgm:t>
        <a:bodyPr/>
        <a:lstStyle/>
        <a:p>
          <a:endParaRPr lang="ru-RU"/>
        </a:p>
      </dgm:t>
    </dgm:pt>
    <dgm:pt modelId="{17570D72-3D9C-40D1-8EBD-48041F955D0D}" type="sibTrans" cxnId="{31AFFF08-D2F3-4464-9A34-01DE5E28663D}">
      <dgm:prSet/>
      <dgm:spPr/>
      <dgm:t>
        <a:bodyPr/>
        <a:lstStyle/>
        <a:p>
          <a:endParaRPr lang="ru-RU"/>
        </a:p>
      </dgm:t>
    </dgm:pt>
    <dgm:pt modelId="{89F4E385-9A39-47DE-B6FA-1CCA460E70D9}">
      <dgm:prSet phldrT="[Текст]" custT="1"/>
      <dgm:spPr/>
      <dgm:t>
        <a:bodyPr/>
        <a:lstStyle/>
        <a:p>
          <a:r>
            <a:rPr lang="ru-RU" sz="2400" b="1" dirty="0" smtClean="0"/>
            <a:t>Отрабатывать умения решать простейшие задачи из жизненной практики на </a:t>
          </a:r>
          <a:r>
            <a:rPr lang="ru-RU" sz="2000" b="1" dirty="0" smtClean="0"/>
            <a:t>деление и умножение дробей.</a:t>
          </a:r>
          <a:endParaRPr lang="ru-RU" sz="2000" b="1" dirty="0"/>
        </a:p>
      </dgm:t>
    </dgm:pt>
    <dgm:pt modelId="{FA24CFB5-5562-443A-8526-8AD256DF5AB7}" type="parTrans" cxnId="{A2977224-6729-4562-90BD-45840BA89C3A}">
      <dgm:prSet/>
      <dgm:spPr/>
      <dgm:t>
        <a:bodyPr/>
        <a:lstStyle/>
        <a:p>
          <a:endParaRPr lang="ru-RU"/>
        </a:p>
      </dgm:t>
    </dgm:pt>
    <dgm:pt modelId="{3FBD26F5-2A38-46ED-88DA-93D2CDFBA0DA}" type="sibTrans" cxnId="{A2977224-6729-4562-90BD-45840BA89C3A}">
      <dgm:prSet/>
      <dgm:spPr/>
      <dgm:t>
        <a:bodyPr/>
        <a:lstStyle/>
        <a:p>
          <a:endParaRPr lang="ru-RU"/>
        </a:p>
      </dgm:t>
    </dgm:pt>
    <dgm:pt modelId="{E5AC5803-DD89-456B-8D7C-CCF784CEE4FE}">
      <dgm:prSet phldrT="[Текст]" custT="1"/>
      <dgm:spPr/>
      <dgm:t>
        <a:bodyPr/>
        <a:lstStyle/>
        <a:p>
          <a:pPr algn="ctr"/>
          <a:r>
            <a:rPr lang="ru-RU" sz="2400" b="1" dirty="0" smtClean="0"/>
            <a:t>Развивать познавательную активность  и самостоятельность учиться рассуждать и логически мыслить.</a:t>
          </a:r>
          <a:endParaRPr lang="ru-RU" sz="2400" b="1" dirty="0"/>
        </a:p>
      </dgm:t>
    </dgm:pt>
    <dgm:pt modelId="{040FEF0B-AED3-4923-9EE1-CD1D5DDDE44D}" type="parTrans" cxnId="{30BF5B88-E7C2-47C1-B456-7BC71E072C00}">
      <dgm:prSet/>
      <dgm:spPr/>
      <dgm:t>
        <a:bodyPr/>
        <a:lstStyle/>
        <a:p>
          <a:endParaRPr lang="ru-RU"/>
        </a:p>
      </dgm:t>
    </dgm:pt>
    <dgm:pt modelId="{FA217CA4-F782-4DE9-B6B4-1BE95C9B879B}" type="sibTrans" cxnId="{30BF5B88-E7C2-47C1-B456-7BC71E072C00}">
      <dgm:prSet/>
      <dgm:spPr/>
      <dgm:t>
        <a:bodyPr/>
        <a:lstStyle/>
        <a:p>
          <a:endParaRPr lang="ru-RU"/>
        </a:p>
      </dgm:t>
    </dgm:pt>
    <dgm:pt modelId="{CD0ADF19-48EE-4C09-AB99-CF84375DB2C3}">
      <dgm:prSet phldrT="[Текст]" custT="1"/>
      <dgm:spPr/>
      <dgm:t>
        <a:bodyPr/>
        <a:lstStyle/>
        <a:p>
          <a:r>
            <a:rPr lang="ru-RU" sz="2800" b="1" dirty="0" smtClean="0"/>
            <a:t>Воспитывать  ответственное отношение к учению и к окружающему миру.</a:t>
          </a:r>
          <a:endParaRPr lang="ru-RU" sz="2800" b="1" dirty="0"/>
        </a:p>
      </dgm:t>
    </dgm:pt>
    <dgm:pt modelId="{C4285236-86ED-4774-8F56-A1584BC99D2F}" type="parTrans" cxnId="{85E24853-D4F2-4D5F-B8EA-662F9A9B327D}">
      <dgm:prSet/>
      <dgm:spPr/>
      <dgm:t>
        <a:bodyPr/>
        <a:lstStyle/>
        <a:p>
          <a:endParaRPr lang="ru-RU"/>
        </a:p>
      </dgm:t>
    </dgm:pt>
    <dgm:pt modelId="{C9032A35-D973-47AA-B1C7-FD5C87F4219A}" type="sibTrans" cxnId="{85E24853-D4F2-4D5F-B8EA-662F9A9B327D}">
      <dgm:prSet/>
      <dgm:spPr/>
      <dgm:t>
        <a:bodyPr/>
        <a:lstStyle/>
        <a:p>
          <a:endParaRPr lang="ru-RU"/>
        </a:p>
      </dgm:t>
    </dgm:pt>
    <dgm:pt modelId="{EBF2D2C6-5AC5-437F-B83E-AF8E7F3963C0}" type="pres">
      <dgm:prSet presAssocID="{FCFD91F6-DC90-4390-9BAE-707C5DBF54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288745-FB52-46F4-BDE4-2191D6EBE12D}" type="pres">
      <dgm:prSet presAssocID="{E7C5BE39-C66C-4556-A0F7-9844FA217E01}" presName="roof" presStyleLbl="dkBgShp" presStyleIdx="0" presStyleCnt="2" custLinFactNeighborX="5556" custLinFactNeighborY="-2105"/>
      <dgm:spPr/>
      <dgm:t>
        <a:bodyPr/>
        <a:lstStyle/>
        <a:p>
          <a:endParaRPr lang="ru-RU"/>
        </a:p>
      </dgm:t>
    </dgm:pt>
    <dgm:pt modelId="{9CB404EA-4E5B-4B6B-B92F-E1E0F8C2857D}" type="pres">
      <dgm:prSet presAssocID="{E7C5BE39-C66C-4556-A0F7-9844FA217E01}" presName="pillars" presStyleCnt="0"/>
      <dgm:spPr/>
    </dgm:pt>
    <dgm:pt modelId="{6618C428-B46D-495C-8011-470F9A11366F}" type="pres">
      <dgm:prSet presAssocID="{E7C5BE39-C66C-4556-A0F7-9844FA217E01}" presName="pillar1" presStyleLbl="node1" presStyleIdx="0" presStyleCnt="3" custLinFactNeighborX="2460" custLinFactNeighborY="1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77A3F-5261-4318-8370-60CE7685874E}" type="pres">
      <dgm:prSet presAssocID="{E5AC5803-DD89-456B-8D7C-CCF784CEE4FE}" presName="pillarX" presStyleLbl="node1" presStyleIdx="1" presStyleCnt="3" custScaleY="100000" custLinFactNeighborX="-4741" custLinFactNeighborY="-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09468-975C-4FF9-B9E9-E3C35814AC00}" type="pres">
      <dgm:prSet presAssocID="{CD0ADF19-48EE-4C09-AB99-CF84375DB2C3}" presName="pillarX" presStyleLbl="node1" presStyleIdx="2" presStyleCnt="3" custLinFactNeighborX="-3079" custLinFactNeighborY="1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40D0F-9A4A-40CE-BFC1-75FDE087FD6A}" type="pres">
      <dgm:prSet presAssocID="{E7C5BE39-C66C-4556-A0F7-9844FA217E01}" presName="base" presStyleLbl="dkBgShp" presStyleIdx="1" presStyleCnt="2" custLinFactNeighborX="-1216" custLinFactNeighborY="-7225"/>
      <dgm:spPr/>
    </dgm:pt>
  </dgm:ptLst>
  <dgm:cxnLst>
    <dgm:cxn modelId="{C963A94C-4856-49BB-92D0-7650CF0F8553}" type="presOf" srcId="{89F4E385-9A39-47DE-B6FA-1CCA460E70D9}" destId="{6618C428-B46D-495C-8011-470F9A11366F}" srcOrd="0" destOrd="0" presId="urn:microsoft.com/office/officeart/2005/8/layout/hList3"/>
    <dgm:cxn modelId="{A62F105F-E5F6-4CBC-807E-CB7B960BAD68}" type="presOf" srcId="{CD0ADF19-48EE-4C09-AB99-CF84375DB2C3}" destId="{88C09468-975C-4FF9-B9E9-E3C35814AC00}" srcOrd="0" destOrd="0" presId="urn:microsoft.com/office/officeart/2005/8/layout/hList3"/>
    <dgm:cxn modelId="{85E24853-D4F2-4D5F-B8EA-662F9A9B327D}" srcId="{E7C5BE39-C66C-4556-A0F7-9844FA217E01}" destId="{CD0ADF19-48EE-4C09-AB99-CF84375DB2C3}" srcOrd="2" destOrd="0" parTransId="{C4285236-86ED-4774-8F56-A1584BC99D2F}" sibTransId="{C9032A35-D973-47AA-B1C7-FD5C87F4219A}"/>
    <dgm:cxn modelId="{31AFFF08-D2F3-4464-9A34-01DE5E28663D}" srcId="{FCFD91F6-DC90-4390-9BAE-707C5DBF5483}" destId="{E7C5BE39-C66C-4556-A0F7-9844FA217E01}" srcOrd="0" destOrd="0" parTransId="{8CD3E158-0CA6-4DAC-863B-B7DF7AE5A5C3}" sibTransId="{17570D72-3D9C-40D1-8EBD-48041F955D0D}"/>
    <dgm:cxn modelId="{A2977224-6729-4562-90BD-45840BA89C3A}" srcId="{E7C5BE39-C66C-4556-A0F7-9844FA217E01}" destId="{89F4E385-9A39-47DE-B6FA-1CCA460E70D9}" srcOrd="0" destOrd="0" parTransId="{FA24CFB5-5562-443A-8526-8AD256DF5AB7}" sibTransId="{3FBD26F5-2A38-46ED-88DA-93D2CDFBA0DA}"/>
    <dgm:cxn modelId="{CD1B28A8-6FF8-49F8-8195-539262BC5756}" type="presOf" srcId="{E7C5BE39-C66C-4556-A0F7-9844FA217E01}" destId="{31288745-FB52-46F4-BDE4-2191D6EBE12D}" srcOrd="0" destOrd="0" presId="urn:microsoft.com/office/officeart/2005/8/layout/hList3"/>
    <dgm:cxn modelId="{F9081B9D-E1CA-4BE7-9A58-3DAC68C47DE7}" type="presOf" srcId="{E5AC5803-DD89-456B-8D7C-CCF784CEE4FE}" destId="{03077A3F-5261-4318-8370-60CE7685874E}" srcOrd="0" destOrd="0" presId="urn:microsoft.com/office/officeart/2005/8/layout/hList3"/>
    <dgm:cxn modelId="{30BF5B88-E7C2-47C1-B456-7BC71E072C00}" srcId="{E7C5BE39-C66C-4556-A0F7-9844FA217E01}" destId="{E5AC5803-DD89-456B-8D7C-CCF784CEE4FE}" srcOrd="1" destOrd="0" parTransId="{040FEF0B-AED3-4923-9EE1-CD1D5DDDE44D}" sibTransId="{FA217CA4-F782-4DE9-B6B4-1BE95C9B879B}"/>
    <dgm:cxn modelId="{3FD6DE79-6B8F-4F4F-9794-69D181526488}" type="presOf" srcId="{FCFD91F6-DC90-4390-9BAE-707C5DBF5483}" destId="{EBF2D2C6-5AC5-437F-B83E-AF8E7F3963C0}" srcOrd="0" destOrd="0" presId="urn:microsoft.com/office/officeart/2005/8/layout/hList3"/>
    <dgm:cxn modelId="{BC2E355E-6AAB-4204-A2D3-1B0A0B3276C7}" type="presParOf" srcId="{EBF2D2C6-5AC5-437F-B83E-AF8E7F3963C0}" destId="{31288745-FB52-46F4-BDE4-2191D6EBE12D}" srcOrd="0" destOrd="0" presId="urn:microsoft.com/office/officeart/2005/8/layout/hList3"/>
    <dgm:cxn modelId="{85EFF653-66BD-4F65-84FD-2DF22F0CC763}" type="presParOf" srcId="{EBF2D2C6-5AC5-437F-B83E-AF8E7F3963C0}" destId="{9CB404EA-4E5B-4B6B-B92F-E1E0F8C2857D}" srcOrd="1" destOrd="0" presId="urn:microsoft.com/office/officeart/2005/8/layout/hList3"/>
    <dgm:cxn modelId="{CEA9BB6C-F77E-4666-8D91-C9FE992E7C0C}" type="presParOf" srcId="{9CB404EA-4E5B-4B6B-B92F-E1E0F8C2857D}" destId="{6618C428-B46D-495C-8011-470F9A11366F}" srcOrd="0" destOrd="0" presId="urn:microsoft.com/office/officeart/2005/8/layout/hList3"/>
    <dgm:cxn modelId="{0248CD84-727E-4677-8556-7E22D6D7AF00}" type="presParOf" srcId="{9CB404EA-4E5B-4B6B-B92F-E1E0F8C2857D}" destId="{03077A3F-5261-4318-8370-60CE7685874E}" srcOrd="1" destOrd="0" presId="urn:microsoft.com/office/officeart/2005/8/layout/hList3"/>
    <dgm:cxn modelId="{6EA1916B-4913-4009-824A-04232A412699}" type="presParOf" srcId="{9CB404EA-4E5B-4B6B-B92F-E1E0F8C2857D}" destId="{88C09468-975C-4FF9-B9E9-E3C35814AC00}" srcOrd="2" destOrd="0" presId="urn:microsoft.com/office/officeart/2005/8/layout/hList3"/>
    <dgm:cxn modelId="{81E7E850-0B97-4DB7-BD36-8822C07C1712}" type="presParOf" srcId="{EBF2D2C6-5AC5-437F-B83E-AF8E7F3963C0}" destId="{E2740D0F-9A4A-40CE-BFC1-75FDE087FD6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F8D87E-5752-4417-8830-408D73905816}">
      <dsp:nvSpPr>
        <dsp:cNvPr id="0" name=""/>
        <dsp:cNvSpPr/>
      </dsp:nvSpPr>
      <dsp:spPr>
        <a:xfrm>
          <a:off x="2378080" y="519790"/>
          <a:ext cx="3482283" cy="3482283"/>
        </a:xfrm>
        <a:prstGeom prst="blockArc">
          <a:avLst>
            <a:gd name="adj1" fmla="val 10770202"/>
            <a:gd name="adj2" fmla="val 16083566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8CEA6-D1EF-4D32-8A55-FE4A7BA46AB5}">
      <dsp:nvSpPr>
        <dsp:cNvPr id="0" name=""/>
        <dsp:cNvSpPr/>
      </dsp:nvSpPr>
      <dsp:spPr>
        <a:xfrm>
          <a:off x="2377169" y="476937"/>
          <a:ext cx="3482283" cy="3482283"/>
        </a:xfrm>
        <a:prstGeom prst="blockArc">
          <a:avLst>
            <a:gd name="adj1" fmla="val 5370172"/>
            <a:gd name="adj2" fmla="val 10683561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BBB25-3132-440D-8264-666EB5E2C39B}">
      <dsp:nvSpPr>
        <dsp:cNvPr id="0" name=""/>
        <dsp:cNvSpPr/>
      </dsp:nvSpPr>
      <dsp:spPr>
        <a:xfrm>
          <a:off x="2374250" y="476965"/>
          <a:ext cx="3482283" cy="3482283"/>
        </a:xfrm>
        <a:prstGeom prst="blockArc">
          <a:avLst>
            <a:gd name="adj1" fmla="val 90716"/>
            <a:gd name="adj2" fmla="val 5364271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038F6-1735-433A-8769-EAC452C4B304}">
      <dsp:nvSpPr>
        <dsp:cNvPr id="0" name=""/>
        <dsp:cNvSpPr/>
      </dsp:nvSpPr>
      <dsp:spPr>
        <a:xfrm>
          <a:off x="2373659" y="519934"/>
          <a:ext cx="3482283" cy="3482283"/>
        </a:xfrm>
        <a:prstGeom prst="blockArc">
          <a:avLst>
            <a:gd name="adj1" fmla="val 16092508"/>
            <a:gd name="adj2" fmla="val 3852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78185-0A44-4EE8-B40A-145EAE0B1FF8}">
      <dsp:nvSpPr>
        <dsp:cNvPr id="0" name=""/>
        <dsp:cNvSpPr/>
      </dsp:nvSpPr>
      <dsp:spPr>
        <a:xfrm>
          <a:off x="3313137" y="1461318"/>
          <a:ext cx="1603325" cy="1603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Санкт-Петербург – Детские Дюны</a:t>
          </a:r>
          <a:endParaRPr lang="ru-RU" sz="1900" kern="1200" dirty="0"/>
        </a:p>
      </dsp:txBody>
      <dsp:txXfrm>
        <a:off x="3313137" y="1461318"/>
        <a:ext cx="1603325" cy="1603325"/>
      </dsp:txXfrm>
    </dsp:sp>
    <dsp:sp modelId="{5388E583-BBCB-45F4-AB59-773AF5610A6F}">
      <dsp:nvSpPr>
        <dsp:cNvPr id="0" name=""/>
        <dsp:cNvSpPr/>
      </dsp:nvSpPr>
      <dsp:spPr>
        <a:xfrm>
          <a:off x="3500466" y="5"/>
          <a:ext cx="1122327" cy="11223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/>
          </a:solidFill>
          <a:prstDash val="solid"/>
        </a:ln>
        <a:effectLst>
          <a:glow rad="63500">
            <a:schemeClr val="accent1">
              <a:alpha val="45000"/>
              <a:satMod val="120000"/>
            </a:schemeClr>
          </a:glo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3500466" y="5"/>
        <a:ext cx="1122327" cy="1122327"/>
      </dsp:txXfrm>
    </dsp:sp>
    <dsp:sp modelId="{944A52D2-DD82-4F5B-82D2-901E5D1D6480}">
      <dsp:nvSpPr>
        <dsp:cNvPr id="0" name=""/>
        <dsp:cNvSpPr/>
      </dsp:nvSpPr>
      <dsp:spPr>
        <a:xfrm>
          <a:off x="5254373" y="1701817"/>
          <a:ext cx="1122327" cy="112232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Великий Устюг –Дед Мороз</a:t>
          </a:r>
          <a:endParaRPr lang="ru-RU" sz="1300" kern="1200" dirty="0"/>
        </a:p>
      </dsp:txBody>
      <dsp:txXfrm>
        <a:off x="5254373" y="1701817"/>
        <a:ext cx="1122327" cy="1122327"/>
      </dsp:txXfrm>
    </dsp:sp>
    <dsp:sp modelId="{DEE085A2-7154-48CE-BF6C-B903827AC466}">
      <dsp:nvSpPr>
        <dsp:cNvPr id="0" name=""/>
        <dsp:cNvSpPr/>
      </dsp:nvSpPr>
      <dsp:spPr>
        <a:xfrm>
          <a:off x="3571903" y="3357589"/>
          <a:ext cx="1122327" cy="112232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Испания</a:t>
          </a:r>
          <a:endParaRPr lang="ru-RU" sz="1300" kern="1200" dirty="0"/>
        </a:p>
      </dsp:txBody>
      <dsp:txXfrm>
        <a:off x="3571903" y="3357589"/>
        <a:ext cx="1122327" cy="1122327"/>
      </dsp:txXfrm>
    </dsp:sp>
    <dsp:sp modelId="{91B9277B-AE10-4296-9DC2-0F45412219C1}">
      <dsp:nvSpPr>
        <dsp:cNvPr id="0" name=""/>
        <dsp:cNvSpPr/>
      </dsp:nvSpPr>
      <dsp:spPr>
        <a:xfrm>
          <a:off x="1857384" y="1714509"/>
          <a:ext cx="1122327" cy="112232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Пэр </a:t>
          </a:r>
          <a:r>
            <a:rPr lang="ru-RU" sz="1300" kern="1200" dirty="0" err="1" smtClean="0"/>
            <a:t>Ноэль</a:t>
          </a:r>
          <a:r>
            <a:rPr lang="ru-RU" sz="1300" kern="1200" dirty="0" smtClean="0"/>
            <a:t> -Париж</a:t>
          </a:r>
          <a:endParaRPr lang="ru-RU" sz="1300" kern="1200" dirty="0"/>
        </a:p>
      </dsp:txBody>
      <dsp:txXfrm>
        <a:off x="1857384" y="1714509"/>
        <a:ext cx="1122327" cy="11223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288745-FB52-46F4-BDE4-2191D6EBE12D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Систематизировать и обобщить знания и умения по теме.</a:t>
          </a:r>
          <a:r>
            <a:rPr lang="ru-RU" sz="6200" kern="1200" dirty="0" smtClean="0"/>
            <a:t> </a:t>
          </a:r>
          <a:endParaRPr lang="ru-RU" sz="6200" kern="1200" dirty="0"/>
        </a:p>
      </dsp:txBody>
      <dsp:txXfrm>
        <a:off x="0" y="0"/>
        <a:ext cx="8229600" cy="1357788"/>
      </dsp:txXfrm>
    </dsp:sp>
    <dsp:sp modelId="{6618C428-B46D-495C-8011-470F9A11366F}">
      <dsp:nvSpPr>
        <dsp:cNvPr id="0" name=""/>
        <dsp:cNvSpPr/>
      </dsp:nvSpPr>
      <dsp:spPr>
        <a:xfrm>
          <a:off x="71435" y="1400160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Отрабатывать умения решать простейшие задачи из жизненной практики на </a:t>
          </a:r>
          <a:r>
            <a:rPr lang="ru-RU" sz="2000" b="1" kern="1200" dirty="0" smtClean="0"/>
            <a:t>деление и умножение дробей.</a:t>
          </a:r>
          <a:endParaRPr lang="ru-RU" sz="2000" b="1" kern="1200" dirty="0"/>
        </a:p>
      </dsp:txBody>
      <dsp:txXfrm>
        <a:off x="71435" y="1400160"/>
        <a:ext cx="2740521" cy="2851356"/>
      </dsp:txXfrm>
    </dsp:sp>
    <dsp:sp modelId="{03077A3F-5261-4318-8370-60CE7685874E}">
      <dsp:nvSpPr>
        <dsp:cNvPr id="0" name=""/>
        <dsp:cNvSpPr/>
      </dsp:nvSpPr>
      <dsp:spPr>
        <a:xfrm>
          <a:off x="2614611" y="1328733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Развивать познавательную активность  и самостоятельность учиться рассуждать и логически мыслить.</a:t>
          </a:r>
          <a:endParaRPr lang="ru-RU" sz="2400" b="1" kern="1200" dirty="0"/>
        </a:p>
      </dsp:txBody>
      <dsp:txXfrm>
        <a:off x="2614611" y="1328733"/>
        <a:ext cx="2740521" cy="2851356"/>
      </dsp:txXfrm>
    </dsp:sp>
    <dsp:sp modelId="{88C09468-975C-4FF9-B9E9-E3C35814AC00}">
      <dsp:nvSpPr>
        <dsp:cNvPr id="0" name=""/>
        <dsp:cNvSpPr/>
      </dsp:nvSpPr>
      <dsp:spPr>
        <a:xfrm>
          <a:off x="5400679" y="1400160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Воспитывать  ответственное отношение к учению и к окружающему миру.</a:t>
          </a:r>
          <a:endParaRPr lang="ru-RU" sz="2800" b="1" kern="1200" dirty="0"/>
        </a:p>
      </dsp:txBody>
      <dsp:txXfrm>
        <a:off x="5400679" y="1400160"/>
        <a:ext cx="2740521" cy="2851356"/>
      </dsp:txXfrm>
    </dsp:sp>
    <dsp:sp modelId="{E2740D0F-9A4A-40CE-BFC1-75FDE087FD6A}">
      <dsp:nvSpPr>
        <dsp:cNvPr id="0" name=""/>
        <dsp:cNvSpPr/>
      </dsp:nvSpPr>
      <dsp:spPr>
        <a:xfrm>
          <a:off x="0" y="4186255"/>
          <a:ext cx="8229600" cy="3168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BAA12-D741-4592-A9BC-4C2CD121ED7A}" type="datetimeFigureOut">
              <a:rPr lang="ru-RU" smtClean="0"/>
              <a:pPr/>
              <a:t>28.12.2011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60B78-4D2A-4F4F-A960-371AE7C5F2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60B78-4D2A-4F4F-A960-371AE7C5F2F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F382-D1DC-4F1B-82FB-8F563013DF9D}" type="datetimeFigureOut">
              <a:rPr lang="ru-RU" smtClean="0"/>
              <a:pPr/>
              <a:t>28.12.2011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1C53-5B15-4AF7-9738-D36EC02317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F382-D1DC-4F1B-82FB-8F563013DF9D}" type="datetimeFigureOut">
              <a:rPr lang="ru-RU" smtClean="0"/>
              <a:pPr/>
              <a:t>28.12.2011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1C53-5B15-4AF7-9738-D36EC02317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F382-D1DC-4F1B-82FB-8F563013DF9D}" type="datetimeFigureOut">
              <a:rPr lang="ru-RU" smtClean="0"/>
              <a:pPr/>
              <a:t>28.12.2011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1C53-5B15-4AF7-9738-D36EC02317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F382-D1DC-4F1B-82FB-8F563013DF9D}" type="datetimeFigureOut">
              <a:rPr lang="ru-RU" smtClean="0"/>
              <a:pPr/>
              <a:t>28.12.2011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1C53-5B15-4AF7-9738-D36EC02317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F382-D1DC-4F1B-82FB-8F563013DF9D}" type="datetimeFigureOut">
              <a:rPr lang="ru-RU" smtClean="0"/>
              <a:pPr/>
              <a:t>28.12.2011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1C53-5B15-4AF7-9738-D36EC02317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F382-D1DC-4F1B-82FB-8F563013DF9D}" type="datetimeFigureOut">
              <a:rPr lang="ru-RU" smtClean="0"/>
              <a:pPr/>
              <a:t>28.12.2011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1C53-5B15-4AF7-9738-D36EC02317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F382-D1DC-4F1B-82FB-8F563013DF9D}" type="datetimeFigureOut">
              <a:rPr lang="ru-RU" smtClean="0"/>
              <a:pPr/>
              <a:t>28.12.2011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1C53-5B15-4AF7-9738-D36EC02317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F382-D1DC-4F1B-82FB-8F563013DF9D}" type="datetimeFigureOut">
              <a:rPr lang="ru-RU" smtClean="0"/>
              <a:pPr/>
              <a:t>28.12.2011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1C53-5B15-4AF7-9738-D36EC02317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F382-D1DC-4F1B-82FB-8F563013DF9D}" type="datetimeFigureOut">
              <a:rPr lang="ru-RU" smtClean="0"/>
              <a:pPr/>
              <a:t>28.12.2011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1C53-5B15-4AF7-9738-D36EC02317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F382-D1DC-4F1B-82FB-8F563013DF9D}" type="datetimeFigureOut">
              <a:rPr lang="ru-RU" smtClean="0"/>
              <a:pPr/>
              <a:t>28.12.2011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1C53-5B15-4AF7-9738-D36EC02317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F382-D1DC-4F1B-82FB-8F563013DF9D}" type="datetimeFigureOut">
              <a:rPr lang="ru-RU" smtClean="0"/>
              <a:pPr/>
              <a:t>28.12.2011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1C53-5B15-4AF7-9738-D36EC02317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CF382-D1DC-4F1B-82FB-8F563013DF9D}" type="datetimeFigureOut">
              <a:rPr lang="ru-RU" smtClean="0"/>
              <a:pPr/>
              <a:t>28.12.2011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31C53-5B15-4AF7-9738-D36EC02317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v_lesu_rodilas_elochka_minus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v_lesu_rodilas_elochka_minus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53;&#1077;&#1080;&#1079;&#1074;&#1077;&#1089;&#1090;&#1085;&#1099;&#1081;%20&#1072;&#1088;&#1090;&#1080;&#1089;&#1090;%20-%20&#1052;&#1086;&#1088;&#1089;&#1082;&#1072;&#1103;%20&#1092;&#1080;&#1079;&#1084;&#1080;&#1085;&#1091;&#1090;&#1082;&#1072;.mp3" TargetMode="Externa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file:///C:\Users\&#1072;&#1083;&#1083;&#1072;\Desktop\&#1053;&#1086;&#1074;&#1099;&#1081;%20&#1043;&#1086;&#1076;-&#1044;&#1077;&#1076;&#1099;%20&#1052;&#1086;&#1088;&#1086;&#1079;&#1099;\&#1043;&#1076;&#1077;%20&#1078;&#1080;&#1074;&#1077;&#1090;%20&#1076;&#1077;&#1076;%20&#1084;&#1086;&#1088;&#1086;&#1079;%20.%20&#1050;&#1086;&#1084;&#1084;&#1077;&#1085;&#1090;&#1072;&#1088;&#1080;&#1080;%20%20%20LiveInternet%20-%20&#1056;&#1086;&#1089;&#1089;&#1080;&#1081;&#1089;&#1082;&#1080;&#1081;%20&#1057;&#1077;&#1088;&#1074;&#1080;&#1089;%20&#1054;&#1085;&#1083;&#1072;&#1081;&#1085;-&#1044;&#1085;&#1077;&#1074;&#1085;&#1080;&#1082;&#1086;&#1074;.htm%20&#1092;&#1086;&#1090;&#1086;%20&#1076;-&#1084;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5.jpe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71744"/>
            <a:ext cx="7772400" cy="150019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Новогоднее путешествие в «Детские Дюны»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357694"/>
            <a:ext cx="5715040" cy="207170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Трудитесь! 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Мир не будет раем для тех, кто хочет жить лентяем!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алла\Desktop\Новая папка (2)\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6512" y="4000504"/>
            <a:ext cx="2500330" cy="2286016"/>
          </a:xfrm>
          <a:prstGeom prst="rect">
            <a:avLst/>
          </a:prstGeom>
          <a:noFill/>
        </p:spPr>
      </p:pic>
      <p:pic>
        <p:nvPicPr>
          <p:cNvPr id="1028" name="Picture 4" descr="C:\Users\алла\Desktop\Новая папка (2)\0_1cd6e_a3ad8076_X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8" y="357166"/>
            <a:ext cx="2214578" cy="2000264"/>
          </a:xfrm>
          <a:prstGeom prst="rect">
            <a:avLst/>
          </a:prstGeom>
          <a:noFill/>
        </p:spPr>
      </p:pic>
      <p:pic>
        <p:nvPicPr>
          <p:cNvPr id="6" name="v_lesu_rodilas_elochka_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500034" y="6215082"/>
            <a:ext cx="304800" cy="304800"/>
          </a:xfrm>
          <a:prstGeom prst="rect">
            <a:avLst/>
          </a:prstGeom>
        </p:spPr>
      </p:pic>
      <p:pic>
        <p:nvPicPr>
          <p:cNvPr id="17410" name="Picture 2" descr=" (640x460, 47Kb)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034" y="0"/>
            <a:ext cx="2571768" cy="2428868"/>
          </a:xfrm>
          <a:prstGeom prst="rect">
            <a:avLst/>
          </a:prstGeom>
          <a:noFill/>
        </p:spPr>
      </p:pic>
      <p:pic>
        <p:nvPicPr>
          <p:cNvPr id="8" name="Рисунок 7" descr="загруженное.jpgснежини 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428992" y="500042"/>
            <a:ext cx="2466975" cy="1847850"/>
          </a:xfrm>
          <a:prstGeom prst="rect">
            <a:avLst/>
          </a:prstGeom>
        </p:spPr>
      </p:pic>
    </p:spTree>
  </p:cSld>
  <p:clrMapOvr>
    <a:masterClrMapping/>
  </p:clrMapOvr>
  <p:transition spd="slow" advTm="39983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8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Поможем Дедам Морозам побыстрее добраться к нам.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Придется решить несколько задач, благодаря вашим расчетам, Деды Морозы сумеют до Нового Года прибыть  к нам! Одни из них едут на оленях, другие на «тройках», кто то летит на самолете, кто то едет поездом или идет пешком!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Какие нужны данные, чтобы произвести расчеты? 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Скорость </a:t>
            </a:r>
            <a:r>
              <a:rPr lang="en-US" b="1" dirty="0" smtClean="0">
                <a:solidFill>
                  <a:srgbClr val="C00000"/>
                </a:solidFill>
              </a:rPr>
              <a:t> ( V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r>
              <a:rPr lang="ru-RU" b="1" dirty="0" smtClean="0">
                <a:solidFill>
                  <a:srgbClr val="C00000"/>
                </a:solidFill>
              </a:rPr>
              <a:t>   Время  </a:t>
            </a:r>
            <a:r>
              <a:rPr lang="en-US" b="1" dirty="0" smtClean="0">
                <a:solidFill>
                  <a:srgbClr val="C00000"/>
                </a:solidFill>
              </a:rPr>
              <a:t>( t  )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en-US" b="1" dirty="0" smtClean="0">
                <a:solidFill>
                  <a:srgbClr val="C00000"/>
                </a:solidFill>
              </a:rPr>
              <a:t>   </a:t>
            </a:r>
            <a:r>
              <a:rPr lang="ru-RU" b="1" dirty="0" smtClean="0">
                <a:solidFill>
                  <a:srgbClr val="C00000"/>
                </a:solidFill>
              </a:rPr>
              <a:t> Расстояние (</a:t>
            </a:r>
            <a:r>
              <a:rPr lang="en-US" b="1" dirty="0" smtClean="0">
                <a:solidFill>
                  <a:srgbClr val="C00000"/>
                </a:solidFill>
              </a:rPr>
              <a:t> S )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Формулы знай и умей применить 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  =  V *  t</a:t>
            </a:r>
            <a:r>
              <a:rPr lang="ru-RU" b="1" dirty="0" smtClean="0">
                <a:solidFill>
                  <a:srgbClr val="C00000"/>
                </a:solidFill>
              </a:rPr>
              <a:t>   ( км )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V  =  S </a:t>
            </a:r>
            <a:r>
              <a:rPr lang="ru-RU" b="1" dirty="0" smtClean="0">
                <a:solidFill>
                  <a:srgbClr val="C00000"/>
                </a:solidFill>
              </a:rPr>
              <a:t> :</a:t>
            </a:r>
            <a:r>
              <a:rPr lang="en-US" b="1" dirty="0" smtClean="0">
                <a:solidFill>
                  <a:srgbClr val="C00000"/>
                </a:solidFill>
              </a:rPr>
              <a:t>   t</a:t>
            </a:r>
            <a:r>
              <a:rPr lang="ru-RU" b="1" dirty="0" smtClean="0">
                <a:solidFill>
                  <a:srgbClr val="C00000"/>
                </a:solidFill>
              </a:rPr>
              <a:t>  ( км/ч )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  =  S</a:t>
            </a:r>
            <a:r>
              <a:rPr lang="ru-RU" b="1" dirty="0" smtClean="0">
                <a:solidFill>
                  <a:srgbClr val="C00000"/>
                </a:solidFill>
              </a:rPr>
              <a:t>  :</a:t>
            </a:r>
            <a:r>
              <a:rPr lang="en-US" b="1" dirty="0" smtClean="0">
                <a:solidFill>
                  <a:srgbClr val="C00000"/>
                </a:solidFill>
              </a:rPr>
              <a:t>  V</a:t>
            </a:r>
            <a:r>
              <a:rPr lang="ru-RU" b="1" dirty="0" smtClean="0">
                <a:solidFill>
                  <a:srgbClr val="C00000"/>
                </a:solidFill>
              </a:rPr>
              <a:t>  ( ч )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Решить задачи: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b="1" dirty="0" smtClean="0">
                <a:solidFill>
                  <a:srgbClr val="002060"/>
                </a:solidFill>
              </a:rPr>
              <a:t>От резиденции Российского Деда Мороза в Великом Устюге до Санкт-Петербурга примерно 1280 км, это расстояние Деду Морозу надо преодолеть на своих волшебных санях за 10  2/3 часа. С какой скоростью ему придется двигаться? Помогите рассчитать скорость!»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47259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«Здесь Родина Деда Мороза,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Сюда телеграммы летят.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Ночами с небес любопытные звезды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 Устюг Великий глядят!»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C:\Users\алла\Desktop\Новый Год-Деды Морозы\Где живет дед мороз . Комментарии   LiveInternet - Российский Сервис Онлайн-Дневников.htm фото д-м_files\68288647_800pxResidenz_von_Vaeterchen_Frost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57166"/>
            <a:ext cx="8286808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C:\Users\алла\Desktop\Новый Год-Деды Морозы\Где живет дед мороз . Комментарии   LiveInternet - Российский Сервис Онлайн-Дневников.htm фото д-м_files\68288538_big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500174"/>
            <a:ext cx="3786214" cy="3571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00562" y="1571612"/>
            <a:ext cx="4143404" cy="5000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/>
              <a:t>«</a:t>
            </a:r>
            <a:r>
              <a:rPr lang="ru-RU" sz="2400" b="1" dirty="0" smtClean="0"/>
              <a:t>От Парижа до Санкт-Петербурга на встречу с Дедом Морозом отправился Пэр </a:t>
            </a:r>
            <a:r>
              <a:rPr lang="ru-RU" sz="2400" b="1" dirty="0" err="1" smtClean="0"/>
              <a:t>Ноэль</a:t>
            </a:r>
            <a:r>
              <a:rPr lang="ru-RU" sz="2400" b="1" dirty="0" smtClean="0"/>
              <a:t> на самолете и долетел  до СПб за 3,3 часа, преодолев расстояние в 2640 километров. Какова скорость самолета?»</a:t>
            </a:r>
            <a:endParaRPr lang="ru-RU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cid:290C616ADB8D401D9191E7C7DD4154D5@dn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cid:290C616ADB8D401D9191E7C7DD4154D5@dn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cid:290C616ADB8D401D9191E7C7DD4154D5@dn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8" name="Picture 8" descr="дед2 (260x273, 16Kb)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76500" cy="2600325"/>
          </a:xfrm>
          <a:prstGeom prst="rect">
            <a:avLst/>
          </a:prstGeom>
          <a:noFill/>
        </p:spPr>
      </p:pic>
      <p:sp>
        <p:nvSpPr>
          <p:cNvPr id="30730" name="AutoShape 10" descr="cid:290C616ADB8D401D9191E7C7DD4154D5@dn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2" name="AutoShape 12" descr="cid:290C616ADB8D401D9191E7C7DD4154D5@dn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4" name="AutoShape 14" descr="cid:290C616ADB8D401D9191E7C7DD4154D5@dn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5" name="Picture 15" descr="C:\Users\алла\Desktop\Новый Год-Деды Морозы\Где живет дед мороз . Комментарии   LiveInternet - Российский Сервис Онлайн-Дневников.htm фото д-м_files\68275800_0360844c6813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2571744"/>
            <a:ext cx="3643338" cy="378461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143240" y="357166"/>
            <a:ext cx="5429288" cy="17859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 финский Дед Мороз </a:t>
            </a:r>
            <a:r>
              <a:rPr lang="ru-RU" sz="2400" b="1" dirty="0" err="1" smtClean="0">
                <a:solidFill>
                  <a:srgbClr val="C00000"/>
                </a:solidFill>
              </a:rPr>
              <a:t>Йоулупукки</a:t>
            </a:r>
            <a:r>
              <a:rPr lang="ru-RU" sz="2400" b="1" dirty="0" smtClean="0">
                <a:solidFill>
                  <a:srgbClr val="C00000"/>
                </a:solidFill>
              </a:rPr>
              <a:t> посидел, подумал, почитал письма ребят  и решил отправиться в «Детские Дюны» на своем любимом  олене.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928934"/>
            <a:ext cx="4143404" cy="32861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«Расстояние от </a:t>
            </a:r>
            <a:r>
              <a:rPr lang="ru-RU" sz="2400" b="1" dirty="0" err="1" smtClean="0">
                <a:solidFill>
                  <a:srgbClr val="C00000"/>
                </a:solidFill>
              </a:rPr>
              <a:t>Рованиеми-столицы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областиФинской</a:t>
            </a:r>
            <a:r>
              <a:rPr lang="ru-RU" sz="2400" b="1" dirty="0" smtClean="0">
                <a:solidFill>
                  <a:srgbClr val="C00000"/>
                </a:solidFill>
              </a:rPr>
              <a:t> Лапландии  до границы с  Россией 800 км – это 2/3 всего пути до «Детских Дюн».  Сколько километров надо проехать,  чтобы попасть к нам в санаторий?»  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27463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Проверь решения задач: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Задача 1.   </a:t>
            </a:r>
            <a:r>
              <a:rPr lang="ru-RU" b="1" dirty="0" smtClean="0">
                <a:solidFill>
                  <a:srgbClr val="C00000"/>
                </a:solidFill>
              </a:rPr>
              <a:t>3400 </a:t>
            </a:r>
            <a:r>
              <a:rPr lang="ru-RU" b="1" dirty="0" err="1" smtClean="0">
                <a:solidFill>
                  <a:srgbClr val="C00000"/>
                </a:solidFill>
              </a:rPr>
              <a:t>х</a:t>
            </a:r>
            <a:r>
              <a:rPr lang="ru-RU" b="1" dirty="0" smtClean="0">
                <a:solidFill>
                  <a:srgbClr val="C00000"/>
                </a:solidFill>
              </a:rPr>
              <a:t> 0,9 = 3060 (птиц)! Вы можете их спасти! И остальным 340 </a:t>
            </a:r>
            <a:r>
              <a:rPr lang="ru-RU" b="1" smtClean="0">
                <a:solidFill>
                  <a:srgbClr val="C00000"/>
                </a:solidFill>
              </a:rPr>
              <a:t>птицам помочь тоже!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Задача 2. </a:t>
            </a:r>
            <a:r>
              <a:rPr lang="ru-RU" b="1" dirty="0" smtClean="0">
                <a:solidFill>
                  <a:srgbClr val="C00000"/>
                </a:solidFill>
              </a:rPr>
              <a:t>  1280 : 10  2/3  =  120 (км/ч)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Задача 3.   </a:t>
            </a:r>
            <a:r>
              <a:rPr lang="ru-RU" b="1" dirty="0" smtClean="0">
                <a:solidFill>
                  <a:srgbClr val="C00000"/>
                </a:solidFill>
              </a:rPr>
              <a:t>2640 : 3,3  = 800 (км/ч)  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Задача 4.</a:t>
            </a:r>
            <a:r>
              <a:rPr lang="ru-RU" b="1" dirty="0" smtClean="0">
                <a:solidFill>
                  <a:srgbClr val="C00000"/>
                </a:solidFill>
              </a:rPr>
              <a:t>    800 : 2/3  =  800 </a:t>
            </a:r>
            <a:r>
              <a:rPr lang="ru-RU" b="1" dirty="0" err="1" smtClean="0">
                <a:solidFill>
                  <a:srgbClr val="C00000"/>
                </a:solidFill>
              </a:rPr>
              <a:t>х</a:t>
            </a:r>
            <a:r>
              <a:rPr lang="ru-RU" b="1" dirty="0" smtClean="0">
                <a:solidFill>
                  <a:srgbClr val="C00000"/>
                </a:solidFill>
              </a:rPr>
              <a:t> 3 : 2 = 1200 (км)</a:t>
            </a:r>
          </a:p>
          <a:p>
            <a:pPr>
              <a:buNone/>
            </a:pPr>
            <a:endParaRPr lang="ru-RU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Если справились – МОЛОДЦЫ! Если сосед допустил ошибку – помоги!</a:t>
            </a:r>
            <a:endParaRPr lang="ru-RU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15716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А Б В Г Дейка: 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(Научите наших друзей грамотному письму)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1643050"/>
            <a:ext cx="4038600" cy="4525963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sz="4400" b="1" dirty="0" smtClean="0">
                <a:solidFill>
                  <a:schemeClr val="accent1"/>
                </a:solidFill>
              </a:rPr>
              <a:t>- </a:t>
            </a:r>
            <a:r>
              <a:rPr lang="ru-RU" sz="4400" b="1" u="sng" dirty="0" smtClean="0">
                <a:solidFill>
                  <a:schemeClr val="accent1"/>
                </a:solidFill>
              </a:rPr>
              <a:t>Как хорошо уметь писать! </a:t>
            </a:r>
          </a:p>
          <a:p>
            <a:r>
              <a:rPr lang="ru-RU" b="1" dirty="0" err="1" smtClean="0">
                <a:solidFill>
                  <a:schemeClr val="accent1"/>
                </a:solidFill>
              </a:rPr>
              <a:t>Множ</a:t>
            </a:r>
            <a:r>
              <a:rPr lang="ru-RU" b="1" dirty="0" smtClean="0">
                <a:solidFill>
                  <a:schemeClr val="accent1"/>
                </a:solidFill>
              </a:rPr>
              <a:t>…</a:t>
            </a:r>
            <a:r>
              <a:rPr lang="ru-RU" b="1" dirty="0" err="1" smtClean="0">
                <a:solidFill>
                  <a:schemeClr val="accent1"/>
                </a:solidFill>
              </a:rPr>
              <a:t>тель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Пр…изведение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Д…</a:t>
            </a:r>
            <a:r>
              <a:rPr lang="ru-RU" b="1" dirty="0" err="1" smtClean="0">
                <a:solidFill>
                  <a:schemeClr val="accent1"/>
                </a:solidFill>
              </a:rPr>
              <a:t>лимое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Д…</a:t>
            </a:r>
            <a:r>
              <a:rPr lang="ru-RU" b="1" dirty="0" err="1" smtClean="0">
                <a:solidFill>
                  <a:schemeClr val="accent1"/>
                </a:solidFill>
              </a:rPr>
              <a:t>литель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Час…</a:t>
            </a:r>
            <a:r>
              <a:rPr lang="ru-RU" b="1" dirty="0" err="1" smtClean="0">
                <a:solidFill>
                  <a:schemeClr val="accent1"/>
                </a:solidFill>
              </a:rPr>
              <a:t>ное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err="1" smtClean="0">
                <a:solidFill>
                  <a:schemeClr val="accent1"/>
                </a:solidFill>
              </a:rPr>
              <a:t>Кра</a:t>
            </a:r>
            <a:r>
              <a:rPr lang="ru-RU" b="1" dirty="0" smtClean="0">
                <a:solidFill>
                  <a:schemeClr val="accent1"/>
                </a:solidFill>
              </a:rPr>
              <a:t>…</a:t>
            </a:r>
            <a:r>
              <a:rPr lang="ru-RU" b="1" dirty="0" err="1" smtClean="0">
                <a:solidFill>
                  <a:schemeClr val="accent1"/>
                </a:solidFill>
              </a:rPr>
              <a:t>ное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Пр…</a:t>
            </a:r>
            <a:r>
              <a:rPr lang="ru-RU" b="1" dirty="0" err="1" smtClean="0">
                <a:solidFill>
                  <a:schemeClr val="accent1"/>
                </a:solidFill>
              </a:rPr>
              <a:t>стое</a:t>
            </a:r>
            <a:r>
              <a:rPr lang="ru-RU" b="1" dirty="0" smtClean="0">
                <a:solidFill>
                  <a:schemeClr val="accent1"/>
                </a:solidFill>
              </a:rPr>
              <a:t> ч…</a:t>
            </a:r>
            <a:r>
              <a:rPr lang="ru-RU" b="1" dirty="0" err="1" smtClean="0">
                <a:solidFill>
                  <a:schemeClr val="accent1"/>
                </a:solidFill>
              </a:rPr>
              <a:t>сло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С…ставное ч…</a:t>
            </a:r>
            <a:r>
              <a:rPr lang="ru-RU" b="1" dirty="0" err="1" smtClean="0">
                <a:solidFill>
                  <a:schemeClr val="accent1"/>
                </a:solidFill>
              </a:rPr>
              <a:t>сло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err="1" smtClean="0">
                <a:solidFill>
                  <a:schemeClr val="accent1"/>
                </a:solidFill>
              </a:rPr>
              <a:t>Дро</a:t>
            </a:r>
            <a:r>
              <a:rPr lang="ru-RU" b="1" dirty="0" smtClean="0">
                <a:solidFill>
                  <a:schemeClr val="accent1"/>
                </a:solidFill>
              </a:rPr>
              <a:t>…</a:t>
            </a:r>
            <a:r>
              <a:rPr lang="ru-RU" b="1" dirty="0" err="1" smtClean="0">
                <a:solidFill>
                  <a:schemeClr val="accent1"/>
                </a:solidFill>
              </a:rPr>
              <a:t>ь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Ч…</a:t>
            </a:r>
            <a:r>
              <a:rPr lang="ru-RU" b="1" dirty="0" err="1" smtClean="0">
                <a:solidFill>
                  <a:schemeClr val="accent1"/>
                </a:solidFill>
              </a:rPr>
              <a:t>слитель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err="1" smtClean="0">
                <a:solidFill>
                  <a:schemeClr val="accent1"/>
                </a:solidFill>
              </a:rPr>
              <a:t>Знам</a:t>
            </a:r>
            <a:r>
              <a:rPr lang="ru-RU" b="1" dirty="0" smtClean="0">
                <a:solidFill>
                  <a:schemeClr val="accent1"/>
                </a:solidFill>
              </a:rPr>
              <a:t>…</a:t>
            </a:r>
            <a:r>
              <a:rPr lang="ru-RU" b="1" dirty="0" err="1" smtClean="0">
                <a:solidFill>
                  <a:schemeClr val="accent1"/>
                </a:solidFill>
              </a:rPr>
              <a:t>натель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err="1" smtClean="0">
                <a:solidFill>
                  <a:schemeClr val="accent1"/>
                </a:solidFill>
              </a:rPr>
              <a:t>Площ</a:t>
            </a:r>
            <a:r>
              <a:rPr lang="ru-RU" b="1" dirty="0" smtClean="0">
                <a:solidFill>
                  <a:schemeClr val="accent1"/>
                </a:solidFill>
              </a:rPr>
              <a:t>… …</a:t>
            </a:r>
            <a:r>
              <a:rPr lang="ru-RU" b="1" dirty="0" err="1" smtClean="0">
                <a:solidFill>
                  <a:schemeClr val="accent1"/>
                </a:solidFill>
              </a:rPr>
              <a:t>ь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Лу…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ru-RU" b="1" u="sng" dirty="0" smtClean="0">
              <a:solidFill>
                <a:schemeClr val="accent1"/>
              </a:solidFill>
            </a:endParaRPr>
          </a:p>
          <a:p>
            <a:r>
              <a:rPr lang="ru-RU" sz="4400" b="1" u="sng" dirty="0" smtClean="0">
                <a:solidFill>
                  <a:schemeClr val="accent1"/>
                </a:solidFill>
              </a:rPr>
              <a:t>-А еще лучше – уметь писать грамотно!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Лу…</a:t>
            </a:r>
          </a:p>
          <a:p>
            <a:r>
              <a:rPr lang="ru-RU" b="1" dirty="0" err="1" smtClean="0">
                <a:solidFill>
                  <a:schemeClr val="accent1"/>
                </a:solidFill>
              </a:rPr>
              <a:t>Площ</a:t>
            </a:r>
            <a:r>
              <a:rPr lang="ru-RU" b="1" dirty="0" smtClean="0">
                <a:solidFill>
                  <a:schemeClr val="accent1"/>
                </a:solidFill>
              </a:rPr>
              <a:t>… …</a:t>
            </a:r>
            <a:r>
              <a:rPr lang="ru-RU" b="1" dirty="0" err="1" smtClean="0">
                <a:solidFill>
                  <a:schemeClr val="accent1"/>
                </a:solidFill>
              </a:rPr>
              <a:t>ь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err="1" smtClean="0">
                <a:solidFill>
                  <a:schemeClr val="accent1"/>
                </a:solidFill>
              </a:rPr>
              <a:t>Знам</a:t>
            </a:r>
            <a:r>
              <a:rPr lang="ru-RU" b="1" dirty="0" smtClean="0">
                <a:solidFill>
                  <a:schemeClr val="accent1"/>
                </a:solidFill>
              </a:rPr>
              <a:t>…</a:t>
            </a:r>
            <a:r>
              <a:rPr lang="ru-RU" b="1" dirty="0" err="1" smtClean="0">
                <a:solidFill>
                  <a:schemeClr val="accent1"/>
                </a:solidFill>
              </a:rPr>
              <a:t>натель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Ч…</a:t>
            </a:r>
            <a:r>
              <a:rPr lang="ru-RU" b="1" dirty="0" err="1" smtClean="0">
                <a:solidFill>
                  <a:schemeClr val="accent1"/>
                </a:solidFill>
              </a:rPr>
              <a:t>слитель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err="1" smtClean="0">
                <a:solidFill>
                  <a:schemeClr val="accent1"/>
                </a:solidFill>
              </a:rPr>
              <a:t>Дро</a:t>
            </a:r>
            <a:r>
              <a:rPr lang="ru-RU" b="1" dirty="0" smtClean="0">
                <a:solidFill>
                  <a:schemeClr val="accent1"/>
                </a:solidFill>
              </a:rPr>
              <a:t>…</a:t>
            </a:r>
            <a:r>
              <a:rPr lang="ru-RU" b="1" dirty="0" err="1" smtClean="0">
                <a:solidFill>
                  <a:schemeClr val="accent1"/>
                </a:solidFill>
              </a:rPr>
              <a:t>ь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С…ставное ч…</a:t>
            </a:r>
            <a:r>
              <a:rPr lang="ru-RU" b="1" dirty="0" err="1" smtClean="0">
                <a:solidFill>
                  <a:schemeClr val="accent1"/>
                </a:solidFill>
              </a:rPr>
              <a:t>сло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Пр…</a:t>
            </a:r>
            <a:r>
              <a:rPr lang="ru-RU" b="1" dirty="0" err="1" smtClean="0">
                <a:solidFill>
                  <a:schemeClr val="accent1"/>
                </a:solidFill>
              </a:rPr>
              <a:t>стое</a:t>
            </a:r>
            <a:r>
              <a:rPr lang="ru-RU" b="1" dirty="0" smtClean="0">
                <a:solidFill>
                  <a:schemeClr val="accent1"/>
                </a:solidFill>
              </a:rPr>
              <a:t> ч…</a:t>
            </a:r>
            <a:r>
              <a:rPr lang="ru-RU" b="1" dirty="0" err="1" smtClean="0">
                <a:solidFill>
                  <a:schemeClr val="accent1"/>
                </a:solidFill>
              </a:rPr>
              <a:t>сло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err="1" smtClean="0">
                <a:solidFill>
                  <a:schemeClr val="accent1"/>
                </a:solidFill>
              </a:rPr>
              <a:t>Кра</a:t>
            </a:r>
            <a:r>
              <a:rPr lang="ru-RU" b="1" dirty="0" smtClean="0">
                <a:solidFill>
                  <a:schemeClr val="accent1"/>
                </a:solidFill>
              </a:rPr>
              <a:t>…</a:t>
            </a:r>
            <a:r>
              <a:rPr lang="ru-RU" b="1" dirty="0" err="1" smtClean="0">
                <a:solidFill>
                  <a:schemeClr val="accent1"/>
                </a:solidFill>
              </a:rPr>
              <a:t>ное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Час…</a:t>
            </a:r>
            <a:r>
              <a:rPr lang="ru-RU" b="1" dirty="0" err="1" smtClean="0">
                <a:solidFill>
                  <a:schemeClr val="accent1"/>
                </a:solidFill>
              </a:rPr>
              <a:t>ное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Д…</a:t>
            </a:r>
            <a:r>
              <a:rPr lang="ru-RU" b="1" dirty="0" err="1" smtClean="0">
                <a:solidFill>
                  <a:schemeClr val="accent1"/>
                </a:solidFill>
              </a:rPr>
              <a:t>литель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Д…</a:t>
            </a:r>
            <a:r>
              <a:rPr lang="ru-RU" b="1" dirty="0" err="1" smtClean="0">
                <a:solidFill>
                  <a:schemeClr val="accent1"/>
                </a:solidFill>
              </a:rPr>
              <a:t>лимое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Пр…изведение</a:t>
            </a:r>
          </a:p>
          <a:p>
            <a:r>
              <a:rPr lang="ru-RU" b="1" smtClean="0">
                <a:solidFill>
                  <a:schemeClr val="accent1"/>
                </a:solidFill>
              </a:rPr>
              <a:t> Множ</a:t>
            </a:r>
            <a:r>
              <a:rPr lang="ru-RU" b="1" dirty="0" smtClean="0">
                <a:solidFill>
                  <a:schemeClr val="accent1"/>
                </a:solidFill>
              </a:rPr>
              <a:t>…</a:t>
            </a:r>
            <a:r>
              <a:rPr lang="ru-RU" b="1" dirty="0" err="1" smtClean="0">
                <a:solidFill>
                  <a:schemeClr val="accent1"/>
                </a:solidFill>
              </a:rPr>
              <a:t>тель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Проверь себя 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-  И                 Вариант 1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-  Е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-  Е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-  Т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-  Т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-  О  И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-  О  И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-  Б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-  И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-  Е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-  А   Д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-  Ч 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-   Ч                  Вариант  2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-   А   Д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-   Е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-   И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-   Б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-  О   И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-  О   И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-  Т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-  Т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-  Е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-  Е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-  И     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МОЛОДЦЫ!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Совет Дедов Морозов.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Однажды в ноябре 2011 года прознали Деды Морозы разных стран, что в Санкт-Петербурге, в санатории «Детские Дюны» дети будут работать над интересным проектом об их жизни! И решили они: «А не отправиться ли в «Детские Дюны»? Ведь мы еще там никогда не были! Добираться придется долго, преодолевать трудности, решать какие то проблемы! А возраст то уже не тот! И кто на чем будет добираться и сколько времени займет этот путь? Может попросим помощи у ребят? Они молодые, толковые, помогут!» И отправились они в нелегкую дорогу.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алла\Desktop\Новая папка (2)\52320958_shal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29586" y="500042"/>
            <a:ext cx="581025" cy="704850"/>
          </a:xfrm>
          <a:prstGeom prst="rect">
            <a:avLst/>
          </a:prstGeom>
          <a:noFill/>
        </p:spPr>
      </p:pic>
      <p:pic>
        <p:nvPicPr>
          <p:cNvPr id="2051" name="Picture 3" descr="C:\Users\алла\Desktop\Новая папка (2)\main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500166" cy="1682772"/>
          </a:xfrm>
          <a:prstGeom prst="rect">
            <a:avLst/>
          </a:prstGeom>
          <a:noFill/>
        </p:spPr>
      </p:pic>
      <p:pic>
        <p:nvPicPr>
          <p:cNvPr id="7" name="v_lesu_rodilas_elochka_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8358214" y="6553200"/>
            <a:ext cx="304800" cy="304800"/>
          </a:xfrm>
          <a:prstGeom prst="rect">
            <a:avLst/>
          </a:prstGeom>
        </p:spPr>
      </p:pic>
      <p:pic>
        <p:nvPicPr>
          <p:cNvPr id="8" name="Рисунок 7" descr="загруженное.jpgснежини 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954226" y="5500702"/>
            <a:ext cx="1144481" cy="85725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8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ФИЗКУЛЬТМИНУТКА ( танцуем, импровизируя !)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алла\Desktop\Новый Год-Деды Морозы\Где живет дед мороз . Комментарии   LiveInternet - Российский Сервис Онлайн-Дневников.htm фото д-м_files\68287155_4443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1928802"/>
            <a:ext cx="2928958" cy="2286016"/>
          </a:xfrm>
          <a:prstGeom prst="rect">
            <a:avLst/>
          </a:prstGeom>
          <a:noFill/>
        </p:spPr>
      </p:pic>
      <p:pic>
        <p:nvPicPr>
          <p:cNvPr id="1029" name="Picture 5" descr="C:\Users\алла\Desktop\Новый Год-Деды Морозы\Где живет дед мороз . Комментарии   LiveInternet - Российский Сервис Онлайн-Дневников.htm2_files\68322423_bennosintstuntel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8" y="3714752"/>
            <a:ext cx="3295642" cy="2714644"/>
          </a:xfrm>
          <a:prstGeom prst="rect">
            <a:avLst/>
          </a:prstGeom>
          <a:noFill/>
        </p:spPr>
      </p:pic>
      <p:pic>
        <p:nvPicPr>
          <p:cNvPr id="8" name="Неизвестный артист - Морская физминут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30" name="Picture 6" descr="C:\Users\алла\Desktop\Новый Год-Деды Морозы\Где живет дед мороз . Комментарии   LiveInternet - Российский Сервис Онлайн-Дневников.htm фото д-м_files\68293978_579a0f951c761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00760" y="1643050"/>
            <a:ext cx="2286016" cy="2095498"/>
          </a:xfrm>
          <a:prstGeom prst="rect">
            <a:avLst/>
          </a:prstGeom>
          <a:noFill/>
        </p:spPr>
      </p:pic>
      <p:pic>
        <p:nvPicPr>
          <p:cNvPr id="1031" name="Picture 7" descr="C:\Users\алла\Desktop\Новая папка (2)\52320331_1260603704_08e8a9b3da01a680807b1ab839e5edc7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85918" y="4429132"/>
            <a:ext cx="2428892" cy="24288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6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Срочно! Телеграмма –Молния из Китая!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b="1" dirty="0" smtClean="0">
                <a:solidFill>
                  <a:srgbClr val="C00000"/>
                </a:solidFill>
              </a:rPr>
              <a:t>Приехать не смогу, стар стал! Но думаю обо мне    пост  и ваш класс вспомнит! Я посылаю Вам старинную китайскую задачу, попробуйте решите её!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- «В клетке сидели кролики и фазаны, всего 35 голов и 94 ноги. Сколько сидело кроликов и сколько фазанов».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Даю маленькую подсказку, чтобы вы могли представить и выбрать правильный ход решения!  На клетку сверху положили морковки… ! Что же было дальше? Думайте! Успехов Вам!»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Думайте и рассуждайте!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 же произошло с кроликами в клетке?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Сколько лапок осталось стоять на полу клетки?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Сколько лапок не касалось пола?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Как найти сколько кроликов было в клетке?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 сколько фазанов?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Решение старинной китайской задачи: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1).  35 </a:t>
            </a:r>
            <a:r>
              <a:rPr lang="ru-RU" b="1" dirty="0" err="1" smtClean="0">
                <a:solidFill>
                  <a:srgbClr val="C00000"/>
                </a:solidFill>
              </a:rPr>
              <a:t>х</a:t>
            </a:r>
            <a:r>
              <a:rPr lang="ru-RU" b="1" dirty="0" smtClean="0">
                <a:solidFill>
                  <a:srgbClr val="C00000"/>
                </a:solidFill>
              </a:rPr>
              <a:t>  2  =  70 (лап) – у всех животных по 2 лапки, которые стояли на полу;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2).  94  -  70 = 24 (лап) – лапы кроликов навесу;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3). 24 : 2  =  12 (</a:t>
            </a:r>
            <a:r>
              <a:rPr lang="ru-RU" b="1" dirty="0" err="1" smtClean="0">
                <a:solidFill>
                  <a:srgbClr val="C00000"/>
                </a:solidFill>
              </a:rPr>
              <a:t>крол</a:t>
            </a:r>
            <a:r>
              <a:rPr lang="ru-RU" b="1" dirty="0" smtClean="0">
                <a:solidFill>
                  <a:srgbClr val="C00000"/>
                </a:solidFill>
              </a:rPr>
              <a:t>.);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4). 35  -  12  =  23 (фазана)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Ответ: в клетке сидело 12 кроликов и 23 фазана.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Вот они какие герои нашей задачи!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алла\Desktop\images.jpgфазаны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2" y="1643050"/>
            <a:ext cx="4071966" cy="2428892"/>
          </a:xfrm>
          <a:prstGeom prst="rect">
            <a:avLst/>
          </a:prstGeom>
          <a:noFill/>
        </p:spPr>
      </p:pic>
      <p:pic>
        <p:nvPicPr>
          <p:cNvPr id="3075" name="Picture 3" descr="C:\Users\алла\Desktop\images.jpgкролики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571612"/>
            <a:ext cx="4000528" cy="2500330"/>
          </a:xfrm>
          <a:prstGeom prst="rect">
            <a:avLst/>
          </a:prstGeom>
          <a:noFill/>
        </p:spPr>
      </p:pic>
      <p:pic>
        <p:nvPicPr>
          <p:cNvPr id="3076" name="Picture 4" descr="C:\Users\алла\Desktop\1300735759_11.jpegкролик3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00364" y="4143380"/>
            <a:ext cx="3429024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лла\Desktop\снежинки\images.jpgмешок подарк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571480"/>
            <a:ext cx="1857375" cy="2357454"/>
          </a:xfrm>
          <a:prstGeom prst="rect">
            <a:avLst/>
          </a:prstGeom>
          <a:noFill/>
        </p:spPr>
      </p:pic>
      <p:pic>
        <p:nvPicPr>
          <p:cNvPr id="3075" name="Picture 3" descr="C:\Users\алла\Desktop\снежинки\images.jpgподарки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00900" y="4505325"/>
            <a:ext cx="1943100" cy="23526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0800000" flipV="1">
            <a:off x="2357422" y="0"/>
            <a:ext cx="4929222" cy="64293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На новый год приготовили подарки детям, а посчитать сладости не успели, заторопились, помнили, что конфет было 420 шт., шоколадки составляли 2/3 от конфет, орехи ½ от количества шоколадок, а мандарин в 3 раза больше, чем конфет. Сколько всего сладостей для подарков приготовили?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Что полезного для вас дал этот урок?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      В плане изучения предмета?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2      Была ли на ваш взгляд связь с другими предметами?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3      Учились ли мы решать задачи, связанные с жизненными ситуациями?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4      Оцените свое настроение на уроке.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5      Домашнее задание – это задача про подарки (текст прилагается).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6       Я Вами довольна! Спасибо!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СПАСИБО ВСЕМ!!!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26" name="AutoShape 2" descr="cid:B04F566F43F241589BD5C8B1F6F59CBA@dn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cid:B04F566F43F241589BD5C8B1F6F59CBA@dn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id:B04F566F43F241589BD5C8B1F6F59CBA@dn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cid:B04F566F43F241589BD5C8B1F6F59CBA@dn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id:B04F566F43F241589BD5C8B1F6F59CBA@dn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алла\untitled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71604" y="1357298"/>
            <a:ext cx="6515125" cy="4905375"/>
          </a:xfrm>
          <a:prstGeom prst="rect">
            <a:avLst/>
          </a:prstGeom>
          <a:noFill/>
        </p:spPr>
      </p:pic>
      <p:pic>
        <p:nvPicPr>
          <p:cNvPr id="6" name="Picture 6" descr="C:\Users\алла\Desktop\снежинки\695226972.gifдракоша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857356" cy="2328888"/>
          </a:xfrm>
          <a:prstGeom prst="rect">
            <a:avLst/>
          </a:prstGeom>
          <a:noFill/>
        </p:spPr>
      </p:pic>
      <p:pic>
        <p:nvPicPr>
          <p:cNvPr id="7" name="Picture 2" descr="C:\Users\алла\Downloads\Новая папка (2)\96.gifдед мороз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86644" y="4643446"/>
            <a:ext cx="1857356" cy="1905790"/>
          </a:xfrm>
          <a:prstGeom prst="rect">
            <a:avLst/>
          </a:prstGeom>
          <a:noFill/>
        </p:spPr>
      </p:pic>
      <p:pic>
        <p:nvPicPr>
          <p:cNvPr id="1027" name="Picture 3" descr="C:\Users\алла\Desktop\снежинки\images.jpgснежинки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58" y="5324475"/>
            <a:ext cx="1533525" cy="1533525"/>
          </a:xfrm>
          <a:prstGeom prst="rect">
            <a:avLst/>
          </a:prstGeom>
          <a:noFill/>
        </p:spPr>
      </p:pic>
      <p:pic>
        <p:nvPicPr>
          <p:cNvPr id="8" name="Picture 4" descr="C:\Users\алла\Desktop\снежинки\images.jpgснежинки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610475" y="357166"/>
            <a:ext cx="1533525" cy="1533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Счастливого Нового Года!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алла\Downloads\ангелок с подарками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69580" y="1600200"/>
            <a:ext cx="6404839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072494" cy="21431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Урок математики 6 класс по теме «Деление дробей»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714620"/>
            <a:ext cx="7572428" cy="36433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Урок – путешествие (презентация) - работа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Галкиной Аллы Олеговны </a:t>
            </a:r>
            <a:r>
              <a:rPr lang="ru-RU" sz="3600" b="1" smtClean="0">
                <a:solidFill>
                  <a:srgbClr val="C00000"/>
                </a:solidFill>
              </a:rPr>
              <a:t>– учителя </a:t>
            </a:r>
            <a:r>
              <a:rPr lang="ru-RU" sz="3600" b="1" dirty="0" smtClean="0">
                <a:solidFill>
                  <a:srgbClr val="C00000"/>
                </a:solidFill>
              </a:rPr>
              <a:t>математики СПб ГУЗ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«ДС – РЦ «Детские Дюны».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Декабрь 2011 год.</a:t>
            </a:r>
          </a:p>
          <a:p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Маршрут путешествия в 2012 год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428596" y="171448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Овал 6"/>
          <p:cNvSpPr/>
          <p:nvPr/>
        </p:nvSpPr>
        <p:spPr>
          <a:xfrm>
            <a:off x="928662" y="1500174"/>
            <a:ext cx="2128814" cy="1414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Санта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Санта-Клаус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572264" y="5072074"/>
            <a:ext cx="1985970" cy="1414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Монголия</a:t>
            </a:r>
            <a:endParaRPr lang="ru-RU" dirty="0"/>
          </a:p>
        </p:txBody>
      </p:sp>
      <p:pic>
        <p:nvPicPr>
          <p:cNvPr id="1026" name="Picture 2" descr="C:\Users\алла\Desktop\Новая папка (2)\52320958_shal.gif"/>
          <p:cNvPicPr>
            <a:picLocks noChangeAspect="1" noChangeArrowheads="1" noCrop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215206" y="5715016"/>
            <a:ext cx="581025" cy="704850"/>
          </a:xfrm>
          <a:prstGeom prst="rect">
            <a:avLst/>
          </a:prstGeom>
          <a:noFill/>
        </p:spPr>
      </p:pic>
      <p:pic>
        <p:nvPicPr>
          <p:cNvPr id="1027" name="Picture 3" descr="C:\Users\алла\Desktop\Новая папка (2)\52319102_dedm1.gif"/>
          <p:cNvPicPr>
            <a:picLocks noChangeAspect="1" noChangeArrowheads="1" noCrop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500166" y="1500174"/>
            <a:ext cx="1038225" cy="1219200"/>
          </a:xfrm>
          <a:prstGeom prst="rect">
            <a:avLst/>
          </a:prstGeom>
          <a:noFill/>
        </p:spPr>
      </p:pic>
      <p:pic>
        <p:nvPicPr>
          <p:cNvPr id="12" name="Рисунок 11" descr="images.jpgсненжинки3.jp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31766" y="5029200"/>
            <a:ext cx="2441542" cy="1828800"/>
          </a:xfrm>
          <a:prstGeom prst="rect">
            <a:avLst/>
          </a:prstGeom>
        </p:spPr>
      </p:pic>
      <p:pic>
        <p:nvPicPr>
          <p:cNvPr id="13" name="Рисунок 12" descr="загруженное.jpgснежини 2.jp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0" y="2857496"/>
            <a:ext cx="1500198" cy="1276346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2714612" y="6143644"/>
            <a:ext cx="1928826" cy="7143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Испания - </a:t>
            </a:r>
            <a:r>
              <a:rPr lang="ru-RU" dirty="0" err="1" smtClean="0"/>
              <a:t>Олентцеро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643570" y="1428736"/>
            <a:ext cx="185738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Лапландия</a:t>
            </a:r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Йолупукки</a:t>
            </a:r>
            <a:endParaRPr lang="ru-RU" dirty="0"/>
          </a:p>
        </p:txBody>
      </p:sp>
      <p:pic>
        <p:nvPicPr>
          <p:cNvPr id="16" name="Рисунок 15" descr="загруженное.jpgснежини 2.jp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7143768" y="2643182"/>
            <a:ext cx="1500198" cy="1276346"/>
          </a:xfrm>
          <a:prstGeom prst="rect">
            <a:avLst/>
          </a:prstGeom>
        </p:spPr>
      </p:pic>
    </p:spTree>
  </p:cSld>
  <p:clrMapOvr>
    <a:masterClrMapping/>
  </p:clrMapOvr>
  <p:transition spd="slow" advTm="49015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594044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Луций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Анней</a:t>
            </a:r>
            <a:r>
              <a:rPr lang="ru-RU" b="1" dirty="0" smtClean="0">
                <a:solidFill>
                  <a:srgbClr val="C00000"/>
                </a:solidFill>
              </a:rPr>
              <a:t> Сенека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(древнеримский философ)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«Когда человек не знает, к какой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пристани он держит путь, для него ни один ветер не будет ПОПУТНЫМ»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4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Обобщение и закрепление знаний и умений по теме «Деление дробей»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Сугробы радости: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1)   8/11 </a:t>
            </a:r>
            <a:r>
              <a:rPr lang="ru-RU" b="1" dirty="0" err="1" smtClean="0">
                <a:solidFill>
                  <a:srgbClr val="C00000"/>
                </a:solidFill>
              </a:rPr>
              <a:t>х</a:t>
            </a:r>
            <a:r>
              <a:rPr lang="ru-RU" b="1" dirty="0" smtClean="0">
                <a:solidFill>
                  <a:srgbClr val="C00000"/>
                </a:solidFill>
              </a:rPr>
              <a:t>  4/5 =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2)   1 : 2/5 =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3)   1/23 :  1 =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4)   0  :  6/7  =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5)   7/9 </a:t>
            </a:r>
            <a:r>
              <a:rPr lang="ru-RU" b="1" dirty="0" err="1" smtClean="0">
                <a:solidFill>
                  <a:srgbClr val="C00000"/>
                </a:solidFill>
              </a:rPr>
              <a:t>х</a:t>
            </a:r>
            <a:r>
              <a:rPr lang="ru-RU" b="1" dirty="0" smtClean="0">
                <a:solidFill>
                  <a:srgbClr val="C00000"/>
                </a:solidFill>
              </a:rPr>
              <a:t>  9/7 =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6)   1  3/7 :  5/14 =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7)   42/55 : 84/55 =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8)   3/5 Х  =  15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9)   40% от  500 =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10) 0,7  от   200 =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11) 15%  от  600 =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12)  6/13  от  52 =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13)  0,8 это 240 Найти все число.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Проверь ответы, составь фразу: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32/55               Н                                 25             О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5/2                 О                                   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1/23               Ы                            200                У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0                     В                             140               Р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1                     Й                               90              !!!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4                     Г                                24               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1/2                  Д                             300                ,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                    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pic>
        <p:nvPicPr>
          <p:cNvPr id="2051" name="Picture 3" descr="C:\Users\алла\Desktop\68294650_PereNoelKlaus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88" y="95250"/>
            <a:ext cx="5000625" cy="66675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2" y="357166"/>
            <a:ext cx="914400" cy="58579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Ы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Й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Г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</a:t>
            </a:r>
            <a:r>
              <a:rPr lang="ru-RU" sz="3200" dirty="0" smtClean="0"/>
              <a:t>,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86710" y="2428868"/>
            <a:ext cx="914400" cy="33575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  У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  Р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  А !!!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329642" cy="28083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В суровую зиму в лесу может погибнуть, а мы можем помочь сохранить до 90%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 птиц! Если в лесу обитало 3400 птиц, сколько их может остаться после сильных морозов, ЕСЛИ ЛЮДИ НЕ ПОМОГУТ?! А СКОЛЬКО ПТИЦ МОЖНО СПАСТИ, ЕСЛИ ВОВРЕМЯ ПОЗАБОТИТЬСЯ?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алла\Desktop\2птицы зимой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3240" y="4724422"/>
            <a:ext cx="2466975" cy="2133578"/>
          </a:xfrm>
          <a:prstGeom prst="rect">
            <a:avLst/>
          </a:prstGeom>
          <a:noFill/>
        </p:spPr>
      </p:pic>
      <p:pic>
        <p:nvPicPr>
          <p:cNvPr id="1027" name="Picture 3" descr="C:\Users\алла\Desktop\images.jpgптицы зимой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43240" y="2643182"/>
            <a:ext cx="2543175" cy="1800225"/>
          </a:xfrm>
          <a:prstGeom prst="rect">
            <a:avLst/>
          </a:prstGeom>
          <a:noFill/>
        </p:spPr>
      </p:pic>
      <p:pic>
        <p:nvPicPr>
          <p:cNvPr id="1028" name="Picture 4" descr="C:\Users\алла\Desktop\68322402_snegir333.jpgснегирь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4092576"/>
            <a:ext cx="2714644" cy="2122506"/>
          </a:xfrm>
          <a:prstGeom prst="rect">
            <a:avLst/>
          </a:prstGeom>
          <a:noFill/>
        </p:spPr>
      </p:pic>
      <p:pic>
        <p:nvPicPr>
          <p:cNvPr id="1029" name="Picture 5" descr="C:\Users\алла\Desktop\68321331_764229839.jpgснегирь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72132" y="3500438"/>
            <a:ext cx="3214710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1212</Words>
  <Application>Microsoft Office PowerPoint</Application>
  <PresentationFormat>Экран (4:3)</PresentationFormat>
  <Paragraphs>179</Paragraphs>
  <Slides>29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Новогоднее путешествие в «Детские Дюны»</vt:lpstr>
      <vt:lpstr>Совет Дедов Морозов.</vt:lpstr>
      <vt:lpstr>Маршрут путешествия в 2012 год</vt:lpstr>
      <vt:lpstr>Луций Анней Сенека (древнеримский философ)   «Когда человек не знает, к какой пристани он держит путь, для него ни один ветер не будет ПОПУТНЫМ»    </vt:lpstr>
      <vt:lpstr>Обобщение и закрепление знаний и умений по теме «Деление дробей»</vt:lpstr>
      <vt:lpstr>Сугробы радости:</vt:lpstr>
      <vt:lpstr>Проверь ответы, составь фразу:</vt:lpstr>
      <vt:lpstr>Слайд 8</vt:lpstr>
      <vt:lpstr>В суровую зиму в лесу может погибнуть, а мы можем помочь сохранить до 90%  птиц! Если в лесу обитало 3400 птиц, сколько их может остаться после сильных морозов, ЕСЛИ ЛЮДИ НЕ ПОМОГУТ?! А СКОЛЬКО ПТИЦ МОЖНО СПАСТИ, ЕСЛИ ВОВРЕМЯ ПОЗАБОТИТЬСЯ?</vt:lpstr>
      <vt:lpstr>Поможем Дедам Морозам побыстрее добраться к нам.</vt:lpstr>
      <vt:lpstr>Формулы знай и умей применить !</vt:lpstr>
      <vt:lpstr>Решить задачи:</vt:lpstr>
      <vt:lpstr>«Здесь Родина Деда Мороза, Сюда телеграммы летят. Ночами с небес любопытные звезды На Устюг Великий глядят!»</vt:lpstr>
      <vt:lpstr>Слайд 14</vt:lpstr>
      <vt:lpstr>Слайд 15</vt:lpstr>
      <vt:lpstr>Слайд 16</vt:lpstr>
      <vt:lpstr>Проверь решения задач:</vt:lpstr>
      <vt:lpstr>А Б В Г Дейка:  (Научите наших друзей грамотному письму)</vt:lpstr>
      <vt:lpstr>Проверь себя :</vt:lpstr>
      <vt:lpstr>ФИЗКУЛЬТМИНУТКА ( танцуем, импровизируя !)</vt:lpstr>
      <vt:lpstr>Срочно! Телеграмма –Молния из Китая!</vt:lpstr>
      <vt:lpstr>Думайте и рассуждайте!</vt:lpstr>
      <vt:lpstr>Решение старинной китайской задачи:</vt:lpstr>
      <vt:lpstr>Вот они какие герои нашей задачи!</vt:lpstr>
      <vt:lpstr>Слайд 25</vt:lpstr>
      <vt:lpstr>Что полезного для вас дал этот урок?</vt:lpstr>
      <vt:lpstr>СПАСИБО ВСЕМ!!!</vt:lpstr>
      <vt:lpstr>Счастливого Нового Года!</vt:lpstr>
      <vt:lpstr>Урок математики 6 класс по теме «Деление дробей»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Новогоднее путешествие в Детские Дюны</dc:title>
  <dc:creator>алла</dc:creator>
  <cp:lastModifiedBy>алла</cp:lastModifiedBy>
  <cp:revision>128</cp:revision>
  <dcterms:created xsi:type="dcterms:W3CDTF">2011-12-14T19:53:14Z</dcterms:created>
  <dcterms:modified xsi:type="dcterms:W3CDTF">2011-12-28T16:15:41Z</dcterms:modified>
</cp:coreProperties>
</file>