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300" r:id="rId2"/>
    <p:sldId id="278" r:id="rId3"/>
    <p:sldId id="293" r:id="rId4"/>
    <p:sldId id="283" r:id="rId5"/>
    <p:sldId id="284" r:id="rId6"/>
    <p:sldId id="301" r:id="rId7"/>
    <p:sldId id="307" r:id="rId8"/>
    <p:sldId id="308" r:id="rId9"/>
    <p:sldId id="309" r:id="rId10"/>
    <p:sldId id="310" r:id="rId11"/>
    <p:sldId id="262" r:id="rId12"/>
    <p:sldId id="318" r:id="rId13"/>
    <p:sldId id="324" r:id="rId14"/>
    <p:sldId id="320" r:id="rId15"/>
    <p:sldId id="322" r:id="rId16"/>
    <p:sldId id="263" r:id="rId17"/>
    <p:sldId id="313" r:id="rId18"/>
    <p:sldId id="271" r:id="rId19"/>
    <p:sldId id="326" r:id="rId20"/>
    <p:sldId id="273" r:id="rId21"/>
    <p:sldId id="276" r:id="rId22"/>
    <p:sldId id="328" r:id="rId23"/>
    <p:sldId id="329" r:id="rId24"/>
    <p:sldId id="330" r:id="rId25"/>
    <p:sldId id="331" r:id="rId26"/>
    <p:sldId id="335" r:id="rId27"/>
    <p:sldId id="332" r:id="rId28"/>
    <p:sldId id="333" r:id="rId29"/>
    <p:sldId id="334" r:id="rId3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0FF"/>
    <a:srgbClr val="A80000"/>
    <a:srgbClr val="71DAFF"/>
    <a:srgbClr val="FFC1FF"/>
    <a:srgbClr val="AFC3EB"/>
    <a:srgbClr val="AFAFFF"/>
    <a:srgbClr val="B5C8ED"/>
    <a:srgbClr val="C1EAFF"/>
    <a:srgbClr val="D1DC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6774" autoAdjust="0"/>
  </p:normalViewPr>
  <p:slideViewPr>
    <p:cSldViewPr>
      <p:cViewPr>
        <p:scale>
          <a:sx n="70" d="100"/>
          <a:sy n="70" d="100"/>
        </p:scale>
        <p:origin x="-1242" y="-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5CBB1-0616-470D-A46A-3CF6A549B8C1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6B60-671D-4E13-B58A-22B87900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E6B60-671D-4E13-B58A-22B879006F8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5194-A960-4AF5-84E9-6660D98F9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8AC1-8776-408F-991F-9E9B58785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7BC5-1152-4CF8-916D-7F665BF4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F607-A640-4E84-BC59-9B2AC0884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0245-CFAE-481F-AC7F-AD4300B12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5AC1-81DC-4261-9B20-6C542D061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3388-F35C-4D9A-86CD-B3F252922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8C1C-62AA-4648-A982-045C04FC7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BF91-EE50-4131-AC56-6A5E99AAA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A8AA-7C4A-47F0-AA9C-274F82B2C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FE87-CF83-4DA9-9192-1C6458DB6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0420-789B-4ED7-BAA3-2AFCFB006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597DED-B42E-4471-830F-B0296F1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8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8" r:id="rId9"/>
    <p:sldLayoutId id="2147483684" r:id="rId10"/>
    <p:sldLayoutId id="2147483685" r:id="rId11"/>
    <p:sldLayoutId id="214748368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vkontakte.ru/photos.php?act=show&amp;id=10028997_114098211" TargetMode="External"/><Relationship Id="rId7" Type="http://schemas.openxmlformats.org/officeDocument/2006/relationships/hyperlink" Target="http://vkontakte.ru/photos.php?act=show&amp;id=10028997_114097857" TargetMode="External"/><Relationship Id="rId2" Type="http://schemas.openxmlformats.org/officeDocument/2006/relationships/hyperlink" Target="http://www.madi.ru/study/fac/f_avtomobil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vkontakte.ru/photos.php?act=show&amp;id=10028997_114097858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11.odnoklassniki.ru/dk?st.cmd=userMarkPhoto&amp;st.photoId=136682962126&amp;st.userId=13954040526&amp;tkn=519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vkontakte.ru/photos.php?act=show&amp;id=-957023_8592162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hyperlink" Target="http://vkontakte.ru/photos.php?act=show&amp;id=-957023_95007659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hyperlink" Target="javascript:top.window.close();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harmony.dubna.ru/img/history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harmony.dubna.ru/img/history2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39888" y="2276475"/>
          <a:ext cx="7739062" cy="3566160"/>
        </p:xfrm>
        <a:graphic>
          <a:graphicData uri="http://schemas.openxmlformats.org/drawingml/2006/table">
            <a:tbl>
              <a:tblPr/>
              <a:tblGrid>
                <a:gridCol w="3424237"/>
                <a:gridCol w="4314825"/>
              </a:tblGrid>
              <a:tr h="2314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основания - 1991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Адрес: . Дубна Московской области,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Флерова, д.4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(49621) 47771; 89039678477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в Интернете: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htth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harmony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dubna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E-mail: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harmony@dubna.ru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nlan@rambler.ru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Ольга Николаевна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Учредитель:             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Ольга Николаевна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Вышестоящая организация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управление народного образования администрации города Дубны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Адрес: ул. Мира, д.1, т. 8 (496)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214-02-50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Авторы: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Лановая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Н.С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Смелянская Л.В.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639888" y="-356270"/>
            <a:ext cx="7710316" cy="276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Негосударственное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общеобразовательное учреждение</a:t>
            </a:r>
            <a:r>
              <a:rPr lang="ru-RU" sz="2400" b="1" dirty="0">
                <a:latin typeface="Times New Roman" pitchFamily="18" charset="0"/>
              </a:rPr>
              <a:t> </a:t>
            </a:r>
            <a:endParaRPr lang="ru-RU" sz="2800" b="1" dirty="0"/>
          </a:p>
          <a:p>
            <a:pPr eaLnBrk="0" hangingPunct="0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«Средняя общеобразовательная школа "Гармония"</a:t>
            </a:r>
            <a:endParaRPr lang="ru-RU" sz="2800" b="1" dirty="0"/>
          </a:p>
          <a:p>
            <a:pPr eaLnBrk="0" hangingPunct="0"/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г. Дубны Московской области»</a:t>
            </a:r>
            <a:endParaRPr lang="ru-RU" sz="2800" b="1" dirty="0"/>
          </a:p>
          <a:p>
            <a:pPr eaLnBrk="0" hangingPunct="0"/>
            <a:endParaRPr lang="ru-RU" sz="1800" dirty="0"/>
          </a:p>
        </p:txBody>
      </p:sp>
      <p:pic>
        <p:nvPicPr>
          <p:cNvPr id="6150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8544" y="2348880"/>
            <a:ext cx="287402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dell\Documents\нелли 2011-2012\2011-2012 учебный год\ШКОЛА-презентации\школ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672" y="436510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632520" y="0"/>
            <a:ext cx="8915400" cy="836712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2600" b="1" noProof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НОУ СОШ «Гармония»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4688" y="1052736"/>
          <a:ext cx="6120680" cy="5256584"/>
        </p:xfrm>
        <a:graphic>
          <a:graphicData uri="http://schemas.openxmlformats.org/drawingml/2006/table">
            <a:tbl>
              <a:tblPr/>
              <a:tblGrid>
                <a:gridCol w="2699710"/>
                <a:gridCol w="3420970"/>
              </a:tblGrid>
              <a:tr h="82576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en-US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Выпуск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  </a:t>
                      </a: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200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8 г.</a:t>
                      </a:r>
                      <a:br>
                        <a:rPr lang="en-US" sz="22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</a:b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87" marR="42587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Белоусова Евгения  </a:t>
                      </a:r>
                      <a:r>
                        <a:rPr lang="ru-RU" sz="900" dirty="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студентка Всероссийского государственного  института  кинематографии им. С.А. Герасимова (ВГИК), сценарно-киноведческий факультет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87" marR="42587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08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Смагина Ольга </a:t>
                      </a:r>
                      <a:r>
                        <a:rPr lang="ru-RU" sz="90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студентка Международного университета  «Дубна», экономика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87" marR="42587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12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Лебедев Артём  </a:t>
                      </a:r>
                      <a:r>
                        <a:rPr lang="ru-RU" sz="9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студент  Международного университета  «Дубна», экономика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87" marR="42587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2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Шебуков Владислав  </a:t>
                      </a:r>
                      <a:r>
                        <a:rPr lang="ru-RU" sz="9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студент   Московского автомобильно-дорожного института (государственный технический университет) (МАДИ), </a:t>
                      </a:r>
                      <a:r>
                        <a:rPr lang="ru-RU" sz="700" u="sng">
                          <a:solidFill>
                            <a:srgbClr val="000033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автомобили и автомобильное хозяйство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87" marR="42587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984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87" marR="42587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pic>
        <p:nvPicPr>
          <p:cNvPr id="3" name="myphoto" descr="http://cs1264.vkontakte.ru/u10028997/33549347/x_1df5d686.jpg">
            <a:hlinkClick r:id="rId3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97216" y="4005064"/>
            <a:ext cx="1193235" cy="220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yphoto" descr="http://cs1264.vkontakte.ru/u10028997/33549347/x_45591b63.jpg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69024" y="3645024"/>
            <a:ext cx="13049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yphoto" descr="http://cs1264.vkontakte.ru/u10028997/33549347/x_a4d950cd.jpg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24808" y="3933056"/>
            <a:ext cx="1302256" cy="223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НЕЛЛИ\БУХГАЛТЕР\3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648744" y="1700808"/>
            <a:ext cx="1334193" cy="191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272480" y="260648"/>
            <a:ext cx="8915400" cy="692696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Наши выпускники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FC3EB"/>
            </a:gs>
            <a:gs pos="50000">
              <a:schemeClr val="bg1"/>
            </a:gs>
            <a:gs pos="100000">
              <a:srgbClr val="AFC3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9"/>
          <p:cNvSpPr>
            <a:spLocks noChangeArrowheads="1"/>
          </p:cNvSpPr>
          <p:nvPr/>
        </p:nvSpPr>
        <p:spPr bwMode="auto">
          <a:xfrm rot="-3268469">
            <a:off x="1894953" y="702902"/>
            <a:ext cx="1944687" cy="3041650"/>
          </a:xfrm>
          <a:custGeom>
            <a:avLst/>
            <a:gdLst>
              <a:gd name="T0" fmla="*/ 1701601 w 21600"/>
              <a:gd name="T1" fmla="*/ 1520825 h 21600"/>
              <a:gd name="T2" fmla="*/ 972344 w 21600"/>
              <a:gd name="T3" fmla="*/ 3041650 h 21600"/>
              <a:gd name="T4" fmla="*/ 243086 w 21600"/>
              <a:gd name="T5" fmla="*/ 1520825 h 21600"/>
              <a:gd name="T6" fmla="*/ 9723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0" scaled="1"/>
          </a:gra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11"/>
          <p:cNvSpPr>
            <a:spLocks noChangeArrowheads="1"/>
          </p:cNvSpPr>
          <p:nvPr/>
        </p:nvSpPr>
        <p:spPr bwMode="auto">
          <a:xfrm rot="-7589657">
            <a:off x="1984375" y="2946400"/>
            <a:ext cx="1800225" cy="3197225"/>
          </a:xfrm>
          <a:custGeom>
            <a:avLst/>
            <a:gdLst>
              <a:gd name="T0" fmla="*/ 1575197 w 21600"/>
              <a:gd name="T1" fmla="*/ 1598613 h 21600"/>
              <a:gd name="T2" fmla="*/ 900113 w 21600"/>
              <a:gd name="T3" fmla="*/ 3197225 h 21600"/>
              <a:gd name="T4" fmla="*/ 225028 w 21600"/>
              <a:gd name="T5" fmla="*/ 1598613 h 21600"/>
              <a:gd name="T6" fmla="*/ 9001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0" scaled="1"/>
          </a:gra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4017963" y="188913"/>
            <a:ext cx="2181225" cy="2303462"/>
          </a:xfrm>
          <a:custGeom>
            <a:avLst/>
            <a:gdLst>
              <a:gd name="T0" fmla="*/ 1908572 w 21600"/>
              <a:gd name="T1" fmla="*/ 1151731 h 21600"/>
              <a:gd name="T2" fmla="*/ 1090613 w 21600"/>
              <a:gd name="T3" fmla="*/ 2303462 h 21600"/>
              <a:gd name="T4" fmla="*/ 272653 w 21600"/>
              <a:gd name="T5" fmla="*/ 1151731 h 21600"/>
              <a:gd name="T6" fmla="*/ 10906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00"/>
              </a:gs>
            </a:gsLst>
            <a:lin ang="0" scaled="1"/>
          </a:gra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Text Box 27"/>
          <p:cNvSpPr txBox="1">
            <a:spLocks noChangeArrowheads="1"/>
          </p:cNvSpPr>
          <p:nvPr/>
        </p:nvSpPr>
        <p:spPr bwMode="auto">
          <a:xfrm>
            <a:off x="6746875" y="6092825"/>
            <a:ext cx="3589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grpSp>
        <p:nvGrpSpPr>
          <p:cNvPr id="12297" name="Group 32"/>
          <p:cNvGrpSpPr>
            <a:grpSpLocks/>
          </p:cNvGrpSpPr>
          <p:nvPr/>
        </p:nvGrpSpPr>
        <p:grpSpPr bwMode="auto">
          <a:xfrm>
            <a:off x="3860800" y="1196975"/>
            <a:ext cx="5010150" cy="5473700"/>
            <a:chOff x="2245" y="754"/>
            <a:chExt cx="2913" cy="3448"/>
          </a:xfrm>
        </p:grpSpPr>
        <p:sp>
          <p:nvSpPr>
            <p:cNvPr id="12300" name="AutoShape 15"/>
            <p:cNvSpPr>
              <a:spLocks noChangeArrowheads="1"/>
            </p:cNvSpPr>
            <p:nvPr/>
          </p:nvSpPr>
          <p:spPr bwMode="auto">
            <a:xfrm rot="3483387">
              <a:off x="3611" y="477"/>
              <a:ext cx="1270" cy="1824"/>
            </a:xfrm>
            <a:custGeom>
              <a:avLst/>
              <a:gdLst>
                <a:gd name="T0" fmla="*/ 1111 w 21600"/>
                <a:gd name="T1" fmla="*/ 912 h 21600"/>
                <a:gd name="T2" fmla="*/ 635 w 21600"/>
                <a:gd name="T3" fmla="*/ 1824 h 21600"/>
                <a:gd name="T4" fmla="*/ 159 w 21600"/>
                <a:gd name="T5" fmla="*/ 912 h 21600"/>
                <a:gd name="T6" fmla="*/ 63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500 h 21600"/>
                <a:gd name="T14" fmla="*/ 17093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rgbClr val="FFFF00"/>
                </a:gs>
              </a:gsLst>
              <a:lin ang="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Text Box 26"/>
            <p:cNvSpPr txBox="1">
              <a:spLocks noChangeArrowheads="1"/>
            </p:cNvSpPr>
            <p:nvPr/>
          </p:nvSpPr>
          <p:spPr bwMode="auto">
            <a:xfrm rot="19600064">
              <a:off x="3379" y="1231"/>
              <a:ext cx="17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400" b="1" dirty="0"/>
            </a:p>
          </p:txBody>
        </p:sp>
        <p:grpSp>
          <p:nvGrpSpPr>
            <p:cNvPr id="12302" name="Group 31"/>
            <p:cNvGrpSpPr>
              <a:grpSpLocks/>
            </p:cNvGrpSpPr>
            <p:nvPr/>
          </p:nvGrpSpPr>
          <p:grpSpPr bwMode="auto">
            <a:xfrm>
              <a:off x="2245" y="2160"/>
              <a:ext cx="2858" cy="2042"/>
              <a:chOff x="2245" y="2160"/>
              <a:chExt cx="2858" cy="2042"/>
            </a:xfrm>
          </p:grpSpPr>
          <p:sp>
            <p:nvSpPr>
              <p:cNvPr id="12303" name="AutoShape 16"/>
              <p:cNvSpPr>
                <a:spLocks noChangeArrowheads="1"/>
              </p:cNvSpPr>
              <p:nvPr/>
            </p:nvSpPr>
            <p:spPr bwMode="auto">
              <a:xfrm rot="7095501">
                <a:off x="3481" y="1877"/>
                <a:ext cx="1340" cy="1905"/>
              </a:xfrm>
              <a:custGeom>
                <a:avLst/>
                <a:gdLst>
                  <a:gd name="T0" fmla="*/ 1173 w 21600"/>
                  <a:gd name="T1" fmla="*/ 953 h 21600"/>
                  <a:gd name="T2" fmla="*/ 670 w 21600"/>
                  <a:gd name="T3" fmla="*/ 1905 h 21600"/>
                  <a:gd name="T4" fmla="*/ 168 w 21600"/>
                  <a:gd name="T5" fmla="*/ 953 h 21600"/>
                  <a:gd name="T6" fmla="*/ 67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1 h 21600"/>
                  <a:gd name="T14" fmla="*/ 17103 w 21600"/>
                  <a:gd name="T15" fmla="*/ 17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rgbClr val="FFFF99"/>
                  </a:gs>
                  <a:gs pos="100000">
                    <a:srgbClr val="FFFF00"/>
                  </a:gs>
                </a:gsLst>
                <a:lin ang="0" scaled="1"/>
              </a:gradFill>
              <a:ln w="381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4" name="Text Box 28"/>
              <p:cNvSpPr txBox="1">
                <a:spLocks noChangeArrowheads="1"/>
              </p:cNvSpPr>
              <p:nvPr/>
            </p:nvSpPr>
            <p:spPr bwMode="auto">
              <a:xfrm rot="1649571">
                <a:off x="3470" y="2682"/>
                <a:ext cx="157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2400" b="1" dirty="0"/>
              </a:p>
            </p:txBody>
          </p:sp>
          <p:grpSp>
            <p:nvGrpSpPr>
              <p:cNvPr id="12305" name="Group 30"/>
              <p:cNvGrpSpPr>
                <a:grpSpLocks/>
              </p:cNvGrpSpPr>
              <p:nvPr/>
            </p:nvGrpSpPr>
            <p:grpSpPr bwMode="auto">
              <a:xfrm>
                <a:off x="2245" y="2568"/>
                <a:ext cx="1316" cy="1634"/>
                <a:chOff x="2245" y="2568"/>
                <a:chExt cx="1316" cy="1634"/>
              </a:xfrm>
            </p:grpSpPr>
            <p:sp>
              <p:nvSpPr>
                <p:cNvPr id="12306" name="AutoShape 17"/>
                <p:cNvSpPr>
                  <a:spLocks noChangeArrowheads="1"/>
                </p:cNvSpPr>
                <p:nvPr/>
              </p:nvSpPr>
              <p:spPr bwMode="auto">
                <a:xfrm rot="10800000">
                  <a:off x="2245" y="2568"/>
                  <a:ext cx="1316" cy="1633"/>
                </a:xfrm>
                <a:custGeom>
                  <a:avLst/>
                  <a:gdLst>
                    <a:gd name="T0" fmla="*/ 1152 w 21600"/>
                    <a:gd name="T1" fmla="*/ 817 h 21600"/>
                    <a:gd name="T2" fmla="*/ 658 w 21600"/>
                    <a:gd name="T3" fmla="*/ 1633 h 21600"/>
                    <a:gd name="T4" fmla="*/ 165 w 21600"/>
                    <a:gd name="T5" fmla="*/ 817 h 21600"/>
                    <a:gd name="T6" fmla="*/ 65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7 w 21600"/>
                    <a:gd name="T13" fmla="*/ 4497 h 21600"/>
                    <a:gd name="T14" fmla="*/ 17103 w 21600"/>
                    <a:gd name="T15" fmla="*/ 1710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50000">
                      <a:srgbClr val="FFFF99"/>
                    </a:gs>
                    <a:gs pos="100000">
                      <a:srgbClr val="FFFF00"/>
                    </a:gs>
                  </a:gsLst>
                  <a:lin ang="0" scaled="1"/>
                </a:gradFill>
                <a:ln w="3810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7" name="Text Box 29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183" y="3320"/>
                  <a:ext cx="1497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ru-RU" sz="2400" b="1" dirty="0"/>
                </a:p>
              </p:txBody>
            </p:sp>
          </p:grpSp>
        </p:grpSp>
      </p:grp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3872880" y="2276872"/>
            <a:ext cx="2417762" cy="2087563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800872" y="2924944"/>
            <a:ext cx="2663825" cy="7028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defRPr/>
            </a:pP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AutoShape 4"/>
          <p:cNvSpPr txBox="1">
            <a:spLocks noChangeArrowheads="1"/>
          </p:cNvSpPr>
          <p:nvPr/>
        </p:nvSpPr>
        <p:spPr>
          <a:xfrm>
            <a:off x="3944888" y="3068960"/>
            <a:ext cx="2304256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«Гармония»</a:t>
            </a:r>
          </a:p>
        </p:txBody>
      </p:sp>
      <p:sp>
        <p:nvSpPr>
          <p:cNvPr id="22" name="AutoShape 4"/>
          <p:cNvSpPr txBox="1">
            <a:spLocks noChangeArrowheads="1"/>
          </p:cNvSpPr>
          <p:nvPr/>
        </p:nvSpPr>
        <p:spPr>
          <a:xfrm rot="2141217">
            <a:off x="1714970" y="1800688"/>
            <a:ext cx="2304256" cy="648072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Учебная деятельность</a:t>
            </a:r>
            <a:endParaRPr lang="ru-RU" sz="2000" b="1" dirty="0"/>
          </a:p>
        </p:txBody>
      </p:sp>
      <p:sp>
        <p:nvSpPr>
          <p:cNvPr id="25" name="AutoShape 4"/>
          <p:cNvSpPr txBox="1">
            <a:spLocks noChangeArrowheads="1"/>
          </p:cNvSpPr>
          <p:nvPr/>
        </p:nvSpPr>
        <p:spPr>
          <a:xfrm rot="19642948">
            <a:off x="1419170" y="4095044"/>
            <a:ext cx="2696186" cy="768691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Исследовательская</a:t>
            </a:r>
          </a:p>
          <a:p>
            <a:pPr algn="ctr">
              <a:spcBef>
                <a:spcPct val="50000"/>
              </a:spcBef>
            </a:pPr>
            <a:r>
              <a:rPr lang="ru-RU" sz="1800" b="1" dirty="0" smtClean="0"/>
              <a:t>деятельность</a:t>
            </a:r>
            <a:endParaRPr lang="ru-RU" sz="1800" b="1" dirty="0"/>
          </a:p>
        </p:txBody>
      </p:sp>
      <p:sp>
        <p:nvSpPr>
          <p:cNvPr id="26" name="AutoShape 4"/>
          <p:cNvSpPr txBox="1">
            <a:spLocks noChangeArrowheads="1"/>
          </p:cNvSpPr>
          <p:nvPr/>
        </p:nvSpPr>
        <p:spPr>
          <a:xfrm rot="16200000">
            <a:off x="4029880" y="5072200"/>
            <a:ext cx="2016224" cy="746047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Творческая</a:t>
            </a:r>
          </a:p>
          <a:p>
            <a:pPr algn="ctr">
              <a:spcBef>
                <a:spcPct val="50000"/>
              </a:spcBef>
            </a:pPr>
            <a:r>
              <a:rPr lang="ru-RU" sz="1800" b="1" dirty="0" smtClean="0"/>
              <a:t>деятельность</a:t>
            </a:r>
            <a:endParaRPr lang="ru-RU" sz="1800" b="1" dirty="0"/>
          </a:p>
        </p:txBody>
      </p:sp>
      <p:sp>
        <p:nvSpPr>
          <p:cNvPr id="27" name="AutoShape 4"/>
          <p:cNvSpPr txBox="1">
            <a:spLocks noChangeArrowheads="1"/>
          </p:cNvSpPr>
          <p:nvPr/>
        </p:nvSpPr>
        <p:spPr>
          <a:xfrm rot="16200000">
            <a:off x="4101889" y="895736"/>
            <a:ext cx="2016224" cy="746047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спортивная</a:t>
            </a:r>
          </a:p>
          <a:p>
            <a:pPr algn="ctr">
              <a:spcBef>
                <a:spcPct val="50000"/>
              </a:spcBef>
            </a:pPr>
            <a:r>
              <a:rPr lang="ru-RU" sz="1800" b="1" dirty="0" smtClean="0"/>
              <a:t>деятельность</a:t>
            </a:r>
            <a:endParaRPr lang="ru-RU" sz="1800" b="1" dirty="0"/>
          </a:p>
        </p:txBody>
      </p:sp>
      <p:sp>
        <p:nvSpPr>
          <p:cNvPr id="28" name="AutoShape 4"/>
          <p:cNvSpPr txBox="1">
            <a:spLocks noChangeArrowheads="1"/>
          </p:cNvSpPr>
          <p:nvPr/>
        </p:nvSpPr>
        <p:spPr>
          <a:xfrm rot="1355072">
            <a:off x="6077346" y="4061273"/>
            <a:ext cx="2696186" cy="768691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Общественная </a:t>
            </a:r>
          </a:p>
          <a:p>
            <a:pPr algn="ctr">
              <a:spcBef>
                <a:spcPct val="50000"/>
              </a:spcBef>
            </a:pPr>
            <a:r>
              <a:rPr lang="ru-RU" sz="1800" b="1" dirty="0" smtClean="0"/>
              <a:t>деятельность</a:t>
            </a:r>
            <a:endParaRPr lang="ru-RU" sz="1800" b="1" dirty="0"/>
          </a:p>
        </p:txBody>
      </p:sp>
      <p:sp>
        <p:nvSpPr>
          <p:cNvPr id="29" name="AutoShape 4"/>
          <p:cNvSpPr txBox="1">
            <a:spLocks noChangeArrowheads="1"/>
          </p:cNvSpPr>
          <p:nvPr/>
        </p:nvSpPr>
        <p:spPr>
          <a:xfrm rot="19870651">
            <a:off x="6051406" y="1799051"/>
            <a:ext cx="2696186" cy="768691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Внеклассная </a:t>
            </a:r>
          </a:p>
          <a:p>
            <a:pPr algn="ctr">
              <a:spcBef>
                <a:spcPct val="50000"/>
              </a:spcBef>
            </a:pPr>
            <a:r>
              <a:rPr lang="ru-RU" sz="1800" b="1" dirty="0" smtClean="0"/>
              <a:t>деятельность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2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73050" y="1125538"/>
            <a:ext cx="4838700" cy="5399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979"/>
              </a:gs>
              <a:gs pos="50000">
                <a:schemeClr val="bg1"/>
              </a:gs>
              <a:gs pos="100000">
                <a:srgbClr val="FFC979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5925" y="1476375"/>
            <a:ext cx="5072063" cy="4908550"/>
            <a:chOff x="249" y="935"/>
            <a:chExt cx="2949" cy="3092"/>
          </a:xfrm>
        </p:grpSpPr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249" y="935"/>
              <a:ext cx="2631" cy="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 sz="1800" dirty="0">
                  <a:sym typeface="Symbol" pitchFamily="18" charset="2"/>
                </a:rPr>
                <a:t></a:t>
              </a:r>
              <a:r>
                <a:rPr lang="ru-RU" sz="2000" b="1" dirty="0">
                  <a:sym typeface="Symbol" pitchFamily="18" charset="2"/>
                </a:rPr>
                <a:t>Подготовка к углублённому  изучению предметов </a:t>
              </a:r>
              <a:r>
                <a:rPr lang="ru-RU" sz="2000" b="1" dirty="0" smtClean="0">
                  <a:sym typeface="Symbol" pitchFamily="18" charset="2"/>
                </a:rPr>
                <a:t>с 1-го класса (мини ЕГЭ по предметам).</a:t>
              </a:r>
            </a:p>
            <a:p>
              <a:pPr>
                <a:spcBef>
                  <a:spcPct val="30000"/>
                </a:spcBef>
              </a:pPr>
              <a:endParaRPr lang="ru-RU" sz="2000" b="1" dirty="0">
                <a:sym typeface="Symbol" pitchFamily="18" charset="2"/>
              </a:endParaRPr>
            </a:p>
            <a:p>
              <a:r>
                <a:rPr lang="ru-RU" sz="2000" b="1" dirty="0">
                  <a:sym typeface="Symbol" pitchFamily="18" charset="2"/>
                </a:rPr>
                <a:t>Углублённое изучение предметов:                    </a:t>
              </a:r>
            </a:p>
            <a:p>
              <a:r>
                <a:rPr lang="ru-RU" sz="2000" b="1" dirty="0" smtClean="0">
                  <a:sym typeface="Symbol" pitchFamily="18" charset="2"/>
                </a:rPr>
                <a:t>Английский, французский языки </a:t>
              </a:r>
              <a:r>
                <a:rPr lang="ru-RU" sz="2000" b="1" dirty="0">
                  <a:sym typeface="Symbol" pitchFamily="18" charset="2"/>
                </a:rPr>
                <a:t>– с </a:t>
              </a:r>
              <a:r>
                <a:rPr lang="ru-RU" sz="2000" b="1" dirty="0" smtClean="0">
                  <a:sym typeface="Symbol" pitchFamily="18" charset="2"/>
                </a:rPr>
                <a:t>1 класса;           </a:t>
              </a:r>
            </a:p>
            <a:p>
              <a:r>
                <a:rPr lang="ru-RU" sz="2000" b="1" dirty="0" smtClean="0">
                  <a:sym typeface="Symbol" pitchFamily="18" charset="2"/>
                </a:rPr>
                <a:t>Математика    </a:t>
              </a:r>
              <a:r>
                <a:rPr lang="ru-RU" sz="1800" b="1" dirty="0">
                  <a:sym typeface="Symbol" pitchFamily="18" charset="2"/>
                </a:rPr>
                <a:t>–</a:t>
              </a:r>
              <a:r>
                <a:rPr lang="ru-RU" sz="2000" b="1" dirty="0">
                  <a:sym typeface="Symbol" pitchFamily="18" charset="2"/>
                </a:rPr>
                <a:t> с </a:t>
              </a:r>
              <a:r>
                <a:rPr lang="ru-RU" sz="2000" b="1" dirty="0" smtClean="0">
                  <a:sym typeface="Symbol" pitchFamily="18" charset="2"/>
                </a:rPr>
                <a:t>1 класса</a:t>
              </a:r>
              <a:endParaRPr lang="ru-RU" sz="2000" b="1" dirty="0">
                <a:sym typeface="Symbol" pitchFamily="18" charset="2"/>
              </a:endParaRPr>
            </a:p>
            <a:p>
              <a:r>
                <a:rPr lang="ru-RU" sz="2000" b="1" dirty="0">
                  <a:sym typeface="Symbol" pitchFamily="18" charset="2"/>
                </a:rPr>
                <a:t>Русский язык – с </a:t>
              </a:r>
              <a:r>
                <a:rPr lang="ru-RU" sz="2000" b="1" dirty="0" smtClean="0">
                  <a:sym typeface="Symbol" pitchFamily="18" charset="2"/>
                </a:rPr>
                <a:t>1 класса</a:t>
              </a:r>
              <a:endParaRPr lang="ru-RU" sz="2000" b="1" dirty="0">
                <a:sym typeface="Symbol" pitchFamily="18" charset="2"/>
              </a:endParaRPr>
            </a:p>
            <a:p>
              <a:r>
                <a:rPr lang="ru-RU" sz="2000" b="1" dirty="0">
                  <a:sym typeface="Symbol" pitchFamily="18" charset="2"/>
                </a:rPr>
                <a:t>Физика – с </a:t>
              </a:r>
              <a:r>
                <a:rPr lang="ru-RU" sz="2000" b="1" dirty="0" smtClean="0">
                  <a:sym typeface="Symbol" pitchFamily="18" charset="2"/>
                </a:rPr>
                <a:t>7 класса</a:t>
              </a:r>
            </a:p>
            <a:p>
              <a:endParaRPr lang="ru-RU" sz="2000" b="1" dirty="0">
                <a:sym typeface="Symbol" pitchFamily="18" charset="2"/>
              </a:endParaRPr>
            </a:p>
            <a:p>
              <a:r>
                <a:rPr lang="ru-RU" sz="2000" b="1" dirty="0" smtClean="0">
                  <a:sym typeface="Symbol" pitchFamily="18" charset="2"/>
                </a:rPr>
                <a:t></a:t>
              </a:r>
              <a:r>
                <a:rPr lang="ru-RU" sz="2000" b="1" dirty="0" err="1">
                  <a:sym typeface="Symbol" pitchFamily="18" charset="2"/>
                </a:rPr>
                <a:t>Предпрофильная</a:t>
              </a:r>
              <a:r>
                <a:rPr lang="ru-RU" sz="2000" b="1" dirty="0">
                  <a:sym typeface="Symbol" pitchFamily="18" charset="2"/>
                </a:rPr>
                <a:t> подготовка – </a:t>
              </a:r>
              <a:r>
                <a:rPr lang="ru-RU" sz="2000" b="1" dirty="0" smtClean="0">
                  <a:sym typeface="Symbol" pitchFamily="18" charset="2"/>
                </a:rPr>
                <a:t>с 7 класса.</a:t>
              </a:r>
              <a:endParaRPr lang="ru-RU" sz="2000" b="1" dirty="0">
                <a:sym typeface="Symbol" pitchFamily="18" charset="2"/>
              </a:endParaRPr>
            </a:p>
            <a:p>
              <a:pPr>
                <a:spcBef>
                  <a:spcPct val="50000"/>
                </a:spcBef>
              </a:pPr>
              <a:endParaRPr lang="ru-RU" sz="1800" b="1" dirty="0">
                <a:sym typeface="Symbol" pitchFamily="18" charset="2"/>
              </a:endParaRPr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2971" y="3339"/>
              <a:ext cx="227" cy="227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22" name="AutoShape 14"/>
          <p:cNvSpPr>
            <a:spLocks noChangeArrowheads="1"/>
          </p:cNvSpPr>
          <p:nvPr/>
        </p:nvSpPr>
        <p:spPr bwMode="auto">
          <a:xfrm flipH="1">
            <a:off x="1438275" y="142875"/>
            <a:ext cx="7197725" cy="863600"/>
          </a:xfrm>
          <a:prstGeom prst="downArrowCallout">
            <a:avLst>
              <a:gd name="adj1" fmla="val 105185"/>
              <a:gd name="adj2" fmla="val 141919"/>
              <a:gd name="adj3" fmla="val 22931"/>
              <a:gd name="adj4" fmla="val 58810"/>
            </a:avLst>
          </a:prstGeom>
          <a:gradFill rotWithShape="1">
            <a:gsLst>
              <a:gs pos="0">
                <a:srgbClr val="FF9933"/>
              </a:gs>
              <a:gs pos="50000">
                <a:srgbClr val="FFFFE7"/>
              </a:gs>
              <a:gs pos="100000">
                <a:srgbClr val="FF9933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/>
              <a:t>Учебная  деятельность</a:t>
            </a:r>
          </a:p>
        </p:txBody>
      </p:sp>
      <p:pic>
        <p:nvPicPr>
          <p:cNvPr id="61442" name="Picture 2" descr="C:\Users\dell\Documents\нелли 2011-2012\2011-2012 учебный год\ШКОЛА-презентации\1 класс мате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81392" y="1124744"/>
            <a:ext cx="1293788" cy="1944217"/>
          </a:xfrm>
          <a:prstGeom prst="flowChartAlternateProcess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61443" name="Picture 3" descr="C:\Users\dell\Documents\нелли 2011-2012\2011-2012 учебный год\ШКОЛА-презентации\мини егэ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57056" y="1124744"/>
            <a:ext cx="1368152" cy="1906094"/>
          </a:xfrm>
          <a:prstGeom prst="flowChartAlternateProcess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69224" y="1124744"/>
            <a:ext cx="1376973" cy="194421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2" name="Рисунок 11" descr="F:\DCIM\152SSCAM\SDC1209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889104" y="3573016"/>
            <a:ext cx="3515785" cy="23501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60512" y="908050"/>
            <a:ext cx="56886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800" b="1" u="sng" dirty="0"/>
              <a:t>Реализация программы «Одаренные дети</a:t>
            </a:r>
            <a:r>
              <a:rPr lang="ru-RU" sz="1800" b="1" u="sng" dirty="0" smtClean="0"/>
              <a:t>»:</a:t>
            </a:r>
          </a:p>
          <a:p>
            <a:pPr lvl="0"/>
            <a:endParaRPr lang="ru-RU" sz="1800" b="1" u="sng" dirty="0"/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 </a:t>
            </a:r>
            <a:r>
              <a:rPr lang="ru-RU" sz="1800" dirty="0" smtClean="0"/>
              <a:t>проведение </a:t>
            </a:r>
            <a:r>
              <a:rPr lang="ru-RU" sz="1800" dirty="0" err="1"/>
              <a:t>внутришкольного</a:t>
            </a:r>
            <a:r>
              <a:rPr lang="ru-RU" sz="1800" dirty="0"/>
              <a:t> «олимпийского марафона» по предметам общеобразовательного цикла;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 </a:t>
            </a:r>
            <a:r>
              <a:rPr lang="ru-RU" sz="1800" dirty="0"/>
              <a:t>участие </a:t>
            </a:r>
            <a:r>
              <a:rPr lang="ru-RU" sz="1800" dirty="0" smtClean="0"/>
              <a:t>в </a:t>
            </a:r>
            <a:r>
              <a:rPr lang="ru-RU" sz="1800" dirty="0"/>
              <a:t>олимпиадах различного </a:t>
            </a:r>
            <a:r>
              <a:rPr lang="ru-RU" sz="1800" dirty="0" smtClean="0"/>
              <a:t>уровня:     ●международный конкурс «Русский </a:t>
            </a:r>
            <a:r>
              <a:rPr lang="ru-RU" sz="1800" dirty="0"/>
              <a:t>медвежонок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● « </a:t>
            </a:r>
            <a:r>
              <a:rPr lang="en-US" sz="1800" dirty="0"/>
              <a:t>British Bulldog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●  интеллектуальный </a:t>
            </a:r>
            <a:r>
              <a:rPr lang="ru-RU" sz="1800" dirty="0"/>
              <a:t>марафон для начальной школы (</a:t>
            </a:r>
            <a:r>
              <a:rPr lang="ru-RU" sz="1800" dirty="0" err="1"/>
              <a:t>odet@asou-mo.ru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●«</a:t>
            </a:r>
            <a:r>
              <a:rPr lang="ru-RU" sz="1800" dirty="0"/>
              <a:t>Золотое руно</a:t>
            </a:r>
            <a:r>
              <a:rPr lang="ru-RU" sz="1800" dirty="0" smtClean="0"/>
              <a:t>»;</a:t>
            </a:r>
          </a:p>
          <a:p>
            <a:endParaRPr lang="ru-RU" sz="1800" dirty="0"/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Участие </a:t>
            </a:r>
            <a:r>
              <a:rPr lang="ru-RU" sz="1800" dirty="0"/>
              <a:t>в национальной образовательной программе «Интеллектуально-творческий потенциал России  Проект «Познание и творчество» (начальная </a:t>
            </a:r>
            <a:r>
              <a:rPr lang="ru-RU" sz="1800" dirty="0" smtClean="0"/>
              <a:t>школа);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Участие в  </a:t>
            </a:r>
            <a:r>
              <a:rPr lang="en-US" sz="1800" dirty="0" smtClean="0"/>
              <a:t> </a:t>
            </a:r>
            <a:r>
              <a:rPr lang="ru-RU" sz="1800" dirty="0"/>
              <a:t>городской научно-практической</a:t>
            </a:r>
          </a:p>
          <a:p>
            <a:r>
              <a:rPr lang="ru-RU" sz="1800" dirty="0"/>
              <a:t>конференции учащихся </a:t>
            </a:r>
            <a:r>
              <a:rPr lang="ru-RU" sz="1800" dirty="0" smtClean="0"/>
              <a:t>7-11 </a:t>
            </a:r>
            <a:r>
              <a:rPr lang="ru-RU" sz="1800" dirty="0"/>
              <a:t>классов</a:t>
            </a:r>
          </a:p>
          <a:p>
            <a:pPr>
              <a:buFont typeface="Wingdings" pitchFamily="2" charset="2"/>
              <a:buChar char="ü"/>
            </a:pPr>
            <a:endParaRPr lang="ru-RU" sz="1800" dirty="0"/>
          </a:p>
          <a:p>
            <a:pPr algn="ctr"/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flipH="1">
            <a:off x="1438275" y="142875"/>
            <a:ext cx="7197725" cy="863600"/>
          </a:xfrm>
          <a:prstGeom prst="downArrowCallout">
            <a:avLst>
              <a:gd name="adj1" fmla="val 105185"/>
              <a:gd name="adj2" fmla="val 141919"/>
              <a:gd name="adj3" fmla="val 22931"/>
              <a:gd name="adj4" fmla="val 58810"/>
            </a:avLst>
          </a:prstGeom>
          <a:gradFill rotWithShape="1">
            <a:gsLst>
              <a:gs pos="0">
                <a:srgbClr val="FF9933"/>
              </a:gs>
              <a:gs pos="50000">
                <a:srgbClr val="FFFFE7"/>
              </a:gs>
              <a:gs pos="100000">
                <a:srgbClr val="FF9933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Инновационная деятельность</a:t>
            </a:r>
            <a:endParaRPr lang="ru-RU" sz="2800" b="1" dirty="0"/>
          </a:p>
        </p:txBody>
      </p:sp>
      <p:pic>
        <p:nvPicPr>
          <p:cNvPr id="62467" name="Picture 3" descr="C:\Users\dell\Documents\нелли 2011-2012\2011-2012 учебный год\ШКОЛА-презентации\кенгур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1112" y="4581128"/>
            <a:ext cx="1720974" cy="172097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Users\dell\Documents\нелли 2011-2012\2011-2012 учебный год\ШКОЛА-презентации\бульдо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73280" y="764704"/>
            <a:ext cx="2238375" cy="20478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2466" name="Picture 2" descr="C:\Users\dell\Documents\нелли 2011-2012\2011-2012 учебный год\ШКОЛА-презентации\медв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7096" y="2276872"/>
            <a:ext cx="2333625" cy="19621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8" name="Picture 4" descr="C:\Users\dell\Documents\нелли 2011-2012\2011-2012 учебный год\ШКОЛА-презентации\золотое рун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61312" y="3717032"/>
            <a:ext cx="1800225" cy="25431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05128" y="836712"/>
            <a:ext cx="1181100" cy="12668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3675" y="1412776"/>
            <a:ext cx="4757738" cy="5111849"/>
            <a:chOff x="113" y="1026"/>
            <a:chExt cx="2766" cy="3084"/>
          </a:xfrm>
        </p:grpSpPr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2426" y="3339"/>
              <a:ext cx="453" cy="227"/>
            </a:xfrm>
            <a:prstGeom prst="homePlate">
              <a:avLst>
                <a:gd name="adj" fmla="val 49890"/>
              </a:avLst>
            </a:prstGeom>
            <a:gradFill rotWithShape="1">
              <a:gsLst>
                <a:gs pos="0">
                  <a:srgbClr val="FFFF99"/>
                </a:gs>
                <a:gs pos="50000">
                  <a:schemeClr val="bg1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113" y="1026"/>
              <a:ext cx="2313" cy="30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50000">
                  <a:schemeClr val="bg1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2426" y="1570"/>
              <a:ext cx="453" cy="227"/>
            </a:xfrm>
            <a:prstGeom prst="homePlate">
              <a:avLst>
                <a:gd name="adj" fmla="val 49890"/>
              </a:avLst>
            </a:prstGeom>
            <a:gradFill rotWithShape="1">
              <a:gsLst>
                <a:gs pos="0">
                  <a:srgbClr val="FFFF99"/>
                </a:gs>
                <a:gs pos="50000">
                  <a:schemeClr val="bg1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5" name="AutoShape 5"/>
          <p:cNvSpPr>
            <a:spLocks noGrp="1" noChangeArrowheads="1"/>
          </p:cNvSpPr>
          <p:nvPr>
            <p:ph/>
          </p:nvPr>
        </p:nvSpPr>
        <p:spPr>
          <a:xfrm flipH="1">
            <a:off x="1438275" y="142875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FF99"/>
              </a:gs>
              <a:gs pos="50000">
                <a:srgbClr val="FFFFE7"/>
              </a:gs>
              <a:gs pos="100000">
                <a:srgbClr val="FFFF99"/>
              </a:gs>
            </a:gsLst>
            <a:lin ang="5400000" scaled="1"/>
          </a:gradFill>
          <a:ln w="25400">
            <a:solidFill>
              <a:srgbClr val="FF660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Исследовательская деятельность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00025" y="1773238"/>
            <a:ext cx="4032250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dirty="0">
                <a:sym typeface="Symbol" pitchFamily="18" charset="2"/>
              </a:rPr>
              <a:t> </a:t>
            </a:r>
            <a:endParaRPr lang="ru-RU" dirty="0">
              <a:sym typeface="Symbol" pitchFamily="18" charset="2"/>
            </a:endParaRPr>
          </a:p>
          <a:p>
            <a:pPr>
              <a:spcBef>
                <a:spcPct val="30000"/>
              </a:spcBef>
            </a:pPr>
            <a:r>
              <a:rPr lang="ru-RU" dirty="0">
                <a:sym typeface="Symbol" pitchFamily="18" charset="2"/>
              </a:rPr>
              <a:t>Выпуск вестника НОУ </a:t>
            </a:r>
            <a:r>
              <a:rPr lang="ru-RU" dirty="0" smtClean="0">
                <a:sym typeface="Symbol" pitchFamily="18" charset="2"/>
              </a:rPr>
              <a:t>«Гармония»</a:t>
            </a:r>
            <a:endParaRPr lang="ru-RU" dirty="0">
              <a:sym typeface="Symbol" pitchFamily="18" charset="2"/>
            </a:endParaRPr>
          </a:p>
          <a:p>
            <a:pPr>
              <a:spcBef>
                <a:spcPct val="30000"/>
              </a:spcBef>
              <a:buFont typeface="Symbol" pitchFamily="18" charset="2"/>
              <a:buChar char="·"/>
            </a:pPr>
            <a:r>
              <a:rPr lang="ru-RU" dirty="0">
                <a:sym typeface="Symbol" pitchFamily="18" charset="2"/>
              </a:rPr>
              <a:t>Олимпиадное движение</a:t>
            </a:r>
          </a:p>
          <a:p>
            <a:pPr>
              <a:spcBef>
                <a:spcPct val="30000"/>
              </a:spcBef>
              <a:buFont typeface="Symbol" pitchFamily="18" charset="2"/>
              <a:buChar char="·"/>
            </a:pPr>
            <a:r>
              <a:rPr lang="ru-RU" dirty="0">
                <a:sym typeface="Symbol" pitchFamily="18" charset="2"/>
              </a:rPr>
              <a:t>Интеллектуальные игры</a:t>
            </a:r>
          </a:p>
          <a:p>
            <a:pPr>
              <a:spcBef>
                <a:spcPct val="30000"/>
              </a:spcBef>
              <a:buFont typeface="Symbol" pitchFamily="18" charset="2"/>
              <a:buChar char="·"/>
            </a:pPr>
            <a:r>
              <a:rPr lang="ru-RU" dirty="0">
                <a:sym typeface="Symbol" pitchFamily="18" charset="2"/>
              </a:rPr>
              <a:t>Исследовательские проекты</a:t>
            </a:r>
          </a:p>
          <a:p>
            <a:pPr>
              <a:spcBef>
                <a:spcPct val="30000"/>
              </a:spcBef>
              <a:buFont typeface="Symbol" pitchFamily="18" charset="2"/>
              <a:buChar char="·"/>
            </a:pPr>
            <a:r>
              <a:rPr lang="ru-RU" dirty="0">
                <a:sym typeface="Symbol" pitchFamily="18" charset="2"/>
              </a:rPr>
              <a:t>Участие в научно-практических конференциях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10800000">
            <a:off x="5241032" y="1484784"/>
            <a:ext cx="4176464" cy="49685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9" descr="E:\ФОТОГРАФИИ\ФОТО-ШКОЛА\фото-Гармония 9 Мая\IMG_154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3040" y="4293096"/>
            <a:ext cx="2160240" cy="1440160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D:\ФОТОГРАФИИ\ГАРМОНИЯ 2008-2009\весна 2009\8 Марта\SDC1274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17296" y="4293096"/>
            <a:ext cx="1728192" cy="1512168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" name="Рисунок 17" descr="F:\DCIM\152SSCAM\SDC1195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73080" y="1988840"/>
            <a:ext cx="3387935" cy="1828061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0472" y="1484784"/>
            <a:ext cx="3996089" cy="48946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F3AE"/>
              </a:gs>
              <a:gs pos="50000">
                <a:schemeClr val="bg1"/>
              </a:gs>
              <a:gs pos="100000">
                <a:srgbClr val="95F3AE"/>
              </a:gs>
            </a:gsLst>
            <a:lin ang="5400000" scaled="1"/>
          </a:gradFill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72480" y="1628800"/>
            <a:ext cx="403244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Номинации </a:t>
            </a:r>
            <a:r>
              <a:rPr lang="ru-RU" b="1" u="sng" dirty="0"/>
              <a:t>конкурса</a:t>
            </a:r>
            <a:r>
              <a:rPr lang="ru-RU" b="1" u="sng" dirty="0" smtClean="0"/>
              <a:t>:</a:t>
            </a:r>
          </a:p>
          <a:p>
            <a:endParaRPr lang="ru-RU" b="1" u="sng" dirty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ru-RU" dirty="0"/>
              <a:t>Лидер»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ru-RU" dirty="0"/>
              <a:t>Интеллектуал»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ru-RU" dirty="0"/>
              <a:t>Многогранность таланта»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ru-RU" dirty="0"/>
              <a:t>Индивидуальность»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ru-RU" dirty="0"/>
              <a:t>Творчество»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ru-RU" dirty="0"/>
              <a:t>Целеустремлённость»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ru-RU" dirty="0"/>
              <a:t>Оригинальность»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ru-RU" dirty="0"/>
              <a:t>Наука и творчество»  </a:t>
            </a:r>
          </a:p>
          <a:p>
            <a:r>
              <a:rPr lang="ru-RU" dirty="0"/>
              <a:t> </a:t>
            </a:r>
          </a:p>
          <a:p>
            <a:pPr algn="ctr">
              <a:spcBef>
                <a:spcPct val="50000"/>
              </a:spcBef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flipH="1">
            <a:off x="1438275" y="142875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FF99"/>
              </a:gs>
              <a:gs pos="50000">
                <a:srgbClr val="FFFFE7"/>
              </a:gs>
              <a:gs pos="100000">
                <a:srgbClr val="FFFF99"/>
              </a:gs>
            </a:gsLst>
            <a:lin ang="5400000" scaled="1"/>
          </a:gra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Конкурс «Ученик года»</a:t>
            </a:r>
            <a:endParaRPr lang="ru-RU" sz="2800" b="1" dirty="0"/>
          </a:p>
        </p:txBody>
      </p:sp>
      <p:pic>
        <p:nvPicPr>
          <p:cNvPr id="10" name="Рисунок 9" descr="C:\Users\dell\AppData\Local\Microsoft\Windows\Temporary Internet Files\Content.Word\SDC1208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69024" y="1556792"/>
            <a:ext cx="3528392" cy="4680520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DCF3"/>
            </a:gs>
            <a:gs pos="50000">
              <a:schemeClr val="bg1"/>
            </a:gs>
            <a:gs pos="100000">
              <a:srgbClr val="D1DC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Grp="1" noChangeArrowheads="1"/>
          </p:cNvSpPr>
          <p:nvPr>
            <p:ph idx="1"/>
          </p:nvPr>
        </p:nvSpPr>
        <p:spPr>
          <a:xfrm>
            <a:off x="1438275" y="142875"/>
            <a:ext cx="7197725" cy="863600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Спортивная деятельность</a:t>
            </a:r>
          </a:p>
        </p:txBody>
      </p:sp>
      <p:grpSp>
        <p:nvGrpSpPr>
          <p:cNvPr id="13315" name="Group 15"/>
          <p:cNvGrpSpPr>
            <a:grpSpLocks/>
          </p:cNvGrpSpPr>
          <p:nvPr/>
        </p:nvGrpSpPr>
        <p:grpSpPr bwMode="auto">
          <a:xfrm>
            <a:off x="200025" y="1341438"/>
            <a:ext cx="5070475" cy="5326062"/>
            <a:chOff x="113" y="845"/>
            <a:chExt cx="2948" cy="3355"/>
          </a:xfrm>
        </p:grpSpPr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>
              <a:off x="2608" y="1570"/>
              <a:ext cx="453" cy="227"/>
            </a:xfrm>
            <a:prstGeom prst="homePlate">
              <a:avLst>
                <a:gd name="adj" fmla="val 49890"/>
              </a:avLst>
            </a:prstGeom>
            <a:gradFill rotWithShape="1">
              <a:gsLst>
                <a:gs pos="0">
                  <a:srgbClr val="95F3AE"/>
                </a:gs>
                <a:gs pos="50000">
                  <a:schemeClr val="bg1"/>
                </a:gs>
                <a:gs pos="100000">
                  <a:srgbClr val="95F3AE"/>
                </a:gs>
              </a:gsLst>
              <a:lin ang="5400000" scaled="1"/>
            </a:gra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>
              <a:off x="2608" y="3203"/>
              <a:ext cx="453" cy="227"/>
            </a:xfrm>
            <a:prstGeom prst="homePlate">
              <a:avLst>
                <a:gd name="adj" fmla="val 49890"/>
              </a:avLst>
            </a:prstGeom>
            <a:gradFill rotWithShape="1">
              <a:gsLst>
                <a:gs pos="0">
                  <a:srgbClr val="95F3AE"/>
                </a:gs>
                <a:gs pos="50000">
                  <a:schemeClr val="bg1"/>
                </a:gs>
                <a:gs pos="100000">
                  <a:srgbClr val="95F3AE"/>
                </a:gs>
              </a:gsLst>
              <a:lin ang="5400000" scaled="1"/>
            </a:gra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13" y="845"/>
              <a:ext cx="2540" cy="33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5F3AE"/>
                </a:gs>
                <a:gs pos="50000">
                  <a:schemeClr val="bg1"/>
                </a:gs>
                <a:gs pos="100000">
                  <a:srgbClr val="95F3AE"/>
                </a:gs>
              </a:gsLst>
              <a:lin ang="5400000" scaled="1"/>
            </a:gradFill>
            <a:ln w="3810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44488" y="1471613"/>
            <a:ext cx="42116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ym typeface="Symbol" pitchFamily="18" charset="2"/>
              </a:rPr>
              <a:t></a:t>
            </a:r>
            <a:r>
              <a:rPr lang="ru-RU" sz="2400" dirty="0">
                <a:sym typeface="Symbol" pitchFamily="18" charset="2"/>
              </a:rPr>
              <a:t>Спортивные соревнования: </a:t>
            </a:r>
            <a:r>
              <a:rPr lang="ru-RU" sz="2400" dirty="0" smtClean="0">
                <a:sym typeface="Symbol" pitchFamily="18" charset="2"/>
              </a:rPr>
              <a:t>лыжи, плавание, легкая атлетика, шахматы, шашки.</a:t>
            </a:r>
            <a:endParaRPr lang="ru-RU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ru-RU" sz="2400" dirty="0" smtClean="0">
                <a:sym typeface="Symbol" pitchFamily="18" charset="2"/>
              </a:rPr>
              <a:t></a:t>
            </a:r>
            <a:r>
              <a:rPr lang="ru-RU" sz="2400" dirty="0">
                <a:sym typeface="Symbol" pitchFamily="18" charset="2"/>
              </a:rPr>
              <a:t>Внеклассная работа: 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sym typeface="Symbol" pitchFamily="18" charset="2"/>
              </a:rPr>
              <a:t>«Веселые старты» - дворец«Радуга»;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sym typeface="Symbol" pitchFamily="18" charset="2"/>
              </a:rPr>
              <a:t>Участие в городских соревнованиях; туристические походы</a:t>
            </a:r>
            <a:endParaRPr lang="ru-RU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ru-RU" sz="2400" dirty="0">
              <a:sym typeface="Symbol" pitchFamily="18" charset="2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10800000">
            <a:off x="5294708" y="1268760"/>
            <a:ext cx="4368727" cy="5326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F3AE"/>
              </a:gs>
              <a:gs pos="50000">
                <a:schemeClr val="bg1"/>
              </a:gs>
              <a:gs pos="100000">
                <a:srgbClr val="95F3AE"/>
              </a:gs>
            </a:gsLst>
            <a:lin ang="5400000" scaled="1"/>
          </a:gradFill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" name="Рисунок 14" descr="C:\Users\dell\Desktop\фотки\DSC035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01072" y="4149080"/>
            <a:ext cx="1872208" cy="187220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C:\Users\dell\Desktop\фотки\IMG_628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1072" y="1556792"/>
            <a:ext cx="2016224" cy="1690577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http://school1.uni-dubna.ru/foto/raznoe/1.jpg"/>
          <p:cNvPicPr/>
          <p:nvPr/>
        </p:nvPicPr>
        <p:blipFill>
          <a:blip r:embed="rId4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77336" y="2060848"/>
            <a:ext cx="1488570" cy="1605842"/>
          </a:xfrm>
          <a:prstGeom prst="round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dell\Desktop\фотки\IMG_627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17296" y="4005064"/>
            <a:ext cx="1894450" cy="140349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idx="1"/>
          </p:nvPr>
        </p:nvSpPr>
        <p:spPr>
          <a:xfrm>
            <a:off x="560512" y="260648"/>
            <a:ext cx="8915400" cy="989781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Спортивная деятельность</a:t>
            </a:r>
          </a:p>
        </p:txBody>
      </p:sp>
      <p:pic>
        <p:nvPicPr>
          <p:cNvPr id="5" name="Рисунок 4" descr="C:\Users\dell\Desktop\фотки\Радуга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4848" y="2132856"/>
            <a:ext cx="2664637" cy="1775637"/>
          </a:xfrm>
          <a:prstGeom prst="roundRect">
            <a:avLst/>
          </a:prstGeom>
          <a:noFill/>
          <a:ln w="28575">
            <a:solidFill>
              <a:srgbClr val="71DAFF"/>
            </a:solidFill>
            <a:miter lim="800000"/>
            <a:headEnd/>
            <a:tailEnd/>
          </a:ln>
        </p:spPr>
      </p:pic>
      <p:pic>
        <p:nvPicPr>
          <p:cNvPr id="6" name="Рисунок 5" descr="C:\Users\dell\Desktop\фотки\DSC035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4528" y="2132856"/>
            <a:ext cx="2304256" cy="1800200"/>
          </a:xfrm>
          <a:prstGeom prst="roundRect">
            <a:avLst/>
          </a:prstGeom>
          <a:noFill/>
          <a:ln w="28575">
            <a:solidFill>
              <a:srgbClr val="71DAFF"/>
            </a:solidFill>
            <a:miter lim="800000"/>
            <a:headEnd/>
            <a:tailEnd/>
          </a:ln>
        </p:spPr>
      </p:pic>
      <p:pic>
        <p:nvPicPr>
          <p:cNvPr id="7" name="Рисунок 6" descr="E:\ФОТОГРАФИИ\ФОТО-ШКОЛА\SDC1729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520" y="4149080"/>
            <a:ext cx="2448272" cy="1868911"/>
          </a:xfrm>
          <a:prstGeom prst="roundRect">
            <a:avLst/>
          </a:prstGeom>
          <a:noFill/>
          <a:ln w="28575">
            <a:solidFill>
              <a:srgbClr val="71DAFF"/>
            </a:solidFill>
            <a:miter lim="800000"/>
            <a:headEnd/>
            <a:tailEnd/>
          </a:ln>
        </p:spPr>
      </p:pic>
      <p:pic>
        <p:nvPicPr>
          <p:cNvPr id="8" name="Рисунок 7" descr="E:\ФОТОГРАФИИ\ФОТО-ШКОЛА\SDC1732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97216" y="2132856"/>
            <a:ext cx="2376264" cy="1805115"/>
          </a:xfrm>
          <a:prstGeom prst="roundRect">
            <a:avLst/>
          </a:prstGeom>
          <a:noFill/>
          <a:ln w="28575">
            <a:solidFill>
              <a:srgbClr val="71DAFF"/>
            </a:solidFill>
            <a:miter lim="800000"/>
            <a:headEnd/>
            <a:tailEnd/>
          </a:ln>
        </p:spPr>
      </p:pic>
      <p:pic>
        <p:nvPicPr>
          <p:cNvPr id="9" name="Рисунок 8" descr="F:\DCIM\152SSCAM\SDC1100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84848" y="4077072"/>
            <a:ext cx="2621712" cy="1925960"/>
          </a:xfrm>
          <a:prstGeom prst="roundRect">
            <a:avLst/>
          </a:prstGeom>
          <a:noFill/>
          <a:ln w="28575">
            <a:solidFill>
              <a:srgbClr val="71DAFF"/>
            </a:solidFill>
            <a:miter lim="800000"/>
            <a:headEnd/>
            <a:tailEnd/>
          </a:ln>
        </p:spPr>
      </p:pic>
      <p:pic>
        <p:nvPicPr>
          <p:cNvPr id="11" name="Рисунок 10" descr="C:\Users\dell\Desktop\фотки\IMG_628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97216" y="4149080"/>
            <a:ext cx="2376264" cy="1872208"/>
          </a:xfrm>
          <a:prstGeom prst="roundRect">
            <a:avLst/>
          </a:prstGeom>
          <a:noFill/>
          <a:ln w="28575">
            <a:solidFill>
              <a:srgbClr val="71DA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DCF3"/>
            </a:gs>
            <a:gs pos="50000">
              <a:schemeClr val="bg1"/>
            </a:gs>
            <a:gs pos="100000">
              <a:srgbClr val="D1DC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 flipH="1">
            <a:off x="1366838" y="179388"/>
            <a:ext cx="7177087" cy="936625"/>
          </a:xfrm>
          <a:prstGeom prst="downArrowCallout">
            <a:avLst>
              <a:gd name="adj1" fmla="val 84716"/>
              <a:gd name="adj2" fmla="val 131401"/>
              <a:gd name="adj3" fmla="val 16954"/>
              <a:gd name="adj4" fmla="val 66667"/>
            </a:avLst>
          </a:prstGeom>
          <a:gradFill rotWithShape="1">
            <a:gsLst>
              <a:gs pos="0">
                <a:srgbClr val="00CCFF"/>
              </a:gs>
              <a:gs pos="50000">
                <a:srgbClr val="FFFFE7"/>
              </a:gs>
              <a:gs pos="100000">
                <a:srgbClr val="00CCFF"/>
              </a:gs>
            </a:gsLst>
            <a:lin ang="5400000" scaled="1"/>
          </a:gradFill>
          <a:ln w="19050">
            <a:solidFill>
              <a:srgbClr val="3333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Внеурочная деятельность</a:t>
            </a:r>
            <a:endParaRPr lang="ru-RU" sz="2800" b="1" dirty="0"/>
          </a:p>
        </p:txBody>
      </p:sp>
      <p:grpSp>
        <p:nvGrpSpPr>
          <p:cNvPr id="18435" name="Group 14"/>
          <p:cNvGrpSpPr>
            <a:grpSpLocks/>
          </p:cNvGrpSpPr>
          <p:nvPr/>
        </p:nvGrpSpPr>
        <p:grpSpPr bwMode="auto">
          <a:xfrm>
            <a:off x="200025" y="1196974"/>
            <a:ext cx="4830763" cy="5472385"/>
            <a:chOff x="126" y="754"/>
            <a:chExt cx="3043" cy="3220"/>
          </a:xfrm>
        </p:grpSpPr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2679" y="1359"/>
              <a:ext cx="490" cy="231"/>
            </a:xfrm>
            <a:prstGeom prst="homePlate">
              <a:avLst>
                <a:gd name="adj" fmla="val 52802"/>
              </a:avLst>
            </a:prstGeom>
            <a:gradFill rotWithShape="1">
              <a:gsLst>
                <a:gs pos="0">
                  <a:srgbClr val="78BEDE"/>
                </a:gs>
                <a:gs pos="50000">
                  <a:schemeClr val="bg1"/>
                </a:gs>
                <a:gs pos="100000">
                  <a:srgbClr val="78BEDE"/>
                </a:gs>
              </a:gsLst>
              <a:lin ang="54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2679" y="3457"/>
              <a:ext cx="490" cy="232"/>
            </a:xfrm>
            <a:prstGeom prst="homePlate">
              <a:avLst>
                <a:gd name="adj" fmla="val 52802"/>
              </a:avLst>
            </a:prstGeom>
            <a:gradFill rotWithShape="1">
              <a:gsLst>
                <a:gs pos="0">
                  <a:srgbClr val="78BEDE"/>
                </a:gs>
                <a:gs pos="50000">
                  <a:schemeClr val="bg1"/>
                </a:gs>
                <a:gs pos="100000">
                  <a:srgbClr val="78BEDE"/>
                </a:gs>
              </a:gsLst>
              <a:lin ang="54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126" y="754"/>
              <a:ext cx="2722" cy="32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8BEDE"/>
                </a:gs>
                <a:gs pos="50000">
                  <a:schemeClr val="bg1"/>
                </a:gs>
                <a:gs pos="100000">
                  <a:srgbClr val="78BEDE"/>
                </a:gs>
              </a:gsLst>
              <a:lin ang="54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77813" y="1492250"/>
            <a:ext cx="40513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ym typeface="Symbol" pitchFamily="18" charset="2"/>
              </a:rPr>
              <a:t>Название цикла: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«</a:t>
            </a:r>
            <a:r>
              <a:rPr lang="ru-RU" sz="2000" dirty="0"/>
              <a:t>Мир искусства прекрасен и удивителен»</a:t>
            </a:r>
          </a:p>
          <a:p>
            <a:r>
              <a:rPr lang="ru-RU" sz="2000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Театральная </a:t>
            </a:r>
            <a:r>
              <a:rPr lang="ru-RU" sz="2000" dirty="0"/>
              <a:t>студия</a:t>
            </a:r>
          </a:p>
          <a:p>
            <a:r>
              <a:rPr lang="ru-RU" sz="2000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Подвижные </a:t>
            </a:r>
            <a:r>
              <a:rPr lang="ru-RU" sz="2000" dirty="0"/>
              <a:t>игры</a:t>
            </a:r>
          </a:p>
          <a:p>
            <a:r>
              <a:rPr lang="ru-RU" sz="2000" dirty="0"/>
              <a:t>«Азбука музыкального движения»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 </a:t>
            </a:r>
            <a:r>
              <a:rPr lang="ru-RU" sz="2000" dirty="0" smtClean="0"/>
              <a:t> «Английский язык </a:t>
            </a:r>
            <a:r>
              <a:rPr lang="ru-RU" sz="2000" dirty="0"/>
              <a:t>– окно в мир: мир разных культур, мир общения, мир стихов, сказок,  игр, мир театра».</a:t>
            </a:r>
          </a:p>
          <a:p>
            <a:endParaRPr lang="ru-RU" sz="2000" b="1" dirty="0" smtClean="0">
              <a:sym typeface="Symbol" pitchFamily="18" charset="2"/>
            </a:endParaRPr>
          </a:p>
          <a:p>
            <a:endParaRPr lang="ru-RU" sz="2000" b="1" dirty="0">
              <a:sym typeface="Symbol" pitchFamily="18" charset="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10800000">
            <a:off x="5169023" y="1196752"/>
            <a:ext cx="4321175" cy="54726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8BEDE"/>
              </a:gs>
              <a:gs pos="50000">
                <a:schemeClr val="bg1"/>
              </a:gs>
              <a:gs pos="100000">
                <a:srgbClr val="78BEDE"/>
              </a:gs>
            </a:gsLst>
            <a:lin ang="5400000" scaled="1"/>
          </a:gra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1" name="Рисунок 10" descr="C:\Users\dell\Desktop\фотки\IMG_635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3160" y="3356992"/>
            <a:ext cx="2736304" cy="1800199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Рисунок 12" descr="C:\Users\dell\Desktop\фотки\DSC0566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3080" y="5301208"/>
            <a:ext cx="2160240" cy="122413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" name="Рисунок 16" descr="C:\Users\dell\Downloads\сканирование000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9064" y="1340768"/>
            <a:ext cx="2232248" cy="1872208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 flipH="1">
            <a:off x="1366838" y="179388"/>
            <a:ext cx="7177087" cy="936625"/>
          </a:xfrm>
          <a:prstGeom prst="downArrowCallout">
            <a:avLst>
              <a:gd name="adj1" fmla="val 84716"/>
              <a:gd name="adj2" fmla="val 131401"/>
              <a:gd name="adj3" fmla="val 16954"/>
              <a:gd name="adj4" fmla="val 66667"/>
            </a:avLst>
          </a:prstGeom>
          <a:gradFill rotWithShape="1">
            <a:gsLst>
              <a:gs pos="0">
                <a:srgbClr val="00CCFF"/>
              </a:gs>
              <a:gs pos="50000">
                <a:srgbClr val="FFFFE7"/>
              </a:gs>
              <a:gs pos="100000">
                <a:srgbClr val="00CCFF"/>
              </a:gs>
            </a:gsLst>
            <a:lin ang="5400000" scaled="1"/>
          </a:gradFill>
          <a:ln w="19050">
            <a:solidFill>
              <a:srgbClr val="3333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Внеурочная деятельность</a:t>
            </a:r>
            <a:endParaRPr lang="ru-RU" sz="2800" b="1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0025" y="1196975"/>
            <a:ext cx="4830763" cy="5327650"/>
            <a:chOff x="126" y="754"/>
            <a:chExt cx="3043" cy="3220"/>
          </a:xfrm>
        </p:grpSpPr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2679" y="1359"/>
              <a:ext cx="490" cy="231"/>
            </a:xfrm>
            <a:prstGeom prst="homePlate">
              <a:avLst>
                <a:gd name="adj" fmla="val 52802"/>
              </a:avLst>
            </a:prstGeom>
            <a:gradFill rotWithShape="1">
              <a:gsLst>
                <a:gs pos="0">
                  <a:srgbClr val="78BEDE"/>
                </a:gs>
                <a:gs pos="50000">
                  <a:schemeClr val="bg1"/>
                </a:gs>
                <a:gs pos="100000">
                  <a:srgbClr val="78BEDE"/>
                </a:gs>
              </a:gsLst>
              <a:lin ang="54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2679" y="3457"/>
              <a:ext cx="490" cy="232"/>
            </a:xfrm>
            <a:prstGeom prst="homePlate">
              <a:avLst>
                <a:gd name="adj" fmla="val 52802"/>
              </a:avLst>
            </a:prstGeom>
            <a:gradFill rotWithShape="1">
              <a:gsLst>
                <a:gs pos="0">
                  <a:srgbClr val="78BEDE"/>
                </a:gs>
                <a:gs pos="50000">
                  <a:schemeClr val="bg1"/>
                </a:gs>
                <a:gs pos="100000">
                  <a:srgbClr val="78BEDE"/>
                </a:gs>
              </a:gsLst>
              <a:lin ang="54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126" y="754"/>
              <a:ext cx="2722" cy="32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8BEDE"/>
                </a:gs>
                <a:gs pos="50000">
                  <a:schemeClr val="bg1"/>
                </a:gs>
                <a:gs pos="100000">
                  <a:srgbClr val="78BEDE"/>
                </a:gs>
              </a:gsLst>
              <a:lin ang="54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77813" y="1492250"/>
            <a:ext cx="40513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ym typeface="Symbol" pitchFamily="18" charset="2"/>
              </a:rPr>
              <a:t>Название цикла: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i="1" dirty="0" smtClean="0"/>
              <a:t>Театральная </a:t>
            </a:r>
            <a:r>
              <a:rPr lang="ru-RU" sz="2000" i="1" dirty="0"/>
              <a:t>студия «Мир театра </a:t>
            </a:r>
            <a:r>
              <a:rPr lang="ru-RU" sz="2000" dirty="0"/>
              <a:t>(основы актерского мастерства: сценическое движение, бальные танцы, обучающие этюды, </a:t>
            </a:r>
            <a:r>
              <a:rPr lang="ru-RU" sz="2000" dirty="0" smtClean="0"/>
              <a:t>совершенствование </a:t>
            </a:r>
            <a:r>
              <a:rPr lang="ru-RU" sz="2000" dirty="0"/>
              <a:t>речевых навыков, знакомство с профессиональными постановками и с </a:t>
            </a:r>
            <a:r>
              <a:rPr lang="ru-RU" sz="2000" dirty="0" smtClean="0"/>
              <a:t>историей</a:t>
            </a:r>
          </a:p>
          <a:p>
            <a:r>
              <a:rPr lang="ru-RU" sz="2000" dirty="0">
                <a:sym typeface="Symbol" pitchFamily="18" charset="2"/>
              </a:rPr>
              <a:t>т</a:t>
            </a:r>
            <a:r>
              <a:rPr lang="ru-RU" sz="2000" dirty="0" smtClean="0">
                <a:sym typeface="Symbol" pitchFamily="18" charset="2"/>
              </a:rPr>
              <a:t>еатрального искусства;</a:t>
            </a:r>
            <a:r>
              <a:rPr lang="ru-RU" sz="2000" dirty="0"/>
              <a:t> </a:t>
            </a:r>
            <a:r>
              <a:rPr lang="ru-RU" sz="2400" dirty="0" smtClean="0"/>
              <a:t>•</a:t>
            </a:r>
            <a:r>
              <a:rPr lang="ru-RU" sz="2000" dirty="0" smtClean="0"/>
              <a:t>Искусство </a:t>
            </a:r>
            <a:r>
              <a:rPr lang="ru-RU" sz="2000" dirty="0"/>
              <a:t>современного </a:t>
            </a:r>
            <a:r>
              <a:rPr lang="ru-RU" sz="2000" dirty="0" smtClean="0"/>
              <a:t>танца;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«Веселый французский»</a:t>
            </a:r>
          </a:p>
          <a:p>
            <a:r>
              <a:rPr lang="ru-RU" sz="2000" dirty="0"/>
              <a:t>(изучение французского языка; </a:t>
            </a:r>
            <a:r>
              <a:rPr lang="ru-RU" sz="2000" dirty="0" smtClean="0"/>
              <a:t>  развивающие </a:t>
            </a:r>
            <a:r>
              <a:rPr lang="ru-RU" sz="2000" dirty="0"/>
              <a:t>игры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веселая </a:t>
            </a:r>
            <a:r>
              <a:rPr lang="ru-RU" sz="2000" dirty="0" smtClean="0"/>
              <a:t> азбука</a:t>
            </a:r>
            <a:r>
              <a:rPr lang="ru-RU" sz="2000" dirty="0"/>
              <a:t>)</a:t>
            </a:r>
          </a:p>
          <a:p>
            <a:endParaRPr lang="ru-RU" sz="2000" dirty="0" smtClean="0">
              <a:sym typeface="Symbol" pitchFamily="18" charset="2"/>
            </a:endParaRPr>
          </a:p>
          <a:p>
            <a:endParaRPr lang="ru-RU" sz="2000" b="1" dirty="0">
              <a:sym typeface="Symbol" pitchFamily="18" charset="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10800000">
            <a:off x="5385048" y="1196752"/>
            <a:ext cx="4321175" cy="5327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8BEDE"/>
              </a:gs>
              <a:gs pos="50000">
                <a:schemeClr val="bg1"/>
              </a:gs>
              <a:gs pos="100000">
                <a:srgbClr val="78BEDE"/>
              </a:gs>
            </a:gsLst>
            <a:lin ang="5400000" scaled="1"/>
          </a:gra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8610" name="Picture 2" descr="Копия IMG_59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9224" y="1340768"/>
            <a:ext cx="2454275" cy="1638300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Рисунок 12" descr="C:\Users\dell\Desktop\фотки\SDC1710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9064" y="3212976"/>
            <a:ext cx="2942354" cy="1275907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" name="Рисунок 16" descr="C:\Users\dell\Downloads\сканирование00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9064" y="4653136"/>
            <a:ext cx="2266950" cy="152045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" name="Рисунок 17" descr="C:\Users\dell\Desktop\фотки\сканирование000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05328" y="4725144"/>
            <a:ext cx="1723475" cy="1440160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0" y="188640"/>
            <a:ext cx="9896475" cy="6856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F0FF"/>
              </a:gs>
              <a:gs pos="50000">
                <a:schemeClr val="bg1"/>
              </a:gs>
              <a:gs pos="100000">
                <a:srgbClr val="D1F0FF"/>
              </a:gs>
            </a:gsLst>
            <a:lin ang="5400000" scaled="1"/>
          </a:gradFill>
          <a:ln w="254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20750" y="0"/>
            <a:ext cx="81359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Лицензия </a:t>
            </a:r>
            <a:r>
              <a:rPr lang="ru-RU" sz="2000" b="1" dirty="0"/>
              <a:t>на осуществление образовательной деятельности по программам начального общего, основного общего, среднего (полного) общего и дополнительного образования  (А № 6389), выданная   30.12.2009 г. на пять лет, действительна до  30.12.2014 г;</a:t>
            </a:r>
          </a:p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7176" name="Picture 8" descr="C:\Users\dell\Documents\нелли 2011-2012\Лицензия\приложение к лицензи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96816" y="2996952"/>
            <a:ext cx="3024336" cy="3540686"/>
          </a:xfrm>
          <a:prstGeom prst="rect">
            <a:avLst/>
          </a:prstGeom>
          <a:noFill/>
        </p:spPr>
      </p:pic>
      <p:sp>
        <p:nvSpPr>
          <p:cNvPr id="9" name="AutoShape 4"/>
          <p:cNvSpPr txBox="1">
            <a:spLocks noChangeArrowheads="1"/>
          </p:cNvSpPr>
          <p:nvPr/>
        </p:nvSpPr>
        <p:spPr>
          <a:xfrm>
            <a:off x="560512" y="2060848"/>
            <a:ext cx="8712968" cy="864096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Лицензия, аккредитация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E:\ШКОЛА-компьтер (все)\Флешка-разобрать\ПРАЗДНИКИ\9 Мая\Документы-сканер\Аккредитация.JPE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53200" y="2996952"/>
            <a:ext cx="2525066" cy="362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N1\НЕЛЛИ\2009-2010 школа\ПАРЗДНИКИ\9 Мая\Документы-сканер\Лицензия.JPE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60512" y="3140968"/>
            <a:ext cx="2381596" cy="3304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DCF3"/>
            </a:gs>
            <a:gs pos="50000">
              <a:schemeClr val="bg1"/>
            </a:gs>
            <a:gs pos="100000">
              <a:srgbClr val="D1DC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/>
          <p:cNvSpPr>
            <a:spLocks noChangeArrowheads="1"/>
          </p:cNvSpPr>
          <p:nvPr/>
        </p:nvSpPr>
        <p:spPr bwMode="auto">
          <a:xfrm flipH="1">
            <a:off x="1438275" y="142875"/>
            <a:ext cx="7197725" cy="865188"/>
          </a:xfrm>
          <a:prstGeom prst="downArrowCallout">
            <a:avLst>
              <a:gd name="adj1" fmla="val 102681"/>
              <a:gd name="adj2" fmla="val 138885"/>
              <a:gd name="adj3" fmla="val 16954"/>
              <a:gd name="adj4" fmla="val 57949"/>
            </a:avLst>
          </a:prstGeom>
          <a:gradFill rotWithShape="1">
            <a:gsLst>
              <a:gs pos="0">
                <a:srgbClr val="9966FF"/>
              </a:gs>
              <a:gs pos="50000">
                <a:srgbClr val="FFFFE7"/>
              </a:gs>
              <a:gs pos="100000">
                <a:srgbClr val="9966FF"/>
              </a:gs>
            </a:gsLst>
            <a:lin ang="5400000" scaled="1"/>
          </a:gradFill>
          <a:ln w="19050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/>
              <a:t>Общественная деятельность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4251325" y="2708275"/>
            <a:ext cx="779463" cy="360363"/>
          </a:xfrm>
          <a:prstGeom prst="homePlate">
            <a:avLst>
              <a:gd name="adj" fmla="val 54075"/>
            </a:avLst>
          </a:prstGeom>
          <a:gradFill rotWithShape="1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4251325" y="4868863"/>
            <a:ext cx="779463" cy="360362"/>
          </a:xfrm>
          <a:prstGeom prst="homePlate">
            <a:avLst>
              <a:gd name="adj" fmla="val 54075"/>
            </a:avLst>
          </a:prstGeom>
          <a:gradFill rotWithShape="1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93675" y="1844675"/>
            <a:ext cx="4057650" cy="4679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5400000" scaled="1"/>
          </a:gradFill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1463" y="2133600"/>
            <a:ext cx="39798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sym typeface="Symbol" pitchFamily="18" charset="2"/>
              </a:rPr>
              <a:t></a:t>
            </a:r>
            <a:r>
              <a:rPr lang="ru-RU" sz="2400" b="1" dirty="0">
                <a:sym typeface="Symbol" pitchFamily="18" charset="2"/>
              </a:rPr>
              <a:t>Школьное </a:t>
            </a:r>
            <a:r>
              <a:rPr lang="ru-RU" sz="2400" b="1" dirty="0" smtClean="0">
                <a:sym typeface="Symbol" pitchFamily="18" charset="2"/>
              </a:rPr>
              <a:t>самоуправление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ym typeface="Symbol" pitchFamily="18" charset="2"/>
              </a:rPr>
              <a:t></a:t>
            </a:r>
            <a:r>
              <a:rPr lang="ru-RU" sz="2400" b="1" dirty="0">
                <a:sym typeface="Symbol" pitchFamily="18" charset="2"/>
              </a:rPr>
              <a:t>Совет </a:t>
            </a:r>
            <a:r>
              <a:rPr lang="ru-RU" sz="2400" b="1" dirty="0" smtClean="0">
                <a:sym typeface="Symbol" pitchFamily="18" charset="2"/>
              </a:rPr>
              <a:t>учащихся</a:t>
            </a:r>
            <a:endParaRPr lang="ru-RU" sz="2400" b="1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ym typeface="Symbol" pitchFamily="18" charset="2"/>
              </a:rPr>
              <a:t> </a:t>
            </a:r>
            <a:r>
              <a:rPr lang="ru-RU" sz="2400" b="1" dirty="0" smtClean="0">
                <a:sym typeface="Symbol" pitchFamily="18" charset="2"/>
              </a:rPr>
              <a:t> Школьная редакция газеты </a:t>
            </a:r>
            <a:r>
              <a:rPr lang="ru-RU" sz="2400" dirty="0" smtClean="0">
                <a:sym typeface="Symbol" pitchFamily="18" charset="2"/>
              </a:rPr>
              <a:t>«</a:t>
            </a:r>
            <a:r>
              <a:rPr lang="ru-RU" sz="2400" dirty="0" smtClean="0"/>
              <a:t>События. Факты. Комментарии.»</a:t>
            </a:r>
            <a:endParaRPr lang="ru-RU" sz="2400" b="1" dirty="0">
              <a:sym typeface="Symbol" pitchFamily="18" charset="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10800000">
            <a:off x="5313040" y="1844824"/>
            <a:ext cx="4057650" cy="4679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5400000" scaled="1"/>
          </a:gradFill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1" name="Рисунок 10" descr="D:\2010-2011 учебнывй год\ПРАЗДНИКИ\День учителя\011010 День учителя в Гармонии\IMG_535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3080" y="4869160"/>
            <a:ext cx="2348024" cy="1507608"/>
          </a:xfrm>
          <a:prstGeom prst="roundRect">
            <a:avLst/>
          </a:prstGeom>
          <a:ln w="28575">
            <a:solidFill>
              <a:srgbClr val="A8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DCIM\152SSCAM\SDC120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97216" y="3429000"/>
            <a:ext cx="2287777" cy="1440160"/>
          </a:xfrm>
          <a:prstGeom prst="roundRect">
            <a:avLst/>
          </a:prstGeom>
          <a:noFill/>
          <a:ln w="28575">
            <a:solidFill>
              <a:srgbClr val="A80000"/>
            </a:solidFill>
            <a:miter lim="800000"/>
            <a:headEnd/>
            <a:tailEnd/>
          </a:ln>
        </p:spPr>
      </p:pic>
      <p:pic>
        <p:nvPicPr>
          <p:cNvPr id="10" name="Рисунок 9" descr="G:\ШКОЛА 2010 - фото\день учителя 2010\DSC0244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/>
        </p:blipFill>
        <p:spPr bwMode="auto">
          <a:xfrm>
            <a:off x="5529064" y="1988840"/>
            <a:ext cx="1702760" cy="1572954"/>
          </a:xfrm>
          <a:prstGeom prst="roundRect">
            <a:avLst/>
          </a:prstGeom>
          <a:ln w="28575">
            <a:solidFill>
              <a:srgbClr val="A8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DCF3"/>
            </a:gs>
            <a:gs pos="50000">
              <a:schemeClr val="bg1"/>
            </a:gs>
            <a:gs pos="100000">
              <a:srgbClr val="D1DC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 flipH="1">
            <a:off x="1438275" y="142875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поездки, походы</a:t>
            </a:r>
            <a:endParaRPr lang="ru-RU" sz="2800" b="1" dirty="0"/>
          </a:p>
        </p:txBody>
      </p:sp>
      <p:pic>
        <p:nvPicPr>
          <p:cNvPr id="5" name="Рисунок 4" descr="C:\Users\dell\Desktop\фотки\DSC0533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0512" y="2276872"/>
            <a:ext cx="2736304" cy="195881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1856656" y="1268760"/>
            <a:ext cx="5976664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Октябрь 2011 г. – Санкт-Петербург</a:t>
            </a:r>
          </a:p>
        </p:txBody>
      </p:sp>
      <p:pic>
        <p:nvPicPr>
          <p:cNvPr id="7" name="Рисунок 6" descr="C:\Users\dell\Desktop\фотки\DSC0539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68006" y="2276873"/>
            <a:ext cx="2525154" cy="196551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dell\Desktop\фотки\DSC0546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41232" y="2276872"/>
            <a:ext cx="2353477" cy="201622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dell\Desktop\фотки\DSC0554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44889" y="4581128"/>
            <a:ext cx="2448272" cy="196607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dell\Desktop\фотки\DSC0562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41232" y="4581128"/>
            <a:ext cx="2340425" cy="19776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dell\Documents\нелли 2011-2012\2011-2012 учебный год\ПИТЕР-фото\питер-одноклассники\любимая Гармония - выходные в Питере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0512" y="4581128"/>
            <a:ext cx="2606119" cy="193417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autoUpdateAnimBg="0"/>
      <p:bldP spid="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 flipH="1">
            <a:off x="1438275" y="142875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поездки, походы</a:t>
            </a:r>
            <a:endParaRPr lang="ru-RU" sz="2800" b="1" dirty="0"/>
          </a:p>
        </p:txBody>
      </p:sp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272480" y="1268760"/>
            <a:ext cx="9289032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Сентябрь 2010 г. – Москва, музей Пушкина на Пречистенке</a:t>
            </a:r>
          </a:p>
        </p:txBody>
      </p:sp>
      <p:pic>
        <p:nvPicPr>
          <p:cNvPr id="14" name="Рисунок 13" descr="C:\N1\НЕЛЛИ\2010-2011 школа\ПРАЗДНИКИ\ПОЕЗДКА-музей пушкина\101PENTX\1\22\IMGP255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0512" y="2060848"/>
            <a:ext cx="2625917" cy="19776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Users\dell\Desktop\фотки\IMGP25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4848" y="2060848"/>
            <a:ext cx="2715260" cy="203081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6" descr="E:\171010 Гармония - Поездка в музей Пушкина___\IMG_57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8824" y="4509120"/>
            <a:ext cx="2841108" cy="19776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17" descr="E:\171010 Гармония - Поездка в музей Пушкина___\IMG_574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520" y="4221088"/>
            <a:ext cx="2309480" cy="231789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" name="Рисунок 18" descr="E:\171010 Гармония - Поездка в музей Пушкина___\IMG_578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09184" y="2060848"/>
            <a:ext cx="3061852" cy="204145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" name="Рисунок 19" descr="E:\171010 Гармония - Поездка в музей Пушкина___\IMG_569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09185" y="4509120"/>
            <a:ext cx="2880320" cy="199650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autoUpdateAnimBg="0"/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N1\НЕЛЛИ\=ШКОЛА-СРОЧНО\NN\Планетарий\в однокл\7 Алиса отправляет послание инопланетянам!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65168" y="2132856"/>
            <a:ext cx="3128187" cy="2083981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 flipH="1">
            <a:off x="1438275" y="142875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поездки, походы</a:t>
            </a:r>
            <a:endParaRPr lang="ru-RU" sz="2800" b="1" dirty="0"/>
          </a:p>
        </p:txBody>
      </p:sp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272480" y="1268760"/>
            <a:ext cx="9289032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Февраль 2012 г. – Москва, Планетарий</a:t>
            </a:r>
          </a:p>
        </p:txBody>
      </p:sp>
      <p:pic>
        <p:nvPicPr>
          <p:cNvPr id="15" name="Рисунок 14" descr="C:\Users\dell\Documents\нелли 2011-2012\2011-2012 учебный год\ГАЗЕТЫ\январь - планетарий\Navstrechu_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4528" y="2132856"/>
            <a:ext cx="2362643" cy="2402958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" name="Рисунок 15" descr="C:\N1\НЕЛЛИ\=ШКОЛА-СРОЧНО\NN\Планетарий\в однокл\2 каждый экспонат - настоящая научная лаборатория!!!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68824" y="2204864"/>
            <a:ext cx="2760331" cy="1839433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" name="Рисунок 16" descr="C:\N1\НЕЛЛИ\=ШКОЛА-СРОЧНО\NN\Планетарий\в однокл\5 космический велосипед))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4528" y="4725144"/>
            <a:ext cx="2793498" cy="1871331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8" name="Рисунок 17" descr="C:\N1\НЕЛЛИ\=ШКОЛА-СРОЧНО\NN\Планетарий\в однокл\4 Николай управляет космической станцией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32920" y="4725144"/>
            <a:ext cx="2736304" cy="1872208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" name="Рисунок 18" descr="C:\N1\НЕЛЛИ\=ШКОЛА-СРОЧНО\NN\Планетарий\SDC11824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21352" y="4365104"/>
            <a:ext cx="1471886" cy="2222205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 flipH="1">
            <a:off x="1438275" y="142875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поездки, походы</a:t>
            </a:r>
            <a:endParaRPr lang="ru-RU" sz="2800" b="1" dirty="0"/>
          </a:p>
        </p:txBody>
      </p:sp>
      <p:sp>
        <p:nvSpPr>
          <p:cNvPr id="3" name="AutoShape 4"/>
          <p:cNvSpPr txBox="1">
            <a:spLocks noChangeArrowheads="1"/>
          </p:cNvSpPr>
          <p:nvPr/>
        </p:nvSpPr>
        <p:spPr>
          <a:xfrm>
            <a:off x="416496" y="1268760"/>
            <a:ext cx="4320480" cy="1584176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Москва –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шоколадная фабрика «Красный Октябрь»</a:t>
            </a:r>
          </a:p>
        </p:txBody>
      </p:sp>
      <p:pic>
        <p:nvPicPr>
          <p:cNvPr id="4" name="Рисунок 3" descr="C:\Users\dell\Desktop\фотки\CIMG013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488" y="2924944"/>
            <a:ext cx="3384377" cy="3024336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C:\Users\dell\Desktop\фотки\SDC105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41232" y="3356992"/>
            <a:ext cx="2720752" cy="3125972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5169024" y="1268760"/>
            <a:ext cx="4320480" cy="1584176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endParaRPr lang="ru-RU" sz="2800" b="1" dirty="0" smtClean="0">
              <a:latin typeface="Monotype Corsiva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Рождество в «Гармонии»</a:t>
            </a:r>
          </a:p>
        </p:txBody>
      </p:sp>
      <p:pic>
        <p:nvPicPr>
          <p:cNvPr id="7" name="Рисунок 6" descr="C:\Users\dell\Documents\рождество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16896" y="3933056"/>
            <a:ext cx="2886770" cy="2541182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 flipH="1">
            <a:off x="1424608" y="188640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традиционные праздники</a:t>
            </a:r>
            <a:endParaRPr lang="ru-RU" sz="2800" b="1" dirty="0"/>
          </a:p>
        </p:txBody>
      </p:sp>
      <p:sp>
        <p:nvSpPr>
          <p:cNvPr id="30" name="AutoShape 4"/>
          <p:cNvSpPr txBox="1">
            <a:spLocks noChangeArrowheads="1"/>
          </p:cNvSpPr>
          <p:nvPr/>
        </p:nvSpPr>
        <p:spPr>
          <a:xfrm>
            <a:off x="272480" y="1268760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Здравствуй, школа!</a:t>
            </a:r>
          </a:p>
        </p:txBody>
      </p:sp>
      <p:pic>
        <p:nvPicPr>
          <p:cNvPr id="31" name="Рисунок 30" descr="C:\Users\dell\Desktop\фотки\IMGP25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488" y="2204864"/>
            <a:ext cx="2522131" cy="1892596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2" name="Рисунок 31" descr="C:\Users\dell\Desktop\фотки\IMGP252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8784" y="2204864"/>
            <a:ext cx="2530859" cy="1903228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3" name="AutoShape 4"/>
          <p:cNvSpPr txBox="1">
            <a:spLocks noChangeArrowheads="1"/>
          </p:cNvSpPr>
          <p:nvPr/>
        </p:nvSpPr>
        <p:spPr>
          <a:xfrm>
            <a:off x="416496" y="4365104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400" b="1" dirty="0" smtClean="0">
                <a:latin typeface="Monotype Corsiva"/>
                <a:ea typeface="Times New Roman"/>
                <a:cs typeface="Times New Roman"/>
              </a:rPr>
              <a:t>Прогулка по Московскому морю</a:t>
            </a:r>
          </a:p>
        </p:txBody>
      </p:sp>
      <p:sp>
        <p:nvSpPr>
          <p:cNvPr id="34" name="AutoShape 4"/>
          <p:cNvSpPr txBox="1">
            <a:spLocks noChangeArrowheads="1"/>
          </p:cNvSpPr>
          <p:nvPr/>
        </p:nvSpPr>
        <p:spPr>
          <a:xfrm>
            <a:off x="5385048" y="1340768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День Учителя</a:t>
            </a:r>
          </a:p>
        </p:txBody>
      </p:sp>
      <p:pic>
        <p:nvPicPr>
          <p:cNvPr id="35" name="Рисунок 34" descr="D:\2010-2011 учебнывй год\ПРАЗДНИКИ\День учителя\011010 День учителя в Гармонии\IMG_535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89104" y="2204864"/>
            <a:ext cx="2348024" cy="1507608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C:\Users\dell\Downloads\сканирование000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73280" y="3861048"/>
            <a:ext cx="2266950" cy="152045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0" grpId="0" animBg="1" autoUpdateAnimBg="0"/>
      <p:bldP spid="33" grpId="0" animBg="1" autoUpdateAnimBg="0"/>
      <p:bldP spid="3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 flipH="1">
            <a:off x="1424608" y="188640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традиционные праздники</a:t>
            </a:r>
            <a:endParaRPr lang="ru-RU" sz="2800" b="1" dirty="0"/>
          </a:p>
        </p:txBody>
      </p:sp>
      <p:sp>
        <p:nvSpPr>
          <p:cNvPr id="3" name="AutoShape 4"/>
          <p:cNvSpPr txBox="1">
            <a:spLocks noChangeArrowheads="1"/>
          </p:cNvSpPr>
          <p:nvPr/>
        </p:nvSpPr>
        <p:spPr>
          <a:xfrm>
            <a:off x="2144688" y="1412776"/>
            <a:ext cx="5904656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400" b="1" dirty="0" smtClean="0">
                <a:latin typeface="Monotype Corsiva"/>
                <a:ea typeface="Times New Roman"/>
                <a:cs typeface="Times New Roman"/>
              </a:rPr>
              <a:t>Пушкинский  бал  - день рождения  «Гармонии»</a:t>
            </a:r>
          </a:p>
        </p:txBody>
      </p:sp>
      <p:pic>
        <p:nvPicPr>
          <p:cNvPr id="43010" name="Picture 2" descr="Копия IMG_59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4928" y="2276872"/>
            <a:ext cx="2808312" cy="1874630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N1\НЕЛЛИ\2009-2010 школа\ПАРЗДНИКИ\ОТБОР 17-190210 Праздники в Гармонии\IMG_824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17296" y="3429000"/>
            <a:ext cx="2047241" cy="3129784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N1\НЕЛЛИ\2009-2010 школа\ПАРЗДНИКИ\ОТБОР 17-190210 Праздники в Гармонии\IMG_826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496" y="2276872"/>
            <a:ext cx="3615380" cy="2466754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C:\N1\НЕЛЛИ\2009-2010 школа\ПАРЗДНИКИ\ОТБОР 17-190210 Праздники в Гармонии\IMG_830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04928" y="4581128"/>
            <a:ext cx="3129501" cy="1989717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C:\Users\dell\Documents\getImage (2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8504" y="4941168"/>
            <a:ext cx="2316303" cy="1552354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 flipH="1">
            <a:off x="1424608" y="188640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традиционные праздники</a:t>
            </a:r>
            <a:endParaRPr lang="ru-RU" sz="2800" b="1" dirty="0"/>
          </a:p>
        </p:txBody>
      </p:sp>
      <p:sp>
        <p:nvSpPr>
          <p:cNvPr id="3" name="AutoShape 4"/>
          <p:cNvSpPr txBox="1">
            <a:spLocks noChangeArrowheads="1"/>
          </p:cNvSpPr>
          <p:nvPr/>
        </p:nvSpPr>
        <p:spPr>
          <a:xfrm>
            <a:off x="3080792" y="1196752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Новогодний бал!</a:t>
            </a:r>
          </a:p>
        </p:txBody>
      </p:sp>
      <p:pic>
        <p:nvPicPr>
          <p:cNvPr id="4" name="Рисунок 3" descr="C:\Users\dell\Documents\нг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488" y="2204864"/>
            <a:ext cx="2932991" cy="1998921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Users\dell\Desktop\фотки\IMG_63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2840" y="2132856"/>
            <a:ext cx="2602232" cy="197523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C:\Users\dell\Desktop\фотки\IMG_635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93160" y="2132856"/>
            <a:ext cx="3032494" cy="202018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Users\dell\Desktop\фотки\IMG_636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16896" y="4365104"/>
            <a:ext cx="1724690" cy="230425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C:\Users\dell\Documents\новый год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65168" y="4653136"/>
            <a:ext cx="2924175" cy="1956435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Рисунок 9" descr="C:\N1\НЕЛЛИ\ФЛЕШКА-ЗЕЛЕНАЯ\Новый Год\IMGP759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8504" y="4653136"/>
            <a:ext cx="2953665" cy="1902713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 flipH="1">
            <a:off x="1424608" y="188640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традиционные праздники</a:t>
            </a:r>
            <a:endParaRPr lang="ru-RU" sz="2800" b="1" dirty="0"/>
          </a:p>
        </p:txBody>
      </p:sp>
      <p:sp>
        <p:nvSpPr>
          <p:cNvPr id="3" name="AutoShape 4"/>
          <p:cNvSpPr txBox="1">
            <a:spLocks noChangeArrowheads="1"/>
          </p:cNvSpPr>
          <p:nvPr/>
        </p:nvSpPr>
        <p:spPr>
          <a:xfrm>
            <a:off x="416496" y="1628800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Рождественские  святки </a:t>
            </a:r>
          </a:p>
        </p:txBody>
      </p:sp>
      <p:pic>
        <p:nvPicPr>
          <p:cNvPr id="4" name="Рисунок 3" descr="SDC1694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6496" y="3212976"/>
            <a:ext cx="1687953" cy="2016224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N1\НЕЛЛИ\2009-2010 школа\ПАРЗДНИКИ\Рождество\Рождество в Гармонии\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0712" y="3212976"/>
            <a:ext cx="2520280" cy="194421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5097016" y="1628800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Праздник </a:t>
            </a:r>
            <a:r>
              <a:rPr lang="ru-RU" sz="2400" b="1" dirty="0" smtClean="0">
                <a:latin typeface="Monotype Corsiva"/>
                <a:ea typeface="Times New Roman"/>
                <a:cs typeface="Times New Roman"/>
              </a:rPr>
              <a:t>иностранных языков </a:t>
            </a:r>
            <a:endParaRPr lang="ru-RU" sz="2800" b="1" dirty="0" smtClean="0">
              <a:latin typeface="Monotype Corsiva"/>
              <a:ea typeface="Times New Roman"/>
              <a:cs typeface="Times New Roman"/>
            </a:endParaRPr>
          </a:p>
        </p:txBody>
      </p:sp>
      <p:pic>
        <p:nvPicPr>
          <p:cNvPr id="7" name="Рисунок 6" descr="C:\Users\dell\Documents\ШКОЛА-презентация\сканирование000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01272" y="3284984"/>
            <a:ext cx="2088232" cy="2952328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F:\DCIM\152SSCAM\SDC1190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1032" y="2564904"/>
            <a:ext cx="1994665" cy="2541181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 flipH="1">
            <a:off x="1424608" y="188640"/>
            <a:ext cx="7197725" cy="900113"/>
          </a:xfrm>
          <a:prstGeom prst="downArrowCallout">
            <a:avLst>
              <a:gd name="adj1" fmla="val 98697"/>
              <a:gd name="adj2" fmla="val 133497"/>
              <a:gd name="adj3" fmla="val 16954"/>
              <a:gd name="adj4" fmla="val 57949"/>
            </a:avLst>
          </a:prstGeom>
          <a:gradFill rotWithShape="1">
            <a:gsLst>
              <a:gs pos="0">
                <a:srgbClr val="FFCCFF"/>
              </a:gs>
              <a:gs pos="50000">
                <a:srgbClr val="FFFFE7"/>
              </a:gs>
              <a:gs pos="100000">
                <a:srgbClr val="FFCCFF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Наши традиционные праздники</a:t>
            </a:r>
            <a:endParaRPr lang="ru-RU" sz="2800" b="1" dirty="0"/>
          </a:p>
        </p:txBody>
      </p:sp>
      <p:sp>
        <p:nvSpPr>
          <p:cNvPr id="3" name="AutoShape 4"/>
          <p:cNvSpPr txBox="1">
            <a:spLocks noChangeArrowheads="1"/>
          </p:cNvSpPr>
          <p:nvPr/>
        </p:nvSpPr>
        <p:spPr>
          <a:xfrm>
            <a:off x="200472" y="1340768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День Победы </a:t>
            </a:r>
          </a:p>
        </p:txBody>
      </p:sp>
      <p:pic>
        <p:nvPicPr>
          <p:cNvPr id="41986" name="Picture 2" descr="IMG_16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6576" y="2132856"/>
            <a:ext cx="2462213" cy="1641475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AutoShape 4"/>
          <p:cNvSpPr txBox="1">
            <a:spLocks noChangeArrowheads="1"/>
          </p:cNvSpPr>
          <p:nvPr/>
        </p:nvSpPr>
        <p:spPr>
          <a:xfrm>
            <a:off x="4808984" y="1340768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Выпускной бал </a:t>
            </a:r>
          </a:p>
        </p:txBody>
      </p:sp>
      <p:pic>
        <p:nvPicPr>
          <p:cNvPr id="6" name="Рисунок 5" descr="C:\N1\НЕЛЛИ\ФЛЕШКА-ЗЕЛЕНАЯ\бал\IMGP670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3080" y="2204864"/>
            <a:ext cx="2376264" cy="1581831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3152800" y="4005064"/>
            <a:ext cx="4320480" cy="648072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2800" b="1" dirty="0" smtClean="0">
                <a:latin typeface="Monotype Corsiva"/>
                <a:ea typeface="Times New Roman"/>
                <a:cs typeface="Times New Roman"/>
              </a:rPr>
              <a:t>Экскурсии  </a:t>
            </a:r>
          </a:p>
        </p:txBody>
      </p:sp>
      <p:pic>
        <p:nvPicPr>
          <p:cNvPr id="8" name="Рисунок 7" descr="E:\ФОТОГРАФИИ\день учителя\SDC1540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4488" y="4221088"/>
            <a:ext cx="2171257" cy="2424223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E:\ФОТОГРАФИИ\ФОТО-ШКОЛА\SDC1347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20752" y="4797152"/>
            <a:ext cx="2448272" cy="1845225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Рисунок 9" descr="E:\ФОТОГРАФИИ\ГАРМОНИЯ 2008-2009\Поход на выставку экзотических животных\SDC1024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57056" y="4797152"/>
            <a:ext cx="2435801" cy="1828800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Рисунок 10" descr="C:\Users\dell\Documents\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49344" y="4365104"/>
            <a:ext cx="1655376" cy="2275367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5" grpId="0" animBg="1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0" y="1588"/>
            <a:ext cx="9896475" cy="6856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F0FF"/>
              </a:gs>
              <a:gs pos="50000">
                <a:schemeClr val="bg1"/>
              </a:gs>
              <a:gs pos="100000">
                <a:srgbClr val="D1F0FF"/>
              </a:gs>
            </a:gsLst>
            <a:lin ang="5400000" scaled="1"/>
          </a:gradFill>
          <a:ln w="381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88504" y="332656"/>
            <a:ext cx="9144446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b="1" u="sng" dirty="0" smtClean="0"/>
              <a:t>Наши </a:t>
            </a:r>
            <a:r>
              <a:rPr lang="ru-RU" sz="2000" b="1" u="sng" dirty="0"/>
              <a:t>задачи</a:t>
            </a:r>
            <a:r>
              <a:rPr lang="ru-RU" sz="2000" dirty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создание</a:t>
            </a:r>
            <a:r>
              <a:rPr lang="ru-RU" sz="2000" dirty="0"/>
              <a:t>  в образовательном  учреждении  благоприятных условий,  которые  гарантировали  бы сохранность  здоровья участников образовательного процесса;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создание</a:t>
            </a:r>
            <a:r>
              <a:rPr lang="ru-RU" sz="2000" dirty="0"/>
              <a:t>  в образовательном  учреждении единого информационного пространства, использование интерактивных технологий </a:t>
            </a:r>
            <a:r>
              <a:rPr lang="ru-RU" sz="2000" dirty="0" smtClean="0"/>
              <a:t>в образовательном </a:t>
            </a:r>
            <a:r>
              <a:rPr lang="ru-RU" sz="2000" dirty="0"/>
              <a:t>процессе;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взаимодействие</a:t>
            </a:r>
            <a:r>
              <a:rPr lang="ru-RU" sz="2000" dirty="0"/>
              <a:t>  дисциплин  на  основе </a:t>
            </a:r>
            <a:r>
              <a:rPr lang="ru-RU" sz="2000" dirty="0" err="1"/>
              <a:t>межпредметных</a:t>
            </a:r>
            <a:r>
              <a:rPr lang="ru-RU" sz="2000" dirty="0"/>
              <a:t>  связей;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формирование</a:t>
            </a:r>
            <a:r>
              <a:rPr lang="ru-RU" sz="2000" dirty="0"/>
              <a:t>  нравственных  качеств  личности  через  творческие </a:t>
            </a:r>
            <a:endParaRPr lang="ru-RU" sz="2000" dirty="0" smtClean="0"/>
          </a:p>
          <a:p>
            <a:pPr lvl="0"/>
            <a:r>
              <a:rPr lang="ru-RU" sz="2000" dirty="0" smtClean="0"/>
              <a:t> </a:t>
            </a:r>
            <a:r>
              <a:rPr lang="ru-RU" sz="2000" dirty="0"/>
              <a:t>социально – мотивированные  ориентации;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развитие </a:t>
            </a:r>
            <a:r>
              <a:rPr lang="ru-RU" sz="2000" dirty="0"/>
              <a:t>профильного обучения в средней школе с учётом способностей и интересов обучающихся;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реализация </a:t>
            </a:r>
            <a:r>
              <a:rPr lang="ru-RU" sz="2000" dirty="0"/>
              <a:t>изучения двух-трех  иностранных языков (обязательно - английский и французский – факультативно с 1 класса, немецкий – с 7 класса);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создание  </a:t>
            </a:r>
            <a:r>
              <a:rPr lang="ru-RU" sz="2000" dirty="0"/>
              <a:t>системы индивидуально-групповых дополнительных занятий по всем предметам.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Реализация  </a:t>
            </a:r>
            <a:r>
              <a:rPr lang="ru-RU" sz="2000" dirty="0"/>
              <a:t>индивидуального углубленного изучения предметов по выбранному профилю в старших классах. </a:t>
            </a:r>
          </a:p>
          <a:p>
            <a:pPr algn="ctr">
              <a:spcBef>
                <a:spcPct val="10000"/>
              </a:spcBef>
            </a:pPr>
            <a:endParaRPr lang="ru-RU" sz="2000" u="sng" dirty="0"/>
          </a:p>
        </p:txBody>
      </p:sp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632520" y="188640"/>
            <a:ext cx="8915400" cy="692696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/>
              <a:t>Концепция развития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-159568" y="-387424"/>
            <a:ext cx="9896475" cy="6856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F0FF"/>
              </a:gs>
              <a:gs pos="50000">
                <a:schemeClr val="bg1"/>
              </a:gs>
              <a:gs pos="100000">
                <a:srgbClr val="D1F0FF"/>
              </a:gs>
            </a:gsLst>
            <a:lin ang="5400000" scaled="1"/>
          </a:gradFill>
          <a:ln w="381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20750" y="260350"/>
            <a:ext cx="81359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60388" y="476250"/>
            <a:ext cx="9001125" cy="63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b="1" u="sng" dirty="0"/>
          </a:p>
          <a:p>
            <a:pPr>
              <a:spcBef>
                <a:spcPct val="20000"/>
              </a:spcBef>
            </a:pPr>
            <a:r>
              <a:rPr lang="ru-RU" sz="2000" b="1" dirty="0" smtClean="0"/>
              <a:t>Общеобразовательная </a:t>
            </a:r>
            <a:r>
              <a:rPr lang="ru-RU" sz="2000" b="1" dirty="0"/>
              <a:t>программа начального общего образования;</a:t>
            </a:r>
          </a:p>
          <a:p>
            <a:pPr>
              <a:spcBef>
                <a:spcPct val="20000"/>
              </a:spcBef>
            </a:pPr>
            <a:r>
              <a:rPr lang="ru-RU" sz="2000" b="1" dirty="0"/>
              <a:t>Общеобразовательная программа основного общего образования;</a:t>
            </a:r>
          </a:p>
          <a:p>
            <a:pPr>
              <a:spcBef>
                <a:spcPct val="20000"/>
              </a:spcBef>
            </a:pPr>
            <a:r>
              <a:rPr lang="ru-RU" sz="2000" b="1" dirty="0"/>
              <a:t>Общеобразовательная программа основного общего образования с углублённым изучением 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/>
              <a:t>английского языка; 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 smtClean="0"/>
              <a:t>литературы;</a:t>
            </a:r>
            <a:endParaRPr lang="ru-RU" sz="2000" b="1" dirty="0"/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/>
              <a:t>р</a:t>
            </a:r>
            <a:r>
              <a:rPr lang="ru-RU" sz="2000" b="1" dirty="0" smtClean="0"/>
              <a:t>усского языка;</a:t>
            </a:r>
            <a:endParaRPr lang="ru-RU" sz="2000" b="1" dirty="0"/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 smtClean="0"/>
              <a:t>ИКТ (информационно-компьютерные технологии);</a:t>
            </a:r>
            <a:endParaRPr lang="ru-RU" sz="2000" b="1" dirty="0"/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b="1" dirty="0"/>
              <a:t>физики</a:t>
            </a:r>
            <a:r>
              <a:rPr lang="ru-RU" sz="2000" b="1" dirty="0" smtClean="0"/>
              <a:t>;</a:t>
            </a:r>
          </a:p>
          <a:p>
            <a:pPr>
              <a:spcBef>
                <a:spcPct val="200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                 </a:t>
            </a:r>
          </a:p>
          <a:p>
            <a:pPr>
              <a:spcBef>
                <a:spcPct val="20000"/>
              </a:spcBef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spcBef>
                <a:spcPct val="20000"/>
              </a:spcBef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осуществлен переход НОУ СОШ «Гармония» </a:t>
            </a:r>
          </a:p>
          <a:p>
            <a:pPr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на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обучение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1-ого класса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ФГОС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 01.09.2011 года</a:t>
            </a:r>
            <a:r>
              <a:rPr lang="ru-RU" sz="2400" b="1" dirty="0" smtClean="0"/>
              <a:t>.</a:t>
            </a:r>
          </a:p>
          <a:p>
            <a:pPr>
              <a:spcBef>
                <a:spcPct val="5000"/>
              </a:spcBef>
            </a:pPr>
            <a:endParaRPr lang="ru-RU" sz="2000" b="1" dirty="0"/>
          </a:p>
          <a:p>
            <a:endParaRPr lang="ru-RU" sz="1800" b="1" dirty="0"/>
          </a:p>
        </p:txBody>
      </p:sp>
      <p:pic>
        <p:nvPicPr>
          <p:cNvPr id="5" name="Picture 2" descr="C:\Documents and Settings\Admin\Мои документы\Мои рисунки\Вентана Граф\Рисунок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528" y="4484538"/>
            <a:ext cx="1538114" cy="136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344488" y="0"/>
            <a:ext cx="8915400" cy="792088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fontScale="85000" lnSpcReduction="10000"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b="1" dirty="0"/>
              <a:t>Школа реализует общеобразовательные программы </a:t>
            </a:r>
            <a:endParaRPr kumimoji="0" lang="ru-RU" sz="2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2144688" y="3933056"/>
            <a:ext cx="7128792" cy="648072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ФГОС-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новые федеральные государственные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стандарты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0" y="1588"/>
            <a:ext cx="9896475" cy="6856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F0FF"/>
              </a:gs>
              <a:gs pos="50000">
                <a:schemeClr val="bg1"/>
              </a:gs>
              <a:gs pos="100000">
                <a:srgbClr val="D1F0FF"/>
              </a:gs>
            </a:gsLst>
            <a:lin ang="5400000" scaled="1"/>
          </a:gradFill>
          <a:ln w="381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20750" y="260350"/>
            <a:ext cx="81359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4488" y="548680"/>
          <a:ext cx="7344816" cy="3776304"/>
        </p:xfrm>
        <a:graphic>
          <a:graphicData uri="http://schemas.openxmlformats.org/drawingml/2006/table">
            <a:tbl>
              <a:tblPr/>
              <a:tblGrid>
                <a:gridCol w="3641588"/>
                <a:gridCol w="3703228"/>
              </a:tblGrid>
              <a:tr h="60008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Выпуск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  </a:t>
                      </a:r>
                      <a:r>
                        <a:rPr lang="ru-RU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1998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г.</a:t>
                      </a:r>
                      <a:b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</a:b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 dirty="0">
                          <a:latin typeface="Times New Roman"/>
                          <a:ea typeface="Times New Roman"/>
                        </a:rPr>
                      </a:b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40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Кудряшов Максим 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выпускник  МГИМО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32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Кузнецова Анастасия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выпускница МАДИ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57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Пушкин Андрей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выпускник Московской  юридической  академии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814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Семилетова Наталья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выпускница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Государственного университета "Дубна" (социология);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57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Белякова Екатерина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выпускница  Московской  юридической  академии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814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Андреев Александр  </a:t>
                      </a:r>
                      <a:r>
                        <a:rPr lang="ru-RU" sz="1400" dirty="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выпускник  Московского  государственного  областного  педагогического  университета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pic>
        <p:nvPicPr>
          <p:cNvPr id="6" name="myphoto" descr="http://cs85.vkontakte.ru/u460384/9760262/x_a26ebfdb.jpg">
            <a:hlinkClick r:id="rId2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2680" y="2564904"/>
            <a:ext cx="1235075" cy="92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gPhoto" descr="http://i31.odnoklassniki.ru/getImage?photoId=97188223960&amp;photoType=0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512" y="1484784"/>
            <a:ext cx="1144905" cy="84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gPhoto" descr="http://i44.odnoklassniki.ru/getImage?photoId=118989457782&amp;photoType=0">
            <a:hlinkClick r:id="rId4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0512" y="2564904"/>
            <a:ext cx="1033145" cy="97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i50.odnoklassniki.ru/getImage?photoId=136682962126&amp;photoType=2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20752" y="1484784"/>
            <a:ext cx="1179195" cy="87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gPhoto" descr="http://i43.odnoklassniki.ru/getImage?photoId=56879167835&amp;photoType=0">
            <a:hlinkClick r:id="rId4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8664" y="1628800"/>
            <a:ext cx="797285" cy="81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76736" y="4437112"/>
          <a:ext cx="6604000" cy="2076483"/>
        </p:xfrm>
        <a:graphic>
          <a:graphicData uri="http://schemas.openxmlformats.org/drawingml/2006/table">
            <a:tbl>
              <a:tblPr/>
              <a:tblGrid>
                <a:gridCol w="3302000"/>
                <a:gridCol w="3302000"/>
              </a:tblGrid>
              <a:tr h="2076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Выпуск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  </a:t>
                      </a:r>
                      <a:r>
                        <a:rPr lang="ru-RU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199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9 г.</a:t>
                      </a:r>
                      <a:b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</a:b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Флягина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Мария </a:t>
                      </a:r>
                      <a:r>
                        <a:rPr lang="ru-RU" sz="1400" dirty="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выпускница  государственного музыкального училища при Московской государственной  консерватории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Калуцкий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Никита </a:t>
                      </a:r>
                      <a:r>
                        <a:rPr lang="ru-RU" sz="1400" dirty="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выпускник Московского авиационного института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pic>
        <p:nvPicPr>
          <p:cNvPr id="13" name="imgPhoto" descr="http://i44.odnoklassniki.ru/getImage?photoId=124897543290&amp;photoType=0">
            <a:hlinkClick r:id="rId4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2864768" y="5085184"/>
            <a:ext cx="1463040" cy="97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myphoto" descr="http://cs1271.vkontakte.ru/u2319309/15262621/x_ecf1b358.jpg">
            <a:hlinkClick r:id="rId11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64968" y="4941168"/>
            <a:ext cx="1163320" cy="157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AutoShape 4"/>
          <p:cNvSpPr txBox="1">
            <a:spLocks noChangeArrowheads="1"/>
          </p:cNvSpPr>
          <p:nvPr/>
        </p:nvSpPr>
        <p:spPr>
          <a:xfrm>
            <a:off x="200472" y="1"/>
            <a:ext cx="8915400" cy="692696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Наши выпускники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9525" y="1588"/>
            <a:ext cx="9896475" cy="6856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F0FF"/>
              </a:gs>
              <a:gs pos="50000">
                <a:schemeClr val="bg1"/>
              </a:gs>
              <a:gs pos="100000">
                <a:srgbClr val="D1F0FF"/>
              </a:gs>
            </a:gsLst>
            <a:lin ang="5400000" scaled="1"/>
          </a:gradFill>
          <a:ln w="38100">
            <a:solidFill>
              <a:srgbClr val="71DA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2669" y="1089279"/>
          <a:ext cx="6100662" cy="4696968"/>
        </p:xfrm>
        <a:graphic>
          <a:graphicData uri="http://schemas.openxmlformats.org/drawingml/2006/table">
            <a:tbl>
              <a:tblPr/>
              <a:tblGrid>
                <a:gridCol w="3050331"/>
                <a:gridCol w="3050331"/>
              </a:tblGrid>
              <a:tr h="76017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en-US" sz="3300" b="1" dirty="0" err="1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Выпуск</a:t>
                      </a:r>
                      <a:r>
                        <a:rPr lang="en-US" sz="3300" b="1" dirty="0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  2001 г.</a:t>
                      </a:r>
                      <a:br>
                        <a:rPr lang="en-US" sz="3300" b="1" dirty="0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ahoma"/>
                        </a:rPr>
                      </a:br>
                      <a:endParaRPr lang="ru-RU" sz="3300" b="1" dirty="0" smtClean="0">
                        <a:solidFill>
                          <a:srgbClr val="00206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3300" b="1" dirty="0" smtClean="0">
                        <a:solidFill>
                          <a:srgbClr val="00206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3300" b="1" dirty="0" smtClean="0">
                        <a:solidFill>
                          <a:srgbClr val="00206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3300" b="1" dirty="0" smtClean="0">
                        <a:solidFill>
                          <a:srgbClr val="00206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3300" b="1" dirty="0" smtClean="0">
                        <a:solidFill>
                          <a:srgbClr val="00206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800" b="1" dirty="0" smtClean="0">
                        <a:solidFill>
                          <a:srgbClr val="00206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800" b="1" dirty="0" smtClean="0">
                        <a:solidFill>
                          <a:srgbClr val="00206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900" b="1" dirty="0" smtClean="0">
                        <a:solidFill>
                          <a:srgbClr val="FF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900" b="1" dirty="0" smtClean="0">
                        <a:solidFill>
                          <a:srgbClr val="FF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Потехина Юлия</a:t>
                      </a:r>
                      <a:r>
                        <a:rPr lang="ru-RU" sz="900" dirty="0" smtClean="0">
                          <a:latin typeface="Monotype Corsiva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900" b="1" dirty="0" smtClean="0">
                          <a:latin typeface="Monotype Corsiva"/>
                          <a:ea typeface="Times New Roman"/>
                          <a:cs typeface="Times New Roman"/>
                        </a:rPr>
                        <a:t>золотая медаль</a:t>
                      </a:r>
                      <a:r>
                        <a:rPr lang="ru-RU" sz="900" dirty="0" smtClean="0">
                          <a:latin typeface="Monotype Corsiva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900" b="1" dirty="0" err="1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Сусьян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Александр</a:t>
                      </a:r>
                      <a:r>
                        <a:rPr lang="ru-RU" sz="900" dirty="0" smtClean="0">
                          <a:latin typeface="Monotype Corsiva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900" b="1" dirty="0" smtClean="0">
                          <a:latin typeface="Monotype Corsiva"/>
                          <a:ea typeface="Times New Roman"/>
                          <a:cs typeface="Times New Roman"/>
                        </a:rPr>
                        <a:t>серебряная медаль</a:t>
                      </a:r>
                      <a:r>
                        <a:rPr lang="ru-RU" sz="900" dirty="0" smtClean="0">
                          <a:latin typeface="Monotype Corsiva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Семенова Варвара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900" b="1" dirty="0" smtClean="0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Потехина Юлия</a:t>
                      </a:r>
                      <a:r>
                        <a:rPr lang="ru-RU" sz="1300" dirty="0">
                          <a:latin typeface="Monotype Corsiva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золотая медаль</a:t>
                      </a:r>
                      <a:r>
                        <a:rPr lang="ru-RU" sz="1300" dirty="0">
                          <a:latin typeface="Monotype Corsiva"/>
                          <a:ea typeface="Times New Roman"/>
                          <a:cs typeface="Times New Roman"/>
                        </a:rPr>
                        <a:t>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выпускница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Государственного университета "Дубна" (лингвистика);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Кныш Николай</a:t>
                      </a:r>
                      <a:r>
                        <a:rPr lang="ru-RU" sz="1300">
                          <a:latin typeface="Monotype Corsiva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выпускник МГУ (физфак,  аспират МГУ);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Сусьян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Александр</a:t>
                      </a:r>
                      <a:r>
                        <a:rPr lang="ru-RU" sz="1300" dirty="0">
                          <a:latin typeface="Monotype Corsiva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серебряная медаль</a:t>
                      </a:r>
                      <a:r>
                        <a:rPr lang="ru-RU" sz="1300" dirty="0">
                          <a:latin typeface="Monotype Corsiv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выпускник МГУ (физфак, аспират МГУ);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21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Ленский Игнат</a:t>
                      </a:r>
                      <a:r>
                        <a:rPr lang="ru-RU" sz="1300">
                          <a:latin typeface="Monotype Corsiva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выпускник МГУ (физфак)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01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Семенова Варвара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выпускница ГУУ (национальная и мировая экономика);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Лановая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Мария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– выпускница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Государственного университета "Дубна" (экономика);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791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Паженцева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Александра - 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выпускница</a:t>
                      </a:r>
                      <a:r>
                        <a:rPr lang="ru-RU" sz="1100" u="sng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Московского государственного института стали и сплавов </a:t>
                      </a:r>
                      <a:r>
                        <a:rPr lang="ru-RU" sz="1100" u="sng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МИСиС</a:t>
                      </a:r>
                      <a:r>
                        <a:rPr lang="ru-RU" sz="1100" u="sng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(Институт </a:t>
                      </a:r>
                      <a:r>
                        <a:rPr lang="ru-RU" sz="1100" u="sng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физико-химии</a:t>
                      </a:r>
                      <a:r>
                        <a:rPr lang="ru-RU" sz="1100" u="sng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материалов) / </a:t>
                      </a:r>
                      <a:r>
                        <a:rPr lang="ru-RU" sz="1100" u="sng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791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Редькина Екатерина - </a:t>
                      </a:r>
                      <a:r>
                        <a:rPr lang="ru-RU" sz="1100" u="none" strike="noStrike" dirty="0">
                          <a:solidFill>
                            <a:srgbClr val="00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выпускница</a:t>
                      </a:r>
                      <a:r>
                        <a:rPr lang="ru-RU" sz="1100" u="sng" dirty="0">
                          <a:solidFill>
                            <a:srgbClr val="00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Московского государственного института стали и сплавов </a:t>
                      </a:r>
                      <a:r>
                        <a:rPr lang="ru-RU" sz="1100" u="sng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МИСиС</a:t>
                      </a:r>
                      <a:r>
                        <a:rPr lang="ru-RU" sz="110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(Институт </a:t>
                      </a:r>
                      <a:r>
                        <a:rPr lang="ru-RU" sz="1100" u="sng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физико-химии</a:t>
                      </a:r>
                      <a:r>
                        <a:rPr lang="ru-RU" sz="110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материалов) / Москва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71" marR="619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istory1_s">
            <a:hlinkClick r:id="rId2" tgtFrame="_blank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672" y="3140968"/>
            <a:ext cx="2838242" cy="168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istory2_s">
            <a:hlinkClick r:id="rId4" tgtFrame="_blank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672" y="1772816"/>
            <a:ext cx="2896678" cy="132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4"/>
          <p:cNvSpPr txBox="1">
            <a:spLocks noChangeArrowheads="1"/>
          </p:cNvSpPr>
          <p:nvPr/>
        </p:nvSpPr>
        <p:spPr>
          <a:xfrm>
            <a:off x="200472" y="1"/>
            <a:ext cx="8915400" cy="692696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Наши выпускники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4"/>
          <p:cNvSpPr txBox="1">
            <a:spLocks noChangeArrowheads="1"/>
          </p:cNvSpPr>
          <p:nvPr/>
        </p:nvSpPr>
        <p:spPr>
          <a:xfrm>
            <a:off x="2720752" y="4797152"/>
            <a:ext cx="1584176" cy="288032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1000" b="1" dirty="0" smtClean="0">
                <a:latin typeface="Monotype Corsiva"/>
                <a:ea typeface="Times New Roman"/>
                <a:cs typeface="Times New Roman"/>
              </a:rPr>
              <a:t>Наши медалисты: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0592" y="1412776"/>
          <a:ext cx="7632848" cy="4415761"/>
        </p:xfrm>
        <a:graphic>
          <a:graphicData uri="http://schemas.openxmlformats.org/drawingml/2006/table">
            <a:tbl>
              <a:tblPr/>
              <a:tblGrid>
                <a:gridCol w="3744416"/>
                <a:gridCol w="3888432"/>
              </a:tblGrid>
              <a:tr h="778315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Выпуск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  </a:t>
                      </a: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2004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г.</a:t>
                      </a:r>
                      <a:br>
                        <a:rPr lang="en-US" sz="32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</a:br>
                      <a:endParaRPr lang="ru-RU" sz="32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2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2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2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2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1100" b="1" baseline="0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r>
                        <a:rPr lang="ru-RU" sz="1100" b="1" baseline="0" dirty="0" smtClean="0"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Солдатов Антон </a:t>
                      </a:r>
                      <a:r>
                        <a:rPr lang="ru-RU" sz="1100" dirty="0" smtClean="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100" b="1" dirty="0" smtClean="0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endParaRPr lang="ru-RU" sz="105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12" marR="60912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Смелянская Людмила  </a:t>
                      </a:r>
                      <a:r>
                        <a:rPr lang="ru-RU" sz="12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студентка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московского гуманитарного института телевидения и радиовещания им. Литовчина; режиссура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12" marR="60912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9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Солдатов Антон </a:t>
                      </a:r>
                      <a:r>
                        <a:rPr lang="ru-RU" sz="1200" dirty="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200" b="1" dirty="0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r>
                        <a:rPr lang="ru-RU" sz="1200" dirty="0">
                          <a:latin typeface="Monotype Corsiva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студент Государственный университет управления (ГУУ), социология;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12" marR="60912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9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Рогаткина Анастасия </a:t>
                      </a:r>
                      <a:r>
                        <a:rPr lang="ru-RU" sz="1200" dirty="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студентка Музыкально-педагогического института  им.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Ипполитова-Иванова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академический  вокал;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12" marR="60912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9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Котов Максим </a:t>
                      </a:r>
                      <a:r>
                        <a:rPr lang="ru-RU" sz="12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выпускник  Международного университета  «Дубна», информатика  и вычислительная техника;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12" marR="60912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9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Тихомиров Игорь </a:t>
                      </a:r>
                      <a:r>
                        <a:rPr lang="ru-RU" sz="12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выпускник  Международного университета  «Дубна», информатика  и вычислительная техника;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12" marR="60912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819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Шевченко Олеся  </a:t>
                      </a:r>
                      <a:r>
                        <a:rPr lang="ru-RU" sz="12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выпускница Негосударственного образовательного учреждения Университета  Натальи Нестеровой (Академия поэтов и философов), философский факультет.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12" marR="60912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38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Роганов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Алексей  </a:t>
                      </a:r>
                      <a:r>
                        <a:rPr lang="ru-RU" sz="1200" dirty="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выпускник  МИРЭА,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вычислительная техника;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12" marR="60912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D:\НЕЛЛИ\НЭЛЛИ-2\ФОТО-Нелли\ВЫПУСКНОЙ\Выпускной-перед школой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2600" y="2420888"/>
            <a:ext cx="3499535" cy="232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200472" y="188640"/>
            <a:ext cx="8915400" cy="692696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Наши выпускники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>
          <a:xfrm>
            <a:off x="2288704" y="4797152"/>
            <a:ext cx="1584176" cy="288032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1000" b="1" dirty="0" smtClean="0">
                <a:latin typeface="Monotype Corsiva"/>
                <a:ea typeface="Times New Roman"/>
                <a:cs typeface="Times New Roman"/>
              </a:rPr>
              <a:t>Наши медалисты: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92560" y="1227665"/>
          <a:ext cx="7920880" cy="5009647"/>
        </p:xfrm>
        <a:graphic>
          <a:graphicData uri="http://schemas.openxmlformats.org/drawingml/2006/table">
            <a:tbl>
              <a:tblPr/>
              <a:tblGrid>
                <a:gridCol w="4731894"/>
                <a:gridCol w="3188986"/>
              </a:tblGrid>
              <a:tr h="512932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Выпуск   2006 г.</a:t>
                      </a:r>
                      <a:br>
                        <a:rPr lang="ru-RU" sz="28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</a:b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100" b="1" dirty="0" smtClean="0"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800" dirty="0"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ru-RU" sz="900" b="1" dirty="0" err="1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Алфименков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Илья  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                 Громова 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Света   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                                     Бабенко 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Евгений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Алфименков Илья 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 b="1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студент 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Австралийского университета в Сиднее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(мировая экономика)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12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Бабенко Евгений 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 b="1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Выпускник  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Высшей школы экономики при президенте РФ (экономика)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12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Громова Светлана 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100" b="1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Выпускница  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Государственного университета управления   (управление на транспорте)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50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Конский  Олег 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выпускник  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МИРЭА (вычислительная техника)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50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Любимов Григорий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выпускник экономического колледжа (г.Дубна)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50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Милосердов Олег 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выпускник  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МИРЭА (вычислительная техника)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12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Левицкий Артем 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выпускник  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Государственного университета управления (связи с общественностью)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50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Стефанова Снежана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выпускница  таможенной академии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50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Салинг Андре </a:t>
                      </a:r>
                      <a:r>
                        <a:rPr lang="ru-RU" sz="110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1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выпускник  Международного университета «Дубна», экономика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203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Трофимова Анна  </a:t>
                      </a:r>
                      <a:r>
                        <a:rPr lang="ru-RU" sz="1100" dirty="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выпускница Международного университета «Дубна», экономика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819" marR="52819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D:\НЕЛЛИ\2005-2006\ТЕЛЕФОН-ФОТО\P614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00672" y="2204864"/>
            <a:ext cx="2198716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НЕЛЛИ\2005-2006\ИЮНЬ-новости\P62100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949886" y="4839826"/>
            <a:ext cx="1423035" cy="104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НЕЛЛИ\2005-2006\ИЮНЬ-новости\P62100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341533" y="4744323"/>
            <a:ext cx="1440180" cy="111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НЕЛЛИ\2005-2006\ИЮНЬ-новости\P621000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981153" y="4760887"/>
            <a:ext cx="1466490" cy="110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272480" y="332656"/>
            <a:ext cx="8915400" cy="692696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Наши выпускники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4"/>
          <p:cNvSpPr txBox="1">
            <a:spLocks noChangeArrowheads="1"/>
          </p:cNvSpPr>
          <p:nvPr/>
        </p:nvSpPr>
        <p:spPr>
          <a:xfrm>
            <a:off x="2432720" y="4077072"/>
            <a:ext cx="1584176" cy="288032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1000" b="1" dirty="0" smtClean="0">
                <a:latin typeface="Monotype Corsiva"/>
                <a:ea typeface="Times New Roman"/>
                <a:cs typeface="Times New Roman"/>
              </a:rPr>
              <a:t>Наши медалисты: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0552" y="980728"/>
          <a:ext cx="8064896" cy="5678424"/>
        </p:xfrm>
        <a:graphic>
          <a:graphicData uri="http://schemas.openxmlformats.org/drawingml/2006/table">
            <a:tbl>
              <a:tblPr/>
              <a:tblGrid>
                <a:gridCol w="4104456"/>
                <a:gridCol w="3960440"/>
              </a:tblGrid>
              <a:tr h="836363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Выпуск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  </a:t>
                      </a:r>
                      <a:r>
                        <a:rPr lang="ru-RU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2007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  <a:t> г.</a:t>
                      </a:r>
                      <a:br>
                        <a:rPr lang="en-US" sz="3500" b="1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ahoma"/>
                        </a:rPr>
                      </a:br>
                      <a:endParaRPr lang="ru-RU" sz="35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5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5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5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5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5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3500" b="1" dirty="0" smtClean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ahom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800" b="1" dirty="0" smtClean="0">
                        <a:solidFill>
                          <a:srgbClr val="FF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Салинг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Корнелия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200" b="1" dirty="0" smtClean="0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Бабенко Михаил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студент Российского  Химико-Технологического  Университета  им. Д.И.Менделеева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64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Банник Ольга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студентка Университета Российской  Академии  Образования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69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Карпова Александра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студентка Российский  Государственный  гуманитарный  университет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90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Лазарева Ольга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студентка  Московский  Государственный  университет  дизайна  и  технологии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88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Салинг Корнелия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Monotype Corsiva"/>
                          <a:ea typeface="Times New Roman"/>
                          <a:cs typeface="Times New Roman"/>
                        </a:rPr>
                        <a:t>серебряная  медаль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студентка Международного университета  «Дубна», экономика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88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Смелянский Владислав  </a:t>
                      </a:r>
                      <a:r>
                        <a:rPr lang="ru-RU" sz="140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студент Московский  государственный  областной  педагогический  университет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007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Филиппов Илья  </a:t>
                      </a:r>
                      <a:r>
                        <a:rPr lang="ru-RU" sz="1400" dirty="0">
                          <a:latin typeface="Monotype Corsiv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студент Университета  Российской  Академии  Образования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D:\НЕЛЛИ\2005-2006\ИЮНЬ-новости\фото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2560" y="4437112"/>
            <a:ext cx="1944216" cy="145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НЕЛЛИ\2005-2006\ИЮНЬ-новости\фото-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8784" y="4437112"/>
            <a:ext cx="1872208" cy="139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s1055.vkontakte.ru/u4831038/a_c2d2b0f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4688" y="1772816"/>
            <a:ext cx="2009799" cy="269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200472" y="188640"/>
            <a:ext cx="8915400" cy="692696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gradFill rotWithShape="0">
            <a:gsLst>
              <a:gs pos="0">
                <a:srgbClr val="95F3AE"/>
              </a:gs>
              <a:gs pos="50000">
                <a:srgbClr val="95F3AE">
                  <a:gamma/>
                  <a:tint val="24314"/>
                  <a:invGamma/>
                </a:srgbClr>
              </a:gs>
              <a:gs pos="100000">
                <a:srgbClr val="95F3AE"/>
              </a:gs>
            </a:gsLst>
            <a:lin ang="5400000" scaled="1"/>
          </a:gradFill>
          <a:ln w="19050">
            <a:solidFill>
              <a:srgbClr val="008080"/>
            </a:solidFill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Наши выпускники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1784648" y="5877272"/>
            <a:ext cx="1584176" cy="288032"/>
          </a:xfrm>
          <a:prstGeom prst="downArrowCallout">
            <a:avLst>
              <a:gd name="adj1" fmla="val 97622"/>
              <a:gd name="adj2" fmla="val 123899"/>
              <a:gd name="adj3" fmla="val 16727"/>
              <a:gd name="adj4" fmla="val 6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</a:tabLst>
            </a:pPr>
            <a:r>
              <a:rPr lang="ru-RU" sz="1000" b="1" dirty="0" smtClean="0">
                <a:latin typeface="Monotype Corsiva"/>
                <a:ea typeface="Times New Roman"/>
                <a:cs typeface="Times New Roman"/>
              </a:rPr>
              <a:t>Наши медалисты: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2539</TotalTime>
  <Words>1215</Words>
  <Application>Microsoft Office PowerPoint</Application>
  <PresentationFormat>Лист A4 (210x297 мм)</PresentationFormat>
  <Paragraphs>291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dell</cp:lastModifiedBy>
  <cp:revision>167</cp:revision>
  <dcterms:created xsi:type="dcterms:W3CDTF">2008-08-28T15:31:36Z</dcterms:created>
  <dcterms:modified xsi:type="dcterms:W3CDTF">2012-03-29T18:47:17Z</dcterms:modified>
</cp:coreProperties>
</file>