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9"/>
  </p:notesMasterIdLst>
  <p:sldIdLst>
    <p:sldId id="256" r:id="rId2"/>
    <p:sldId id="257" r:id="rId3"/>
    <p:sldId id="258" r:id="rId4"/>
    <p:sldId id="260" r:id="rId5"/>
    <p:sldId id="283" r:id="rId6"/>
    <p:sldId id="259" r:id="rId7"/>
    <p:sldId id="284" r:id="rId8"/>
    <p:sldId id="285" r:id="rId9"/>
    <p:sldId id="286" r:id="rId10"/>
    <p:sldId id="287" r:id="rId11"/>
    <p:sldId id="288" r:id="rId12"/>
    <p:sldId id="289" r:id="rId13"/>
    <p:sldId id="290" r:id="rId14"/>
    <p:sldId id="267" r:id="rId15"/>
    <p:sldId id="268" r:id="rId16"/>
    <p:sldId id="291" r:id="rId17"/>
    <p:sldId id="293" r:id="rId18"/>
    <p:sldId id="294" r:id="rId19"/>
    <p:sldId id="295" r:id="rId20"/>
    <p:sldId id="275" r:id="rId21"/>
    <p:sldId id="276" r:id="rId22"/>
    <p:sldId id="278" r:id="rId23"/>
    <p:sldId id="296" r:id="rId24"/>
    <p:sldId id="281" r:id="rId25"/>
    <p:sldId id="297" r:id="rId26"/>
    <p:sldId id="298" r:id="rId27"/>
    <p:sldId id="282" r:id="rId28"/>
  </p:sldIdLst>
  <p:sldSz cx="9144000" cy="6858000" type="screen4x3"/>
  <p:notesSz cx="6858000" cy="9144000"/>
  <p:defaultTextStyle>
    <a:defPPr>
      <a:defRPr lang="fr-F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99"/>
    <a:srgbClr val="FFCC66"/>
    <a:srgbClr val="9C4839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2784" autoAdjust="0"/>
    <p:restoredTop sz="94660"/>
  </p:normalViewPr>
  <p:slideViewPr>
    <p:cSldViewPr>
      <p:cViewPr>
        <p:scale>
          <a:sx n="66" d="100"/>
          <a:sy n="66" d="100"/>
        </p:scale>
        <p:origin x="-726" y="85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E75F93E-BAE4-43AB-94DA-D9306FEA2A5C}" type="datetimeFigureOut">
              <a:rPr lang="ru-RU" smtClean="0"/>
              <a:pPr/>
              <a:t>02.04.2012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910118A-50EF-4823-94AE-8282D8FC02F2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10118A-50EF-4823-94AE-8282D8FC02F2}" type="slidenum">
              <a:rPr lang="ru-RU" smtClean="0"/>
              <a:pPr/>
              <a:t>4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fr-CA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fr-CA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CF0996-7328-4C75-81F9-6FBB9BF84EEF}" type="datetimeFigureOut">
              <a:rPr lang="fr-FR"/>
              <a:pPr>
                <a:defRPr/>
              </a:pPr>
              <a:t>02/04/2012</a:t>
            </a:fld>
            <a:endParaRPr lang="fr-CA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13A105-C6CD-4676-9E03-3A2EA8A4A27F}" type="slidenum">
              <a:rPr lang="fr-CA"/>
              <a:pPr>
                <a:defRPr/>
              </a:pPr>
              <a:t>‹#›</a:t>
            </a:fld>
            <a:endParaRPr lang="fr-C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fr-CA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fr-CA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0379AA-A780-45A3-93DC-37AF3069BC50}" type="datetimeFigureOut">
              <a:rPr lang="fr-FR"/>
              <a:pPr>
                <a:defRPr/>
              </a:pPr>
              <a:t>02/04/2012</a:t>
            </a:fld>
            <a:endParaRPr lang="fr-CA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F5E502-1030-4902-A32E-F275FEFC6161}" type="slidenum">
              <a:rPr lang="fr-CA"/>
              <a:pPr>
                <a:defRPr/>
              </a:pPr>
              <a:t>‹#›</a:t>
            </a:fld>
            <a:endParaRPr lang="fr-C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fr-CA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fr-CA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15DD64-9273-428E-8E8E-B8C053C48F1B}" type="datetimeFigureOut">
              <a:rPr lang="fr-FR"/>
              <a:pPr>
                <a:defRPr/>
              </a:pPr>
              <a:t>02/04/2012</a:t>
            </a:fld>
            <a:endParaRPr lang="fr-CA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CC4711-B4BB-4B6D-8FAB-A5CA60EDB50B}" type="slidenum">
              <a:rPr lang="fr-CA"/>
              <a:pPr>
                <a:defRPr/>
              </a:pPr>
              <a:t>‹#›</a:t>
            </a:fld>
            <a:endParaRPr lang="fr-C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fr-CA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fr-CA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D017F7-E733-46BF-B0A1-F78F59A282EC}" type="datetimeFigureOut">
              <a:rPr lang="fr-FR"/>
              <a:pPr>
                <a:defRPr/>
              </a:pPr>
              <a:t>02/04/2012</a:t>
            </a:fld>
            <a:endParaRPr lang="fr-CA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15565F-2A03-41CD-8713-EC861F42BC40}" type="slidenum">
              <a:rPr lang="fr-CA"/>
              <a:pPr>
                <a:defRPr/>
              </a:pPr>
              <a:t>‹#›</a:t>
            </a:fld>
            <a:endParaRPr lang="fr-C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fr-CA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3B4A1D-01A4-4703-84A9-85BFA9F61E83}" type="datetimeFigureOut">
              <a:rPr lang="fr-FR"/>
              <a:pPr>
                <a:defRPr/>
              </a:pPr>
              <a:t>02/04/2012</a:t>
            </a:fld>
            <a:endParaRPr lang="fr-CA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0D58F6-C7A2-4295-97D8-556D21F67DA8}" type="slidenum">
              <a:rPr lang="fr-CA"/>
              <a:pPr>
                <a:defRPr/>
              </a:pPr>
              <a:t>‹#›</a:t>
            </a:fld>
            <a:endParaRPr lang="fr-C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fr-CA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fr-CA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fr-CA"/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A5E1AA-3105-43AD-ACD5-92F0C4B968BD}" type="datetimeFigureOut">
              <a:rPr lang="fr-FR"/>
              <a:pPr>
                <a:defRPr/>
              </a:pPr>
              <a:t>02/04/2012</a:t>
            </a:fld>
            <a:endParaRPr lang="fr-CA"/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E79577-FC09-454D-9223-B17D6F3AC543}" type="slidenum">
              <a:rPr lang="fr-CA"/>
              <a:pPr>
                <a:defRPr/>
              </a:pPr>
              <a:t>‹#›</a:t>
            </a:fld>
            <a:endParaRPr lang="fr-C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fr-CA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fr-CA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fr-CA"/>
          </a:p>
        </p:txBody>
      </p:sp>
      <p:sp>
        <p:nvSpPr>
          <p:cNvPr id="7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801E7D-3559-45EE-AAE7-D153BB6129EF}" type="datetimeFigureOut">
              <a:rPr lang="fr-FR"/>
              <a:pPr>
                <a:defRPr/>
              </a:pPr>
              <a:t>02/04/2012</a:t>
            </a:fld>
            <a:endParaRPr lang="fr-CA"/>
          </a:p>
        </p:txBody>
      </p:sp>
      <p:sp>
        <p:nvSpPr>
          <p:cNvPr id="8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9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E4A48A-97BA-4DD6-85E8-CAF81F432196}" type="slidenum">
              <a:rPr lang="fr-CA"/>
              <a:pPr>
                <a:defRPr/>
              </a:pPr>
              <a:t>‹#›</a:t>
            </a:fld>
            <a:endParaRPr lang="fr-C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fr-CA"/>
          </a:p>
        </p:txBody>
      </p:sp>
      <p:sp>
        <p:nvSpPr>
          <p:cNvPr id="3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0D411C-60C6-4C21-9829-13686DCCA40A}" type="datetimeFigureOut">
              <a:rPr lang="fr-FR"/>
              <a:pPr>
                <a:defRPr/>
              </a:pPr>
              <a:t>02/04/2012</a:t>
            </a:fld>
            <a:endParaRPr lang="fr-CA"/>
          </a:p>
        </p:txBody>
      </p:sp>
      <p:sp>
        <p:nvSpPr>
          <p:cNvPr id="4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5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0889AC-0857-4DDE-B61A-F16B9261ECF0}" type="slidenum">
              <a:rPr lang="fr-CA"/>
              <a:pPr>
                <a:defRPr/>
              </a:pPr>
              <a:t>‹#›</a:t>
            </a:fld>
            <a:endParaRPr lang="fr-C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34ADF9-A99B-4214-98B5-FCE2CD607A04}" type="datetimeFigureOut">
              <a:rPr lang="fr-FR"/>
              <a:pPr>
                <a:defRPr/>
              </a:pPr>
              <a:t>02/04/2012</a:t>
            </a:fld>
            <a:endParaRPr lang="fr-CA"/>
          </a:p>
        </p:txBody>
      </p:sp>
      <p:sp>
        <p:nvSpPr>
          <p:cNvPr id="3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4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B77994-EC22-4E3D-9EBD-D9CB84BD0BFA}" type="slidenum">
              <a:rPr lang="fr-CA"/>
              <a:pPr>
                <a:defRPr/>
              </a:pPr>
              <a:t>‹#›</a:t>
            </a:fld>
            <a:endParaRPr lang="fr-C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fr-CA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fr-CA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174069-143B-4E31-AF47-387C6DFACCC5}" type="datetimeFigureOut">
              <a:rPr lang="fr-FR"/>
              <a:pPr>
                <a:defRPr/>
              </a:pPr>
              <a:t>02/04/2012</a:t>
            </a:fld>
            <a:endParaRPr lang="fr-CA"/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AC3EED-ABCD-4363-BA57-54CCE20C63C9}" type="slidenum">
              <a:rPr lang="fr-CA"/>
              <a:pPr>
                <a:defRPr/>
              </a:pPr>
              <a:t>‹#›</a:t>
            </a:fld>
            <a:endParaRPr lang="fr-C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fr-CA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dirty="0" smtClean="0"/>
              <a:t>Вставка рисунка</a:t>
            </a:r>
            <a:endParaRPr lang="fr-CA" noProof="0" smtClean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3546BC-C43F-42E2-B978-A543348FC22C}" type="datetimeFigureOut">
              <a:rPr lang="fr-FR"/>
              <a:pPr>
                <a:defRPr/>
              </a:pPr>
              <a:t>02/04/2012</a:t>
            </a:fld>
            <a:endParaRPr lang="fr-CA"/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4C8CD6-9C6E-4F50-8B35-F7E3940F3B6C}" type="slidenum">
              <a:rPr lang="fr-CA"/>
              <a:pPr>
                <a:defRPr/>
              </a:pPr>
              <a:t>‹#›</a:t>
            </a:fld>
            <a:endParaRPr lang="fr-C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screen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Espace réservé du titre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Cliquez pour modifier le style du titre</a:t>
            </a:r>
            <a:endParaRPr lang="fr-CA" smtClean="0"/>
          </a:p>
        </p:txBody>
      </p:sp>
      <p:sp>
        <p:nvSpPr>
          <p:cNvPr id="1027" name="Espace réservé du texte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 smtClean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1750066B-6C80-4498-9951-E6E73791641F}" type="datetimeFigureOut">
              <a:rPr lang="fr-FR"/>
              <a:pPr>
                <a:defRPr/>
              </a:pPr>
              <a:t>02/04/2012</a:t>
            </a:fld>
            <a:endParaRPr lang="fr-CA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75780697-2574-4438-9E42-3C6BDF9206B2}" type="slidenum">
              <a:rPr lang="fr-CA"/>
              <a:pPr>
                <a:defRPr/>
              </a:pPr>
              <a:t>‹#›</a:t>
            </a:fld>
            <a:endParaRPr lang="fr-C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astprofobr.ru/" TargetMode="External"/><Relationship Id="rId2" Type="http://schemas.openxmlformats.org/officeDocument/2006/relationships/hyperlink" Target="http://ed-union.ru/" TargetMode="Externa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screen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re 1"/>
          <p:cNvSpPr>
            <a:spLocks noGrp="1"/>
          </p:cNvSpPr>
          <p:nvPr>
            <p:ph type="ctrTitle"/>
          </p:nvPr>
        </p:nvSpPr>
        <p:spPr>
          <a:xfrm>
            <a:off x="571472" y="2928934"/>
            <a:ext cx="8215370" cy="2500330"/>
          </a:xfrm>
        </p:spPr>
        <p:txBody>
          <a:bodyPr/>
          <a:lstStyle/>
          <a:p>
            <a:r>
              <a:rPr lang="ru-RU" sz="4000" b="1" i="1" dirty="0" smtClean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Информационная работа в первичной профсоюзной организации</a:t>
            </a:r>
            <a:endParaRPr lang="fr-CA" sz="4200" b="1" i="1" dirty="0" smtClean="0">
              <a:solidFill>
                <a:schemeClr val="tx1">
                  <a:lumMod val="85000"/>
                  <a:lumOff val="1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4" name="Rectangle 7"/>
          <p:cNvSpPr>
            <a:spLocks noChangeArrowheads="1"/>
          </p:cNvSpPr>
          <p:nvPr/>
        </p:nvSpPr>
        <p:spPr bwMode="auto">
          <a:xfrm>
            <a:off x="500035" y="260350"/>
            <a:ext cx="8429654" cy="1954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n-US" b="1" dirty="0" smtClean="0">
                <a:latin typeface="Calibri" pitchFamily="34" charset="0"/>
              </a:rPr>
              <a:t>V</a:t>
            </a:r>
            <a:r>
              <a:rPr lang="ru-RU" b="1" dirty="0" smtClean="0">
                <a:latin typeface="Calibri" pitchFamily="34" charset="0"/>
              </a:rPr>
              <a:t> ПЛЕНУМ ОБЛАСТНОГО КОМИТЕТА ПРОФСОЮЗА </a:t>
            </a:r>
          </a:p>
          <a:p>
            <a:pPr algn="ctr"/>
            <a:r>
              <a:rPr lang="ru-RU" b="1" dirty="0" smtClean="0">
                <a:latin typeface="Calibri" pitchFamily="34" charset="0"/>
              </a:rPr>
              <a:t>РАБОТНИКОВ НАРОДНОГО ОБРАЗОВАНИЯ И НАУКИ</a:t>
            </a:r>
            <a:endParaRPr lang="ru-RU" b="1" dirty="0">
              <a:latin typeface="Calibri" pitchFamily="34" charset="0"/>
            </a:endParaRPr>
          </a:p>
          <a:p>
            <a:pPr algn="r"/>
            <a:r>
              <a:rPr lang="ru-RU" b="1" dirty="0" smtClean="0">
                <a:latin typeface="Calibri" pitchFamily="34" charset="0"/>
              </a:rPr>
              <a:t>«30» марта 2012 </a:t>
            </a:r>
            <a:r>
              <a:rPr lang="ru-RU" b="1" dirty="0">
                <a:latin typeface="Calibri" pitchFamily="34" charset="0"/>
              </a:rPr>
              <a:t>года</a:t>
            </a:r>
          </a:p>
          <a:p>
            <a:pPr algn="r"/>
            <a:endParaRPr lang="ru-RU" b="1" dirty="0">
              <a:latin typeface="Calibri" pitchFamily="34" charset="0"/>
            </a:endParaRPr>
          </a:p>
          <a:p>
            <a:pPr algn="r">
              <a:lnSpc>
                <a:spcPct val="80000"/>
              </a:lnSpc>
            </a:pPr>
            <a:r>
              <a:rPr lang="ru-RU" sz="1600" b="1" i="1" dirty="0" err="1" smtClean="0">
                <a:latin typeface="Calibri" pitchFamily="34" charset="0"/>
              </a:rPr>
              <a:t>Утебаева</a:t>
            </a:r>
            <a:r>
              <a:rPr lang="ru-RU" sz="1600" b="1" i="1" dirty="0" smtClean="0">
                <a:latin typeface="Calibri" pitchFamily="34" charset="0"/>
              </a:rPr>
              <a:t> М.А.</a:t>
            </a:r>
            <a:r>
              <a:rPr lang="ru-RU" sz="1600" b="1" dirty="0" smtClean="0">
                <a:latin typeface="Calibri" pitchFamily="34" charset="0"/>
              </a:rPr>
              <a:t>, </a:t>
            </a:r>
            <a:endParaRPr lang="ru-RU" sz="1600" b="1" dirty="0">
              <a:latin typeface="Calibri" pitchFamily="34" charset="0"/>
            </a:endParaRPr>
          </a:p>
          <a:p>
            <a:pPr algn="r">
              <a:lnSpc>
                <a:spcPct val="80000"/>
              </a:lnSpc>
            </a:pPr>
            <a:r>
              <a:rPr lang="ru-RU" sz="1600" b="1" dirty="0" smtClean="0">
                <a:latin typeface="Calibri" pitchFamily="34" charset="0"/>
              </a:rPr>
              <a:t>председатель первичной профсоюзной организации </a:t>
            </a:r>
          </a:p>
          <a:p>
            <a:pPr algn="r">
              <a:lnSpc>
                <a:spcPct val="80000"/>
              </a:lnSpc>
            </a:pPr>
            <a:r>
              <a:rPr lang="ru-RU" sz="1600" b="1" dirty="0" smtClean="0">
                <a:latin typeface="Calibri" pitchFamily="34" charset="0"/>
              </a:rPr>
              <a:t>МБОУ «СОШ с. Сасыколи им. Г.Г. Коноплёва»</a:t>
            </a:r>
          </a:p>
          <a:p>
            <a:pPr algn="r">
              <a:lnSpc>
                <a:spcPct val="80000"/>
              </a:lnSpc>
            </a:pPr>
            <a:r>
              <a:rPr lang="ru-RU" sz="1600" b="1" dirty="0" smtClean="0">
                <a:latin typeface="Calibri" pitchFamily="34" charset="0"/>
              </a:rPr>
              <a:t> Харабалинского района Астраханской </a:t>
            </a:r>
            <a:r>
              <a:rPr lang="ru-RU" sz="1600" b="1" dirty="0">
                <a:latin typeface="Calibri" pitchFamily="34" charset="0"/>
              </a:rPr>
              <a:t>области</a:t>
            </a:r>
          </a:p>
          <a:p>
            <a:pPr algn="ctr">
              <a:spcBef>
                <a:spcPct val="20000"/>
              </a:spcBef>
            </a:pPr>
            <a:endParaRPr lang="en-US" sz="2800" dirty="0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500"/>
                            </p:stCondLst>
                            <p:childTnLst>
                              <p:par>
                                <p:cTn id="43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0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re 1"/>
          <p:cNvSpPr>
            <a:spLocks noGrp="1"/>
          </p:cNvSpPr>
          <p:nvPr>
            <p:ph type="title"/>
          </p:nvPr>
        </p:nvSpPr>
        <p:spPr>
          <a:xfrm>
            <a:off x="214282" y="428604"/>
            <a:ext cx="8715436" cy="785818"/>
          </a:xfrm>
        </p:spPr>
        <p:txBody>
          <a:bodyPr/>
          <a:lstStyle/>
          <a:p>
            <a:r>
              <a:rPr lang="ru-RU" b="1" i="1" dirty="0" smtClean="0">
                <a:solidFill>
                  <a:schemeClr val="accent1">
                    <a:lumMod val="75000"/>
                  </a:schemeClr>
                </a:solidFill>
              </a:rPr>
              <a:t>Чёткость и структурированность</a:t>
            </a:r>
            <a:endParaRPr lang="fr-CA" dirty="0" smtClean="0">
              <a:solidFill>
                <a:srgbClr val="9C4839"/>
              </a:solidFill>
            </a:endParaRPr>
          </a:p>
        </p:txBody>
      </p:sp>
      <p:sp>
        <p:nvSpPr>
          <p:cNvPr id="4" name="AutoShape 48"/>
          <p:cNvSpPr>
            <a:spLocks noChangeArrowheads="1"/>
          </p:cNvSpPr>
          <p:nvPr/>
        </p:nvSpPr>
        <p:spPr bwMode="blackWhite">
          <a:xfrm>
            <a:off x="3357562" y="1643050"/>
            <a:ext cx="5500717" cy="5000660"/>
          </a:xfrm>
          <a:prstGeom prst="roundRect">
            <a:avLst>
              <a:gd name="adj" fmla="val 14260"/>
            </a:avLst>
          </a:prstGeom>
          <a:gradFill rotWithShape="1">
            <a:gsLst>
              <a:gs pos="0">
                <a:schemeClr val="accent2">
                  <a:gamma/>
                  <a:shade val="46275"/>
                  <a:invGamma/>
                </a:schemeClr>
              </a:gs>
              <a:gs pos="50000">
                <a:schemeClr val="accent2"/>
              </a:gs>
              <a:gs pos="100000">
                <a:schemeClr val="accent2">
                  <a:gamma/>
                  <a:shade val="46275"/>
                  <a:invGamma/>
                </a:schemeClr>
              </a:gs>
            </a:gsLst>
            <a:lin ang="0" scaled="1"/>
          </a:gradFill>
          <a:ln w="38100" algn="ctr">
            <a:solidFill>
              <a:srgbClr val="FFFFFF"/>
            </a:solidFill>
            <a:round/>
            <a:headEnd/>
            <a:tailEnd/>
          </a:ln>
          <a:effectLst>
            <a:outerShdw dist="63500" dir="3187806" algn="ctr" rotWithShape="0">
              <a:srgbClr val="001D3A"/>
            </a:outerShdw>
          </a:effectLst>
        </p:spPr>
        <p:txBody>
          <a:bodyPr wrap="none"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5" name="AutoShape 47"/>
          <p:cNvSpPr>
            <a:spLocks noChangeArrowheads="1"/>
          </p:cNvSpPr>
          <p:nvPr/>
        </p:nvSpPr>
        <p:spPr bwMode="invGray">
          <a:xfrm rot="5400000">
            <a:off x="-642977" y="2357449"/>
            <a:ext cx="5286396" cy="3286125"/>
          </a:xfrm>
          <a:prstGeom prst="upArrow">
            <a:avLst>
              <a:gd name="adj1" fmla="val 56944"/>
              <a:gd name="adj2" fmla="val 50782"/>
            </a:avLst>
          </a:prstGeom>
          <a:gradFill rotWithShape="1">
            <a:gsLst>
              <a:gs pos="0">
                <a:schemeClr val="accent1"/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pic>
        <p:nvPicPr>
          <p:cNvPr id="6" name="Picture 4" descr="C:\Documents and Settings\Галина\Рабочий стол\14ф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571472" y="2690739"/>
            <a:ext cx="1928826" cy="259564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147" name="Espace réservé du contenu 2"/>
          <p:cNvSpPr>
            <a:spLocks noGrp="1"/>
          </p:cNvSpPr>
          <p:nvPr>
            <p:ph idx="1"/>
          </p:nvPr>
        </p:nvSpPr>
        <p:spPr>
          <a:xfrm>
            <a:off x="3500430" y="2428868"/>
            <a:ext cx="5214974" cy="4214842"/>
          </a:xfrm>
        </p:spPr>
        <p:txBody>
          <a:bodyPr/>
          <a:lstStyle/>
          <a:p>
            <a:pPr marL="0" indent="95250" algn="just">
              <a:buNone/>
            </a:pP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Иногда даже большие объемы информации усваивать легко, если они имеют логичную и понятную структуру, мысли выражаются четко.</a:t>
            </a:r>
            <a:endParaRPr lang="fr-CA" dirty="0" smtClean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6" grpId="0"/>
      <p:bldP spid="6147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re 1"/>
          <p:cNvSpPr>
            <a:spLocks noGrp="1"/>
          </p:cNvSpPr>
          <p:nvPr>
            <p:ph type="title"/>
          </p:nvPr>
        </p:nvSpPr>
        <p:spPr>
          <a:xfrm>
            <a:off x="642910" y="214290"/>
            <a:ext cx="8229600" cy="785818"/>
          </a:xfrm>
        </p:spPr>
        <p:txBody>
          <a:bodyPr/>
          <a:lstStyle/>
          <a:p>
            <a:r>
              <a:rPr lang="ru-RU" b="1" i="1" dirty="0" smtClean="0">
                <a:solidFill>
                  <a:schemeClr val="accent1">
                    <a:lumMod val="75000"/>
                  </a:schemeClr>
                </a:solidFill>
              </a:rPr>
              <a:t>Лаконичность и разнообразие</a:t>
            </a:r>
            <a:endParaRPr lang="fr-CA" dirty="0" smtClean="0">
              <a:solidFill>
                <a:srgbClr val="9C4839"/>
              </a:solidFill>
            </a:endParaRPr>
          </a:p>
        </p:txBody>
      </p:sp>
      <p:sp>
        <p:nvSpPr>
          <p:cNvPr id="4" name="AutoShape 48"/>
          <p:cNvSpPr>
            <a:spLocks noChangeArrowheads="1"/>
          </p:cNvSpPr>
          <p:nvPr/>
        </p:nvSpPr>
        <p:spPr bwMode="blackWhite">
          <a:xfrm>
            <a:off x="3357562" y="1143000"/>
            <a:ext cx="5500717" cy="5500710"/>
          </a:xfrm>
          <a:prstGeom prst="roundRect">
            <a:avLst>
              <a:gd name="adj" fmla="val 14260"/>
            </a:avLst>
          </a:prstGeom>
          <a:gradFill rotWithShape="1">
            <a:gsLst>
              <a:gs pos="0">
                <a:schemeClr val="accent2">
                  <a:gamma/>
                  <a:shade val="46275"/>
                  <a:invGamma/>
                </a:schemeClr>
              </a:gs>
              <a:gs pos="50000">
                <a:schemeClr val="accent2"/>
              </a:gs>
              <a:gs pos="100000">
                <a:schemeClr val="accent2">
                  <a:gamma/>
                  <a:shade val="46275"/>
                  <a:invGamma/>
                </a:schemeClr>
              </a:gs>
            </a:gsLst>
            <a:lin ang="0" scaled="1"/>
          </a:gradFill>
          <a:ln w="38100" algn="ctr">
            <a:solidFill>
              <a:srgbClr val="FFFFFF"/>
            </a:solidFill>
            <a:round/>
            <a:headEnd/>
            <a:tailEnd/>
          </a:ln>
          <a:effectLst>
            <a:outerShdw dist="63500" dir="3187806" algn="ctr" rotWithShape="0">
              <a:srgbClr val="001D3A"/>
            </a:outerShdw>
          </a:effectLst>
        </p:spPr>
        <p:txBody>
          <a:bodyPr wrap="none"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5" name="AutoShape 47"/>
          <p:cNvSpPr>
            <a:spLocks noChangeArrowheads="1"/>
          </p:cNvSpPr>
          <p:nvPr/>
        </p:nvSpPr>
        <p:spPr bwMode="invGray">
          <a:xfrm rot="5400000">
            <a:off x="-736599" y="2093912"/>
            <a:ext cx="5759450" cy="3286125"/>
          </a:xfrm>
          <a:prstGeom prst="upArrow">
            <a:avLst>
              <a:gd name="adj1" fmla="val 56944"/>
              <a:gd name="adj2" fmla="val 50782"/>
            </a:avLst>
          </a:prstGeom>
          <a:gradFill rotWithShape="1">
            <a:gsLst>
              <a:gs pos="0">
                <a:schemeClr val="accent1"/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pic>
        <p:nvPicPr>
          <p:cNvPr id="6" name="Picture 4" descr="C:\Documents and Settings\Галина\Рабочий стол\14ф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571472" y="2428868"/>
            <a:ext cx="1928826" cy="259564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147" name="Espace réservé du contenu 2"/>
          <p:cNvSpPr>
            <a:spLocks noGrp="1"/>
          </p:cNvSpPr>
          <p:nvPr>
            <p:ph idx="1"/>
          </p:nvPr>
        </p:nvSpPr>
        <p:spPr>
          <a:xfrm>
            <a:off x="3643306" y="1142984"/>
            <a:ext cx="5072098" cy="5429288"/>
          </a:xfrm>
        </p:spPr>
        <p:txBody>
          <a:bodyPr/>
          <a:lstStyle/>
          <a:p>
            <a:pPr marL="0" indent="95250" algn="just">
              <a:buNone/>
            </a:pPr>
            <a:r>
              <a:rPr lang="ru-RU" sz="2900" dirty="0" smtClean="0">
                <a:solidFill>
                  <a:schemeClr val="bg1"/>
                </a:solidFill>
              </a:rPr>
              <a:t>Информационная   работа      должна быть лаконичной , а чтобы поддерживать </a:t>
            </a:r>
            <a:r>
              <a:rPr lang="ru-RU" sz="2900" dirty="0" err="1" smtClean="0">
                <a:solidFill>
                  <a:schemeClr val="bg1"/>
                </a:solidFill>
              </a:rPr>
              <a:t>положи-тельный</a:t>
            </a:r>
            <a:r>
              <a:rPr lang="ru-RU" sz="2900" dirty="0" smtClean="0">
                <a:solidFill>
                  <a:schemeClr val="bg1"/>
                </a:solidFill>
              </a:rPr>
              <a:t> образ  организации  и мотивировать работников  состоять в Профсоюзе, </a:t>
            </a:r>
            <a:r>
              <a:rPr lang="ru-RU" sz="2900" dirty="0" err="1" smtClean="0">
                <a:solidFill>
                  <a:schemeClr val="bg1"/>
                </a:solidFill>
              </a:rPr>
              <a:t>необ-ходимо</a:t>
            </a:r>
            <a:r>
              <a:rPr lang="ru-RU" sz="2900" dirty="0" smtClean="0">
                <a:solidFill>
                  <a:schemeClr val="bg1"/>
                </a:solidFill>
              </a:rPr>
              <a:t> постоянно владеть их вниманием, а это невозможно сделать, если </a:t>
            </a:r>
            <a:r>
              <a:rPr lang="ru-RU" sz="2900" dirty="0" err="1" smtClean="0">
                <a:solidFill>
                  <a:schemeClr val="bg1"/>
                </a:solidFill>
              </a:rPr>
              <a:t>информацион-ная</a:t>
            </a:r>
            <a:r>
              <a:rPr lang="ru-RU" sz="2900" dirty="0" smtClean="0">
                <a:solidFill>
                  <a:schemeClr val="bg1"/>
                </a:solidFill>
              </a:rPr>
              <a:t> работа  примитивна и однообразна.</a:t>
            </a:r>
            <a:endParaRPr lang="fr-CA" sz="2900" dirty="0" smtClean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6" grpId="0"/>
      <p:bldP spid="6147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re 1"/>
          <p:cNvSpPr>
            <a:spLocks noGrp="1"/>
          </p:cNvSpPr>
          <p:nvPr>
            <p:ph type="title"/>
          </p:nvPr>
        </p:nvSpPr>
        <p:spPr>
          <a:xfrm>
            <a:off x="642910" y="214290"/>
            <a:ext cx="8229600" cy="785818"/>
          </a:xfrm>
        </p:spPr>
        <p:txBody>
          <a:bodyPr/>
          <a:lstStyle/>
          <a:p>
            <a:r>
              <a:rPr lang="ru-RU" b="1" i="1" dirty="0" smtClean="0">
                <a:solidFill>
                  <a:schemeClr val="accent1">
                    <a:lumMod val="75000"/>
                  </a:schemeClr>
                </a:solidFill>
              </a:rPr>
              <a:t>Ритмичность и регулярность</a:t>
            </a:r>
            <a:endParaRPr lang="fr-CA" dirty="0" smtClean="0">
              <a:solidFill>
                <a:srgbClr val="9C4839"/>
              </a:solidFill>
            </a:endParaRPr>
          </a:p>
        </p:txBody>
      </p:sp>
      <p:sp>
        <p:nvSpPr>
          <p:cNvPr id="4" name="AutoShape 48"/>
          <p:cNvSpPr>
            <a:spLocks noChangeArrowheads="1"/>
          </p:cNvSpPr>
          <p:nvPr/>
        </p:nvSpPr>
        <p:spPr bwMode="blackWhite">
          <a:xfrm>
            <a:off x="3357562" y="1143000"/>
            <a:ext cx="5500717" cy="5500710"/>
          </a:xfrm>
          <a:prstGeom prst="roundRect">
            <a:avLst>
              <a:gd name="adj" fmla="val 14260"/>
            </a:avLst>
          </a:prstGeom>
          <a:gradFill rotWithShape="1">
            <a:gsLst>
              <a:gs pos="0">
                <a:schemeClr val="accent2">
                  <a:gamma/>
                  <a:shade val="46275"/>
                  <a:invGamma/>
                </a:schemeClr>
              </a:gs>
              <a:gs pos="50000">
                <a:schemeClr val="accent2"/>
              </a:gs>
              <a:gs pos="100000">
                <a:schemeClr val="accent2">
                  <a:gamma/>
                  <a:shade val="46275"/>
                  <a:invGamma/>
                </a:schemeClr>
              </a:gs>
            </a:gsLst>
            <a:lin ang="0" scaled="1"/>
          </a:gradFill>
          <a:ln w="38100" algn="ctr">
            <a:solidFill>
              <a:srgbClr val="FFFFFF"/>
            </a:solidFill>
            <a:round/>
            <a:headEnd/>
            <a:tailEnd/>
          </a:ln>
          <a:effectLst>
            <a:outerShdw dist="63500" dir="3187806" algn="ctr" rotWithShape="0">
              <a:srgbClr val="001D3A"/>
            </a:outerShdw>
          </a:effectLst>
        </p:spPr>
        <p:txBody>
          <a:bodyPr wrap="none"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5" name="AutoShape 47"/>
          <p:cNvSpPr>
            <a:spLocks noChangeArrowheads="1"/>
          </p:cNvSpPr>
          <p:nvPr/>
        </p:nvSpPr>
        <p:spPr bwMode="invGray">
          <a:xfrm rot="5400000">
            <a:off x="-736599" y="2093912"/>
            <a:ext cx="5759450" cy="3286125"/>
          </a:xfrm>
          <a:prstGeom prst="upArrow">
            <a:avLst>
              <a:gd name="adj1" fmla="val 56944"/>
              <a:gd name="adj2" fmla="val 50782"/>
            </a:avLst>
          </a:prstGeom>
          <a:gradFill rotWithShape="1">
            <a:gsLst>
              <a:gs pos="0">
                <a:schemeClr val="accent1"/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pic>
        <p:nvPicPr>
          <p:cNvPr id="6" name="Picture 4" descr="C:\Documents and Settings\Галина\Рабочий стол\14ф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571472" y="2428868"/>
            <a:ext cx="1928826" cy="259564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147" name="Espace réservé du contenu 2"/>
          <p:cNvSpPr>
            <a:spLocks noGrp="1"/>
          </p:cNvSpPr>
          <p:nvPr>
            <p:ph idx="1"/>
          </p:nvPr>
        </p:nvSpPr>
        <p:spPr>
          <a:xfrm>
            <a:off x="3571868" y="1357298"/>
            <a:ext cx="5143536" cy="5429288"/>
          </a:xfrm>
        </p:spPr>
        <p:txBody>
          <a:bodyPr/>
          <a:lstStyle/>
          <a:p>
            <a:pPr marL="0" indent="266700" algn="just">
              <a:buNone/>
            </a:pPr>
            <a:r>
              <a:rPr lang="ru-RU" sz="2800" dirty="0" smtClean="0">
                <a:solidFill>
                  <a:schemeClr val="bg1"/>
                </a:solidFill>
              </a:rPr>
              <a:t>Во многих </a:t>
            </a:r>
            <a:r>
              <a:rPr lang="ru-RU" sz="2800" dirty="0" err="1" smtClean="0">
                <a:solidFill>
                  <a:schemeClr val="bg1"/>
                </a:solidFill>
              </a:rPr>
              <a:t>направле-ниях</a:t>
            </a:r>
            <a:r>
              <a:rPr lang="ru-RU" sz="2800" dirty="0" smtClean="0">
                <a:solidFill>
                  <a:schemeClr val="bg1"/>
                </a:solidFill>
              </a:rPr>
              <a:t>  информационной   работы важно добиться постоянства. Например, обновлять </a:t>
            </a:r>
            <a:r>
              <a:rPr lang="ru-RU" sz="2800" dirty="0" err="1" smtClean="0">
                <a:solidFill>
                  <a:schemeClr val="bg1"/>
                </a:solidFill>
              </a:rPr>
              <a:t>мате-риалы</a:t>
            </a:r>
            <a:r>
              <a:rPr lang="ru-RU" sz="2800" dirty="0" smtClean="0">
                <a:solidFill>
                  <a:schemeClr val="bg1"/>
                </a:solidFill>
              </a:rPr>
              <a:t> стенда раз в неделю, страницы сайта постоянно, чтобы  руководители, </a:t>
            </a:r>
            <a:r>
              <a:rPr lang="ru-RU" sz="2800" dirty="0" err="1" smtClean="0">
                <a:solidFill>
                  <a:schemeClr val="bg1"/>
                </a:solidFill>
              </a:rPr>
              <a:t>админист-рация</a:t>
            </a:r>
            <a:r>
              <a:rPr lang="ru-RU" sz="2800" dirty="0" smtClean="0">
                <a:solidFill>
                  <a:schemeClr val="bg1"/>
                </a:solidFill>
              </a:rPr>
              <a:t> придерживались мнения о  профсоюзной   организации, которое устраивало бы саму организацию.</a:t>
            </a:r>
            <a:endParaRPr lang="ru-RU" sz="28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6" grpId="0"/>
      <p:bldP spid="6147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re 1"/>
          <p:cNvSpPr>
            <a:spLocks noGrp="1"/>
          </p:cNvSpPr>
          <p:nvPr>
            <p:ph type="title"/>
          </p:nvPr>
        </p:nvSpPr>
        <p:spPr>
          <a:xfrm>
            <a:off x="642910" y="214290"/>
            <a:ext cx="8229600" cy="785818"/>
          </a:xfrm>
        </p:spPr>
        <p:txBody>
          <a:bodyPr/>
          <a:lstStyle/>
          <a:p>
            <a:r>
              <a:rPr lang="ru-RU" b="1" i="1" dirty="0" smtClean="0">
                <a:solidFill>
                  <a:schemeClr val="accent1">
                    <a:lumMod val="75000"/>
                  </a:schemeClr>
                </a:solidFill>
              </a:rPr>
              <a:t>Узкая направленность</a:t>
            </a:r>
            <a:endParaRPr lang="fr-CA" dirty="0" smtClean="0">
              <a:solidFill>
                <a:srgbClr val="9C4839"/>
              </a:solidFill>
            </a:endParaRPr>
          </a:p>
        </p:txBody>
      </p:sp>
      <p:sp>
        <p:nvSpPr>
          <p:cNvPr id="4" name="AutoShape 48"/>
          <p:cNvSpPr>
            <a:spLocks noChangeArrowheads="1"/>
          </p:cNvSpPr>
          <p:nvPr/>
        </p:nvSpPr>
        <p:spPr bwMode="blackWhite">
          <a:xfrm>
            <a:off x="3357562" y="1143000"/>
            <a:ext cx="5500717" cy="5500710"/>
          </a:xfrm>
          <a:prstGeom prst="roundRect">
            <a:avLst>
              <a:gd name="adj" fmla="val 14260"/>
            </a:avLst>
          </a:prstGeom>
          <a:gradFill rotWithShape="1">
            <a:gsLst>
              <a:gs pos="0">
                <a:schemeClr val="accent2">
                  <a:gamma/>
                  <a:shade val="46275"/>
                  <a:invGamma/>
                </a:schemeClr>
              </a:gs>
              <a:gs pos="50000">
                <a:schemeClr val="accent2"/>
              </a:gs>
              <a:gs pos="100000">
                <a:schemeClr val="accent2">
                  <a:gamma/>
                  <a:shade val="46275"/>
                  <a:invGamma/>
                </a:schemeClr>
              </a:gs>
            </a:gsLst>
            <a:lin ang="0" scaled="1"/>
          </a:gradFill>
          <a:ln w="38100" algn="ctr">
            <a:solidFill>
              <a:srgbClr val="FFFFFF"/>
            </a:solidFill>
            <a:round/>
            <a:headEnd/>
            <a:tailEnd/>
          </a:ln>
          <a:effectLst>
            <a:outerShdw dist="63500" dir="3187806" algn="ctr" rotWithShape="0">
              <a:srgbClr val="001D3A"/>
            </a:outerShdw>
          </a:effectLst>
        </p:spPr>
        <p:txBody>
          <a:bodyPr wrap="none"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5" name="AutoShape 47"/>
          <p:cNvSpPr>
            <a:spLocks noChangeArrowheads="1"/>
          </p:cNvSpPr>
          <p:nvPr/>
        </p:nvSpPr>
        <p:spPr bwMode="invGray">
          <a:xfrm rot="5400000">
            <a:off x="-736599" y="2093912"/>
            <a:ext cx="5759450" cy="3286125"/>
          </a:xfrm>
          <a:prstGeom prst="upArrow">
            <a:avLst>
              <a:gd name="adj1" fmla="val 56944"/>
              <a:gd name="adj2" fmla="val 50782"/>
            </a:avLst>
          </a:prstGeom>
          <a:gradFill rotWithShape="1">
            <a:gsLst>
              <a:gs pos="0">
                <a:schemeClr val="accent1"/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pic>
        <p:nvPicPr>
          <p:cNvPr id="6" name="Picture 4" descr="C:\Documents and Settings\Галина\Рабочий стол\14ф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571472" y="2428868"/>
            <a:ext cx="1928826" cy="259564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147" name="Espace réservé du contenu 2"/>
          <p:cNvSpPr>
            <a:spLocks noGrp="1"/>
          </p:cNvSpPr>
          <p:nvPr>
            <p:ph idx="1"/>
          </p:nvPr>
        </p:nvSpPr>
        <p:spPr>
          <a:xfrm>
            <a:off x="3786182" y="1142984"/>
            <a:ext cx="4929222" cy="5429288"/>
          </a:xfrm>
        </p:spPr>
        <p:txBody>
          <a:bodyPr/>
          <a:lstStyle/>
          <a:p>
            <a:pPr marL="0" indent="0" algn="just">
              <a:buNone/>
            </a:pPr>
            <a:r>
              <a:rPr lang="ru-RU" dirty="0" smtClean="0">
                <a:solidFill>
                  <a:schemeClr val="bg1"/>
                </a:solidFill>
              </a:rPr>
              <a:t>   Из всего коллектива  должны быть выбраны более узкие группы, для каждой из которых предусматривается свое информационное  </a:t>
            </a:r>
            <a:r>
              <a:rPr lang="ru-RU" dirty="0" err="1" smtClean="0">
                <a:solidFill>
                  <a:schemeClr val="bg1"/>
                </a:solidFill>
              </a:rPr>
              <a:t>сообще-ние</a:t>
            </a:r>
            <a:r>
              <a:rPr lang="ru-RU" dirty="0" smtClean="0">
                <a:solidFill>
                  <a:schemeClr val="bg1"/>
                </a:solidFill>
              </a:rPr>
              <a:t> или способ воздействия. Проще говоря, каждому надо говорить то, что он хочет услышать.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6" grpId="0"/>
      <p:bldP spid="6147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2"/>
          <p:cNvSpPr>
            <a:spLocks noGrp="1" noChangeArrowheads="1"/>
          </p:cNvSpPr>
          <p:nvPr>
            <p:ph type="title"/>
          </p:nvPr>
        </p:nvSpPr>
        <p:spPr>
          <a:xfrm>
            <a:off x="0" y="214290"/>
            <a:ext cx="9144000" cy="895334"/>
          </a:xfrm>
        </p:spPr>
        <p:txBody>
          <a:bodyPr/>
          <a:lstStyle/>
          <a:p>
            <a:r>
              <a:rPr lang="ru-RU" sz="2800" b="1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Узнать о деятельности вышестоящих  организаций  Профсоюза можно:</a:t>
            </a:r>
            <a:endParaRPr lang="ru-RU" sz="2800" dirty="0">
              <a:solidFill>
                <a:schemeClr val="accent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428625" y="1285896"/>
            <a:ext cx="8215313" cy="514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63538" indent="-363538" algn="just">
              <a:buFont typeface="Wingdings" pitchFamily="2" charset="2"/>
              <a:buChar char="q"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на центральном портале Профсоюза </a:t>
            </a:r>
            <a:r>
              <a:rPr lang="en-US" sz="2800" dirty="0" smtClean="0">
                <a:hlinkClick r:id="rId2"/>
              </a:rPr>
              <a:t>http://ed-union.ru/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и сайте нашей региональной организации </a:t>
            </a:r>
            <a:r>
              <a:rPr lang="en-US" sz="2800" dirty="0" smtClean="0">
                <a:hlinkClick r:id="rId3"/>
              </a:rPr>
              <a:t>http://astprofobr.ru/</a:t>
            </a:r>
            <a:r>
              <a:rPr lang="ru-RU" sz="2800" b="1" u="sng" dirty="0" smtClean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marL="363538" indent="-363538" algn="just">
              <a:buFont typeface="Wingdings" pitchFamily="2" charset="2"/>
              <a:buChar char="q"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из федеральных изданий: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«Мой Профсоюз»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«Солидарность»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(газета Федерации независимых профсоюзов России);</a:t>
            </a:r>
          </a:p>
          <a:p>
            <a:pPr marL="363538" indent="-363538" algn="just">
              <a:buFont typeface="Wingdings" pitchFamily="2" charset="2"/>
              <a:buChar char="q"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из электронной рассылки ЦС (единая сеть адресов в домене @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ed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union.ru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) и  региональной организации;</a:t>
            </a:r>
          </a:p>
          <a:p>
            <a:pPr marL="363538" indent="-363538" algn="just">
              <a:buFont typeface="Wingdings" pitchFamily="2" charset="2"/>
              <a:buChar char="q"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из  информационно-методических  материалов,  информационных  сборников и брошюр ЦС  и региональной  организации .</a:t>
            </a:r>
          </a:p>
          <a:p>
            <a:pPr>
              <a:buNone/>
            </a:pP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pPr algn="l">
              <a:lnSpc>
                <a:spcPct val="80000"/>
              </a:lnSpc>
              <a:buFont typeface="Wingdings" pitchFamily="2" charset="2"/>
              <a:buChar char="q"/>
            </a:pPr>
            <a:endParaRPr lang="ru-RU" sz="2800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4000"/>
                            </p:stCondLst>
                            <p:childTnLst>
                              <p:par>
                                <p:cTn id="24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1643050"/>
            <a:ext cx="8229600" cy="1143000"/>
          </a:xfrm>
        </p:spPr>
        <p:txBody>
          <a:bodyPr/>
          <a:lstStyle/>
          <a:p>
            <a:r>
              <a:rPr lang="ru-RU" sz="3600" b="1" dirty="0" smtClean="0"/>
              <a:t/>
            </a:r>
            <a:br>
              <a:rPr lang="ru-RU" sz="3600" b="1" dirty="0" smtClean="0"/>
            </a:br>
            <a:endParaRPr lang="ru-RU" dirty="0"/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357158" y="571480"/>
            <a:ext cx="8501062" cy="857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 algn="ctr">
              <a:defRPr/>
            </a:pPr>
            <a:r>
              <a:rPr lang="ru-RU" sz="3600" b="1" i="1" dirty="0" smtClean="0">
                <a:solidFill>
                  <a:schemeClr val="accent1">
                    <a:lumMod val="50000"/>
                  </a:schemeClr>
                </a:solidFill>
              </a:rPr>
              <a:t>Методы и формы информационной   работы</a:t>
            </a:r>
            <a:r>
              <a:rPr lang="ru-RU" sz="4400" b="1" dirty="0" smtClean="0"/>
              <a:t/>
            </a:r>
            <a:br>
              <a:rPr lang="ru-RU" sz="4400" b="1" dirty="0" smtClean="0"/>
            </a:br>
            <a:endParaRPr kumimoji="0" lang="en-US" sz="44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5" name="AutoShape 81"/>
          <p:cNvSpPr>
            <a:spLocks noChangeArrowheads="1"/>
          </p:cNvSpPr>
          <p:nvPr/>
        </p:nvSpPr>
        <p:spPr bwMode="gray">
          <a:xfrm>
            <a:off x="571500" y="2000250"/>
            <a:ext cx="8072438" cy="4572000"/>
          </a:xfrm>
          <a:prstGeom prst="roundRect">
            <a:avLst>
              <a:gd name="adj" fmla="val 17509"/>
            </a:avLst>
          </a:prstGeom>
          <a:gradFill rotWithShape="1">
            <a:gsLst>
              <a:gs pos="0">
                <a:srgbClr val="B59F43"/>
              </a:gs>
              <a:gs pos="100000">
                <a:srgbClr val="8F8849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6" name="AutoShape 82"/>
          <p:cNvSpPr>
            <a:spLocks noChangeArrowheads="1"/>
          </p:cNvSpPr>
          <p:nvPr/>
        </p:nvSpPr>
        <p:spPr bwMode="gray">
          <a:xfrm>
            <a:off x="642938" y="2143125"/>
            <a:ext cx="7929562" cy="4357688"/>
          </a:xfrm>
          <a:prstGeom prst="roundRect">
            <a:avLst>
              <a:gd name="adj" fmla="val 16667"/>
            </a:avLst>
          </a:prstGeom>
          <a:solidFill>
            <a:srgbClr val="E9E065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7" name="AutoShape 84"/>
          <p:cNvSpPr>
            <a:spLocks noChangeArrowheads="1"/>
          </p:cNvSpPr>
          <p:nvPr/>
        </p:nvSpPr>
        <p:spPr bwMode="gray">
          <a:xfrm>
            <a:off x="714375" y="2286000"/>
            <a:ext cx="7786688" cy="714375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rgbClr val="F8F5CC"/>
              </a:gs>
              <a:gs pos="100000">
                <a:srgbClr val="E9E065"/>
              </a:gs>
            </a:gsLst>
            <a:lin ang="54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8" name="Text Box 92"/>
          <p:cNvSpPr txBox="1">
            <a:spLocks noChangeArrowheads="1"/>
          </p:cNvSpPr>
          <p:nvPr/>
        </p:nvSpPr>
        <p:spPr bwMode="gray">
          <a:xfrm>
            <a:off x="1214413" y="2714624"/>
            <a:ext cx="7072363" cy="310854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indent="-457200" algn="just">
              <a:buBlip>
                <a:blip r:embed="rId2"/>
              </a:buBlip>
              <a:defRPr/>
            </a:pPr>
            <a:r>
              <a:rPr lang="ru-RU" sz="2800" dirty="0" smtClean="0"/>
              <a:t> Это устный способ донесения информации. Эта форма никогда не перестанет быть актуальной. Более того, благодаря возможности мгновенного диалога, эта группа способов может быть одной из самых эффективных.</a:t>
            </a:r>
            <a:endParaRPr lang="ru-RU" sz="2800" dirty="0">
              <a:solidFill>
                <a:schemeClr val="accent5">
                  <a:lumMod val="10000"/>
                </a:schemeClr>
              </a:solidFill>
            </a:endParaRPr>
          </a:p>
        </p:txBody>
      </p:sp>
      <p:grpSp>
        <p:nvGrpSpPr>
          <p:cNvPr id="9" name="Group 58"/>
          <p:cNvGrpSpPr>
            <a:grpSpLocks/>
          </p:cNvGrpSpPr>
          <p:nvPr/>
        </p:nvGrpSpPr>
        <p:grpSpPr bwMode="auto">
          <a:xfrm>
            <a:off x="1500167" y="1214438"/>
            <a:ext cx="6000792" cy="1071562"/>
            <a:chOff x="1289" y="582"/>
            <a:chExt cx="668" cy="668"/>
          </a:xfrm>
        </p:grpSpPr>
        <p:sp>
          <p:nvSpPr>
            <p:cNvPr id="10" name="Oval 59"/>
            <p:cNvSpPr>
              <a:spLocks noChangeArrowheads="1"/>
            </p:cNvSpPr>
            <p:nvPr/>
          </p:nvSpPr>
          <p:spPr bwMode="gray">
            <a:xfrm>
              <a:off x="1289" y="582"/>
              <a:ext cx="668" cy="668"/>
            </a:xfrm>
            <a:prstGeom prst="ellipse">
              <a:avLst/>
            </a:prstGeom>
            <a:solidFill>
              <a:srgbClr val="333333"/>
            </a:solidFill>
            <a:ln w="38100" algn="ctr">
              <a:noFill/>
              <a:round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ru-RU"/>
            </a:p>
          </p:txBody>
        </p:sp>
        <p:sp>
          <p:nvSpPr>
            <p:cNvPr id="11" name="Oval 60"/>
            <p:cNvSpPr>
              <a:spLocks noChangeArrowheads="1"/>
            </p:cNvSpPr>
            <p:nvPr/>
          </p:nvSpPr>
          <p:spPr bwMode="gray">
            <a:xfrm>
              <a:off x="1296" y="587"/>
              <a:ext cx="646" cy="647"/>
            </a:xfrm>
            <a:prstGeom prst="ellipse">
              <a:avLst/>
            </a:prstGeom>
            <a:gradFill rotWithShape="1">
              <a:gsLst>
                <a:gs pos="0">
                  <a:srgbClr val="636869"/>
                </a:gs>
                <a:gs pos="100000">
                  <a:srgbClr val="D6E1E2"/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</p:spPr>
          <p:txBody>
            <a:bodyPr vert="eaVert" wrap="none" anchor="ctr"/>
            <a:lstStyle/>
            <a:p>
              <a:endParaRPr lang="ru-RU"/>
            </a:p>
          </p:txBody>
        </p:sp>
        <p:sp>
          <p:nvSpPr>
            <p:cNvPr id="12" name="Oval 61"/>
            <p:cNvSpPr>
              <a:spLocks noChangeArrowheads="1"/>
            </p:cNvSpPr>
            <p:nvPr/>
          </p:nvSpPr>
          <p:spPr bwMode="gray">
            <a:xfrm>
              <a:off x="1304" y="591"/>
              <a:ext cx="631" cy="631"/>
            </a:xfrm>
            <a:prstGeom prst="ellipse">
              <a:avLst/>
            </a:prstGeom>
            <a:gradFill rotWithShape="1">
              <a:gsLst>
                <a:gs pos="0">
                  <a:srgbClr val="D6E1E2">
                    <a:alpha val="0"/>
                  </a:srgbClr>
                </a:gs>
                <a:gs pos="100000">
                  <a:srgbClr val="F1F5F5"/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</p:spPr>
          <p:txBody>
            <a:bodyPr vert="eaVert" wrap="none" anchor="ctr"/>
            <a:lstStyle/>
            <a:p>
              <a:endParaRPr lang="ru-RU"/>
            </a:p>
          </p:txBody>
        </p:sp>
        <p:sp>
          <p:nvSpPr>
            <p:cNvPr id="13" name="Oval 62"/>
            <p:cNvSpPr>
              <a:spLocks noChangeArrowheads="1"/>
            </p:cNvSpPr>
            <p:nvPr/>
          </p:nvSpPr>
          <p:spPr bwMode="gray">
            <a:xfrm>
              <a:off x="1311" y="597"/>
              <a:ext cx="600" cy="589"/>
            </a:xfrm>
            <a:prstGeom prst="ellipse">
              <a:avLst/>
            </a:prstGeom>
            <a:gradFill rotWithShape="1">
              <a:gsLst>
                <a:gs pos="0">
                  <a:srgbClr val="AAB2B3"/>
                </a:gs>
                <a:gs pos="100000">
                  <a:srgbClr val="D6E1E2">
                    <a:alpha val="48000"/>
                  </a:srgbClr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</p:spPr>
          <p:txBody>
            <a:bodyPr vert="eaVert" wrap="none" anchor="ctr"/>
            <a:lstStyle/>
            <a:p>
              <a:endParaRPr lang="ru-RU"/>
            </a:p>
          </p:txBody>
        </p:sp>
        <p:sp>
          <p:nvSpPr>
            <p:cNvPr id="14" name="Oval 63"/>
            <p:cNvSpPr>
              <a:spLocks noChangeArrowheads="1"/>
            </p:cNvSpPr>
            <p:nvPr/>
          </p:nvSpPr>
          <p:spPr bwMode="gray">
            <a:xfrm>
              <a:off x="1346" y="613"/>
              <a:ext cx="533" cy="479"/>
            </a:xfrm>
            <a:prstGeom prst="ellipse">
              <a:avLst/>
            </a:prstGeom>
            <a:gradFill rotWithShape="1">
              <a:gsLst>
                <a:gs pos="0">
                  <a:srgbClr val="FFFFFF"/>
                </a:gs>
                <a:gs pos="100000">
                  <a:srgbClr val="D6E1E2">
                    <a:alpha val="37999"/>
                  </a:srgbClr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</p:spPr>
          <p:txBody>
            <a:bodyPr vert="eaVert" wrap="none" anchor="ctr"/>
            <a:lstStyle/>
            <a:p>
              <a:endParaRPr lang="ru-RU"/>
            </a:p>
          </p:txBody>
        </p:sp>
      </p:grpSp>
      <p:sp>
        <p:nvSpPr>
          <p:cNvPr id="15" name="Text Box 64"/>
          <p:cNvSpPr txBox="1">
            <a:spLocks noChangeArrowheads="1"/>
          </p:cNvSpPr>
          <p:nvPr/>
        </p:nvSpPr>
        <p:spPr bwMode="gray">
          <a:xfrm>
            <a:off x="2071670" y="1500188"/>
            <a:ext cx="5143536" cy="46166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2400" b="1" i="1" dirty="0" smtClean="0"/>
              <a:t>Межличностная коммуникация</a:t>
            </a:r>
            <a:endParaRPr lang="en-US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000"/>
                            </p:stCondLst>
                            <p:childTnLst>
                              <p:par>
                                <p:cTn id="26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animBg="1"/>
      <p:bldP spid="6" grpId="0" animBg="1"/>
      <p:bldP spid="7" grpId="0" animBg="1"/>
      <p:bldP spid="1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1643050"/>
            <a:ext cx="8229600" cy="1143000"/>
          </a:xfrm>
        </p:spPr>
        <p:txBody>
          <a:bodyPr/>
          <a:lstStyle/>
          <a:p>
            <a:r>
              <a:rPr lang="ru-RU" sz="3600" b="1" dirty="0" smtClean="0"/>
              <a:t/>
            </a:r>
            <a:br>
              <a:rPr lang="ru-RU" sz="3600" b="1" dirty="0" smtClean="0"/>
            </a:br>
            <a:endParaRPr lang="ru-RU" dirty="0"/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357158" y="571480"/>
            <a:ext cx="8501062" cy="857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 algn="ctr">
              <a:defRPr/>
            </a:pPr>
            <a:r>
              <a:rPr lang="ru-RU" sz="3600" b="1" i="1" dirty="0" smtClean="0">
                <a:solidFill>
                  <a:schemeClr val="accent1">
                    <a:lumMod val="50000"/>
                  </a:schemeClr>
                </a:solidFill>
              </a:rPr>
              <a:t>Методы и формы информационной   работы</a:t>
            </a:r>
            <a:r>
              <a:rPr lang="ru-RU" sz="4400" b="1" dirty="0" smtClean="0"/>
              <a:t/>
            </a:r>
            <a:br>
              <a:rPr lang="ru-RU" sz="4400" b="1" dirty="0" smtClean="0"/>
            </a:br>
            <a:endParaRPr kumimoji="0" lang="en-US" sz="44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5" name="AutoShape 81"/>
          <p:cNvSpPr>
            <a:spLocks noChangeArrowheads="1"/>
          </p:cNvSpPr>
          <p:nvPr/>
        </p:nvSpPr>
        <p:spPr bwMode="gray">
          <a:xfrm>
            <a:off x="571500" y="2000250"/>
            <a:ext cx="8072438" cy="4572000"/>
          </a:xfrm>
          <a:prstGeom prst="roundRect">
            <a:avLst>
              <a:gd name="adj" fmla="val 17509"/>
            </a:avLst>
          </a:prstGeom>
          <a:gradFill rotWithShape="1">
            <a:gsLst>
              <a:gs pos="0">
                <a:srgbClr val="B59F43"/>
              </a:gs>
              <a:gs pos="100000">
                <a:srgbClr val="8F8849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6" name="AutoShape 82"/>
          <p:cNvSpPr>
            <a:spLocks noChangeArrowheads="1"/>
          </p:cNvSpPr>
          <p:nvPr/>
        </p:nvSpPr>
        <p:spPr bwMode="gray">
          <a:xfrm>
            <a:off x="642938" y="2143125"/>
            <a:ext cx="7929562" cy="4357688"/>
          </a:xfrm>
          <a:prstGeom prst="roundRect">
            <a:avLst>
              <a:gd name="adj" fmla="val 16667"/>
            </a:avLst>
          </a:prstGeom>
          <a:solidFill>
            <a:srgbClr val="E9E065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7" name="AutoShape 84"/>
          <p:cNvSpPr>
            <a:spLocks noChangeArrowheads="1"/>
          </p:cNvSpPr>
          <p:nvPr/>
        </p:nvSpPr>
        <p:spPr bwMode="gray">
          <a:xfrm>
            <a:off x="714375" y="2286000"/>
            <a:ext cx="7786688" cy="714375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rgbClr val="F8F5CC"/>
              </a:gs>
              <a:gs pos="100000">
                <a:srgbClr val="E9E065"/>
              </a:gs>
            </a:gsLst>
            <a:lin ang="54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8" name="Text Box 92"/>
          <p:cNvSpPr txBox="1">
            <a:spLocks noChangeArrowheads="1"/>
          </p:cNvSpPr>
          <p:nvPr/>
        </p:nvSpPr>
        <p:spPr bwMode="gray">
          <a:xfrm>
            <a:off x="1000101" y="2663510"/>
            <a:ext cx="7286676" cy="390876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indent="-457200" algn="just">
              <a:buBlip>
                <a:blip r:embed="rId2"/>
              </a:buBlip>
              <a:defRPr/>
            </a:pPr>
            <a:r>
              <a:rPr lang="ru-RU" sz="2800" dirty="0" smtClean="0"/>
              <a:t> </a:t>
            </a:r>
            <a:r>
              <a:rPr lang="ru-RU" sz="2400" dirty="0" smtClean="0"/>
              <a:t>Самый действенный способ проинформировать членов профсоюза – просто рассказать им то, что вы хотите. Сделать это можно путем публичного выступления, которое, по необходимости, можно организовать самостоятельно или воспользоваться возможностью, когда все собираются на каком-нибудь мероприятии. Нельзя упускать любую возможность выступать перед коллективом.</a:t>
            </a:r>
            <a:endParaRPr lang="ru-RU" sz="2400" b="1" i="1" dirty="0" smtClean="0"/>
          </a:p>
          <a:p>
            <a:pPr indent="-457200" algn="just">
              <a:buBlip>
                <a:blip r:embed="rId2"/>
              </a:buBlip>
              <a:defRPr/>
            </a:pPr>
            <a:endParaRPr lang="ru-RU" sz="2800" dirty="0">
              <a:solidFill>
                <a:schemeClr val="accent5">
                  <a:lumMod val="10000"/>
                </a:schemeClr>
              </a:solidFill>
            </a:endParaRPr>
          </a:p>
        </p:txBody>
      </p:sp>
      <p:grpSp>
        <p:nvGrpSpPr>
          <p:cNvPr id="3" name="Group 58"/>
          <p:cNvGrpSpPr>
            <a:grpSpLocks/>
          </p:cNvGrpSpPr>
          <p:nvPr/>
        </p:nvGrpSpPr>
        <p:grpSpPr bwMode="auto">
          <a:xfrm>
            <a:off x="1500167" y="1214438"/>
            <a:ext cx="6000792" cy="1071562"/>
            <a:chOff x="1289" y="582"/>
            <a:chExt cx="668" cy="668"/>
          </a:xfrm>
        </p:grpSpPr>
        <p:sp>
          <p:nvSpPr>
            <p:cNvPr id="10" name="Oval 59"/>
            <p:cNvSpPr>
              <a:spLocks noChangeArrowheads="1"/>
            </p:cNvSpPr>
            <p:nvPr/>
          </p:nvSpPr>
          <p:spPr bwMode="gray">
            <a:xfrm>
              <a:off x="1289" y="582"/>
              <a:ext cx="668" cy="668"/>
            </a:xfrm>
            <a:prstGeom prst="ellipse">
              <a:avLst/>
            </a:prstGeom>
            <a:solidFill>
              <a:srgbClr val="333333"/>
            </a:solidFill>
            <a:ln w="38100" algn="ctr">
              <a:noFill/>
              <a:round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ru-RU"/>
            </a:p>
          </p:txBody>
        </p:sp>
        <p:sp>
          <p:nvSpPr>
            <p:cNvPr id="11" name="Oval 60"/>
            <p:cNvSpPr>
              <a:spLocks noChangeArrowheads="1"/>
            </p:cNvSpPr>
            <p:nvPr/>
          </p:nvSpPr>
          <p:spPr bwMode="gray">
            <a:xfrm>
              <a:off x="1296" y="587"/>
              <a:ext cx="646" cy="647"/>
            </a:xfrm>
            <a:prstGeom prst="ellipse">
              <a:avLst/>
            </a:prstGeom>
            <a:gradFill rotWithShape="1">
              <a:gsLst>
                <a:gs pos="0">
                  <a:srgbClr val="636869"/>
                </a:gs>
                <a:gs pos="100000">
                  <a:srgbClr val="D6E1E2"/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</p:spPr>
          <p:txBody>
            <a:bodyPr vert="eaVert" wrap="none" anchor="ctr"/>
            <a:lstStyle/>
            <a:p>
              <a:endParaRPr lang="ru-RU"/>
            </a:p>
          </p:txBody>
        </p:sp>
        <p:sp>
          <p:nvSpPr>
            <p:cNvPr id="12" name="Oval 61"/>
            <p:cNvSpPr>
              <a:spLocks noChangeArrowheads="1"/>
            </p:cNvSpPr>
            <p:nvPr/>
          </p:nvSpPr>
          <p:spPr bwMode="gray">
            <a:xfrm>
              <a:off x="1304" y="591"/>
              <a:ext cx="631" cy="631"/>
            </a:xfrm>
            <a:prstGeom prst="ellipse">
              <a:avLst/>
            </a:prstGeom>
            <a:gradFill rotWithShape="1">
              <a:gsLst>
                <a:gs pos="0">
                  <a:srgbClr val="D6E1E2">
                    <a:alpha val="0"/>
                  </a:srgbClr>
                </a:gs>
                <a:gs pos="100000">
                  <a:srgbClr val="F1F5F5"/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</p:spPr>
          <p:txBody>
            <a:bodyPr vert="eaVert" wrap="none" anchor="ctr"/>
            <a:lstStyle/>
            <a:p>
              <a:endParaRPr lang="ru-RU"/>
            </a:p>
          </p:txBody>
        </p:sp>
        <p:sp>
          <p:nvSpPr>
            <p:cNvPr id="13" name="Oval 62"/>
            <p:cNvSpPr>
              <a:spLocks noChangeArrowheads="1"/>
            </p:cNvSpPr>
            <p:nvPr/>
          </p:nvSpPr>
          <p:spPr bwMode="gray">
            <a:xfrm>
              <a:off x="1311" y="597"/>
              <a:ext cx="600" cy="589"/>
            </a:xfrm>
            <a:prstGeom prst="ellipse">
              <a:avLst/>
            </a:prstGeom>
            <a:gradFill rotWithShape="1">
              <a:gsLst>
                <a:gs pos="0">
                  <a:srgbClr val="AAB2B3"/>
                </a:gs>
                <a:gs pos="100000">
                  <a:srgbClr val="D6E1E2">
                    <a:alpha val="48000"/>
                  </a:srgbClr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</p:spPr>
          <p:txBody>
            <a:bodyPr vert="eaVert" wrap="none" anchor="ctr"/>
            <a:lstStyle/>
            <a:p>
              <a:endParaRPr lang="ru-RU"/>
            </a:p>
          </p:txBody>
        </p:sp>
        <p:sp>
          <p:nvSpPr>
            <p:cNvPr id="14" name="Oval 63"/>
            <p:cNvSpPr>
              <a:spLocks noChangeArrowheads="1"/>
            </p:cNvSpPr>
            <p:nvPr/>
          </p:nvSpPr>
          <p:spPr bwMode="gray">
            <a:xfrm>
              <a:off x="1346" y="613"/>
              <a:ext cx="533" cy="479"/>
            </a:xfrm>
            <a:prstGeom prst="ellipse">
              <a:avLst/>
            </a:prstGeom>
            <a:gradFill rotWithShape="1">
              <a:gsLst>
                <a:gs pos="0">
                  <a:srgbClr val="FFFFFF"/>
                </a:gs>
                <a:gs pos="100000">
                  <a:srgbClr val="D6E1E2">
                    <a:alpha val="37999"/>
                  </a:srgbClr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</p:spPr>
          <p:txBody>
            <a:bodyPr vert="eaVert" wrap="none" anchor="ctr"/>
            <a:lstStyle/>
            <a:p>
              <a:endParaRPr lang="ru-RU"/>
            </a:p>
          </p:txBody>
        </p:sp>
      </p:grpSp>
      <p:sp>
        <p:nvSpPr>
          <p:cNvPr id="15" name="Text Box 64"/>
          <p:cNvSpPr txBox="1">
            <a:spLocks noChangeArrowheads="1"/>
          </p:cNvSpPr>
          <p:nvPr/>
        </p:nvSpPr>
        <p:spPr bwMode="gray">
          <a:xfrm>
            <a:off x="2071670" y="1500188"/>
            <a:ext cx="5143536" cy="46166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ru-RU" sz="2400" b="1" i="1" dirty="0" smtClean="0"/>
              <a:t>Публичные выступления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1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1643050"/>
            <a:ext cx="8229600" cy="1143000"/>
          </a:xfrm>
        </p:spPr>
        <p:txBody>
          <a:bodyPr/>
          <a:lstStyle/>
          <a:p>
            <a:r>
              <a:rPr lang="ru-RU" sz="3600" b="1" dirty="0" smtClean="0"/>
              <a:t/>
            </a:r>
            <a:br>
              <a:rPr lang="ru-RU" sz="3600" b="1" dirty="0" smtClean="0"/>
            </a:br>
            <a:endParaRPr lang="ru-RU" dirty="0"/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357158" y="571480"/>
            <a:ext cx="8501062" cy="857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 algn="ctr">
              <a:defRPr/>
            </a:pPr>
            <a:r>
              <a:rPr lang="ru-RU" sz="3600" b="1" i="1" dirty="0" smtClean="0">
                <a:solidFill>
                  <a:schemeClr val="accent1">
                    <a:lumMod val="50000"/>
                  </a:schemeClr>
                </a:solidFill>
              </a:rPr>
              <a:t>Методы и формы информационной   работы</a:t>
            </a:r>
            <a:r>
              <a:rPr lang="ru-RU" sz="4400" b="1" dirty="0" smtClean="0"/>
              <a:t/>
            </a:r>
            <a:br>
              <a:rPr lang="ru-RU" sz="4400" b="1" dirty="0" smtClean="0"/>
            </a:br>
            <a:endParaRPr kumimoji="0" lang="en-US" sz="44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5" name="AutoShape 81"/>
          <p:cNvSpPr>
            <a:spLocks noChangeArrowheads="1"/>
          </p:cNvSpPr>
          <p:nvPr/>
        </p:nvSpPr>
        <p:spPr bwMode="gray">
          <a:xfrm>
            <a:off x="571500" y="2000250"/>
            <a:ext cx="8072438" cy="4572000"/>
          </a:xfrm>
          <a:prstGeom prst="roundRect">
            <a:avLst>
              <a:gd name="adj" fmla="val 17509"/>
            </a:avLst>
          </a:prstGeom>
          <a:gradFill rotWithShape="1">
            <a:gsLst>
              <a:gs pos="0">
                <a:srgbClr val="B59F43"/>
              </a:gs>
              <a:gs pos="100000">
                <a:srgbClr val="8F8849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6" name="AutoShape 82"/>
          <p:cNvSpPr>
            <a:spLocks noChangeArrowheads="1"/>
          </p:cNvSpPr>
          <p:nvPr/>
        </p:nvSpPr>
        <p:spPr bwMode="gray">
          <a:xfrm>
            <a:off x="642938" y="2143125"/>
            <a:ext cx="7929562" cy="4357688"/>
          </a:xfrm>
          <a:prstGeom prst="roundRect">
            <a:avLst>
              <a:gd name="adj" fmla="val 16667"/>
            </a:avLst>
          </a:prstGeom>
          <a:solidFill>
            <a:srgbClr val="E9E065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7" name="AutoShape 84"/>
          <p:cNvSpPr>
            <a:spLocks noChangeArrowheads="1"/>
          </p:cNvSpPr>
          <p:nvPr/>
        </p:nvSpPr>
        <p:spPr bwMode="gray">
          <a:xfrm>
            <a:off x="714375" y="2286000"/>
            <a:ext cx="7786688" cy="714375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rgbClr val="F8F5CC"/>
              </a:gs>
              <a:gs pos="100000">
                <a:srgbClr val="E9E065"/>
              </a:gs>
            </a:gsLst>
            <a:lin ang="54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8" name="Text Box 92"/>
          <p:cNvSpPr txBox="1">
            <a:spLocks noChangeArrowheads="1"/>
          </p:cNvSpPr>
          <p:nvPr/>
        </p:nvSpPr>
        <p:spPr bwMode="gray">
          <a:xfrm>
            <a:off x="1071539" y="2428868"/>
            <a:ext cx="7215238" cy="397031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indent="-457200" algn="just">
              <a:buBlip>
                <a:blip r:embed="rId2"/>
              </a:buBlip>
              <a:defRPr/>
            </a:pPr>
            <a:r>
              <a:rPr lang="ru-RU" sz="2800" dirty="0" smtClean="0"/>
              <a:t> </a:t>
            </a:r>
            <a:r>
              <a:rPr lang="ru-RU" sz="2800" dirty="0" smtClean="0">
                <a:latin typeface="Arial" pitchFamily="34" charset="0"/>
                <a:cs typeface="Arial" pitchFamily="34" charset="0"/>
              </a:rPr>
              <a:t>«Обратная связь» – это не только активные методы выяснения мнения, это еще те случаи, когда члены вашей организации  сами проявляют инициативу, обращаются в профком.</a:t>
            </a:r>
          </a:p>
          <a:p>
            <a:pPr indent="-457200" algn="just">
              <a:buBlip>
                <a:blip r:embed="rId2"/>
              </a:buBlip>
              <a:defRPr/>
            </a:pPr>
            <a:r>
              <a:rPr lang="ru-RU" sz="2800" dirty="0" smtClean="0">
                <a:latin typeface="Arial" pitchFamily="34" charset="0"/>
                <a:cs typeface="Arial" pitchFamily="34" charset="0"/>
              </a:rPr>
              <a:t>Информация о местонахождении профкома, расписание его работы  и контактные телефоны должны быть общедоступны.</a:t>
            </a:r>
          </a:p>
        </p:txBody>
      </p:sp>
      <p:grpSp>
        <p:nvGrpSpPr>
          <p:cNvPr id="3" name="Group 58"/>
          <p:cNvGrpSpPr>
            <a:grpSpLocks/>
          </p:cNvGrpSpPr>
          <p:nvPr/>
        </p:nvGrpSpPr>
        <p:grpSpPr bwMode="auto">
          <a:xfrm>
            <a:off x="1500167" y="1214438"/>
            <a:ext cx="6000792" cy="1071562"/>
            <a:chOff x="1289" y="582"/>
            <a:chExt cx="668" cy="668"/>
          </a:xfrm>
        </p:grpSpPr>
        <p:sp>
          <p:nvSpPr>
            <p:cNvPr id="10" name="Oval 59"/>
            <p:cNvSpPr>
              <a:spLocks noChangeArrowheads="1"/>
            </p:cNvSpPr>
            <p:nvPr/>
          </p:nvSpPr>
          <p:spPr bwMode="gray">
            <a:xfrm>
              <a:off x="1289" y="582"/>
              <a:ext cx="668" cy="668"/>
            </a:xfrm>
            <a:prstGeom prst="ellipse">
              <a:avLst/>
            </a:prstGeom>
            <a:solidFill>
              <a:srgbClr val="333333"/>
            </a:solidFill>
            <a:ln w="38100" algn="ctr">
              <a:noFill/>
              <a:round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ru-RU"/>
            </a:p>
          </p:txBody>
        </p:sp>
        <p:sp>
          <p:nvSpPr>
            <p:cNvPr id="11" name="Oval 60"/>
            <p:cNvSpPr>
              <a:spLocks noChangeArrowheads="1"/>
            </p:cNvSpPr>
            <p:nvPr/>
          </p:nvSpPr>
          <p:spPr bwMode="gray">
            <a:xfrm>
              <a:off x="1296" y="587"/>
              <a:ext cx="646" cy="647"/>
            </a:xfrm>
            <a:prstGeom prst="ellipse">
              <a:avLst/>
            </a:prstGeom>
            <a:gradFill rotWithShape="1">
              <a:gsLst>
                <a:gs pos="0">
                  <a:srgbClr val="636869"/>
                </a:gs>
                <a:gs pos="100000">
                  <a:srgbClr val="D6E1E2"/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</p:spPr>
          <p:txBody>
            <a:bodyPr vert="eaVert" wrap="none" anchor="ctr"/>
            <a:lstStyle/>
            <a:p>
              <a:endParaRPr lang="ru-RU"/>
            </a:p>
          </p:txBody>
        </p:sp>
        <p:sp>
          <p:nvSpPr>
            <p:cNvPr id="12" name="Oval 61"/>
            <p:cNvSpPr>
              <a:spLocks noChangeArrowheads="1"/>
            </p:cNvSpPr>
            <p:nvPr/>
          </p:nvSpPr>
          <p:spPr bwMode="gray">
            <a:xfrm>
              <a:off x="1304" y="591"/>
              <a:ext cx="631" cy="631"/>
            </a:xfrm>
            <a:prstGeom prst="ellipse">
              <a:avLst/>
            </a:prstGeom>
            <a:gradFill rotWithShape="1">
              <a:gsLst>
                <a:gs pos="0">
                  <a:srgbClr val="D6E1E2">
                    <a:alpha val="0"/>
                  </a:srgbClr>
                </a:gs>
                <a:gs pos="100000">
                  <a:srgbClr val="F1F5F5"/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</p:spPr>
          <p:txBody>
            <a:bodyPr vert="eaVert" wrap="none" anchor="ctr"/>
            <a:lstStyle/>
            <a:p>
              <a:endParaRPr lang="ru-RU"/>
            </a:p>
          </p:txBody>
        </p:sp>
        <p:sp>
          <p:nvSpPr>
            <p:cNvPr id="13" name="Oval 62"/>
            <p:cNvSpPr>
              <a:spLocks noChangeArrowheads="1"/>
            </p:cNvSpPr>
            <p:nvPr/>
          </p:nvSpPr>
          <p:spPr bwMode="gray">
            <a:xfrm>
              <a:off x="1311" y="597"/>
              <a:ext cx="600" cy="589"/>
            </a:xfrm>
            <a:prstGeom prst="ellipse">
              <a:avLst/>
            </a:prstGeom>
            <a:gradFill rotWithShape="1">
              <a:gsLst>
                <a:gs pos="0">
                  <a:srgbClr val="AAB2B3"/>
                </a:gs>
                <a:gs pos="100000">
                  <a:srgbClr val="D6E1E2">
                    <a:alpha val="48000"/>
                  </a:srgbClr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</p:spPr>
          <p:txBody>
            <a:bodyPr vert="eaVert" wrap="none" anchor="ctr"/>
            <a:lstStyle/>
            <a:p>
              <a:endParaRPr lang="ru-RU"/>
            </a:p>
          </p:txBody>
        </p:sp>
        <p:sp>
          <p:nvSpPr>
            <p:cNvPr id="14" name="Oval 63"/>
            <p:cNvSpPr>
              <a:spLocks noChangeArrowheads="1"/>
            </p:cNvSpPr>
            <p:nvPr/>
          </p:nvSpPr>
          <p:spPr bwMode="gray">
            <a:xfrm>
              <a:off x="1346" y="613"/>
              <a:ext cx="533" cy="479"/>
            </a:xfrm>
            <a:prstGeom prst="ellipse">
              <a:avLst/>
            </a:prstGeom>
            <a:gradFill rotWithShape="1">
              <a:gsLst>
                <a:gs pos="0">
                  <a:srgbClr val="FFFFFF"/>
                </a:gs>
                <a:gs pos="100000">
                  <a:srgbClr val="D6E1E2">
                    <a:alpha val="37999"/>
                  </a:srgbClr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</p:spPr>
          <p:txBody>
            <a:bodyPr vert="eaVert" wrap="none" anchor="ctr"/>
            <a:lstStyle/>
            <a:p>
              <a:endParaRPr lang="ru-RU"/>
            </a:p>
          </p:txBody>
        </p:sp>
      </p:grpSp>
      <p:sp>
        <p:nvSpPr>
          <p:cNvPr id="15" name="Text Box 64"/>
          <p:cNvSpPr txBox="1">
            <a:spLocks noChangeArrowheads="1"/>
          </p:cNvSpPr>
          <p:nvPr/>
        </p:nvSpPr>
        <p:spPr bwMode="gray">
          <a:xfrm>
            <a:off x="2000232" y="1312119"/>
            <a:ext cx="5143536" cy="83099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ru-RU" sz="2400" b="1" i="1" dirty="0" smtClean="0"/>
              <a:t>Контактная информация и обратная связь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000"/>
                            </p:stCondLst>
                            <p:childTnLst>
                              <p:par>
                                <p:cTn id="28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1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1643050"/>
            <a:ext cx="8229600" cy="1143000"/>
          </a:xfrm>
        </p:spPr>
        <p:txBody>
          <a:bodyPr/>
          <a:lstStyle/>
          <a:p>
            <a:r>
              <a:rPr lang="ru-RU" sz="3600" b="1" dirty="0" smtClean="0"/>
              <a:t/>
            </a:r>
            <a:br>
              <a:rPr lang="ru-RU" sz="3600" b="1" dirty="0" smtClean="0"/>
            </a:br>
            <a:endParaRPr lang="ru-RU" dirty="0"/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357158" y="571480"/>
            <a:ext cx="8501062" cy="857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 algn="ctr">
              <a:defRPr/>
            </a:pPr>
            <a:r>
              <a:rPr lang="ru-RU" sz="3600" b="1" i="1" dirty="0" smtClean="0">
                <a:solidFill>
                  <a:schemeClr val="accent1">
                    <a:lumMod val="50000"/>
                  </a:schemeClr>
                </a:solidFill>
              </a:rPr>
              <a:t>Методы и формы информационной   работы</a:t>
            </a:r>
            <a:r>
              <a:rPr lang="ru-RU" sz="4400" b="1" dirty="0" smtClean="0"/>
              <a:t/>
            </a:r>
            <a:br>
              <a:rPr lang="ru-RU" sz="4400" b="1" dirty="0" smtClean="0"/>
            </a:br>
            <a:endParaRPr kumimoji="0" lang="en-US" sz="44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5" name="AutoShape 81"/>
          <p:cNvSpPr>
            <a:spLocks noChangeArrowheads="1"/>
          </p:cNvSpPr>
          <p:nvPr/>
        </p:nvSpPr>
        <p:spPr bwMode="gray">
          <a:xfrm>
            <a:off x="571500" y="2000250"/>
            <a:ext cx="8072438" cy="4572000"/>
          </a:xfrm>
          <a:prstGeom prst="roundRect">
            <a:avLst>
              <a:gd name="adj" fmla="val 17509"/>
            </a:avLst>
          </a:prstGeom>
          <a:gradFill rotWithShape="1">
            <a:gsLst>
              <a:gs pos="0">
                <a:srgbClr val="B59F43"/>
              </a:gs>
              <a:gs pos="100000">
                <a:srgbClr val="8F8849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6" name="AutoShape 82"/>
          <p:cNvSpPr>
            <a:spLocks noChangeArrowheads="1"/>
          </p:cNvSpPr>
          <p:nvPr/>
        </p:nvSpPr>
        <p:spPr bwMode="gray">
          <a:xfrm>
            <a:off x="642938" y="2143125"/>
            <a:ext cx="7929562" cy="4357688"/>
          </a:xfrm>
          <a:prstGeom prst="roundRect">
            <a:avLst>
              <a:gd name="adj" fmla="val 16667"/>
            </a:avLst>
          </a:prstGeom>
          <a:solidFill>
            <a:srgbClr val="E9E065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7" name="AutoShape 84"/>
          <p:cNvSpPr>
            <a:spLocks noChangeArrowheads="1"/>
          </p:cNvSpPr>
          <p:nvPr/>
        </p:nvSpPr>
        <p:spPr bwMode="gray">
          <a:xfrm>
            <a:off x="714375" y="2286000"/>
            <a:ext cx="7786688" cy="714375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rgbClr val="F8F5CC"/>
              </a:gs>
              <a:gs pos="100000">
                <a:srgbClr val="E9E065"/>
              </a:gs>
            </a:gsLst>
            <a:lin ang="54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8" name="Text Box 92"/>
          <p:cNvSpPr txBox="1">
            <a:spLocks noChangeArrowheads="1"/>
          </p:cNvSpPr>
          <p:nvPr/>
        </p:nvSpPr>
        <p:spPr bwMode="gray">
          <a:xfrm>
            <a:off x="1071539" y="2428868"/>
            <a:ext cx="7215238" cy="397031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indent="-457200" algn="just">
              <a:buBlip>
                <a:blip r:embed="rId2"/>
              </a:buBlip>
              <a:defRPr/>
            </a:pPr>
            <a:r>
              <a:rPr lang="ru-RU" sz="2800" dirty="0" smtClean="0"/>
              <a:t> Это наиболее простой и привычный способ распространения информации широкой аудитории. Информационные сообщения, заложенные в объявления, необходимо формулировать прямолинейно, лаконично и четко. Само объявление необходимо делать ярким, красочным и выделяющимся на общем фоне.</a:t>
            </a:r>
            <a:endParaRPr lang="ru-RU" sz="2800" dirty="0" smtClean="0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3" name="Group 58"/>
          <p:cNvGrpSpPr>
            <a:grpSpLocks/>
          </p:cNvGrpSpPr>
          <p:nvPr/>
        </p:nvGrpSpPr>
        <p:grpSpPr bwMode="auto">
          <a:xfrm>
            <a:off x="1500167" y="1214438"/>
            <a:ext cx="6000792" cy="1071562"/>
            <a:chOff x="1289" y="582"/>
            <a:chExt cx="668" cy="668"/>
          </a:xfrm>
        </p:grpSpPr>
        <p:sp>
          <p:nvSpPr>
            <p:cNvPr id="10" name="Oval 59"/>
            <p:cNvSpPr>
              <a:spLocks noChangeArrowheads="1"/>
            </p:cNvSpPr>
            <p:nvPr/>
          </p:nvSpPr>
          <p:spPr bwMode="gray">
            <a:xfrm>
              <a:off x="1289" y="582"/>
              <a:ext cx="668" cy="668"/>
            </a:xfrm>
            <a:prstGeom prst="ellipse">
              <a:avLst/>
            </a:prstGeom>
            <a:solidFill>
              <a:srgbClr val="333333"/>
            </a:solidFill>
            <a:ln w="38100" algn="ctr">
              <a:noFill/>
              <a:round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ru-RU"/>
            </a:p>
          </p:txBody>
        </p:sp>
        <p:sp>
          <p:nvSpPr>
            <p:cNvPr id="11" name="Oval 60"/>
            <p:cNvSpPr>
              <a:spLocks noChangeArrowheads="1"/>
            </p:cNvSpPr>
            <p:nvPr/>
          </p:nvSpPr>
          <p:spPr bwMode="gray">
            <a:xfrm>
              <a:off x="1296" y="587"/>
              <a:ext cx="646" cy="647"/>
            </a:xfrm>
            <a:prstGeom prst="ellipse">
              <a:avLst/>
            </a:prstGeom>
            <a:gradFill rotWithShape="1">
              <a:gsLst>
                <a:gs pos="0">
                  <a:srgbClr val="636869"/>
                </a:gs>
                <a:gs pos="100000">
                  <a:srgbClr val="D6E1E2"/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</p:spPr>
          <p:txBody>
            <a:bodyPr vert="eaVert" wrap="none" anchor="ctr"/>
            <a:lstStyle/>
            <a:p>
              <a:endParaRPr lang="ru-RU"/>
            </a:p>
          </p:txBody>
        </p:sp>
        <p:sp>
          <p:nvSpPr>
            <p:cNvPr id="12" name="Oval 61"/>
            <p:cNvSpPr>
              <a:spLocks noChangeArrowheads="1"/>
            </p:cNvSpPr>
            <p:nvPr/>
          </p:nvSpPr>
          <p:spPr bwMode="gray">
            <a:xfrm>
              <a:off x="1304" y="591"/>
              <a:ext cx="631" cy="631"/>
            </a:xfrm>
            <a:prstGeom prst="ellipse">
              <a:avLst/>
            </a:prstGeom>
            <a:gradFill rotWithShape="1">
              <a:gsLst>
                <a:gs pos="0">
                  <a:srgbClr val="D6E1E2">
                    <a:alpha val="0"/>
                  </a:srgbClr>
                </a:gs>
                <a:gs pos="100000">
                  <a:srgbClr val="F1F5F5"/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</p:spPr>
          <p:txBody>
            <a:bodyPr vert="eaVert" wrap="none" anchor="ctr"/>
            <a:lstStyle/>
            <a:p>
              <a:endParaRPr lang="ru-RU"/>
            </a:p>
          </p:txBody>
        </p:sp>
        <p:sp>
          <p:nvSpPr>
            <p:cNvPr id="13" name="Oval 62"/>
            <p:cNvSpPr>
              <a:spLocks noChangeArrowheads="1"/>
            </p:cNvSpPr>
            <p:nvPr/>
          </p:nvSpPr>
          <p:spPr bwMode="gray">
            <a:xfrm>
              <a:off x="1311" y="597"/>
              <a:ext cx="600" cy="589"/>
            </a:xfrm>
            <a:prstGeom prst="ellipse">
              <a:avLst/>
            </a:prstGeom>
            <a:gradFill rotWithShape="1">
              <a:gsLst>
                <a:gs pos="0">
                  <a:srgbClr val="AAB2B3"/>
                </a:gs>
                <a:gs pos="100000">
                  <a:srgbClr val="D6E1E2">
                    <a:alpha val="48000"/>
                  </a:srgbClr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</p:spPr>
          <p:txBody>
            <a:bodyPr vert="eaVert" wrap="none" anchor="ctr"/>
            <a:lstStyle/>
            <a:p>
              <a:endParaRPr lang="ru-RU"/>
            </a:p>
          </p:txBody>
        </p:sp>
        <p:sp>
          <p:nvSpPr>
            <p:cNvPr id="14" name="Oval 63"/>
            <p:cNvSpPr>
              <a:spLocks noChangeArrowheads="1"/>
            </p:cNvSpPr>
            <p:nvPr/>
          </p:nvSpPr>
          <p:spPr bwMode="gray">
            <a:xfrm>
              <a:off x="1346" y="613"/>
              <a:ext cx="533" cy="479"/>
            </a:xfrm>
            <a:prstGeom prst="ellipse">
              <a:avLst/>
            </a:prstGeom>
            <a:gradFill rotWithShape="1">
              <a:gsLst>
                <a:gs pos="0">
                  <a:srgbClr val="FFFFFF"/>
                </a:gs>
                <a:gs pos="100000">
                  <a:srgbClr val="D6E1E2">
                    <a:alpha val="37999"/>
                  </a:srgbClr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</p:spPr>
          <p:txBody>
            <a:bodyPr vert="eaVert" wrap="none" anchor="ctr"/>
            <a:lstStyle/>
            <a:p>
              <a:endParaRPr lang="ru-RU"/>
            </a:p>
          </p:txBody>
        </p:sp>
      </p:grpSp>
      <p:sp>
        <p:nvSpPr>
          <p:cNvPr id="15" name="Text Box 64"/>
          <p:cNvSpPr txBox="1">
            <a:spLocks noChangeArrowheads="1"/>
          </p:cNvSpPr>
          <p:nvPr/>
        </p:nvSpPr>
        <p:spPr bwMode="gray">
          <a:xfrm>
            <a:off x="1785918" y="1357298"/>
            <a:ext cx="5143536" cy="64633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ru-RU" sz="3600" b="1" dirty="0" smtClean="0"/>
              <a:t>Объявления</a:t>
            </a:r>
            <a:endParaRPr lang="ru-RU" sz="3600" b="1" i="1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15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1643050"/>
            <a:ext cx="8229600" cy="1143000"/>
          </a:xfrm>
        </p:spPr>
        <p:txBody>
          <a:bodyPr/>
          <a:lstStyle/>
          <a:p>
            <a:r>
              <a:rPr lang="ru-RU" sz="3600" b="1" dirty="0" smtClean="0"/>
              <a:t/>
            </a:r>
            <a:br>
              <a:rPr lang="ru-RU" sz="3600" b="1" dirty="0" smtClean="0"/>
            </a:br>
            <a:endParaRPr lang="ru-RU" dirty="0"/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357158" y="571480"/>
            <a:ext cx="8501062" cy="857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 algn="ctr">
              <a:defRPr/>
            </a:pPr>
            <a:r>
              <a:rPr lang="ru-RU" sz="3600" b="1" i="1" dirty="0" smtClean="0">
                <a:solidFill>
                  <a:schemeClr val="accent1">
                    <a:lumMod val="50000"/>
                  </a:schemeClr>
                </a:solidFill>
              </a:rPr>
              <a:t>Методы и формы информационной   работы</a:t>
            </a:r>
            <a:r>
              <a:rPr lang="ru-RU" sz="4400" b="1" dirty="0" smtClean="0"/>
              <a:t/>
            </a:r>
            <a:br>
              <a:rPr lang="ru-RU" sz="4400" b="1" dirty="0" smtClean="0"/>
            </a:br>
            <a:endParaRPr kumimoji="0" lang="en-US" sz="44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5" name="AutoShape 81"/>
          <p:cNvSpPr>
            <a:spLocks noChangeArrowheads="1"/>
          </p:cNvSpPr>
          <p:nvPr/>
        </p:nvSpPr>
        <p:spPr bwMode="gray">
          <a:xfrm>
            <a:off x="571500" y="2000250"/>
            <a:ext cx="8072438" cy="4572000"/>
          </a:xfrm>
          <a:prstGeom prst="roundRect">
            <a:avLst>
              <a:gd name="adj" fmla="val 17509"/>
            </a:avLst>
          </a:prstGeom>
          <a:gradFill rotWithShape="1">
            <a:gsLst>
              <a:gs pos="0">
                <a:srgbClr val="B59F43"/>
              </a:gs>
              <a:gs pos="100000">
                <a:srgbClr val="8F8849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6" name="AutoShape 82"/>
          <p:cNvSpPr>
            <a:spLocks noChangeArrowheads="1"/>
          </p:cNvSpPr>
          <p:nvPr/>
        </p:nvSpPr>
        <p:spPr bwMode="gray">
          <a:xfrm>
            <a:off x="642938" y="2143125"/>
            <a:ext cx="7929562" cy="4357688"/>
          </a:xfrm>
          <a:prstGeom prst="roundRect">
            <a:avLst>
              <a:gd name="adj" fmla="val 16667"/>
            </a:avLst>
          </a:prstGeom>
          <a:solidFill>
            <a:srgbClr val="E9E065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7" name="AutoShape 84"/>
          <p:cNvSpPr>
            <a:spLocks noChangeArrowheads="1"/>
          </p:cNvSpPr>
          <p:nvPr/>
        </p:nvSpPr>
        <p:spPr bwMode="gray">
          <a:xfrm>
            <a:off x="714375" y="2286000"/>
            <a:ext cx="7786688" cy="714375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rgbClr val="F8F5CC"/>
              </a:gs>
              <a:gs pos="100000">
                <a:srgbClr val="E9E065"/>
              </a:gs>
            </a:gsLst>
            <a:lin ang="54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8" name="Text Box 92"/>
          <p:cNvSpPr txBox="1">
            <a:spLocks noChangeArrowheads="1"/>
          </p:cNvSpPr>
          <p:nvPr/>
        </p:nvSpPr>
        <p:spPr bwMode="gray">
          <a:xfrm>
            <a:off x="1071539" y="2285992"/>
            <a:ext cx="7215238" cy="415498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indent="363538" algn="just">
              <a:buNone/>
            </a:pPr>
            <a:r>
              <a:rPr lang="ru-RU" sz="2400" dirty="0" smtClean="0"/>
              <a:t>Стенды – это основная и самая традиционная площадка для размещения важной профкомовской информации и ее необходимо сделать максимально эффективной. </a:t>
            </a:r>
          </a:p>
          <a:p>
            <a:pPr indent="363538" algn="just">
              <a:buNone/>
            </a:pPr>
            <a:r>
              <a:rPr lang="ru-RU" sz="2400" dirty="0" smtClean="0"/>
              <a:t>Чтобы стенды </a:t>
            </a:r>
            <a:r>
              <a:rPr lang="ru-RU" sz="2400" smtClean="0"/>
              <a:t>привлекали внимание</a:t>
            </a:r>
            <a:r>
              <a:rPr lang="ru-RU" sz="2400" dirty="0" smtClean="0"/>
              <a:t>, желательно, чтобы они даже внешне издалека отличались от других школьных стендов. Информация должна быть разбита на тематические блоки. Необходимо оперативно обновлять или удалять устаревшую информацию. </a:t>
            </a:r>
          </a:p>
        </p:txBody>
      </p:sp>
      <p:grpSp>
        <p:nvGrpSpPr>
          <p:cNvPr id="3" name="Group 58"/>
          <p:cNvGrpSpPr>
            <a:grpSpLocks/>
          </p:cNvGrpSpPr>
          <p:nvPr/>
        </p:nvGrpSpPr>
        <p:grpSpPr bwMode="auto">
          <a:xfrm>
            <a:off x="1500167" y="1214438"/>
            <a:ext cx="6000792" cy="1071562"/>
            <a:chOff x="1289" y="582"/>
            <a:chExt cx="668" cy="668"/>
          </a:xfrm>
        </p:grpSpPr>
        <p:sp>
          <p:nvSpPr>
            <p:cNvPr id="10" name="Oval 59"/>
            <p:cNvSpPr>
              <a:spLocks noChangeArrowheads="1"/>
            </p:cNvSpPr>
            <p:nvPr/>
          </p:nvSpPr>
          <p:spPr bwMode="gray">
            <a:xfrm>
              <a:off x="1289" y="582"/>
              <a:ext cx="668" cy="668"/>
            </a:xfrm>
            <a:prstGeom prst="ellipse">
              <a:avLst/>
            </a:prstGeom>
            <a:solidFill>
              <a:srgbClr val="333333"/>
            </a:solidFill>
            <a:ln w="38100" algn="ctr">
              <a:noFill/>
              <a:round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ru-RU"/>
            </a:p>
          </p:txBody>
        </p:sp>
        <p:sp>
          <p:nvSpPr>
            <p:cNvPr id="11" name="Oval 60"/>
            <p:cNvSpPr>
              <a:spLocks noChangeArrowheads="1"/>
            </p:cNvSpPr>
            <p:nvPr/>
          </p:nvSpPr>
          <p:spPr bwMode="gray">
            <a:xfrm>
              <a:off x="1296" y="587"/>
              <a:ext cx="646" cy="647"/>
            </a:xfrm>
            <a:prstGeom prst="ellipse">
              <a:avLst/>
            </a:prstGeom>
            <a:gradFill rotWithShape="1">
              <a:gsLst>
                <a:gs pos="0">
                  <a:srgbClr val="636869"/>
                </a:gs>
                <a:gs pos="100000">
                  <a:srgbClr val="D6E1E2"/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</p:spPr>
          <p:txBody>
            <a:bodyPr vert="eaVert" wrap="none" anchor="ctr"/>
            <a:lstStyle/>
            <a:p>
              <a:endParaRPr lang="ru-RU"/>
            </a:p>
          </p:txBody>
        </p:sp>
        <p:sp>
          <p:nvSpPr>
            <p:cNvPr id="12" name="Oval 61"/>
            <p:cNvSpPr>
              <a:spLocks noChangeArrowheads="1"/>
            </p:cNvSpPr>
            <p:nvPr/>
          </p:nvSpPr>
          <p:spPr bwMode="gray">
            <a:xfrm>
              <a:off x="1304" y="591"/>
              <a:ext cx="631" cy="631"/>
            </a:xfrm>
            <a:prstGeom prst="ellipse">
              <a:avLst/>
            </a:prstGeom>
            <a:gradFill rotWithShape="1">
              <a:gsLst>
                <a:gs pos="0">
                  <a:srgbClr val="D6E1E2">
                    <a:alpha val="0"/>
                  </a:srgbClr>
                </a:gs>
                <a:gs pos="100000">
                  <a:srgbClr val="F1F5F5"/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</p:spPr>
          <p:txBody>
            <a:bodyPr vert="eaVert" wrap="none" anchor="ctr"/>
            <a:lstStyle/>
            <a:p>
              <a:endParaRPr lang="ru-RU"/>
            </a:p>
          </p:txBody>
        </p:sp>
        <p:sp>
          <p:nvSpPr>
            <p:cNvPr id="13" name="Oval 62"/>
            <p:cNvSpPr>
              <a:spLocks noChangeArrowheads="1"/>
            </p:cNvSpPr>
            <p:nvPr/>
          </p:nvSpPr>
          <p:spPr bwMode="gray">
            <a:xfrm>
              <a:off x="1311" y="597"/>
              <a:ext cx="600" cy="589"/>
            </a:xfrm>
            <a:prstGeom prst="ellipse">
              <a:avLst/>
            </a:prstGeom>
            <a:gradFill rotWithShape="1">
              <a:gsLst>
                <a:gs pos="0">
                  <a:srgbClr val="AAB2B3"/>
                </a:gs>
                <a:gs pos="100000">
                  <a:srgbClr val="D6E1E2">
                    <a:alpha val="48000"/>
                  </a:srgbClr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</p:spPr>
          <p:txBody>
            <a:bodyPr vert="eaVert" wrap="none" anchor="ctr"/>
            <a:lstStyle/>
            <a:p>
              <a:endParaRPr lang="ru-RU"/>
            </a:p>
          </p:txBody>
        </p:sp>
        <p:sp>
          <p:nvSpPr>
            <p:cNvPr id="14" name="Oval 63"/>
            <p:cNvSpPr>
              <a:spLocks noChangeArrowheads="1"/>
            </p:cNvSpPr>
            <p:nvPr/>
          </p:nvSpPr>
          <p:spPr bwMode="gray">
            <a:xfrm>
              <a:off x="1346" y="613"/>
              <a:ext cx="533" cy="479"/>
            </a:xfrm>
            <a:prstGeom prst="ellipse">
              <a:avLst/>
            </a:prstGeom>
            <a:gradFill rotWithShape="1">
              <a:gsLst>
                <a:gs pos="0">
                  <a:srgbClr val="FFFFFF"/>
                </a:gs>
                <a:gs pos="100000">
                  <a:srgbClr val="D6E1E2">
                    <a:alpha val="37999"/>
                  </a:srgbClr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</p:spPr>
          <p:txBody>
            <a:bodyPr vert="eaVert" wrap="none" anchor="ctr"/>
            <a:lstStyle/>
            <a:p>
              <a:endParaRPr lang="ru-RU"/>
            </a:p>
          </p:txBody>
        </p:sp>
      </p:grpSp>
      <p:sp>
        <p:nvSpPr>
          <p:cNvPr id="15" name="Text Box 64"/>
          <p:cNvSpPr txBox="1">
            <a:spLocks noChangeArrowheads="1"/>
          </p:cNvSpPr>
          <p:nvPr/>
        </p:nvSpPr>
        <p:spPr bwMode="gray">
          <a:xfrm>
            <a:off x="1785918" y="1467137"/>
            <a:ext cx="5143536" cy="46166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ru-RU" sz="2400" b="1" dirty="0" smtClean="0"/>
              <a:t>Информационные стенды</a:t>
            </a:r>
            <a:endParaRPr lang="ru-RU" sz="2400" b="1" i="1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000"/>
                            </p:stCondLst>
                            <p:childTnLst>
                              <p:par>
                                <p:cTn id="28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1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Espace réservé du contenu 2"/>
          <p:cNvSpPr>
            <a:spLocks noGrp="1"/>
          </p:cNvSpPr>
          <p:nvPr>
            <p:ph idx="1"/>
          </p:nvPr>
        </p:nvSpPr>
        <p:spPr>
          <a:xfrm>
            <a:off x="2714612" y="500042"/>
            <a:ext cx="6072229" cy="5929354"/>
          </a:xfrm>
        </p:spPr>
        <p:txBody>
          <a:bodyPr/>
          <a:lstStyle/>
          <a:p>
            <a:pPr marL="0" indent="533400" algn="just">
              <a:buNone/>
            </a:pPr>
            <a:r>
              <a:rPr lang="ru-RU" sz="2600" b="1" i="1" dirty="0" smtClean="0">
                <a:solidFill>
                  <a:schemeClr val="accent1">
                    <a:lumMod val="50000"/>
                  </a:schemeClr>
                </a:solidFill>
                <a:latin typeface="+mj-lt"/>
                <a:ea typeface="+mn-ea"/>
                <a:cs typeface="+mn-cs"/>
              </a:rPr>
              <a:t>ИНФОРМАЦИОННАЯ РАБОТА</a:t>
            </a:r>
            <a:r>
              <a:rPr lang="ru-RU" sz="2600" b="1" dirty="0" smtClean="0">
                <a:solidFill>
                  <a:schemeClr val="tx1"/>
                </a:solidFill>
                <a:latin typeface="+mj-lt"/>
                <a:ea typeface="+mn-ea"/>
                <a:cs typeface="+mn-cs"/>
              </a:rPr>
              <a:t>  </a:t>
            </a:r>
            <a:r>
              <a:rPr lang="ru-RU" sz="2600" dirty="0" smtClean="0">
                <a:solidFill>
                  <a:schemeClr val="tx1"/>
                </a:solidFill>
                <a:latin typeface="+mj-lt"/>
                <a:ea typeface="+mn-ea"/>
                <a:cs typeface="+mn-cs"/>
              </a:rPr>
              <a:t>– это комплекс организационных, </a:t>
            </a:r>
            <a:r>
              <a:rPr lang="ru-RU" sz="2600" dirty="0" err="1" smtClean="0">
                <a:solidFill>
                  <a:schemeClr val="tx1"/>
                </a:solidFill>
                <a:latin typeface="+mj-lt"/>
                <a:ea typeface="+mn-ea"/>
                <a:cs typeface="+mn-cs"/>
              </a:rPr>
              <a:t>издательс-ких</a:t>
            </a:r>
            <a:r>
              <a:rPr lang="ru-RU" sz="2600" dirty="0" smtClean="0">
                <a:solidFill>
                  <a:schemeClr val="tx1"/>
                </a:solidFill>
                <a:latin typeface="+mj-lt"/>
                <a:ea typeface="+mn-ea"/>
                <a:cs typeface="+mn-cs"/>
              </a:rPr>
              <a:t>, технических, исследовательских и других мероприятий, направленных на объективное и полное отражение сущности и задач деятельности профсоюзов в современных условиях, проводимой ими  работе  по защите социально-экономических прав работников, популяризацию </a:t>
            </a:r>
            <a:r>
              <a:rPr lang="ru-RU" sz="2600" dirty="0" err="1" smtClean="0">
                <a:solidFill>
                  <a:schemeClr val="tx1"/>
                </a:solidFill>
                <a:latin typeface="+mj-lt"/>
                <a:ea typeface="+mn-ea"/>
                <a:cs typeface="+mn-cs"/>
              </a:rPr>
              <a:t>проф-союзных</a:t>
            </a:r>
            <a:r>
              <a:rPr lang="ru-RU" sz="2600" dirty="0" smtClean="0">
                <a:latin typeface="+mj-lt"/>
              </a:rPr>
              <a:t> </a:t>
            </a:r>
            <a:r>
              <a:rPr lang="ru-RU" sz="2600" dirty="0" smtClean="0">
                <a:solidFill>
                  <a:schemeClr val="tx1"/>
                </a:solidFill>
                <a:latin typeface="+mj-lt"/>
                <a:ea typeface="+mn-ea"/>
                <a:cs typeface="+mn-cs"/>
              </a:rPr>
              <a:t>идей, создание положительного имиджа профсоюза и усиление </a:t>
            </a:r>
            <a:r>
              <a:rPr lang="ru-RU" sz="2600" dirty="0" err="1" smtClean="0">
                <a:solidFill>
                  <a:schemeClr val="tx1"/>
                </a:solidFill>
                <a:latin typeface="+mj-lt"/>
                <a:ea typeface="+mn-ea"/>
                <a:cs typeface="+mn-cs"/>
              </a:rPr>
              <a:t>мотива-ции</a:t>
            </a:r>
            <a:r>
              <a:rPr lang="ru-RU" sz="2600" dirty="0" smtClean="0">
                <a:solidFill>
                  <a:schemeClr val="tx1"/>
                </a:solidFill>
                <a:latin typeface="+mj-lt"/>
                <a:ea typeface="+mn-ea"/>
                <a:cs typeface="+mn-cs"/>
              </a:rPr>
              <a:t>  профсоюзного  членства.</a:t>
            </a:r>
          </a:p>
          <a:p>
            <a:endParaRPr lang="fr-CA" sz="2800" dirty="0" smtClean="0">
              <a:solidFill>
                <a:srgbClr val="9C4839"/>
              </a:solidFill>
              <a:latin typeface="+mj-lt"/>
            </a:endParaRPr>
          </a:p>
        </p:txBody>
      </p:sp>
      <p:pic>
        <p:nvPicPr>
          <p:cNvPr id="3" name="Рисунок 2" descr="C:\Documents and Settings\Admin\Рабочий стол\профсоюзная работа\ПРОФСОЮЗНЫЕ ФОТО\фото с семинара\DSC05084.JPG"/>
          <p:cNvPicPr/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71406" y="785794"/>
            <a:ext cx="2357454" cy="157163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Рисунок 4" descr="C:\Documents and Settings\Admin\Рабочий стол\профсоюзная работа\ПРОФСОЮЗНЫЕ ФОТО\фото с семинара\DSC05079.JPG"/>
          <p:cNvPicPr/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428596" y="2571744"/>
            <a:ext cx="2256795" cy="165969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Рисунок 5" descr="C:\Documents and Settings\Admin\Рабочий стол\профсоюзная работа\ПРОФСОЮЗНЫЕ ФОТО\SAM_0312.JPG"/>
          <p:cNvPicPr/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142844" y="4429132"/>
            <a:ext cx="2443803" cy="175606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5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50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342928" y="428604"/>
            <a:ext cx="8229600" cy="928694"/>
          </a:xfrm>
        </p:spPr>
        <p:txBody>
          <a:bodyPr/>
          <a:lstStyle/>
          <a:p>
            <a:r>
              <a:rPr lang="ru-RU" sz="2400" b="1" i="1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Стенд первичной профсоюзной организации </a:t>
            </a:r>
            <a:br>
              <a:rPr lang="ru-RU" sz="2400" b="1" i="1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ru-RU" sz="2400" b="1" i="1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МБОУ «СОШ с. Сасыколи им. Г.Г. Коноплёва»</a:t>
            </a:r>
            <a:br>
              <a:rPr lang="ru-RU" sz="2400" b="1" i="1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ru-RU" sz="2400" b="1" i="1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Харабалинского района Астраханской области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428596" y="1643050"/>
            <a:ext cx="4690772" cy="321471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3929058" y="3214686"/>
            <a:ext cx="4929222" cy="33945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2928" y="428604"/>
            <a:ext cx="8229600" cy="654032"/>
          </a:xfrm>
        </p:spPr>
        <p:txBody>
          <a:bodyPr/>
          <a:lstStyle/>
          <a:p>
            <a:r>
              <a:rPr lang="ru-RU" sz="3200" b="1" i="1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Печатные материалы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4" name="Group 3"/>
          <p:cNvGrpSpPr>
            <a:grpSpLocks/>
          </p:cNvGrpSpPr>
          <p:nvPr/>
        </p:nvGrpSpPr>
        <p:grpSpPr bwMode="auto">
          <a:xfrm>
            <a:off x="0" y="5000636"/>
            <a:ext cx="9144000" cy="1571635"/>
            <a:chOff x="1702" y="3062"/>
            <a:chExt cx="3855" cy="867"/>
          </a:xfrm>
        </p:grpSpPr>
        <p:sp>
          <p:nvSpPr>
            <p:cNvPr id="5" name="Freeform 4"/>
            <p:cNvSpPr>
              <a:spLocks/>
            </p:cNvSpPr>
            <p:nvPr/>
          </p:nvSpPr>
          <p:spPr bwMode="gray">
            <a:xfrm>
              <a:off x="4877" y="3062"/>
              <a:ext cx="680" cy="866"/>
            </a:xfrm>
            <a:custGeom>
              <a:avLst/>
              <a:gdLst>
                <a:gd name="T0" fmla="*/ 165 w 847"/>
                <a:gd name="T1" fmla="*/ 447 h 1079"/>
                <a:gd name="T2" fmla="*/ 0 w 847"/>
                <a:gd name="T3" fmla="*/ 190 h 1079"/>
                <a:gd name="T4" fmla="*/ 155 w 847"/>
                <a:gd name="T5" fmla="*/ 0 h 1079"/>
                <a:gd name="T6" fmla="*/ 352 w 847"/>
                <a:gd name="T7" fmla="*/ 222 h 1079"/>
                <a:gd name="T8" fmla="*/ 165 w 847"/>
                <a:gd name="T9" fmla="*/ 447 h 107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47"/>
                <a:gd name="T16" fmla="*/ 0 h 1079"/>
                <a:gd name="T17" fmla="*/ 847 w 847"/>
                <a:gd name="T18" fmla="*/ 1079 h 107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47" h="1079">
                  <a:moveTo>
                    <a:pt x="399" y="1078"/>
                  </a:moveTo>
                  <a:lnTo>
                    <a:pt x="0" y="459"/>
                  </a:lnTo>
                  <a:lnTo>
                    <a:pt x="374" y="0"/>
                  </a:lnTo>
                  <a:lnTo>
                    <a:pt x="846" y="536"/>
                  </a:lnTo>
                  <a:lnTo>
                    <a:pt x="399" y="1078"/>
                  </a:lnTo>
                </a:path>
              </a:pathLst>
            </a:custGeom>
            <a:gradFill rotWithShape="0">
              <a:gsLst>
                <a:gs pos="0">
                  <a:srgbClr val="4747B2"/>
                </a:gs>
                <a:gs pos="100000">
                  <a:srgbClr val="6666FF"/>
                </a:gs>
              </a:gsLst>
              <a:lin ang="2700000" scaled="1"/>
            </a:gradFill>
            <a:ln w="12700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" name="Freeform 5"/>
            <p:cNvSpPr>
              <a:spLocks/>
            </p:cNvSpPr>
            <p:nvPr/>
          </p:nvSpPr>
          <p:spPr bwMode="gray">
            <a:xfrm>
              <a:off x="2010" y="3062"/>
              <a:ext cx="3168" cy="369"/>
            </a:xfrm>
            <a:custGeom>
              <a:avLst/>
              <a:gdLst>
                <a:gd name="T0" fmla="*/ 0 w 3947"/>
                <a:gd name="T1" fmla="*/ 190 h 460"/>
                <a:gd name="T2" fmla="*/ 1483 w 3947"/>
                <a:gd name="T3" fmla="*/ 190 h 460"/>
                <a:gd name="T4" fmla="*/ 1637 w 3947"/>
                <a:gd name="T5" fmla="*/ 0 h 460"/>
                <a:gd name="T6" fmla="*/ 209 w 3947"/>
                <a:gd name="T7" fmla="*/ 0 h 460"/>
                <a:gd name="T8" fmla="*/ 0 w 3947"/>
                <a:gd name="T9" fmla="*/ 190 h 46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947"/>
                <a:gd name="T16" fmla="*/ 0 h 460"/>
                <a:gd name="T17" fmla="*/ 3947 w 3947"/>
                <a:gd name="T18" fmla="*/ 460 h 46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947" h="460">
                  <a:moveTo>
                    <a:pt x="0" y="459"/>
                  </a:moveTo>
                  <a:lnTo>
                    <a:pt x="3573" y="459"/>
                  </a:lnTo>
                  <a:lnTo>
                    <a:pt x="3946" y="0"/>
                  </a:lnTo>
                  <a:lnTo>
                    <a:pt x="505" y="0"/>
                  </a:lnTo>
                  <a:lnTo>
                    <a:pt x="0" y="459"/>
                  </a:lnTo>
                </a:path>
              </a:pathLst>
            </a:custGeom>
            <a:gradFill rotWithShape="0">
              <a:gsLst>
                <a:gs pos="0">
                  <a:srgbClr val="6666FF"/>
                </a:gs>
                <a:gs pos="100000">
                  <a:srgbClr val="4141A2"/>
                </a:gs>
              </a:gsLst>
              <a:lin ang="2700000" scaled="1"/>
            </a:gradFill>
            <a:ln w="12700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7" name="Freeform 6"/>
            <p:cNvSpPr>
              <a:spLocks/>
            </p:cNvSpPr>
            <p:nvPr/>
          </p:nvSpPr>
          <p:spPr bwMode="gray">
            <a:xfrm>
              <a:off x="1702" y="3429"/>
              <a:ext cx="3497" cy="500"/>
            </a:xfrm>
            <a:custGeom>
              <a:avLst/>
              <a:gdLst>
                <a:gd name="T0" fmla="*/ 158 w 4357"/>
                <a:gd name="T1" fmla="*/ 0 h 623"/>
                <a:gd name="T2" fmla="*/ 1641 w 4357"/>
                <a:gd name="T3" fmla="*/ 0 h 623"/>
                <a:gd name="T4" fmla="*/ 1807 w 4357"/>
                <a:gd name="T5" fmla="*/ 258 h 623"/>
                <a:gd name="T6" fmla="*/ 0 w 4357"/>
                <a:gd name="T7" fmla="*/ 258 h 623"/>
                <a:gd name="T8" fmla="*/ 158 w 4357"/>
                <a:gd name="T9" fmla="*/ 0 h 62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357"/>
                <a:gd name="T16" fmla="*/ 0 h 623"/>
                <a:gd name="T17" fmla="*/ 4357 w 4357"/>
                <a:gd name="T18" fmla="*/ 623 h 62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357" h="623">
                  <a:moveTo>
                    <a:pt x="383" y="0"/>
                  </a:moveTo>
                  <a:lnTo>
                    <a:pt x="3954" y="0"/>
                  </a:lnTo>
                  <a:lnTo>
                    <a:pt x="4356" y="622"/>
                  </a:lnTo>
                  <a:lnTo>
                    <a:pt x="0" y="622"/>
                  </a:lnTo>
                  <a:lnTo>
                    <a:pt x="383" y="0"/>
                  </a:lnTo>
                </a:path>
              </a:pathLst>
            </a:custGeom>
            <a:gradFill rotWithShape="0">
              <a:gsLst>
                <a:gs pos="0">
                  <a:srgbClr val="9999FF"/>
                </a:gs>
                <a:gs pos="100000">
                  <a:srgbClr val="6666FF"/>
                </a:gs>
              </a:gsLst>
              <a:lin ang="2700000" scaled="1"/>
            </a:gradFill>
            <a:ln w="12700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8" name="Group 7"/>
          <p:cNvGrpSpPr>
            <a:grpSpLocks/>
          </p:cNvGrpSpPr>
          <p:nvPr/>
        </p:nvGrpSpPr>
        <p:grpSpPr bwMode="auto">
          <a:xfrm>
            <a:off x="857224" y="4143380"/>
            <a:ext cx="7420889" cy="1361724"/>
            <a:chOff x="2069" y="2572"/>
            <a:chExt cx="3054" cy="784"/>
          </a:xfrm>
        </p:grpSpPr>
        <p:sp>
          <p:nvSpPr>
            <p:cNvPr id="9" name="Freeform 8"/>
            <p:cNvSpPr>
              <a:spLocks/>
            </p:cNvSpPr>
            <p:nvPr/>
          </p:nvSpPr>
          <p:spPr bwMode="gray">
            <a:xfrm>
              <a:off x="4522" y="2572"/>
              <a:ext cx="601" cy="784"/>
            </a:xfrm>
            <a:custGeom>
              <a:avLst/>
              <a:gdLst>
                <a:gd name="T0" fmla="*/ 158 w 749"/>
                <a:gd name="T1" fmla="*/ 404 h 977"/>
                <a:gd name="T2" fmla="*/ 0 w 749"/>
                <a:gd name="T3" fmla="*/ 142 h 977"/>
                <a:gd name="T4" fmla="*/ 116 w 749"/>
                <a:gd name="T5" fmla="*/ 0 h 977"/>
                <a:gd name="T6" fmla="*/ 310 w 749"/>
                <a:gd name="T7" fmla="*/ 223 h 977"/>
                <a:gd name="T8" fmla="*/ 158 w 749"/>
                <a:gd name="T9" fmla="*/ 404 h 97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49"/>
                <a:gd name="T16" fmla="*/ 0 h 977"/>
                <a:gd name="T17" fmla="*/ 749 w 749"/>
                <a:gd name="T18" fmla="*/ 977 h 97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49" h="977">
                  <a:moveTo>
                    <a:pt x="382" y="976"/>
                  </a:moveTo>
                  <a:lnTo>
                    <a:pt x="0" y="342"/>
                  </a:lnTo>
                  <a:lnTo>
                    <a:pt x="280" y="0"/>
                  </a:lnTo>
                  <a:lnTo>
                    <a:pt x="748" y="538"/>
                  </a:lnTo>
                  <a:lnTo>
                    <a:pt x="382" y="976"/>
                  </a:lnTo>
                </a:path>
              </a:pathLst>
            </a:custGeom>
            <a:gradFill rotWithShape="0">
              <a:gsLst>
                <a:gs pos="0">
                  <a:srgbClr val="009570"/>
                </a:gs>
                <a:gs pos="100000">
                  <a:srgbClr val="00CC99"/>
                </a:gs>
              </a:gsLst>
              <a:lin ang="2700000" scaled="1"/>
            </a:gradFill>
            <a:ln w="12700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0" name="Freeform 9"/>
            <p:cNvSpPr>
              <a:spLocks/>
            </p:cNvSpPr>
            <p:nvPr/>
          </p:nvSpPr>
          <p:spPr bwMode="gray">
            <a:xfrm>
              <a:off x="2370" y="2572"/>
              <a:ext cx="2380" cy="276"/>
            </a:xfrm>
            <a:custGeom>
              <a:avLst/>
              <a:gdLst>
                <a:gd name="T0" fmla="*/ 0 w 2964"/>
                <a:gd name="T1" fmla="*/ 142 h 344"/>
                <a:gd name="T2" fmla="*/ 1115 w 2964"/>
                <a:gd name="T3" fmla="*/ 142 h 344"/>
                <a:gd name="T4" fmla="*/ 1232 w 2964"/>
                <a:gd name="T5" fmla="*/ 0 h 344"/>
                <a:gd name="T6" fmla="*/ 221 w 2964"/>
                <a:gd name="T7" fmla="*/ 1 h 344"/>
                <a:gd name="T8" fmla="*/ 0 w 2964"/>
                <a:gd name="T9" fmla="*/ 142 h 34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64"/>
                <a:gd name="T16" fmla="*/ 0 h 344"/>
                <a:gd name="T17" fmla="*/ 2964 w 2964"/>
                <a:gd name="T18" fmla="*/ 344 h 34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64" h="344">
                  <a:moveTo>
                    <a:pt x="0" y="343"/>
                  </a:moveTo>
                  <a:lnTo>
                    <a:pt x="2684" y="343"/>
                  </a:lnTo>
                  <a:lnTo>
                    <a:pt x="2963" y="0"/>
                  </a:lnTo>
                  <a:lnTo>
                    <a:pt x="531" y="1"/>
                  </a:lnTo>
                  <a:lnTo>
                    <a:pt x="0" y="343"/>
                  </a:lnTo>
                </a:path>
              </a:pathLst>
            </a:custGeom>
            <a:gradFill rotWithShape="1">
              <a:gsLst>
                <a:gs pos="0">
                  <a:srgbClr val="00CC99"/>
                </a:gs>
                <a:gs pos="100000">
                  <a:srgbClr val="005A44"/>
                </a:gs>
              </a:gsLst>
              <a:lin ang="2700000" scaled="1"/>
            </a:gradFill>
            <a:ln w="12700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gray">
            <a:xfrm>
              <a:off x="2069" y="2847"/>
              <a:ext cx="2763" cy="509"/>
            </a:xfrm>
            <a:custGeom>
              <a:avLst/>
              <a:gdLst>
                <a:gd name="T0" fmla="*/ 0 w 3443"/>
                <a:gd name="T1" fmla="*/ 263 h 634"/>
                <a:gd name="T2" fmla="*/ 1427 w 3443"/>
                <a:gd name="T3" fmla="*/ 263 h 634"/>
                <a:gd name="T4" fmla="*/ 1270 w 3443"/>
                <a:gd name="T5" fmla="*/ 0 h 634"/>
                <a:gd name="T6" fmla="*/ 156 w 3443"/>
                <a:gd name="T7" fmla="*/ 0 h 634"/>
                <a:gd name="T8" fmla="*/ 0 w 3443"/>
                <a:gd name="T9" fmla="*/ 263 h 63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443"/>
                <a:gd name="T16" fmla="*/ 0 h 634"/>
                <a:gd name="T17" fmla="*/ 3443 w 3443"/>
                <a:gd name="T18" fmla="*/ 634 h 63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443" h="634">
                  <a:moveTo>
                    <a:pt x="0" y="633"/>
                  </a:moveTo>
                  <a:lnTo>
                    <a:pt x="3442" y="633"/>
                  </a:lnTo>
                  <a:lnTo>
                    <a:pt x="3060" y="0"/>
                  </a:lnTo>
                  <a:lnTo>
                    <a:pt x="377" y="0"/>
                  </a:lnTo>
                  <a:lnTo>
                    <a:pt x="0" y="633"/>
                  </a:lnTo>
                </a:path>
              </a:pathLst>
            </a:custGeom>
            <a:gradFill rotWithShape="0">
              <a:gsLst>
                <a:gs pos="0">
                  <a:srgbClr val="86E7CF"/>
                </a:gs>
                <a:gs pos="100000">
                  <a:srgbClr val="00CC99"/>
                </a:gs>
              </a:gsLst>
              <a:lin ang="2700000" scaled="1"/>
            </a:gradFill>
            <a:ln w="12700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12" name="Group 11"/>
          <p:cNvGrpSpPr>
            <a:grpSpLocks/>
          </p:cNvGrpSpPr>
          <p:nvPr/>
        </p:nvGrpSpPr>
        <p:grpSpPr bwMode="auto">
          <a:xfrm>
            <a:off x="1611682" y="3143248"/>
            <a:ext cx="5603529" cy="1357322"/>
            <a:chOff x="2422" y="2087"/>
            <a:chExt cx="2271" cy="681"/>
          </a:xfrm>
        </p:grpSpPr>
        <p:sp>
          <p:nvSpPr>
            <p:cNvPr id="13" name="Freeform 12"/>
            <p:cNvSpPr>
              <a:spLocks/>
            </p:cNvSpPr>
            <p:nvPr/>
          </p:nvSpPr>
          <p:spPr bwMode="gray">
            <a:xfrm>
              <a:off x="4167" y="2087"/>
              <a:ext cx="526" cy="681"/>
            </a:xfrm>
            <a:custGeom>
              <a:avLst/>
              <a:gdLst>
                <a:gd name="T0" fmla="*/ 0 w 655"/>
                <a:gd name="T1" fmla="*/ 95 h 849"/>
                <a:gd name="T2" fmla="*/ 161 w 655"/>
                <a:gd name="T3" fmla="*/ 351 h 849"/>
                <a:gd name="T4" fmla="*/ 272 w 655"/>
                <a:gd name="T5" fmla="*/ 220 h 849"/>
                <a:gd name="T6" fmla="*/ 78 w 655"/>
                <a:gd name="T7" fmla="*/ 0 h 849"/>
                <a:gd name="T8" fmla="*/ 0 w 655"/>
                <a:gd name="T9" fmla="*/ 95 h 84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55"/>
                <a:gd name="T16" fmla="*/ 0 h 849"/>
                <a:gd name="T17" fmla="*/ 655 w 655"/>
                <a:gd name="T18" fmla="*/ 849 h 84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55" h="849">
                  <a:moveTo>
                    <a:pt x="0" y="230"/>
                  </a:moveTo>
                  <a:lnTo>
                    <a:pt x="387" y="848"/>
                  </a:lnTo>
                  <a:lnTo>
                    <a:pt x="654" y="531"/>
                  </a:lnTo>
                  <a:lnTo>
                    <a:pt x="188" y="0"/>
                  </a:lnTo>
                  <a:lnTo>
                    <a:pt x="0" y="230"/>
                  </a:lnTo>
                </a:path>
              </a:pathLst>
            </a:custGeom>
            <a:gradFill rotWithShape="1">
              <a:gsLst>
                <a:gs pos="0">
                  <a:srgbClr val="B27A09"/>
                </a:gs>
                <a:gs pos="100000">
                  <a:srgbClr val="F4A70C"/>
                </a:gs>
              </a:gsLst>
              <a:lin ang="2700000" scaled="1"/>
            </a:gradFill>
            <a:ln w="12700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4" name="Freeform 13"/>
            <p:cNvSpPr>
              <a:spLocks/>
            </p:cNvSpPr>
            <p:nvPr/>
          </p:nvSpPr>
          <p:spPr bwMode="gray">
            <a:xfrm>
              <a:off x="2728" y="2087"/>
              <a:ext cx="1589" cy="184"/>
            </a:xfrm>
            <a:custGeom>
              <a:avLst/>
              <a:gdLst>
                <a:gd name="T0" fmla="*/ 0 w 1980"/>
                <a:gd name="T1" fmla="*/ 95 h 229"/>
                <a:gd name="T2" fmla="*/ 742 w 1980"/>
                <a:gd name="T3" fmla="*/ 95 h 229"/>
                <a:gd name="T4" fmla="*/ 820 w 1980"/>
                <a:gd name="T5" fmla="*/ 0 h 229"/>
                <a:gd name="T6" fmla="*/ 207 w 1980"/>
                <a:gd name="T7" fmla="*/ 0 h 229"/>
                <a:gd name="T8" fmla="*/ 0 w 1980"/>
                <a:gd name="T9" fmla="*/ 95 h 22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980"/>
                <a:gd name="T16" fmla="*/ 0 h 229"/>
                <a:gd name="T17" fmla="*/ 1980 w 1980"/>
                <a:gd name="T18" fmla="*/ 229 h 22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980" h="229">
                  <a:moveTo>
                    <a:pt x="0" y="228"/>
                  </a:moveTo>
                  <a:lnTo>
                    <a:pt x="1791" y="228"/>
                  </a:lnTo>
                  <a:lnTo>
                    <a:pt x="1979" y="0"/>
                  </a:lnTo>
                  <a:lnTo>
                    <a:pt x="500" y="0"/>
                  </a:lnTo>
                  <a:lnTo>
                    <a:pt x="0" y="228"/>
                  </a:lnTo>
                </a:path>
              </a:pathLst>
            </a:custGeom>
            <a:gradFill rotWithShape="0">
              <a:gsLst>
                <a:gs pos="0">
                  <a:srgbClr val="F4A70C"/>
                </a:gs>
                <a:gs pos="100000">
                  <a:srgbClr val="744F06"/>
                </a:gs>
              </a:gsLst>
              <a:lin ang="2700000" scaled="1"/>
            </a:gradFill>
            <a:ln w="12700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5" name="Freeform 14"/>
            <p:cNvSpPr>
              <a:spLocks/>
            </p:cNvSpPr>
            <p:nvPr/>
          </p:nvSpPr>
          <p:spPr bwMode="gray">
            <a:xfrm>
              <a:off x="2422" y="2270"/>
              <a:ext cx="2056" cy="498"/>
            </a:xfrm>
            <a:custGeom>
              <a:avLst/>
              <a:gdLst>
                <a:gd name="T0" fmla="*/ 0 w 2561"/>
                <a:gd name="T1" fmla="*/ 257 h 621"/>
                <a:gd name="T2" fmla="*/ 1064 w 2561"/>
                <a:gd name="T3" fmla="*/ 257 h 621"/>
                <a:gd name="T4" fmla="*/ 902 w 2561"/>
                <a:gd name="T5" fmla="*/ 0 h 621"/>
                <a:gd name="T6" fmla="*/ 158 w 2561"/>
                <a:gd name="T7" fmla="*/ 0 h 621"/>
                <a:gd name="T8" fmla="*/ 0 w 2561"/>
                <a:gd name="T9" fmla="*/ 257 h 62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561"/>
                <a:gd name="T16" fmla="*/ 0 h 621"/>
                <a:gd name="T17" fmla="*/ 2561 w 2561"/>
                <a:gd name="T18" fmla="*/ 621 h 62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561" h="621">
                  <a:moveTo>
                    <a:pt x="0" y="620"/>
                  </a:moveTo>
                  <a:lnTo>
                    <a:pt x="2560" y="620"/>
                  </a:lnTo>
                  <a:lnTo>
                    <a:pt x="2172" y="0"/>
                  </a:lnTo>
                  <a:lnTo>
                    <a:pt x="382" y="0"/>
                  </a:lnTo>
                  <a:lnTo>
                    <a:pt x="0" y="620"/>
                  </a:lnTo>
                </a:path>
              </a:pathLst>
            </a:custGeom>
            <a:gradFill rotWithShape="0">
              <a:gsLst>
                <a:gs pos="0">
                  <a:srgbClr val="FAD58C"/>
                </a:gs>
                <a:gs pos="100000">
                  <a:srgbClr val="F4A70C"/>
                </a:gs>
              </a:gsLst>
              <a:lin ang="2700000" scaled="1"/>
            </a:gradFill>
            <a:ln w="12700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20" name="Group 15"/>
          <p:cNvGrpSpPr>
            <a:grpSpLocks/>
          </p:cNvGrpSpPr>
          <p:nvPr/>
        </p:nvGrpSpPr>
        <p:grpSpPr bwMode="auto">
          <a:xfrm>
            <a:off x="2428901" y="2357430"/>
            <a:ext cx="3786168" cy="1000132"/>
            <a:chOff x="2780" y="1595"/>
            <a:chExt cx="1481" cy="593"/>
          </a:xfrm>
        </p:grpSpPr>
        <p:sp>
          <p:nvSpPr>
            <p:cNvPr id="21" name="Freeform 16"/>
            <p:cNvSpPr>
              <a:spLocks/>
            </p:cNvSpPr>
            <p:nvPr/>
          </p:nvSpPr>
          <p:spPr bwMode="gray">
            <a:xfrm>
              <a:off x="3808" y="1595"/>
              <a:ext cx="453" cy="593"/>
            </a:xfrm>
            <a:custGeom>
              <a:avLst/>
              <a:gdLst>
                <a:gd name="T0" fmla="*/ 160 w 564"/>
                <a:gd name="T1" fmla="*/ 307 h 738"/>
                <a:gd name="T2" fmla="*/ 235 w 564"/>
                <a:gd name="T3" fmla="*/ 219 h 738"/>
                <a:gd name="T4" fmla="*/ 41 w 564"/>
                <a:gd name="T5" fmla="*/ 0 h 738"/>
                <a:gd name="T6" fmla="*/ 0 w 564"/>
                <a:gd name="T7" fmla="*/ 47 h 738"/>
                <a:gd name="T8" fmla="*/ 160 w 564"/>
                <a:gd name="T9" fmla="*/ 307 h 73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64"/>
                <a:gd name="T16" fmla="*/ 0 h 738"/>
                <a:gd name="T17" fmla="*/ 564 w 564"/>
                <a:gd name="T18" fmla="*/ 738 h 73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64" h="738">
                  <a:moveTo>
                    <a:pt x="385" y="737"/>
                  </a:moveTo>
                  <a:lnTo>
                    <a:pt x="563" y="527"/>
                  </a:lnTo>
                  <a:lnTo>
                    <a:pt x="97" y="0"/>
                  </a:lnTo>
                  <a:lnTo>
                    <a:pt x="0" y="111"/>
                  </a:lnTo>
                  <a:lnTo>
                    <a:pt x="385" y="737"/>
                  </a:lnTo>
                </a:path>
              </a:pathLst>
            </a:custGeom>
            <a:gradFill rotWithShape="0">
              <a:gsLst>
                <a:gs pos="0">
                  <a:srgbClr val="9A38CA"/>
                </a:gs>
                <a:gs pos="100000">
                  <a:srgbClr val="C247FF"/>
                </a:gs>
              </a:gsLst>
              <a:lin ang="2700000" scaled="1"/>
            </a:gradFill>
            <a:ln w="12700" cap="rnd">
              <a:noFill/>
              <a:round/>
              <a:headEnd/>
              <a:tailEnd/>
            </a:ln>
            <a:scene3d>
              <a:camera prst="orthographicFront"/>
              <a:lightRig rig="threePt" dir="t"/>
            </a:scene3d>
            <a:sp3d extrusionH="76200">
              <a:extrusionClr>
                <a:schemeClr val="accent2">
                  <a:lumMod val="40000"/>
                  <a:lumOff val="60000"/>
                </a:schemeClr>
              </a:extrusionClr>
            </a:sp3d>
          </p:spPr>
          <p:txBody>
            <a:bodyPr/>
            <a:lstStyle/>
            <a:p>
              <a:endParaRPr lang="ru-RU"/>
            </a:p>
          </p:txBody>
        </p:sp>
        <p:sp>
          <p:nvSpPr>
            <p:cNvPr id="22" name="Freeform 17"/>
            <p:cNvSpPr>
              <a:spLocks/>
            </p:cNvSpPr>
            <p:nvPr/>
          </p:nvSpPr>
          <p:spPr bwMode="gray">
            <a:xfrm>
              <a:off x="3092" y="1595"/>
              <a:ext cx="793" cy="89"/>
            </a:xfrm>
            <a:custGeom>
              <a:avLst/>
              <a:gdLst>
                <a:gd name="T0" fmla="*/ 0 w 987"/>
                <a:gd name="T1" fmla="*/ 46 h 110"/>
                <a:gd name="T2" fmla="*/ 370 w 987"/>
                <a:gd name="T3" fmla="*/ 46 h 110"/>
                <a:gd name="T4" fmla="*/ 411 w 987"/>
                <a:gd name="T5" fmla="*/ 0 h 110"/>
                <a:gd name="T6" fmla="*/ 128 w 987"/>
                <a:gd name="T7" fmla="*/ 0 h 110"/>
                <a:gd name="T8" fmla="*/ 0 w 987"/>
                <a:gd name="T9" fmla="*/ 46 h 11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87"/>
                <a:gd name="T16" fmla="*/ 0 h 110"/>
                <a:gd name="T17" fmla="*/ 987 w 987"/>
                <a:gd name="T18" fmla="*/ 110 h 11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87" h="110">
                  <a:moveTo>
                    <a:pt x="0" y="109"/>
                  </a:moveTo>
                  <a:lnTo>
                    <a:pt x="889" y="109"/>
                  </a:lnTo>
                  <a:lnTo>
                    <a:pt x="986" y="0"/>
                  </a:lnTo>
                  <a:lnTo>
                    <a:pt x="308" y="0"/>
                  </a:lnTo>
                  <a:lnTo>
                    <a:pt x="0" y="109"/>
                  </a:lnTo>
                </a:path>
              </a:pathLst>
            </a:custGeom>
            <a:gradFill rotWithShape="0">
              <a:gsLst>
                <a:gs pos="0">
                  <a:srgbClr val="C247FF"/>
                </a:gs>
                <a:gs pos="100000">
                  <a:srgbClr val="632482"/>
                </a:gs>
              </a:gsLst>
              <a:lin ang="2700000" scaled="1"/>
            </a:gradFill>
            <a:ln w="12700" cap="rnd">
              <a:noFill/>
              <a:round/>
              <a:headEnd/>
              <a:tailEnd/>
            </a:ln>
            <a:scene3d>
              <a:camera prst="orthographicFront"/>
              <a:lightRig rig="threePt" dir="t"/>
            </a:scene3d>
            <a:sp3d extrusionH="76200">
              <a:extrusionClr>
                <a:schemeClr val="accent2">
                  <a:lumMod val="40000"/>
                  <a:lumOff val="60000"/>
                </a:schemeClr>
              </a:extrusionClr>
            </a:sp3d>
          </p:spPr>
          <p:txBody>
            <a:bodyPr/>
            <a:lstStyle/>
            <a:p>
              <a:endParaRPr lang="ru-RU"/>
            </a:p>
          </p:txBody>
        </p:sp>
        <p:sp>
          <p:nvSpPr>
            <p:cNvPr id="23" name="Freeform 18"/>
            <p:cNvSpPr>
              <a:spLocks/>
            </p:cNvSpPr>
            <p:nvPr/>
          </p:nvSpPr>
          <p:spPr bwMode="gray">
            <a:xfrm>
              <a:off x="2780" y="1683"/>
              <a:ext cx="1339" cy="505"/>
            </a:xfrm>
            <a:custGeom>
              <a:avLst/>
              <a:gdLst>
                <a:gd name="T0" fmla="*/ 0 w 1669"/>
                <a:gd name="T1" fmla="*/ 261 h 629"/>
                <a:gd name="T2" fmla="*/ 691 w 1669"/>
                <a:gd name="T3" fmla="*/ 261 h 629"/>
                <a:gd name="T4" fmla="*/ 531 w 1669"/>
                <a:gd name="T5" fmla="*/ 0 h 629"/>
                <a:gd name="T6" fmla="*/ 161 w 1669"/>
                <a:gd name="T7" fmla="*/ 0 h 629"/>
                <a:gd name="T8" fmla="*/ 0 w 1669"/>
                <a:gd name="T9" fmla="*/ 261 h 62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669"/>
                <a:gd name="T16" fmla="*/ 0 h 629"/>
                <a:gd name="T17" fmla="*/ 1669 w 1669"/>
                <a:gd name="T18" fmla="*/ 629 h 62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669" h="629">
                  <a:moveTo>
                    <a:pt x="0" y="628"/>
                  </a:moveTo>
                  <a:lnTo>
                    <a:pt x="1668" y="628"/>
                  </a:lnTo>
                  <a:lnTo>
                    <a:pt x="1281" y="0"/>
                  </a:lnTo>
                  <a:lnTo>
                    <a:pt x="388" y="0"/>
                  </a:lnTo>
                  <a:lnTo>
                    <a:pt x="0" y="628"/>
                  </a:lnTo>
                </a:path>
              </a:pathLst>
            </a:custGeom>
            <a:gradFill rotWithShape="0">
              <a:gsLst>
                <a:gs pos="0">
                  <a:srgbClr val="E0A3FF"/>
                </a:gs>
                <a:gs pos="100000">
                  <a:srgbClr val="C247FF"/>
                </a:gs>
              </a:gsLst>
              <a:lin ang="2700000" scaled="1"/>
            </a:gradFill>
            <a:ln w="12700" cap="rnd">
              <a:noFill/>
              <a:round/>
              <a:headEnd/>
              <a:tailEnd/>
            </a:ln>
            <a:scene3d>
              <a:camera prst="orthographicFront"/>
              <a:lightRig rig="threePt" dir="t"/>
            </a:scene3d>
            <a:sp3d extrusionH="76200">
              <a:extrusionClr>
                <a:schemeClr val="accent2">
                  <a:lumMod val="40000"/>
                  <a:lumOff val="60000"/>
                </a:schemeClr>
              </a:extrusionClr>
            </a:sp3d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16" name="Group 19"/>
          <p:cNvGrpSpPr>
            <a:grpSpLocks/>
          </p:cNvGrpSpPr>
          <p:nvPr/>
        </p:nvGrpSpPr>
        <p:grpSpPr bwMode="auto">
          <a:xfrm>
            <a:off x="3286116" y="1071546"/>
            <a:ext cx="1857388" cy="1309435"/>
            <a:chOff x="3136" y="1104"/>
            <a:chExt cx="693" cy="502"/>
          </a:xfrm>
        </p:grpSpPr>
        <p:sp>
          <p:nvSpPr>
            <p:cNvPr id="17" name="Freeform 20"/>
            <p:cNvSpPr>
              <a:spLocks/>
            </p:cNvSpPr>
            <p:nvPr/>
          </p:nvSpPr>
          <p:spPr bwMode="gray">
            <a:xfrm>
              <a:off x="3446" y="1104"/>
              <a:ext cx="383" cy="502"/>
            </a:xfrm>
            <a:custGeom>
              <a:avLst/>
              <a:gdLst>
                <a:gd name="T0" fmla="*/ 161 w 477"/>
                <a:gd name="T1" fmla="*/ 259 h 625"/>
                <a:gd name="T2" fmla="*/ 198 w 477"/>
                <a:gd name="T3" fmla="*/ 219 h 625"/>
                <a:gd name="T4" fmla="*/ 0 w 477"/>
                <a:gd name="T5" fmla="*/ 0 h 625"/>
                <a:gd name="T6" fmla="*/ 161 w 477"/>
                <a:gd name="T7" fmla="*/ 259 h 625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77"/>
                <a:gd name="T13" fmla="*/ 0 h 625"/>
                <a:gd name="T14" fmla="*/ 477 w 477"/>
                <a:gd name="T15" fmla="*/ 625 h 625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77" h="625">
                  <a:moveTo>
                    <a:pt x="387" y="624"/>
                  </a:moveTo>
                  <a:lnTo>
                    <a:pt x="476" y="527"/>
                  </a:lnTo>
                  <a:lnTo>
                    <a:pt x="0" y="0"/>
                  </a:lnTo>
                  <a:lnTo>
                    <a:pt x="387" y="624"/>
                  </a:lnTo>
                </a:path>
              </a:pathLst>
            </a:custGeom>
            <a:gradFill rotWithShape="0">
              <a:gsLst>
                <a:gs pos="0">
                  <a:srgbClr val="0051CA"/>
                </a:gs>
                <a:gs pos="100000">
                  <a:srgbClr val="0066FF"/>
                </a:gs>
              </a:gsLst>
              <a:lin ang="2700000" scaled="1"/>
            </a:gradFill>
            <a:ln w="12700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8" name="Freeform 21"/>
            <p:cNvSpPr>
              <a:spLocks/>
            </p:cNvSpPr>
            <p:nvPr/>
          </p:nvSpPr>
          <p:spPr bwMode="gray">
            <a:xfrm>
              <a:off x="3136" y="1104"/>
              <a:ext cx="621" cy="502"/>
            </a:xfrm>
            <a:custGeom>
              <a:avLst/>
              <a:gdLst>
                <a:gd name="T0" fmla="*/ 0 w 773"/>
                <a:gd name="T1" fmla="*/ 259 h 625"/>
                <a:gd name="T2" fmla="*/ 321 w 773"/>
                <a:gd name="T3" fmla="*/ 259 h 625"/>
                <a:gd name="T4" fmla="*/ 161 w 773"/>
                <a:gd name="T5" fmla="*/ 0 h 625"/>
                <a:gd name="T6" fmla="*/ 0 w 773"/>
                <a:gd name="T7" fmla="*/ 259 h 625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773"/>
                <a:gd name="T13" fmla="*/ 0 h 625"/>
                <a:gd name="T14" fmla="*/ 773 w 773"/>
                <a:gd name="T15" fmla="*/ 625 h 625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773" h="625">
                  <a:moveTo>
                    <a:pt x="0" y="624"/>
                  </a:moveTo>
                  <a:lnTo>
                    <a:pt x="772" y="624"/>
                  </a:lnTo>
                  <a:lnTo>
                    <a:pt x="387" y="0"/>
                  </a:lnTo>
                  <a:lnTo>
                    <a:pt x="0" y="624"/>
                  </a:lnTo>
                </a:path>
              </a:pathLst>
            </a:custGeom>
            <a:gradFill rotWithShape="0">
              <a:gsLst>
                <a:gs pos="0">
                  <a:srgbClr val="9EC5FF"/>
                </a:gs>
                <a:gs pos="100000">
                  <a:srgbClr val="0066FF"/>
                </a:gs>
              </a:gsLst>
              <a:lin ang="2700000" scaled="1"/>
            </a:gradFill>
            <a:ln w="12700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33" name="Text Box 43"/>
          <p:cNvSpPr txBox="1">
            <a:spLocks noChangeArrowheads="1"/>
          </p:cNvSpPr>
          <p:nvPr/>
        </p:nvSpPr>
        <p:spPr bwMode="gray">
          <a:xfrm>
            <a:off x="2643174" y="2643182"/>
            <a:ext cx="3143250" cy="64633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hangingPunct="0">
              <a:defRPr/>
            </a:pPr>
            <a:r>
              <a:rPr lang="ru-RU" b="1" dirty="0" smtClean="0">
                <a:solidFill>
                  <a:schemeClr val="accent5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ЛИСТОВКА,</a:t>
            </a:r>
          </a:p>
          <a:p>
            <a:pPr algn="ctr" eaLnBrk="0" hangingPunct="0">
              <a:defRPr/>
            </a:pPr>
            <a:r>
              <a:rPr lang="ru-RU" b="1" dirty="0" smtClean="0">
                <a:solidFill>
                  <a:schemeClr val="accent5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ФЛАЕР</a:t>
            </a:r>
            <a:endParaRPr lang="en-US" b="1" dirty="0">
              <a:solidFill>
                <a:schemeClr val="accent5">
                  <a:lumMod val="1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4" name="Text Box 43"/>
          <p:cNvSpPr txBox="1">
            <a:spLocks noChangeArrowheads="1"/>
          </p:cNvSpPr>
          <p:nvPr/>
        </p:nvSpPr>
        <p:spPr bwMode="gray">
          <a:xfrm>
            <a:off x="2643174" y="3786190"/>
            <a:ext cx="3143250" cy="5847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hangingPunct="0">
              <a:defRPr/>
            </a:pPr>
            <a:r>
              <a:rPr lang="ru-RU" sz="3200" b="1" dirty="0" smtClean="0">
                <a:solidFill>
                  <a:schemeClr val="accent5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БУКЛЕТ</a:t>
            </a:r>
            <a:endParaRPr lang="en-US" sz="3200" b="1" dirty="0">
              <a:solidFill>
                <a:schemeClr val="accent5">
                  <a:lumMod val="1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5" name="Text Box 43"/>
          <p:cNvSpPr txBox="1">
            <a:spLocks noChangeArrowheads="1"/>
          </p:cNvSpPr>
          <p:nvPr/>
        </p:nvSpPr>
        <p:spPr bwMode="gray">
          <a:xfrm>
            <a:off x="1714480" y="4857760"/>
            <a:ext cx="5286412" cy="5847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eaLnBrk="0" hangingPunct="0">
              <a:defRPr/>
            </a:pPr>
            <a:r>
              <a:rPr lang="ru-RU" sz="3200" b="1" dirty="0" smtClean="0">
                <a:solidFill>
                  <a:schemeClr val="accent5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БРОШЮРА, ПРОСПЕКТ</a:t>
            </a:r>
            <a:endParaRPr lang="en-US" sz="3200" b="1" dirty="0">
              <a:solidFill>
                <a:schemeClr val="accent5">
                  <a:lumMod val="1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6" name="Text Box 43"/>
          <p:cNvSpPr txBox="1">
            <a:spLocks noChangeArrowheads="1"/>
          </p:cNvSpPr>
          <p:nvPr/>
        </p:nvSpPr>
        <p:spPr bwMode="gray">
          <a:xfrm>
            <a:off x="2643174" y="5786454"/>
            <a:ext cx="3143250" cy="64633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hangingPunct="0">
              <a:defRPr/>
            </a:pPr>
            <a:r>
              <a:rPr lang="ru-RU" sz="3600" b="1" dirty="0" smtClean="0">
                <a:solidFill>
                  <a:schemeClr val="accent5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КНИГА</a:t>
            </a:r>
            <a:endParaRPr lang="en-US" sz="3600" b="1" dirty="0">
              <a:solidFill>
                <a:schemeClr val="accent5">
                  <a:lumMod val="1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500"/>
                            </p:stCondLst>
                            <p:childTnLst>
                              <p:par>
                                <p:cTn id="31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3000"/>
                            </p:stCondLst>
                            <p:childTnLst>
                              <p:par>
                                <p:cTn id="36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3500"/>
                            </p:stCondLst>
                            <p:childTnLst>
                              <p:par>
                                <p:cTn id="42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4000"/>
                            </p:stCondLst>
                            <p:childTnLst>
                              <p:par>
                                <p:cTn id="48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4500"/>
                            </p:stCondLst>
                            <p:childTnLst>
                              <p:par>
                                <p:cTn id="54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3" grpId="0"/>
      <p:bldP spid="34" grpId="0"/>
      <p:bldP spid="35" grpId="0"/>
      <p:bldP spid="36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18"/>
          <p:cNvSpPr>
            <a:spLocks noChangeArrowheads="1"/>
          </p:cNvSpPr>
          <p:nvPr/>
        </p:nvSpPr>
        <p:spPr bwMode="auto">
          <a:xfrm>
            <a:off x="1285853" y="1785926"/>
            <a:ext cx="7572398" cy="4857784"/>
          </a:xfrm>
          <a:prstGeom prst="roundRect">
            <a:avLst>
              <a:gd name="adj" fmla="val 2347"/>
            </a:avLst>
          </a:prstGeom>
          <a:gradFill rotWithShape="1">
            <a:gsLst>
              <a:gs pos="0">
                <a:schemeClr val="accent6">
                  <a:lumMod val="60000"/>
                  <a:lumOff val="40000"/>
                </a:schemeClr>
              </a:gs>
              <a:gs pos="100000">
                <a:srgbClr val="E3F1FF"/>
              </a:gs>
            </a:gsLst>
            <a:lin ang="5400000" scaled="1"/>
          </a:gradFill>
          <a:ln w="38100">
            <a:solidFill>
              <a:schemeClr val="accent2">
                <a:lumMod val="75000"/>
              </a:schemeClr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0" hangingPunct="0"/>
            <a:endParaRPr lang="ru-RU">
              <a:latin typeface="Verdana" pitchFamily="34" charset="0"/>
            </a:endParaRPr>
          </a:p>
        </p:txBody>
      </p:sp>
      <p:sp>
        <p:nvSpPr>
          <p:cNvPr id="5" name="Freeform 25"/>
          <p:cNvSpPr>
            <a:spLocks/>
          </p:cNvSpPr>
          <p:nvPr/>
        </p:nvSpPr>
        <p:spPr bwMode="gray">
          <a:xfrm rot="1429592" flipH="1">
            <a:off x="-23095" y="1218437"/>
            <a:ext cx="1496531" cy="1969956"/>
          </a:xfrm>
          <a:custGeom>
            <a:avLst/>
            <a:gdLst/>
            <a:ahLst/>
            <a:cxnLst>
              <a:cxn ang="0">
                <a:pos x="580" y="0"/>
              </a:cxn>
              <a:cxn ang="0">
                <a:pos x="578" y="90"/>
              </a:cxn>
              <a:cxn ang="0">
                <a:pos x="568" y="174"/>
              </a:cxn>
              <a:cxn ang="0">
                <a:pos x="552" y="252"/>
              </a:cxn>
              <a:cxn ang="0">
                <a:pos x="526" y="324"/>
              </a:cxn>
              <a:cxn ang="0">
                <a:pos x="494" y="390"/>
              </a:cxn>
              <a:cxn ang="0">
                <a:pos x="452" y="450"/>
              </a:cxn>
              <a:cxn ang="0">
                <a:pos x="402" y="508"/>
              </a:cxn>
              <a:cxn ang="0">
                <a:pos x="342" y="560"/>
              </a:cxn>
              <a:cxn ang="0">
                <a:pos x="270" y="610"/>
              </a:cxn>
              <a:cxn ang="0">
                <a:pos x="188" y="656"/>
              </a:cxn>
              <a:cxn ang="0">
                <a:pos x="188" y="798"/>
              </a:cxn>
              <a:cxn ang="0">
                <a:pos x="0" y="514"/>
              </a:cxn>
              <a:cxn ang="0">
                <a:pos x="188" y="230"/>
              </a:cxn>
              <a:cxn ang="0">
                <a:pos x="188" y="372"/>
              </a:cxn>
              <a:cxn ang="0">
                <a:pos x="224" y="368"/>
              </a:cxn>
              <a:cxn ang="0">
                <a:pos x="264" y="356"/>
              </a:cxn>
              <a:cxn ang="0">
                <a:pos x="306" y="336"/>
              </a:cxn>
              <a:cxn ang="0">
                <a:pos x="348" y="310"/>
              </a:cxn>
              <a:cxn ang="0">
                <a:pos x="392" y="280"/>
              </a:cxn>
              <a:cxn ang="0">
                <a:pos x="432" y="246"/>
              </a:cxn>
              <a:cxn ang="0">
                <a:pos x="472" y="208"/>
              </a:cxn>
              <a:cxn ang="0">
                <a:pos x="506" y="166"/>
              </a:cxn>
              <a:cxn ang="0">
                <a:pos x="536" y="124"/>
              </a:cxn>
              <a:cxn ang="0">
                <a:pos x="558" y="82"/>
              </a:cxn>
              <a:cxn ang="0">
                <a:pos x="574" y="40"/>
              </a:cxn>
              <a:cxn ang="0">
                <a:pos x="578" y="0"/>
              </a:cxn>
              <a:cxn ang="0">
                <a:pos x="580" y="0"/>
              </a:cxn>
            </a:cxnLst>
            <a:rect l="0" t="0" r="r" b="b"/>
            <a:pathLst>
              <a:path w="580" h="798">
                <a:moveTo>
                  <a:pt x="580" y="0"/>
                </a:moveTo>
                <a:lnTo>
                  <a:pt x="578" y="90"/>
                </a:lnTo>
                <a:lnTo>
                  <a:pt x="568" y="174"/>
                </a:lnTo>
                <a:lnTo>
                  <a:pt x="552" y="252"/>
                </a:lnTo>
                <a:lnTo>
                  <a:pt x="526" y="324"/>
                </a:lnTo>
                <a:lnTo>
                  <a:pt x="494" y="390"/>
                </a:lnTo>
                <a:lnTo>
                  <a:pt x="452" y="450"/>
                </a:lnTo>
                <a:lnTo>
                  <a:pt x="402" y="508"/>
                </a:lnTo>
                <a:lnTo>
                  <a:pt x="342" y="560"/>
                </a:lnTo>
                <a:lnTo>
                  <a:pt x="270" y="610"/>
                </a:lnTo>
                <a:lnTo>
                  <a:pt x="188" y="656"/>
                </a:lnTo>
                <a:lnTo>
                  <a:pt x="188" y="798"/>
                </a:lnTo>
                <a:lnTo>
                  <a:pt x="0" y="514"/>
                </a:lnTo>
                <a:lnTo>
                  <a:pt x="188" y="230"/>
                </a:lnTo>
                <a:lnTo>
                  <a:pt x="188" y="372"/>
                </a:lnTo>
                <a:lnTo>
                  <a:pt x="224" y="368"/>
                </a:lnTo>
                <a:lnTo>
                  <a:pt x="264" y="356"/>
                </a:lnTo>
                <a:lnTo>
                  <a:pt x="306" y="336"/>
                </a:lnTo>
                <a:lnTo>
                  <a:pt x="348" y="310"/>
                </a:lnTo>
                <a:lnTo>
                  <a:pt x="392" y="280"/>
                </a:lnTo>
                <a:lnTo>
                  <a:pt x="432" y="246"/>
                </a:lnTo>
                <a:lnTo>
                  <a:pt x="472" y="208"/>
                </a:lnTo>
                <a:lnTo>
                  <a:pt x="506" y="166"/>
                </a:lnTo>
                <a:lnTo>
                  <a:pt x="536" y="124"/>
                </a:lnTo>
                <a:lnTo>
                  <a:pt x="558" y="82"/>
                </a:lnTo>
                <a:lnTo>
                  <a:pt x="574" y="40"/>
                </a:lnTo>
                <a:lnTo>
                  <a:pt x="578" y="0"/>
                </a:lnTo>
                <a:lnTo>
                  <a:pt x="580" y="0"/>
                </a:lnTo>
                <a:close/>
              </a:path>
            </a:pathLst>
          </a:custGeom>
          <a:gradFill rotWithShape="1">
            <a:gsLst>
              <a:gs pos="0">
                <a:schemeClr val="accent2">
                  <a:lumMod val="75000"/>
                </a:schemeClr>
              </a:gs>
              <a:gs pos="100000">
                <a:schemeClr val="accent1">
                  <a:gamma/>
                  <a:tint val="31765"/>
                  <a:invGamma/>
                </a:schemeClr>
              </a:gs>
            </a:gsLst>
            <a:lin ang="0" scaled="1"/>
          </a:gradFill>
          <a:ln w="0">
            <a:noFill/>
            <a:prstDash val="solid"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ru-RU"/>
          </a:p>
        </p:txBody>
      </p:sp>
      <p:grpSp>
        <p:nvGrpSpPr>
          <p:cNvPr id="6" name="Group 26"/>
          <p:cNvGrpSpPr>
            <a:grpSpLocks/>
          </p:cNvGrpSpPr>
          <p:nvPr/>
        </p:nvGrpSpPr>
        <p:grpSpPr bwMode="auto">
          <a:xfrm>
            <a:off x="285720" y="214290"/>
            <a:ext cx="8215339" cy="1285875"/>
            <a:chOff x="1997" y="1314"/>
            <a:chExt cx="1889" cy="1009"/>
          </a:xfrm>
        </p:grpSpPr>
        <p:grpSp>
          <p:nvGrpSpPr>
            <p:cNvPr id="7" name="Group 27"/>
            <p:cNvGrpSpPr>
              <a:grpSpLocks/>
            </p:cNvGrpSpPr>
            <p:nvPr/>
          </p:nvGrpSpPr>
          <p:grpSpPr bwMode="auto">
            <a:xfrm>
              <a:off x="1997" y="1404"/>
              <a:ext cx="1889" cy="919"/>
              <a:chOff x="1973" y="1027"/>
              <a:chExt cx="1926" cy="937"/>
            </a:xfrm>
          </p:grpSpPr>
          <p:sp>
            <p:nvSpPr>
              <p:cNvPr id="12" name="Oval 28"/>
              <p:cNvSpPr>
                <a:spLocks noChangeArrowheads="1"/>
              </p:cNvSpPr>
              <p:nvPr/>
            </p:nvSpPr>
            <p:spPr bwMode="gray">
              <a:xfrm>
                <a:off x="1994" y="1057"/>
                <a:ext cx="1905" cy="907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chemeClr val="hlink">
                      <a:gamma/>
                      <a:shade val="48627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3" name="Oval 29"/>
              <p:cNvSpPr>
                <a:spLocks noChangeArrowheads="1"/>
              </p:cNvSpPr>
              <p:nvPr/>
            </p:nvSpPr>
            <p:spPr bwMode="gray">
              <a:xfrm>
                <a:off x="1973" y="1027"/>
                <a:ext cx="1905" cy="907"/>
              </a:xfrm>
              <a:prstGeom prst="ellipse">
                <a:avLst/>
              </a:prstGeom>
              <a:gradFill rotWithShape="1">
                <a:gsLst>
                  <a:gs pos="0">
                    <a:schemeClr val="hlink">
                      <a:gamma/>
                      <a:tint val="44314"/>
                      <a:invGamma/>
                    </a:schemeClr>
                  </a:gs>
                  <a:gs pos="100000">
                    <a:schemeClr val="hlink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</p:grpSp>
        <p:sp>
          <p:nvSpPr>
            <p:cNvPr id="8" name="Oval 30"/>
            <p:cNvSpPr>
              <a:spLocks noChangeArrowheads="1"/>
            </p:cNvSpPr>
            <p:nvPr/>
          </p:nvSpPr>
          <p:spPr bwMode="gray">
            <a:xfrm>
              <a:off x="2086" y="1314"/>
              <a:ext cx="1691" cy="845"/>
            </a:xfrm>
            <a:prstGeom prst="ellipse">
              <a:avLst/>
            </a:prstGeom>
            <a:gradFill rotWithShape="1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100000">
                  <a:schemeClr val="accent1"/>
                </a:gs>
              </a:gsLst>
              <a:lin ang="270000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vert="eaVert"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9" name="Oval 31"/>
            <p:cNvSpPr>
              <a:spLocks noChangeArrowheads="1"/>
            </p:cNvSpPr>
            <p:nvPr/>
          </p:nvSpPr>
          <p:spPr bwMode="gray">
            <a:xfrm>
              <a:off x="2108" y="1319"/>
              <a:ext cx="1650" cy="825"/>
            </a:xfrm>
            <a:prstGeom prst="ellipse">
              <a:avLst/>
            </a:prstGeom>
            <a:gradFill rotWithShape="1">
              <a:gsLst>
                <a:gs pos="0">
                  <a:schemeClr val="accent1">
                    <a:alpha val="0"/>
                  </a:schemeClr>
                </a:gs>
                <a:gs pos="100000">
                  <a:schemeClr val="accent1">
                    <a:gamma/>
                    <a:tint val="34902"/>
                    <a:invGamma/>
                  </a:schemeClr>
                </a:gs>
              </a:gsLst>
              <a:lin ang="270000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vert="eaVert"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" name="Oval 32"/>
            <p:cNvSpPr>
              <a:spLocks noChangeArrowheads="1"/>
            </p:cNvSpPr>
            <p:nvPr/>
          </p:nvSpPr>
          <p:spPr bwMode="gray">
            <a:xfrm>
              <a:off x="2125" y="1326"/>
              <a:ext cx="1570" cy="771"/>
            </a:xfrm>
            <a:prstGeom prst="ellipse">
              <a:avLst/>
            </a:prstGeom>
            <a:gradFill rotWithShape="1">
              <a:gsLst>
                <a:gs pos="0">
                  <a:schemeClr val="accent1">
                    <a:gamma/>
                    <a:shade val="79216"/>
                    <a:invGamma/>
                  </a:schemeClr>
                </a:gs>
                <a:gs pos="100000">
                  <a:schemeClr val="accent1">
                    <a:alpha val="48000"/>
                  </a:schemeClr>
                </a:gs>
              </a:gsLst>
              <a:lin ang="270000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vert="eaVert"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1" name="Oval 33"/>
            <p:cNvSpPr>
              <a:spLocks noChangeArrowheads="1"/>
            </p:cNvSpPr>
            <p:nvPr/>
          </p:nvSpPr>
          <p:spPr bwMode="gray">
            <a:xfrm>
              <a:off x="2208" y="1344"/>
              <a:ext cx="1382" cy="624"/>
            </a:xfrm>
            <a:prstGeom prst="ellipse">
              <a:avLst/>
            </a:prstGeom>
            <a:gradFill rotWithShape="1">
              <a:gsLst>
                <a:gs pos="0">
                  <a:schemeClr val="accent1">
                    <a:gamma/>
                    <a:tint val="0"/>
                    <a:invGamma/>
                  </a:schemeClr>
                </a:gs>
                <a:gs pos="100000">
                  <a:schemeClr val="accent1">
                    <a:alpha val="38000"/>
                  </a:schemeClr>
                </a:gs>
              </a:gsLst>
              <a:lin ang="270000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vert="eaVert" wrap="none" anchor="ctr"/>
            <a:lstStyle/>
            <a:p>
              <a:pPr>
                <a:defRPr/>
              </a:pPr>
              <a:endParaRPr lang="ru-RU"/>
            </a:p>
          </p:txBody>
        </p:sp>
      </p:grpSp>
      <p:sp>
        <p:nvSpPr>
          <p:cNvPr id="17" name="Rectangle 2"/>
          <p:cNvSpPr>
            <a:spLocks noGrp="1" noChangeArrowheads="1"/>
          </p:cNvSpPr>
          <p:nvPr>
            <p:ph type="title"/>
          </p:nvPr>
        </p:nvSpPr>
        <p:spPr>
          <a:xfrm>
            <a:off x="500034" y="285728"/>
            <a:ext cx="7643866" cy="868363"/>
          </a:xfrm>
        </p:spPr>
        <p:txBody>
          <a:bodyPr/>
          <a:lstStyle/>
          <a:p>
            <a:pPr eaLnBrk="1" hangingPunct="1">
              <a:defRPr/>
            </a:pPr>
            <a:r>
              <a:rPr lang="ru-RU" sz="2600" b="1" i="1" dirty="0" smtClean="0"/>
              <a:t>САЙТ ПРОФСОЮЗНОЙ ОРГАНИЗАЦИИ</a:t>
            </a:r>
            <a:endParaRPr lang="en-US" sz="2600" b="1" i="1" dirty="0"/>
          </a:p>
        </p:txBody>
      </p:sp>
      <p:sp>
        <p:nvSpPr>
          <p:cNvPr id="18" name="Содержимое 2"/>
          <p:cNvSpPr>
            <a:spLocks noGrp="1"/>
          </p:cNvSpPr>
          <p:nvPr>
            <p:ph idx="1"/>
          </p:nvPr>
        </p:nvSpPr>
        <p:spPr>
          <a:xfrm>
            <a:off x="1500166" y="1714488"/>
            <a:ext cx="7186634" cy="4500594"/>
          </a:xfrm>
        </p:spPr>
        <p:txBody>
          <a:bodyPr/>
          <a:lstStyle/>
          <a:p>
            <a:pPr marL="0" indent="363538" algn="just">
              <a:spcBef>
                <a:spcPts val="0"/>
              </a:spcBef>
              <a:buNone/>
            </a:pPr>
            <a:r>
              <a:rPr lang="ru-RU" sz="2800" dirty="0" smtClean="0"/>
              <a:t>    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Сайт – это очень ценная  информационная площадка. Потенциально она очень эффективна, т.к. может иметь широкую постоянную аудиторию, включающую в себя различные целевые группы. Она практически не подвержена возможной цензуре со стороны администрации  или органов власти. Это действенный механизм позиционирования  организации, официальное представительство, весомый элемент в формировании имиджа  организации. Именно поэтому, его созданию и дальнейшей работе  необходимо уделить должное внимание.</a:t>
            </a:r>
          </a:p>
          <a:p>
            <a:pPr>
              <a:buNone/>
            </a:pPr>
            <a:endParaRPr lang="ru-RU" sz="2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17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400" b="1" i="1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Сайт первичной профсоюзной организации </a:t>
            </a:r>
            <a:br>
              <a:rPr lang="ru-RU" sz="2400" b="1" i="1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ru-RU" sz="2400" b="1" i="1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МБОУ «СОШ с. Сасыколи им. Г.Г. Коноплёва»</a:t>
            </a:r>
            <a:br>
              <a:rPr lang="ru-RU" sz="2400" b="1" i="1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ru-RU" sz="2400" b="1" i="1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Харабалинского района Астраханской области</a:t>
            </a:r>
            <a:endParaRPr lang="ru-RU" sz="2400" dirty="0"/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285720" y="1571612"/>
            <a:ext cx="5214974" cy="385765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/>
          <a:srcRect l="12632" t="8421" r="13684"/>
          <a:stretch>
            <a:fillRect/>
          </a:stretch>
        </p:blipFill>
        <p:spPr bwMode="auto">
          <a:xfrm>
            <a:off x="3643306" y="2616413"/>
            <a:ext cx="5214974" cy="388442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5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214290"/>
            <a:ext cx="8229600" cy="714380"/>
          </a:xfrm>
        </p:spPr>
        <p:txBody>
          <a:bodyPr/>
          <a:lstStyle/>
          <a:p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</a:rPr>
              <a:t>Советы по разработке сайта профсоюзной организации.</a:t>
            </a:r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</a:rPr>
              <a:t/>
            </a:r>
            <a:br>
              <a:rPr lang="ru-RU" sz="2400" dirty="0" smtClean="0">
                <a:solidFill>
                  <a:schemeClr val="accent1">
                    <a:lumMod val="50000"/>
                  </a:schemeClr>
                </a:solidFill>
              </a:rPr>
            </a:br>
            <a:endParaRPr lang="ru-RU" sz="24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714356"/>
            <a:ext cx="8229600" cy="5857916"/>
          </a:xfrm>
        </p:spPr>
        <p:txBody>
          <a:bodyPr/>
          <a:lstStyle/>
          <a:p>
            <a:pPr algn="just">
              <a:buFont typeface="Wingdings" pitchFamily="2" charset="2"/>
              <a:buChar char="q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Необязательно обладать знаниями в области программирования и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веб-дизайна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 Создать сайт доступно каждому. Для этого нужны основные навыки работы с компьютером и в интернете.</a:t>
            </a:r>
          </a:p>
          <a:p>
            <a:pPr algn="just">
              <a:buFont typeface="Wingdings" pitchFamily="2" charset="2"/>
              <a:buChar char="q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Для начала воспользуйтесь информацией из интернета: текстовыми материалами, видео-уроками, тематическими форумами, которых огромное количество.</a:t>
            </a:r>
          </a:p>
          <a:p>
            <a:pPr algn="just">
              <a:buFont typeface="Wingdings" pitchFamily="2" charset="2"/>
              <a:buChar char="q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Воспользуйтесь конструкторами сайтов, которые предлагаются в интернете сейчас. Это абсолютно бесплатно и удобно. Например,  бесплатный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хостинг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Ucoz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>
              <a:buFont typeface="Wingdings" pitchFamily="2" charset="2"/>
              <a:buChar char="q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Начинайте с самого простого дизайна, изменить его можно в любое время. Постепенно наращивайте объем материала, увеличивая его сложность.</a:t>
            </a:r>
          </a:p>
          <a:p>
            <a:pPr algn="just">
              <a:buFont typeface="Wingdings" pitchFamily="2" charset="2"/>
              <a:buChar char="q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Постарайтесь сделать структуру сайта удобной, привлекательной, информативной.</a:t>
            </a:r>
          </a:p>
          <a:p>
            <a:pPr algn="just">
              <a:buFont typeface="Wingdings" pitchFamily="2" charset="2"/>
              <a:buChar char="q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Будьте корректны: на сайте не должно быть информации, которая не относится к  профсоюзной  деятельности (различные игры, размещение бесплатных объявлений, музыка и т.д.)</a:t>
            </a:r>
            <a:endParaRPr lang="ru-RU" sz="2000" dirty="0" smtClean="0"/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7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7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7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7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500"/>
                            </p:stCondLst>
                            <p:childTnLst>
                              <p:par>
                                <p:cTn id="31" presetID="7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3000"/>
                            </p:stCondLst>
                            <p:childTnLst>
                              <p:par>
                                <p:cTn id="36" presetID="7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 bwMode="auto">
          <a:xfrm>
            <a:off x="428596" y="21429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Калейдоскоп дел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 первичной профсоюзной организации </a:t>
            </a:r>
            <a:br>
              <a:rPr kumimoji="0" lang="ru-RU" sz="24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</a:br>
            <a:r>
              <a:rPr kumimoji="0" lang="ru-RU" sz="24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МБОУ «СОШ с. Сасыколи им. Г.Г. Коноплёва»</a:t>
            </a:r>
            <a:br>
              <a:rPr kumimoji="0" lang="ru-RU" sz="24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</a:br>
            <a:r>
              <a:rPr kumimoji="0" lang="ru-RU" sz="24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Харабалинского района Астраханской области</a:t>
            </a: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3" name="Рисунок 2" descr="C:\Documents and Settings\Admin\Рабочий стол\профсоюзная работа\ПРОФСОЮЗНЫЕ ФОТО\фото с семинара\DSC05088.JPG"/>
          <p:cNvPicPr/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357158" y="1825689"/>
            <a:ext cx="3281102" cy="2460567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5" name="Рисунок 4" descr="C:\Documents and Settings\Admin\Рабочий стол\профсоюзная работа\ПРОФСОЮЗНЫЕ ФОТО\фото с семинара\проф Бугреева.JPG"/>
          <p:cNvPicPr/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1357290" y="3571876"/>
            <a:ext cx="3164724" cy="237744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6" name="Рисунок 5" descr="C:\Documents and Settings\Admin\Рабочий стол\профсоюзная работа\ПРОФСОЮЗНЫЕ ФОТО\SAM_0032.JPG"/>
          <p:cNvPicPr/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4143372" y="1785926"/>
            <a:ext cx="3397481" cy="254369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643438" y="4000504"/>
            <a:ext cx="4061406" cy="249078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 bwMode="auto">
          <a:xfrm>
            <a:off x="428596" y="21429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Калейдоскоп дел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 первичной профсоюзной организации </a:t>
            </a:r>
            <a:br>
              <a:rPr kumimoji="0" lang="ru-RU" sz="24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</a:br>
            <a:r>
              <a:rPr kumimoji="0" lang="ru-RU" sz="24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МБОУ «СОШ с. Сасыколи им. Г.Г. Коноплёва»</a:t>
            </a:r>
            <a:br>
              <a:rPr kumimoji="0" lang="ru-RU" sz="24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</a:br>
            <a:r>
              <a:rPr kumimoji="0" lang="ru-RU" sz="24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Харабалинского района Астраханской области</a:t>
            </a: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7" name="Рисунок 6" descr="C:\Documents and Settings\Admin\Рабочий стол\профсоюзная работа\ПРОФСОЮЗНЫЕ ФОТО\SAM_0017.JPG"/>
          <p:cNvPicPr/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500034" y="1714488"/>
            <a:ext cx="3306099" cy="2477193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9" name="Рисунок 8" descr="C:\Documents and Settings\Admin\Рабочий стол\профсоюзная работа\ПРОФСОЮЗНЫЕ ФОТО\SAM_0294.JPG"/>
          <p:cNvPicPr/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5286380" y="1643050"/>
            <a:ext cx="3322666" cy="249381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10" name="Рисунок 9" descr="C:\Documents and Settings\Admin\Рабочий стол\профсоюзная работа\ПРОФСОЮЗНЫЕ ФОТО\SAM_0315.JPG"/>
          <p:cNvPicPr/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928662" y="4143380"/>
            <a:ext cx="3173095" cy="237744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11" name="Рисунок 10" descr="C:\Documents and Settings\Admin\Рабочий стол\профсоюзная работа\ПРОФСОЮЗНЫЕ ФОТО\SAM_0381.JPG"/>
          <p:cNvPicPr/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5786446" y="3929066"/>
            <a:ext cx="2643206" cy="245225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8" name="Рисунок 7" descr="C:\Documents and Settings\Admin\Рабочий стол\профсоюзная работа\ПРОФСОЮЗНЫЕ ФОТО\SAM_0006.JPG"/>
          <p:cNvPicPr/>
          <p:nvPr/>
        </p:nvPicPr>
        <p:blipFill>
          <a:blip r:embed="rId6" cstate="screen"/>
          <a:srcRect/>
          <a:stretch>
            <a:fillRect/>
          </a:stretch>
        </p:blipFill>
        <p:spPr bwMode="auto">
          <a:xfrm>
            <a:off x="2857488" y="2500306"/>
            <a:ext cx="3397481" cy="255200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WordArt 3"/>
          <p:cNvSpPr>
            <a:spLocks noChangeArrowheads="1" noChangeShapeType="1" noTextEdit="1"/>
          </p:cNvSpPr>
          <p:nvPr/>
        </p:nvSpPr>
        <p:spPr bwMode="gray">
          <a:xfrm>
            <a:off x="1000101" y="2143116"/>
            <a:ext cx="7572400" cy="1438284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0"/>
              </a:avLst>
            </a:prstTxWarp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5400" b="1" kern="10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Verdana"/>
                <a:ea typeface="Verdana"/>
                <a:cs typeface="Verdana"/>
              </a:rPr>
              <a:t>Спасибо за внимание!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8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screen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39784"/>
          </a:xfrm>
        </p:spPr>
        <p:txBody>
          <a:bodyPr/>
          <a:lstStyle/>
          <a:p>
            <a:r>
              <a:rPr lang="ru-RU" sz="4000" b="1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Задачи  информационной   работы </a:t>
            </a:r>
            <a:endParaRPr lang="fr-CA" sz="4000" dirty="0" smtClean="0">
              <a:solidFill>
                <a:srgbClr val="9C4839"/>
              </a:solidFill>
            </a:endParaRPr>
          </a:p>
        </p:txBody>
      </p:sp>
      <p:grpSp>
        <p:nvGrpSpPr>
          <p:cNvPr id="4" name="Group 447"/>
          <p:cNvGrpSpPr>
            <a:grpSpLocks/>
          </p:cNvGrpSpPr>
          <p:nvPr/>
        </p:nvGrpSpPr>
        <p:grpSpPr bwMode="auto">
          <a:xfrm>
            <a:off x="1012629" y="1500188"/>
            <a:ext cx="7416996" cy="1331912"/>
            <a:chOff x="2191" y="1398"/>
            <a:chExt cx="3559" cy="839"/>
          </a:xfrm>
        </p:grpSpPr>
        <p:grpSp>
          <p:nvGrpSpPr>
            <p:cNvPr id="5" name="Group 259"/>
            <p:cNvGrpSpPr>
              <a:grpSpLocks/>
            </p:cNvGrpSpPr>
            <p:nvPr/>
          </p:nvGrpSpPr>
          <p:grpSpPr bwMode="auto">
            <a:xfrm rot="-4423226">
              <a:off x="2136" y="1586"/>
              <a:ext cx="407" cy="297"/>
              <a:chOff x="1043" y="2596"/>
              <a:chExt cx="142" cy="99"/>
            </a:xfrm>
          </p:grpSpPr>
          <p:sp>
            <p:nvSpPr>
              <p:cNvPr id="8" name="Freeform 207"/>
              <p:cNvSpPr>
                <a:spLocks/>
              </p:cNvSpPr>
              <p:nvPr/>
            </p:nvSpPr>
            <p:spPr bwMode="auto">
              <a:xfrm>
                <a:off x="1149" y="2693"/>
                <a:ext cx="12" cy="2"/>
              </a:xfrm>
              <a:custGeom>
                <a:avLst/>
                <a:gdLst>
                  <a:gd name="T0" fmla="*/ 63 w 63"/>
                  <a:gd name="T1" fmla="*/ 14 h 14"/>
                  <a:gd name="T2" fmla="*/ 55 w 63"/>
                  <a:gd name="T3" fmla="*/ 14 h 14"/>
                  <a:gd name="T4" fmla="*/ 48 w 63"/>
                  <a:gd name="T5" fmla="*/ 14 h 14"/>
                  <a:gd name="T6" fmla="*/ 40 w 63"/>
                  <a:gd name="T7" fmla="*/ 14 h 14"/>
                  <a:gd name="T8" fmla="*/ 31 w 63"/>
                  <a:gd name="T9" fmla="*/ 11 h 14"/>
                  <a:gd name="T10" fmla="*/ 23 w 63"/>
                  <a:gd name="T11" fmla="*/ 10 h 14"/>
                  <a:gd name="T12" fmla="*/ 16 w 63"/>
                  <a:gd name="T13" fmla="*/ 8 h 14"/>
                  <a:gd name="T14" fmla="*/ 8 w 63"/>
                  <a:gd name="T15" fmla="*/ 4 h 14"/>
                  <a:gd name="T16" fmla="*/ 0 w 63"/>
                  <a:gd name="T17" fmla="*/ 0 h 14"/>
                  <a:gd name="T18" fmla="*/ 8 w 63"/>
                  <a:gd name="T19" fmla="*/ 3 h 14"/>
                  <a:gd name="T20" fmla="*/ 15 w 63"/>
                  <a:gd name="T21" fmla="*/ 6 h 14"/>
                  <a:gd name="T22" fmla="*/ 23 w 63"/>
                  <a:gd name="T23" fmla="*/ 8 h 14"/>
                  <a:gd name="T24" fmla="*/ 30 w 63"/>
                  <a:gd name="T25" fmla="*/ 10 h 14"/>
                  <a:gd name="T26" fmla="*/ 39 w 63"/>
                  <a:gd name="T27" fmla="*/ 11 h 14"/>
                  <a:gd name="T28" fmla="*/ 47 w 63"/>
                  <a:gd name="T29" fmla="*/ 12 h 14"/>
                  <a:gd name="T30" fmla="*/ 55 w 63"/>
                  <a:gd name="T31" fmla="*/ 14 h 14"/>
                  <a:gd name="T32" fmla="*/ 63 w 63"/>
                  <a:gd name="T33" fmla="*/ 14 h 14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63"/>
                  <a:gd name="T52" fmla="*/ 0 h 14"/>
                  <a:gd name="T53" fmla="*/ 63 w 63"/>
                  <a:gd name="T54" fmla="*/ 14 h 14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63" h="14">
                    <a:moveTo>
                      <a:pt x="63" y="14"/>
                    </a:moveTo>
                    <a:lnTo>
                      <a:pt x="55" y="14"/>
                    </a:lnTo>
                    <a:lnTo>
                      <a:pt x="48" y="14"/>
                    </a:lnTo>
                    <a:lnTo>
                      <a:pt x="40" y="14"/>
                    </a:lnTo>
                    <a:lnTo>
                      <a:pt x="31" y="11"/>
                    </a:lnTo>
                    <a:lnTo>
                      <a:pt x="23" y="10"/>
                    </a:lnTo>
                    <a:lnTo>
                      <a:pt x="16" y="8"/>
                    </a:lnTo>
                    <a:lnTo>
                      <a:pt x="8" y="4"/>
                    </a:lnTo>
                    <a:lnTo>
                      <a:pt x="0" y="0"/>
                    </a:lnTo>
                    <a:lnTo>
                      <a:pt x="8" y="3"/>
                    </a:lnTo>
                    <a:lnTo>
                      <a:pt x="15" y="6"/>
                    </a:lnTo>
                    <a:lnTo>
                      <a:pt x="23" y="8"/>
                    </a:lnTo>
                    <a:lnTo>
                      <a:pt x="30" y="10"/>
                    </a:lnTo>
                    <a:lnTo>
                      <a:pt x="39" y="11"/>
                    </a:lnTo>
                    <a:lnTo>
                      <a:pt x="47" y="12"/>
                    </a:lnTo>
                    <a:lnTo>
                      <a:pt x="55" y="14"/>
                    </a:lnTo>
                    <a:lnTo>
                      <a:pt x="63" y="14"/>
                    </a:lnTo>
                    <a:close/>
                  </a:path>
                </a:pathLst>
              </a:custGeom>
              <a:solidFill>
                <a:srgbClr val="F0A78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9" name="Freeform 208"/>
              <p:cNvSpPr>
                <a:spLocks/>
              </p:cNvSpPr>
              <p:nvPr/>
            </p:nvSpPr>
            <p:spPr bwMode="auto">
              <a:xfrm>
                <a:off x="1143" y="2689"/>
                <a:ext cx="26" cy="6"/>
              </a:xfrm>
              <a:custGeom>
                <a:avLst/>
                <a:gdLst>
                  <a:gd name="T0" fmla="*/ 129 w 129"/>
                  <a:gd name="T1" fmla="*/ 28 h 38"/>
                  <a:gd name="T2" fmla="*/ 116 w 129"/>
                  <a:gd name="T3" fmla="*/ 33 h 38"/>
                  <a:gd name="T4" fmla="*/ 102 w 129"/>
                  <a:gd name="T5" fmla="*/ 36 h 38"/>
                  <a:gd name="T6" fmla="*/ 89 w 129"/>
                  <a:gd name="T7" fmla="*/ 38 h 38"/>
                  <a:gd name="T8" fmla="*/ 75 w 129"/>
                  <a:gd name="T9" fmla="*/ 38 h 38"/>
                  <a:gd name="T10" fmla="*/ 60 w 129"/>
                  <a:gd name="T11" fmla="*/ 35 h 38"/>
                  <a:gd name="T12" fmla="*/ 47 w 129"/>
                  <a:gd name="T13" fmla="*/ 32 h 38"/>
                  <a:gd name="T14" fmla="*/ 33 w 129"/>
                  <a:gd name="T15" fmla="*/ 26 h 38"/>
                  <a:gd name="T16" fmla="*/ 20 w 129"/>
                  <a:gd name="T17" fmla="*/ 18 h 38"/>
                  <a:gd name="T18" fmla="*/ 18 w 129"/>
                  <a:gd name="T19" fmla="*/ 16 h 38"/>
                  <a:gd name="T20" fmla="*/ 15 w 129"/>
                  <a:gd name="T21" fmla="*/ 14 h 38"/>
                  <a:gd name="T22" fmla="*/ 12 w 129"/>
                  <a:gd name="T23" fmla="*/ 11 h 38"/>
                  <a:gd name="T24" fmla="*/ 10 w 129"/>
                  <a:gd name="T25" fmla="*/ 10 h 38"/>
                  <a:gd name="T26" fmla="*/ 7 w 129"/>
                  <a:gd name="T27" fmla="*/ 8 h 38"/>
                  <a:gd name="T28" fmla="*/ 5 w 129"/>
                  <a:gd name="T29" fmla="*/ 5 h 38"/>
                  <a:gd name="T30" fmla="*/ 2 w 129"/>
                  <a:gd name="T31" fmla="*/ 3 h 38"/>
                  <a:gd name="T32" fmla="*/ 0 w 129"/>
                  <a:gd name="T33" fmla="*/ 0 h 38"/>
                  <a:gd name="T34" fmla="*/ 10 w 129"/>
                  <a:gd name="T35" fmla="*/ 8 h 38"/>
                  <a:gd name="T36" fmla="*/ 21 w 129"/>
                  <a:gd name="T37" fmla="*/ 14 h 38"/>
                  <a:gd name="T38" fmla="*/ 32 w 129"/>
                  <a:gd name="T39" fmla="*/ 20 h 38"/>
                  <a:gd name="T40" fmla="*/ 44 w 129"/>
                  <a:gd name="T41" fmla="*/ 23 h 38"/>
                  <a:gd name="T42" fmla="*/ 56 w 129"/>
                  <a:gd name="T43" fmla="*/ 27 h 38"/>
                  <a:gd name="T44" fmla="*/ 69 w 129"/>
                  <a:gd name="T45" fmla="*/ 30 h 38"/>
                  <a:gd name="T46" fmla="*/ 81 w 129"/>
                  <a:gd name="T47" fmla="*/ 32 h 38"/>
                  <a:gd name="T48" fmla="*/ 94 w 129"/>
                  <a:gd name="T49" fmla="*/ 33 h 38"/>
                  <a:gd name="T50" fmla="*/ 99 w 129"/>
                  <a:gd name="T51" fmla="*/ 32 h 38"/>
                  <a:gd name="T52" fmla="*/ 103 w 129"/>
                  <a:gd name="T53" fmla="*/ 32 h 38"/>
                  <a:gd name="T54" fmla="*/ 107 w 129"/>
                  <a:gd name="T55" fmla="*/ 32 h 38"/>
                  <a:gd name="T56" fmla="*/ 112 w 129"/>
                  <a:gd name="T57" fmla="*/ 32 h 38"/>
                  <a:gd name="T58" fmla="*/ 116 w 129"/>
                  <a:gd name="T59" fmla="*/ 30 h 38"/>
                  <a:gd name="T60" fmla="*/ 120 w 129"/>
                  <a:gd name="T61" fmla="*/ 30 h 38"/>
                  <a:gd name="T62" fmla="*/ 124 w 129"/>
                  <a:gd name="T63" fmla="*/ 29 h 38"/>
                  <a:gd name="T64" fmla="*/ 129 w 129"/>
                  <a:gd name="T65" fmla="*/ 28 h 38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129"/>
                  <a:gd name="T100" fmla="*/ 0 h 38"/>
                  <a:gd name="T101" fmla="*/ 129 w 129"/>
                  <a:gd name="T102" fmla="*/ 38 h 38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129" h="38">
                    <a:moveTo>
                      <a:pt x="129" y="28"/>
                    </a:moveTo>
                    <a:lnTo>
                      <a:pt x="116" y="33"/>
                    </a:lnTo>
                    <a:lnTo>
                      <a:pt x="102" y="36"/>
                    </a:lnTo>
                    <a:lnTo>
                      <a:pt x="89" y="38"/>
                    </a:lnTo>
                    <a:lnTo>
                      <a:pt x="75" y="38"/>
                    </a:lnTo>
                    <a:lnTo>
                      <a:pt x="60" y="35"/>
                    </a:lnTo>
                    <a:lnTo>
                      <a:pt x="47" y="32"/>
                    </a:lnTo>
                    <a:lnTo>
                      <a:pt x="33" y="26"/>
                    </a:lnTo>
                    <a:lnTo>
                      <a:pt x="20" y="18"/>
                    </a:lnTo>
                    <a:lnTo>
                      <a:pt x="18" y="16"/>
                    </a:lnTo>
                    <a:lnTo>
                      <a:pt x="15" y="14"/>
                    </a:lnTo>
                    <a:lnTo>
                      <a:pt x="12" y="11"/>
                    </a:lnTo>
                    <a:lnTo>
                      <a:pt x="10" y="10"/>
                    </a:lnTo>
                    <a:lnTo>
                      <a:pt x="7" y="8"/>
                    </a:lnTo>
                    <a:lnTo>
                      <a:pt x="5" y="5"/>
                    </a:lnTo>
                    <a:lnTo>
                      <a:pt x="2" y="3"/>
                    </a:lnTo>
                    <a:lnTo>
                      <a:pt x="0" y="0"/>
                    </a:lnTo>
                    <a:lnTo>
                      <a:pt x="10" y="8"/>
                    </a:lnTo>
                    <a:lnTo>
                      <a:pt x="21" y="14"/>
                    </a:lnTo>
                    <a:lnTo>
                      <a:pt x="32" y="20"/>
                    </a:lnTo>
                    <a:lnTo>
                      <a:pt x="44" y="23"/>
                    </a:lnTo>
                    <a:lnTo>
                      <a:pt x="56" y="27"/>
                    </a:lnTo>
                    <a:lnTo>
                      <a:pt x="69" y="30"/>
                    </a:lnTo>
                    <a:lnTo>
                      <a:pt x="81" y="32"/>
                    </a:lnTo>
                    <a:lnTo>
                      <a:pt x="94" y="33"/>
                    </a:lnTo>
                    <a:lnTo>
                      <a:pt x="99" y="32"/>
                    </a:lnTo>
                    <a:lnTo>
                      <a:pt x="103" y="32"/>
                    </a:lnTo>
                    <a:lnTo>
                      <a:pt x="107" y="32"/>
                    </a:lnTo>
                    <a:lnTo>
                      <a:pt x="112" y="32"/>
                    </a:lnTo>
                    <a:lnTo>
                      <a:pt x="116" y="30"/>
                    </a:lnTo>
                    <a:lnTo>
                      <a:pt x="120" y="30"/>
                    </a:lnTo>
                    <a:lnTo>
                      <a:pt x="124" y="29"/>
                    </a:lnTo>
                    <a:lnTo>
                      <a:pt x="129" y="28"/>
                    </a:lnTo>
                    <a:close/>
                  </a:path>
                </a:pathLst>
              </a:custGeom>
              <a:solidFill>
                <a:srgbClr val="F1AA8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0" name="Freeform 209"/>
              <p:cNvSpPr>
                <a:spLocks/>
              </p:cNvSpPr>
              <p:nvPr/>
            </p:nvSpPr>
            <p:spPr bwMode="auto">
              <a:xfrm>
                <a:off x="1140" y="2685"/>
                <a:ext cx="33" cy="10"/>
              </a:xfrm>
              <a:custGeom>
                <a:avLst/>
                <a:gdLst>
                  <a:gd name="T0" fmla="*/ 47 w 166"/>
                  <a:gd name="T1" fmla="*/ 45 h 59"/>
                  <a:gd name="T2" fmla="*/ 54 w 166"/>
                  <a:gd name="T3" fmla="*/ 48 h 59"/>
                  <a:gd name="T4" fmla="*/ 61 w 166"/>
                  <a:gd name="T5" fmla="*/ 51 h 59"/>
                  <a:gd name="T6" fmla="*/ 69 w 166"/>
                  <a:gd name="T7" fmla="*/ 53 h 59"/>
                  <a:gd name="T8" fmla="*/ 76 w 166"/>
                  <a:gd name="T9" fmla="*/ 55 h 59"/>
                  <a:gd name="T10" fmla="*/ 85 w 166"/>
                  <a:gd name="T11" fmla="*/ 56 h 59"/>
                  <a:gd name="T12" fmla="*/ 93 w 166"/>
                  <a:gd name="T13" fmla="*/ 57 h 59"/>
                  <a:gd name="T14" fmla="*/ 101 w 166"/>
                  <a:gd name="T15" fmla="*/ 59 h 59"/>
                  <a:gd name="T16" fmla="*/ 109 w 166"/>
                  <a:gd name="T17" fmla="*/ 59 h 59"/>
                  <a:gd name="T18" fmla="*/ 117 w 166"/>
                  <a:gd name="T19" fmla="*/ 57 h 59"/>
                  <a:gd name="T20" fmla="*/ 124 w 166"/>
                  <a:gd name="T21" fmla="*/ 56 h 59"/>
                  <a:gd name="T22" fmla="*/ 131 w 166"/>
                  <a:gd name="T23" fmla="*/ 54 h 59"/>
                  <a:gd name="T24" fmla="*/ 139 w 166"/>
                  <a:gd name="T25" fmla="*/ 51 h 59"/>
                  <a:gd name="T26" fmla="*/ 146 w 166"/>
                  <a:gd name="T27" fmla="*/ 49 h 59"/>
                  <a:gd name="T28" fmla="*/ 153 w 166"/>
                  <a:gd name="T29" fmla="*/ 45 h 59"/>
                  <a:gd name="T30" fmla="*/ 159 w 166"/>
                  <a:gd name="T31" fmla="*/ 41 h 59"/>
                  <a:gd name="T32" fmla="*/ 166 w 166"/>
                  <a:gd name="T33" fmla="*/ 37 h 59"/>
                  <a:gd name="T34" fmla="*/ 159 w 166"/>
                  <a:gd name="T35" fmla="*/ 39 h 59"/>
                  <a:gd name="T36" fmla="*/ 152 w 166"/>
                  <a:gd name="T37" fmla="*/ 42 h 59"/>
                  <a:gd name="T38" fmla="*/ 146 w 166"/>
                  <a:gd name="T39" fmla="*/ 43 h 59"/>
                  <a:gd name="T40" fmla="*/ 139 w 166"/>
                  <a:gd name="T41" fmla="*/ 45 h 59"/>
                  <a:gd name="T42" fmla="*/ 132 w 166"/>
                  <a:gd name="T43" fmla="*/ 47 h 59"/>
                  <a:gd name="T44" fmla="*/ 125 w 166"/>
                  <a:gd name="T45" fmla="*/ 47 h 59"/>
                  <a:gd name="T46" fmla="*/ 117 w 166"/>
                  <a:gd name="T47" fmla="*/ 48 h 59"/>
                  <a:gd name="T48" fmla="*/ 110 w 166"/>
                  <a:gd name="T49" fmla="*/ 48 h 59"/>
                  <a:gd name="T50" fmla="*/ 95 w 166"/>
                  <a:gd name="T51" fmla="*/ 47 h 59"/>
                  <a:gd name="T52" fmla="*/ 79 w 166"/>
                  <a:gd name="T53" fmla="*/ 44 h 59"/>
                  <a:gd name="T54" fmla="*/ 64 w 166"/>
                  <a:gd name="T55" fmla="*/ 41 h 59"/>
                  <a:gd name="T56" fmla="*/ 50 w 166"/>
                  <a:gd name="T57" fmla="*/ 36 h 59"/>
                  <a:gd name="T58" fmla="*/ 36 w 166"/>
                  <a:gd name="T59" fmla="*/ 29 h 59"/>
                  <a:gd name="T60" fmla="*/ 24 w 166"/>
                  <a:gd name="T61" fmla="*/ 20 h 59"/>
                  <a:gd name="T62" fmla="*/ 11 w 166"/>
                  <a:gd name="T63" fmla="*/ 11 h 59"/>
                  <a:gd name="T64" fmla="*/ 0 w 166"/>
                  <a:gd name="T65" fmla="*/ 0 h 59"/>
                  <a:gd name="T66" fmla="*/ 4 w 166"/>
                  <a:gd name="T67" fmla="*/ 6 h 59"/>
                  <a:gd name="T68" fmla="*/ 8 w 166"/>
                  <a:gd name="T69" fmla="*/ 12 h 59"/>
                  <a:gd name="T70" fmla="*/ 12 w 166"/>
                  <a:gd name="T71" fmla="*/ 17 h 59"/>
                  <a:gd name="T72" fmla="*/ 16 w 166"/>
                  <a:gd name="T73" fmla="*/ 21 h 59"/>
                  <a:gd name="T74" fmla="*/ 21 w 166"/>
                  <a:gd name="T75" fmla="*/ 26 h 59"/>
                  <a:gd name="T76" fmla="*/ 26 w 166"/>
                  <a:gd name="T77" fmla="*/ 31 h 59"/>
                  <a:gd name="T78" fmla="*/ 31 w 166"/>
                  <a:gd name="T79" fmla="*/ 35 h 59"/>
                  <a:gd name="T80" fmla="*/ 36 w 166"/>
                  <a:gd name="T81" fmla="*/ 39 h 59"/>
                  <a:gd name="T82" fmla="*/ 38 w 166"/>
                  <a:gd name="T83" fmla="*/ 39 h 59"/>
                  <a:gd name="T84" fmla="*/ 39 w 166"/>
                  <a:gd name="T85" fmla="*/ 41 h 59"/>
                  <a:gd name="T86" fmla="*/ 40 w 166"/>
                  <a:gd name="T87" fmla="*/ 42 h 59"/>
                  <a:gd name="T88" fmla="*/ 41 w 166"/>
                  <a:gd name="T89" fmla="*/ 42 h 59"/>
                  <a:gd name="T90" fmla="*/ 43 w 166"/>
                  <a:gd name="T91" fmla="*/ 43 h 59"/>
                  <a:gd name="T92" fmla="*/ 44 w 166"/>
                  <a:gd name="T93" fmla="*/ 44 h 59"/>
                  <a:gd name="T94" fmla="*/ 45 w 166"/>
                  <a:gd name="T95" fmla="*/ 44 h 59"/>
                  <a:gd name="T96" fmla="*/ 47 w 166"/>
                  <a:gd name="T97" fmla="*/ 45 h 59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w 166"/>
                  <a:gd name="T148" fmla="*/ 0 h 59"/>
                  <a:gd name="T149" fmla="*/ 166 w 166"/>
                  <a:gd name="T150" fmla="*/ 59 h 59"/>
                </a:gdLst>
                <a:ahLst/>
                <a:cxnLst>
                  <a:cxn ang="T98">
                    <a:pos x="T0" y="T1"/>
                  </a:cxn>
                  <a:cxn ang="T99">
                    <a:pos x="T2" y="T3"/>
                  </a:cxn>
                  <a:cxn ang="T100">
                    <a:pos x="T4" y="T5"/>
                  </a:cxn>
                  <a:cxn ang="T101">
                    <a:pos x="T6" y="T7"/>
                  </a:cxn>
                  <a:cxn ang="T102">
                    <a:pos x="T8" y="T9"/>
                  </a:cxn>
                  <a:cxn ang="T103">
                    <a:pos x="T10" y="T11"/>
                  </a:cxn>
                  <a:cxn ang="T104">
                    <a:pos x="T12" y="T13"/>
                  </a:cxn>
                  <a:cxn ang="T105">
                    <a:pos x="T14" y="T15"/>
                  </a:cxn>
                  <a:cxn ang="T106">
                    <a:pos x="T16" y="T17"/>
                  </a:cxn>
                  <a:cxn ang="T107">
                    <a:pos x="T18" y="T19"/>
                  </a:cxn>
                  <a:cxn ang="T108">
                    <a:pos x="T20" y="T21"/>
                  </a:cxn>
                  <a:cxn ang="T109">
                    <a:pos x="T22" y="T23"/>
                  </a:cxn>
                  <a:cxn ang="T110">
                    <a:pos x="T24" y="T25"/>
                  </a:cxn>
                  <a:cxn ang="T111">
                    <a:pos x="T26" y="T27"/>
                  </a:cxn>
                  <a:cxn ang="T112">
                    <a:pos x="T28" y="T29"/>
                  </a:cxn>
                  <a:cxn ang="T113">
                    <a:pos x="T30" y="T31"/>
                  </a:cxn>
                  <a:cxn ang="T114">
                    <a:pos x="T32" y="T33"/>
                  </a:cxn>
                  <a:cxn ang="T115">
                    <a:pos x="T34" y="T35"/>
                  </a:cxn>
                  <a:cxn ang="T116">
                    <a:pos x="T36" y="T37"/>
                  </a:cxn>
                  <a:cxn ang="T117">
                    <a:pos x="T38" y="T39"/>
                  </a:cxn>
                  <a:cxn ang="T118">
                    <a:pos x="T40" y="T41"/>
                  </a:cxn>
                  <a:cxn ang="T119">
                    <a:pos x="T42" y="T43"/>
                  </a:cxn>
                  <a:cxn ang="T120">
                    <a:pos x="T44" y="T45"/>
                  </a:cxn>
                  <a:cxn ang="T121">
                    <a:pos x="T46" y="T47"/>
                  </a:cxn>
                  <a:cxn ang="T122">
                    <a:pos x="T48" y="T49"/>
                  </a:cxn>
                  <a:cxn ang="T123">
                    <a:pos x="T50" y="T51"/>
                  </a:cxn>
                  <a:cxn ang="T124">
                    <a:pos x="T52" y="T53"/>
                  </a:cxn>
                  <a:cxn ang="T125">
                    <a:pos x="T54" y="T55"/>
                  </a:cxn>
                  <a:cxn ang="T126">
                    <a:pos x="T56" y="T57"/>
                  </a:cxn>
                  <a:cxn ang="T127">
                    <a:pos x="T58" y="T59"/>
                  </a:cxn>
                  <a:cxn ang="T128">
                    <a:pos x="T60" y="T61"/>
                  </a:cxn>
                  <a:cxn ang="T129">
                    <a:pos x="T62" y="T63"/>
                  </a:cxn>
                  <a:cxn ang="T130">
                    <a:pos x="T64" y="T65"/>
                  </a:cxn>
                  <a:cxn ang="T131">
                    <a:pos x="T66" y="T67"/>
                  </a:cxn>
                  <a:cxn ang="T132">
                    <a:pos x="T68" y="T69"/>
                  </a:cxn>
                  <a:cxn ang="T133">
                    <a:pos x="T70" y="T71"/>
                  </a:cxn>
                  <a:cxn ang="T134">
                    <a:pos x="T72" y="T73"/>
                  </a:cxn>
                  <a:cxn ang="T135">
                    <a:pos x="T74" y="T75"/>
                  </a:cxn>
                  <a:cxn ang="T136">
                    <a:pos x="T76" y="T77"/>
                  </a:cxn>
                  <a:cxn ang="T137">
                    <a:pos x="T78" y="T79"/>
                  </a:cxn>
                  <a:cxn ang="T138">
                    <a:pos x="T80" y="T81"/>
                  </a:cxn>
                  <a:cxn ang="T139">
                    <a:pos x="T82" y="T83"/>
                  </a:cxn>
                  <a:cxn ang="T140">
                    <a:pos x="T84" y="T85"/>
                  </a:cxn>
                  <a:cxn ang="T141">
                    <a:pos x="T86" y="T87"/>
                  </a:cxn>
                  <a:cxn ang="T142">
                    <a:pos x="T88" y="T89"/>
                  </a:cxn>
                  <a:cxn ang="T143">
                    <a:pos x="T90" y="T91"/>
                  </a:cxn>
                  <a:cxn ang="T144">
                    <a:pos x="T92" y="T93"/>
                  </a:cxn>
                  <a:cxn ang="T145">
                    <a:pos x="T94" y="T95"/>
                  </a:cxn>
                  <a:cxn ang="T146">
                    <a:pos x="T96" y="T97"/>
                  </a:cxn>
                </a:cxnLst>
                <a:rect l="T147" t="T148" r="T149" b="T150"/>
                <a:pathLst>
                  <a:path w="166" h="59">
                    <a:moveTo>
                      <a:pt x="47" y="45"/>
                    </a:moveTo>
                    <a:lnTo>
                      <a:pt x="54" y="48"/>
                    </a:lnTo>
                    <a:lnTo>
                      <a:pt x="61" y="51"/>
                    </a:lnTo>
                    <a:lnTo>
                      <a:pt x="69" y="53"/>
                    </a:lnTo>
                    <a:lnTo>
                      <a:pt x="76" y="55"/>
                    </a:lnTo>
                    <a:lnTo>
                      <a:pt x="85" y="56"/>
                    </a:lnTo>
                    <a:lnTo>
                      <a:pt x="93" y="57"/>
                    </a:lnTo>
                    <a:lnTo>
                      <a:pt x="101" y="59"/>
                    </a:lnTo>
                    <a:lnTo>
                      <a:pt x="109" y="59"/>
                    </a:lnTo>
                    <a:lnTo>
                      <a:pt x="117" y="57"/>
                    </a:lnTo>
                    <a:lnTo>
                      <a:pt x="124" y="56"/>
                    </a:lnTo>
                    <a:lnTo>
                      <a:pt x="131" y="54"/>
                    </a:lnTo>
                    <a:lnTo>
                      <a:pt x="139" y="51"/>
                    </a:lnTo>
                    <a:lnTo>
                      <a:pt x="146" y="49"/>
                    </a:lnTo>
                    <a:lnTo>
                      <a:pt x="153" y="45"/>
                    </a:lnTo>
                    <a:lnTo>
                      <a:pt x="159" y="41"/>
                    </a:lnTo>
                    <a:lnTo>
                      <a:pt x="166" y="37"/>
                    </a:lnTo>
                    <a:lnTo>
                      <a:pt x="159" y="39"/>
                    </a:lnTo>
                    <a:lnTo>
                      <a:pt x="152" y="42"/>
                    </a:lnTo>
                    <a:lnTo>
                      <a:pt x="146" y="43"/>
                    </a:lnTo>
                    <a:lnTo>
                      <a:pt x="139" y="45"/>
                    </a:lnTo>
                    <a:lnTo>
                      <a:pt x="132" y="47"/>
                    </a:lnTo>
                    <a:lnTo>
                      <a:pt x="125" y="47"/>
                    </a:lnTo>
                    <a:lnTo>
                      <a:pt x="117" y="48"/>
                    </a:lnTo>
                    <a:lnTo>
                      <a:pt x="110" y="48"/>
                    </a:lnTo>
                    <a:lnTo>
                      <a:pt x="95" y="47"/>
                    </a:lnTo>
                    <a:lnTo>
                      <a:pt x="79" y="44"/>
                    </a:lnTo>
                    <a:lnTo>
                      <a:pt x="64" y="41"/>
                    </a:lnTo>
                    <a:lnTo>
                      <a:pt x="50" y="36"/>
                    </a:lnTo>
                    <a:lnTo>
                      <a:pt x="36" y="29"/>
                    </a:lnTo>
                    <a:lnTo>
                      <a:pt x="24" y="20"/>
                    </a:lnTo>
                    <a:lnTo>
                      <a:pt x="11" y="11"/>
                    </a:lnTo>
                    <a:lnTo>
                      <a:pt x="0" y="0"/>
                    </a:lnTo>
                    <a:lnTo>
                      <a:pt x="4" y="6"/>
                    </a:lnTo>
                    <a:lnTo>
                      <a:pt x="8" y="12"/>
                    </a:lnTo>
                    <a:lnTo>
                      <a:pt x="12" y="17"/>
                    </a:lnTo>
                    <a:lnTo>
                      <a:pt x="16" y="21"/>
                    </a:lnTo>
                    <a:lnTo>
                      <a:pt x="21" y="26"/>
                    </a:lnTo>
                    <a:lnTo>
                      <a:pt x="26" y="31"/>
                    </a:lnTo>
                    <a:lnTo>
                      <a:pt x="31" y="35"/>
                    </a:lnTo>
                    <a:lnTo>
                      <a:pt x="36" y="39"/>
                    </a:lnTo>
                    <a:lnTo>
                      <a:pt x="38" y="39"/>
                    </a:lnTo>
                    <a:lnTo>
                      <a:pt x="39" y="41"/>
                    </a:lnTo>
                    <a:lnTo>
                      <a:pt x="40" y="42"/>
                    </a:lnTo>
                    <a:lnTo>
                      <a:pt x="41" y="42"/>
                    </a:lnTo>
                    <a:lnTo>
                      <a:pt x="43" y="43"/>
                    </a:lnTo>
                    <a:lnTo>
                      <a:pt x="44" y="44"/>
                    </a:lnTo>
                    <a:lnTo>
                      <a:pt x="45" y="44"/>
                    </a:lnTo>
                    <a:lnTo>
                      <a:pt x="47" y="45"/>
                    </a:lnTo>
                    <a:close/>
                  </a:path>
                </a:pathLst>
              </a:custGeom>
              <a:solidFill>
                <a:srgbClr val="F1AB8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1" name="Freeform 210"/>
              <p:cNvSpPr>
                <a:spLocks/>
              </p:cNvSpPr>
              <p:nvPr/>
            </p:nvSpPr>
            <p:spPr bwMode="auto">
              <a:xfrm>
                <a:off x="1138" y="2682"/>
                <a:ext cx="38" cy="12"/>
              </a:xfrm>
              <a:custGeom>
                <a:avLst/>
                <a:gdLst>
                  <a:gd name="T0" fmla="*/ 26 w 191"/>
                  <a:gd name="T1" fmla="*/ 39 h 72"/>
                  <a:gd name="T2" fmla="*/ 36 w 191"/>
                  <a:gd name="T3" fmla="*/ 47 h 72"/>
                  <a:gd name="T4" fmla="*/ 47 w 191"/>
                  <a:gd name="T5" fmla="*/ 53 h 72"/>
                  <a:gd name="T6" fmla="*/ 58 w 191"/>
                  <a:gd name="T7" fmla="*/ 59 h 72"/>
                  <a:gd name="T8" fmla="*/ 70 w 191"/>
                  <a:gd name="T9" fmla="*/ 62 h 72"/>
                  <a:gd name="T10" fmla="*/ 82 w 191"/>
                  <a:gd name="T11" fmla="*/ 66 h 72"/>
                  <a:gd name="T12" fmla="*/ 95 w 191"/>
                  <a:gd name="T13" fmla="*/ 69 h 72"/>
                  <a:gd name="T14" fmla="*/ 107 w 191"/>
                  <a:gd name="T15" fmla="*/ 71 h 72"/>
                  <a:gd name="T16" fmla="*/ 120 w 191"/>
                  <a:gd name="T17" fmla="*/ 72 h 72"/>
                  <a:gd name="T18" fmla="*/ 125 w 191"/>
                  <a:gd name="T19" fmla="*/ 71 h 72"/>
                  <a:gd name="T20" fmla="*/ 129 w 191"/>
                  <a:gd name="T21" fmla="*/ 71 h 72"/>
                  <a:gd name="T22" fmla="*/ 133 w 191"/>
                  <a:gd name="T23" fmla="*/ 71 h 72"/>
                  <a:gd name="T24" fmla="*/ 138 w 191"/>
                  <a:gd name="T25" fmla="*/ 71 h 72"/>
                  <a:gd name="T26" fmla="*/ 142 w 191"/>
                  <a:gd name="T27" fmla="*/ 69 h 72"/>
                  <a:gd name="T28" fmla="*/ 146 w 191"/>
                  <a:gd name="T29" fmla="*/ 69 h 72"/>
                  <a:gd name="T30" fmla="*/ 150 w 191"/>
                  <a:gd name="T31" fmla="*/ 68 h 72"/>
                  <a:gd name="T32" fmla="*/ 155 w 191"/>
                  <a:gd name="T33" fmla="*/ 67 h 72"/>
                  <a:gd name="T34" fmla="*/ 160 w 191"/>
                  <a:gd name="T35" fmla="*/ 65 h 72"/>
                  <a:gd name="T36" fmla="*/ 164 w 191"/>
                  <a:gd name="T37" fmla="*/ 62 h 72"/>
                  <a:gd name="T38" fmla="*/ 169 w 191"/>
                  <a:gd name="T39" fmla="*/ 60 h 72"/>
                  <a:gd name="T40" fmla="*/ 174 w 191"/>
                  <a:gd name="T41" fmla="*/ 56 h 72"/>
                  <a:gd name="T42" fmla="*/ 178 w 191"/>
                  <a:gd name="T43" fmla="*/ 53 h 72"/>
                  <a:gd name="T44" fmla="*/ 183 w 191"/>
                  <a:gd name="T45" fmla="*/ 49 h 72"/>
                  <a:gd name="T46" fmla="*/ 187 w 191"/>
                  <a:gd name="T47" fmla="*/ 45 h 72"/>
                  <a:gd name="T48" fmla="*/ 191 w 191"/>
                  <a:gd name="T49" fmla="*/ 42 h 72"/>
                  <a:gd name="T50" fmla="*/ 183 w 191"/>
                  <a:gd name="T51" fmla="*/ 45 h 72"/>
                  <a:gd name="T52" fmla="*/ 175 w 191"/>
                  <a:gd name="T53" fmla="*/ 49 h 72"/>
                  <a:gd name="T54" fmla="*/ 166 w 191"/>
                  <a:gd name="T55" fmla="*/ 53 h 72"/>
                  <a:gd name="T56" fmla="*/ 157 w 191"/>
                  <a:gd name="T57" fmla="*/ 55 h 72"/>
                  <a:gd name="T58" fmla="*/ 148 w 191"/>
                  <a:gd name="T59" fmla="*/ 57 h 72"/>
                  <a:gd name="T60" fmla="*/ 139 w 191"/>
                  <a:gd name="T61" fmla="*/ 59 h 72"/>
                  <a:gd name="T62" fmla="*/ 130 w 191"/>
                  <a:gd name="T63" fmla="*/ 60 h 72"/>
                  <a:gd name="T64" fmla="*/ 120 w 191"/>
                  <a:gd name="T65" fmla="*/ 60 h 72"/>
                  <a:gd name="T66" fmla="*/ 103 w 191"/>
                  <a:gd name="T67" fmla="*/ 60 h 72"/>
                  <a:gd name="T68" fmla="*/ 85 w 191"/>
                  <a:gd name="T69" fmla="*/ 56 h 72"/>
                  <a:gd name="T70" fmla="*/ 69 w 191"/>
                  <a:gd name="T71" fmla="*/ 51 h 72"/>
                  <a:gd name="T72" fmla="*/ 53 w 191"/>
                  <a:gd name="T73" fmla="*/ 44 h 72"/>
                  <a:gd name="T74" fmla="*/ 38 w 191"/>
                  <a:gd name="T75" fmla="*/ 36 h 72"/>
                  <a:gd name="T76" fmla="*/ 24 w 191"/>
                  <a:gd name="T77" fmla="*/ 25 h 72"/>
                  <a:gd name="T78" fmla="*/ 12 w 191"/>
                  <a:gd name="T79" fmla="*/ 13 h 72"/>
                  <a:gd name="T80" fmla="*/ 0 w 191"/>
                  <a:gd name="T81" fmla="*/ 0 h 72"/>
                  <a:gd name="T82" fmla="*/ 2 w 191"/>
                  <a:gd name="T83" fmla="*/ 5 h 72"/>
                  <a:gd name="T84" fmla="*/ 5 w 191"/>
                  <a:gd name="T85" fmla="*/ 11 h 72"/>
                  <a:gd name="T86" fmla="*/ 8 w 191"/>
                  <a:gd name="T87" fmla="*/ 15 h 72"/>
                  <a:gd name="T88" fmla="*/ 11 w 191"/>
                  <a:gd name="T89" fmla="*/ 20 h 72"/>
                  <a:gd name="T90" fmla="*/ 15 w 191"/>
                  <a:gd name="T91" fmla="*/ 25 h 72"/>
                  <a:gd name="T92" fmla="*/ 18 w 191"/>
                  <a:gd name="T93" fmla="*/ 30 h 72"/>
                  <a:gd name="T94" fmla="*/ 22 w 191"/>
                  <a:gd name="T95" fmla="*/ 35 h 72"/>
                  <a:gd name="T96" fmla="*/ 26 w 191"/>
                  <a:gd name="T97" fmla="*/ 39 h 72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w 191"/>
                  <a:gd name="T148" fmla="*/ 0 h 72"/>
                  <a:gd name="T149" fmla="*/ 191 w 191"/>
                  <a:gd name="T150" fmla="*/ 72 h 72"/>
                </a:gdLst>
                <a:ahLst/>
                <a:cxnLst>
                  <a:cxn ang="T98">
                    <a:pos x="T0" y="T1"/>
                  </a:cxn>
                  <a:cxn ang="T99">
                    <a:pos x="T2" y="T3"/>
                  </a:cxn>
                  <a:cxn ang="T100">
                    <a:pos x="T4" y="T5"/>
                  </a:cxn>
                  <a:cxn ang="T101">
                    <a:pos x="T6" y="T7"/>
                  </a:cxn>
                  <a:cxn ang="T102">
                    <a:pos x="T8" y="T9"/>
                  </a:cxn>
                  <a:cxn ang="T103">
                    <a:pos x="T10" y="T11"/>
                  </a:cxn>
                  <a:cxn ang="T104">
                    <a:pos x="T12" y="T13"/>
                  </a:cxn>
                  <a:cxn ang="T105">
                    <a:pos x="T14" y="T15"/>
                  </a:cxn>
                  <a:cxn ang="T106">
                    <a:pos x="T16" y="T17"/>
                  </a:cxn>
                  <a:cxn ang="T107">
                    <a:pos x="T18" y="T19"/>
                  </a:cxn>
                  <a:cxn ang="T108">
                    <a:pos x="T20" y="T21"/>
                  </a:cxn>
                  <a:cxn ang="T109">
                    <a:pos x="T22" y="T23"/>
                  </a:cxn>
                  <a:cxn ang="T110">
                    <a:pos x="T24" y="T25"/>
                  </a:cxn>
                  <a:cxn ang="T111">
                    <a:pos x="T26" y="T27"/>
                  </a:cxn>
                  <a:cxn ang="T112">
                    <a:pos x="T28" y="T29"/>
                  </a:cxn>
                  <a:cxn ang="T113">
                    <a:pos x="T30" y="T31"/>
                  </a:cxn>
                  <a:cxn ang="T114">
                    <a:pos x="T32" y="T33"/>
                  </a:cxn>
                  <a:cxn ang="T115">
                    <a:pos x="T34" y="T35"/>
                  </a:cxn>
                  <a:cxn ang="T116">
                    <a:pos x="T36" y="T37"/>
                  </a:cxn>
                  <a:cxn ang="T117">
                    <a:pos x="T38" y="T39"/>
                  </a:cxn>
                  <a:cxn ang="T118">
                    <a:pos x="T40" y="T41"/>
                  </a:cxn>
                  <a:cxn ang="T119">
                    <a:pos x="T42" y="T43"/>
                  </a:cxn>
                  <a:cxn ang="T120">
                    <a:pos x="T44" y="T45"/>
                  </a:cxn>
                  <a:cxn ang="T121">
                    <a:pos x="T46" y="T47"/>
                  </a:cxn>
                  <a:cxn ang="T122">
                    <a:pos x="T48" y="T49"/>
                  </a:cxn>
                  <a:cxn ang="T123">
                    <a:pos x="T50" y="T51"/>
                  </a:cxn>
                  <a:cxn ang="T124">
                    <a:pos x="T52" y="T53"/>
                  </a:cxn>
                  <a:cxn ang="T125">
                    <a:pos x="T54" y="T55"/>
                  </a:cxn>
                  <a:cxn ang="T126">
                    <a:pos x="T56" y="T57"/>
                  </a:cxn>
                  <a:cxn ang="T127">
                    <a:pos x="T58" y="T59"/>
                  </a:cxn>
                  <a:cxn ang="T128">
                    <a:pos x="T60" y="T61"/>
                  </a:cxn>
                  <a:cxn ang="T129">
                    <a:pos x="T62" y="T63"/>
                  </a:cxn>
                  <a:cxn ang="T130">
                    <a:pos x="T64" y="T65"/>
                  </a:cxn>
                  <a:cxn ang="T131">
                    <a:pos x="T66" y="T67"/>
                  </a:cxn>
                  <a:cxn ang="T132">
                    <a:pos x="T68" y="T69"/>
                  </a:cxn>
                  <a:cxn ang="T133">
                    <a:pos x="T70" y="T71"/>
                  </a:cxn>
                  <a:cxn ang="T134">
                    <a:pos x="T72" y="T73"/>
                  </a:cxn>
                  <a:cxn ang="T135">
                    <a:pos x="T74" y="T75"/>
                  </a:cxn>
                  <a:cxn ang="T136">
                    <a:pos x="T76" y="T77"/>
                  </a:cxn>
                  <a:cxn ang="T137">
                    <a:pos x="T78" y="T79"/>
                  </a:cxn>
                  <a:cxn ang="T138">
                    <a:pos x="T80" y="T81"/>
                  </a:cxn>
                  <a:cxn ang="T139">
                    <a:pos x="T82" y="T83"/>
                  </a:cxn>
                  <a:cxn ang="T140">
                    <a:pos x="T84" y="T85"/>
                  </a:cxn>
                  <a:cxn ang="T141">
                    <a:pos x="T86" y="T87"/>
                  </a:cxn>
                  <a:cxn ang="T142">
                    <a:pos x="T88" y="T89"/>
                  </a:cxn>
                  <a:cxn ang="T143">
                    <a:pos x="T90" y="T91"/>
                  </a:cxn>
                  <a:cxn ang="T144">
                    <a:pos x="T92" y="T93"/>
                  </a:cxn>
                  <a:cxn ang="T145">
                    <a:pos x="T94" y="T95"/>
                  </a:cxn>
                  <a:cxn ang="T146">
                    <a:pos x="T96" y="T97"/>
                  </a:cxn>
                </a:cxnLst>
                <a:rect l="T147" t="T148" r="T149" b="T150"/>
                <a:pathLst>
                  <a:path w="191" h="72">
                    <a:moveTo>
                      <a:pt x="26" y="39"/>
                    </a:moveTo>
                    <a:lnTo>
                      <a:pt x="36" y="47"/>
                    </a:lnTo>
                    <a:lnTo>
                      <a:pt x="47" y="53"/>
                    </a:lnTo>
                    <a:lnTo>
                      <a:pt x="58" y="59"/>
                    </a:lnTo>
                    <a:lnTo>
                      <a:pt x="70" y="62"/>
                    </a:lnTo>
                    <a:lnTo>
                      <a:pt x="82" y="66"/>
                    </a:lnTo>
                    <a:lnTo>
                      <a:pt x="95" y="69"/>
                    </a:lnTo>
                    <a:lnTo>
                      <a:pt x="107" y="71"/>
                    </a:lnTo>
                    <a:lnTo>
                      <a:pt x="120" y="72"/>
                    </a:lnTo>
                    <a:lnTo>
                      <a:pt x="125" y="71"/>
                    </a:lnTo>
                    <a:lnTo>
                      <a:pt x="129" y="71"/>
                    </a:lnTo>
                    <a:lnTo>
                      <a:pt x="133" y="71"/>
                    </a:lnTo>
                    <a:lnTo>
                      <a:pt x="138" y="71"/>
                    </a:lnTo>
                    <a:lnTo>
                      <a:pt x="142" y="69"/>
                    </a:lnTo>
                    <a:lnTo>
                      <a:pt x="146" y="69"/>
                    </a:lnTo>
                    <a:lnTo>
                      <a:pt x="150" y="68"/>
                    </a:lnTo>
                    <a:lnTo>
                      <a:pt x="155" y="67"/>
                    </a:lnTo>
                    <a:lnTo>
                      <a:pt x="160" y="65"/>
                    </a:lnTo>
                    <a:lnTo>
                      <a:pt x="164" y="62"/>
                    </a:lnTo>
                    <a:lnTo>
                      <a:pt x="169" y="60"/>
                    </a:lnTo>
                    <a:lnTo>
                      <a:pt x="174" y="56"/>
                    </a:lnTo>
                    <a:lnTo>
                      <a:pt x="178" y="53"/>
                    </a:lnTo>
                    <a:lnTo>
                      <a:pt x="183" y="49"/>
                    </a:lnTo>
                    <a:lnTo>
                      <a:pt x="187" y="45"/>
                    </a:lnTo>
                    <a:lnTo>
                      <a:pt x="191" y="42"/>
                    </a:lnTo>
                    <a:lnTo>
                      <a:pt x="183" y="45"/>
                    </a:lnTo>
                    <a:lnTo>
                      <a:pt x="175" y="49"/>
                    </a:lnTo>
                    <a:lnTo>
                      <a:pt x="166" y="53"/>
                    </a:lnTo>
                    <a:lnTo>
                      <a:pt x="157" y="55"/>
                    </a:lnTo>
                    <a:lnTo>
                      <a:pt x="148" y="57"/>
                    </a:lnTo>
                    <a:lnTo>
                      <a:pt x="139" y="59"/>
                    </a:lnTo>
                    <a:lnTo>
                      <a:pt x="130" y="60"/>
                    </a:lnTo>
                    <a:lnTo>
                      <a:pt x="120" y="60"/>
                    </a:lnTo>
                    <a:lnTo>
                      <a:pt x="103" y="60"/>
                    </a:lnTo>
                    <a:lnTo>
                      <a:pt x="85" y="56"/>
                    </a:lnTo>
                    <a:lnTo>
                      <a:pt x="69" y="51"/>
                    </a:lnTo>
                    <a:lnTo>
                      <a:pt x="53" y="44"/>
                    </a:lnTo>
                    <a:lnTo>
                      <a:pt x="38" y="36"/>
                    </a:lnTo>
                    <a:lnTo>
                      <a:pt x="24" y="25"/>
                    </a:lnTo>
                    <a:lnTo>
                      <a:pt x="12" y="13"/>
                    </a:lnTo>
                    <a:lnTo>
                      <a:pt x="0" y="0"/>
                    </a:lnTo>
                    <a:lnTo>
                      <a:pt x="2" y="5"/>
                    </a:lnTo>
                    <a:lnTo>
                      <a:pt x="5" y="11"/>
                    </a:lnTo>
                    <a:lnTo>
                      <a:pt x="8" y="15"/>
                    </a:lnTo>
                    <a:lnTo>
                      <a:pt x="11" y="20"/>
                    </a:lnTo>
                    <a:lnTo>
                      <a:pt x="15" y="25"/>
                    </a:lnTo>
                    <a:lnTo>
                      <a:pt x="18" y="30"/>
                    </a:lnTo>
                    <a:lnTo>
                      <a:pt x="22" y="35"/>
                    </a:lnTo>
                    <a:lnTo>
                      <a:pt x="26" y="39"/>
                    </a:lnTo>
                    <a:close/>
                  </a:path>
                </a:pathLst>
              </a:custGeom>
              <a:solidFill>
                <a:srgbClr val="F1AB8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2" name="Freeform 211"/>
              <p:cNvSpPr>
                <a:spLocks/>
              </p:cNvSpPr>
              <p:nvPr/>
            </p:nvSpPr>
            <p:spPr bwMode="auto">
              <a:xfrm>
                <a:off x="1136" y="2679"/>
                <a:ext cx="42" cy="14"/>
              </a:xfrm>
              <a:custGeom>
                <a:avLst/>
                <a:gdLst>
                  <a:gd name="T0" fmla="*/ 17 w 210"/>
                  <a:gd name="T1" fmla="*/ 36 h 84"/>
                  <a:gd name="T2" fmla="*/ 28 w 210"/>
                  <a:gd name="T3" fmla="*/ 47 h 84"/>
                  <a:gd name="T4" fmla="*/ 41 w 210"/>
                  <a:gd name="T5" fmla="*/ 56 h 84"/>
                  <a:gd name="T6" fmla="*/ 53 w 210"/>
                  <a:gd name="T7" fmla="*/ 65 h 84"/>
                  <a:gd name="T8" fmla="*/ 67 w 210"/>
                  <a:gd name="T9" fmla="*/ 71 h 84"/>
                  <a:gd name="T10" fmla="*/ 81 w 210"/>
                  <a:gd name="T11" fmla="*/ 77 h 84"/>
                  <a:gd name="T12" fmla="*/ 96 w 210"/>
                  <a:gd name="T13" fmla="*/ 80 h 84"/>
                  <a:gd name="T14" fmla="*/ 112 w 210"/>
                  <a:gd name="T15" fmla="*/ 83 h 84"/>
                  <a:gd name="T16" fmla="*/ 127 w 210"/>
                  <a:gd name="T17" fmla="*/ 84 h 84"/>
                  <a:gd name="T18" fmla="*/ 134 w 210"/>
                  <a:gd name="T19" fmla="*/ 84 h 84"/>
                  <a:gd name="T20" fmla="*/ 142 w 210"/>
                  <a:gd name="T21" fmla="*/ 83 h 84"/>
                  <a:gd name="T22" fmla="*/ 149 w 210"/>
                  <a:gd name="T23" fmla="*/ 83 h 84"/>
                  <a:gd name="T24" fmla="*/ 156 w 210"/>
                  <a:gd name="T25" fmla="*/ 81 h 84"/>
                  <a:gd name="T26" fmla="*/ 163 w 210"/>
                  <a:gd name="T27" fmla="*/ 79 h 84"/>
                  <a:gd name="T28" fmla="*/ 170 w 210"/>
                  <a:gd name="T29" fmla="*/ 78 h 84"/>
                  <a:gd name="T30" fmla="*/ 176 w 210"/>
                  <a:gd name="T31" fmla="*/ 75 h 84"/>
                  <a:gd name="T32" fmla="*/ 183 w 210"/>
                  <a:gd name="T33" fmla="*/ 73 h 84"/>
                  <a:gd name="T34" fmla="*/ 187 w 210"/>
                  <a:gd name="T35" fmla="*/ 69 h 84"/>
                  <a:gd name="T36" fmla="*/ 190 w 210"/>
                  <a:gd name="T37" fmla="*/ 67 h 84"/>
                  <a:gd name="T38" fmla="*/ 194 w 210"/>
                  <a:gd name="T39" fmla="*/ 63 h 84"/>
                  <a:gd name="T40" fmla="*/ 197 w 210"/>
                  <a:gd name="T41" fmla="*/ 61 h 84"/>
                  <a:gd name="T42" fmla="*/ 200 w 210"/>
                  <a:gd name="T43" fmla="*/ 57 h 84"/>
                  <a:gd name="T44" fmla="*/ 204 w 210"/>
                  <a:gd name="T45" fmla="*/ 54 h 84"/>
                  <a:gd name="T46" fmla="*/ 207 w 210"/>
                  <a:gd name="T47" fmla="*/ 50 h 84"/>
                  <a:gd name="T48" fmla="*/ 210 w 210"/>
                  <a:gd name="T49" fmla="*/ 45 h 84"/>
                  <a:gd name="T50" fmla="*/ 201 w 210"/>
                  <a:gd name="T51" fmla="*/ 51 h 84"/>
                  <a:gd name="T52" fmla="*/ 191 w 210"/>
                  <a:gd name="T53" fmla="*/ 57 h 84"/>
                  <a:gd name="T54" fmla="*/ 181 w 210"/>
                  <a:gd name="T55" fmla="*/ 62 h 84"/>
                  <a:gd name="T56" fmla="*/ 171 w 210"/>
                  <a:gd name="T57" fmla="*/ 66 h 84"/>
                  <a:gd name="T58" fmla="*/ 160 w 210"/>
                  <a:gd name="T59" fmla="*/ 69 h 84"/>
                  <a:gd name="T60" fmla="*/ 149 w 210"/>
                  <a:gd name="T61" fmla="*/ 71 h 84"/>
                  <a:gd name="T62" fmla="*/ 138 w 210"/>
                  <a:gd name="T63" fmla="*/ 73 h 84"/>
                  <a:gd name="T64" fmla="*/ 127 w 210"/>
                  <a:gd name="T65" fmla="*/ 73 h 84"/>
                  <a:gd name="T66" fmla="*/ 118 w 210"/>
                  <a:gd name="T67" fmla="*/ 73 h 84"/>
                  <a:gd name="T68" fmla="*/ 108 w 210"/>
                  <a:gd name="T69" fmla="*/ 72 h 84"/>
                  <a:gd name="T70" fmla="*/ 99 w 210"/>
                  <a:gd name="T71" fmla="*/ 71 h 84"/>
                  <a:gd name="T72" fmla="*/ 89 w 210"/>
                  <a:gd name="T73" fmla="*/ 68 h 84"/>
                  <a:gd name="T74" fmla="*/ 80 w 210"/>
                  <a:gd name="T75" fmla="*/ 65 h 84"/>
                  <a:gd name="T76" fmla="*/ 71 w 210"/>
                  <a:gd name="T77" fmla="*/ 62 h 84"/>
                  <a:gd name="T78" fmla="*/ 63 w 210"/>
                  <a:gd name="T79" fmla="*/ 57 h 84"/>
                  <a:gd name="T80" fmla="*/ 55 w 210"/>
                  <a:gd name="T81" fmla="*/ 54 h 84"/>
                  <a:gd name="T82" fmla="*/ 39 w 210"/>
                  <a:gd name="T83" fmla="*/ 43 h 84"/>
                  <a:gd name="T84" fmla="*/ 25 w 210"/>
                  <a:gd name="T85" fmla="*/ 30 h 84"/>
                  <a:gd name="T86" fmla="*/ 12 w 210"/>
                  <a:gd name="T87" fmla="*/ 17 h 84"/>
                  <a:gd name="T88" fmla="*/ 0 w 210"/>
                  <a:gd name="T89" fmla="*/ 0 h 84"/>
                  <a:gd name="T90" fmla="*/ 1 w 210"/>
                  <a:gd name="T91" fmla="*/ 5 h 84"/>
                  <a:gd name="T92" fmla="*/ 3 w 210"/>
                  <a:gd name="T93" fmla="*/ 9 h 84"/>
                  <a:gd name="T94" fmla="*/ 5 w 210"/>
                  <a:gd name="T95" fmla="*/ 14 h 84"/>
                  <a:gd name="T96" fmla="*/ 7 w 210"/>
                  <a:gd name="T97" fmla="*/ 19 h 84"/>
                  <a:gd name="T98" fmla="*/ 9 w 210"/>
                  <a:gd name="T99" fmla="*/ 24 h 84"/>
                  <a:gd name="T100" fmla="*/ 12 w 210"/>
                  <a:gd name="T101" fmla="*/ 27 h 84"/>
                  <a:gd name="T102" fmla="*/ 14 w 210"/>
                  <a:gd name="T103" fmla="*/ 32 h 84"/>
                  <a:gd name="T104" fmla="*/ 17 w 210"/>
                  <a:gd name="T105" fmla="*/ 36 h 84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w 210"/>
                  <a:gd name="T160" fmla="*/ 0 h 84"/>
                  <a:gd name="T161" fmla="*/ 210 w 210"/>
                  <a:gd name="T162" fmla="*/ 84 h 84"/>
                </a:gdLst>
                <a:ahLst/>
                <a:cxnLst>
                  <a:cxn ang="T106">
                    <a:pos x="T0" y="T1"/>
                  </a:cxn>
                  <a:cxn ang="T107">
                    <a:pos x="T2" y="T3"/>
                  </a:cxn>
                  <a:cxn ang="T108">
                    <a:pos x="T4" y="T5"/>
                  </a:cxn>
                  <a:cxn ang="T109">
                    <a:pos x="T6" y="T7"/>
                  </a:cxn>
                  <a:cxn ang="T110">
                    <a:pos x="T8" y="T9"/>
                  </a:cxn>
                  <a:cxn ang="T111">
                    <a:pos x="T10" y="T11"/>
                  </a:cxn>
                  <a:cxn ang="T112">
                    <a:pos x="T12" y="T13"/>
                  </a:cxn>
                  <a:cxn ang="T113">
                    <a:pos x="T14" y="T15"/>
                  </a:cxn>
                  <a:cxn ang="T114">
                    <a:pos x="T16" y="T17"/>
                  </a:cxn>
                  <a:cxn ang="T115">
                    <a:pos x="T18" y="T19"/>
                  </a:cxn>
                  <a:cxn ang="T116">
                    <a:pos x="T20" y="T21"/>
                  </a:cxn>
                  <a:cxn ang="T117">
                    <a:pos x="T22" y="T23"/>
                  </a:cxn>
                  <a:cxn ang="T118">
                    <a:pos x="T24" y="T25"/>
                  </a:cxn>
                  <a:cxn ang="T119">
                    <a:pos x="T26" y="T27"/>
                  </a:cxn>
                  <a:cxn ang="T120">
                    <a:pos x="T28" y="T29"/>
                  </a:cxn>
                  <a:cxn ang="T121">
                    <a:pos x="T30" y="T31"/>
                  </a:cxn>
                  <a:cxn ang="T122">
                    <a:pos x="T32" y="T33"/>
                  </a:cxn>
                  <a:cxn ang="T123">
                    <a:pos x="T34" y="T35"/>
                  </a:cxn>
                  <a:cxn ang="T124">
                    <a:pos x="T36" y="T37"/>
                  </a:cxn>
                  <a:cxn ang="T125">
                    <a:pos x="T38" y="T39"/>
                  </a:cxn>
                  <a:cxn ang="T126">
                    <a:pos x="T40" y="T41"/>
                  </a:cxn>
                  <a:cxn ang="T127">
                    <a:pos x="T42" y="T43"/>
                  </a:cxn>
                  <a:cxn ang="T128">
                    <a:pos x="T44" y="T45"/>
                  </a:cxn>
                  <a:cxn ang="T129">
                    <a:pos x="T46" y="T47"/>
                  </a:cxn>
                  <a:cxn ang="T130">
                    <a:pos x="T48" y="T49"/>
                  </a:cxn>
                  <a:cxn ang="T131">
                    <a:pos x="T50" y="T51"/>
                  </a:cxn>
                  <a:cxn ang="T132">
                    <a:pos x="T52" y="T53"/>
                  </a:cxn>
                  <a:cxn ang="T133">
                    <a:pos x="T54" y="T55"/>
                  </a:cxn>
                  <a:cxn ang="T134">
                    <a:pos x="T56" y="T57"/>
                  </a:cxn>
                  <a:cxn ang="T135">
                    <a:pos x="T58" y="T59"/>
                  </a:cxn>
                  <a:cxn ang="T136">
                    <a:pos x="T60" y="T61"/>
                  </a:cxn>
                  <a:cxn ang="T137">
                    <a:pos x="T62" y="T63"/>
                  </a:cxn>
                  <a:cxn ang="T138">
                    <a:pos x="T64" y="T65"/>
                  </a:cxn>
                  <a:cxn ang="T139">
                    <a:pos x="T66" y="T67"/>
                  </a:cxn>
                  <a:cxn ang="T140">
                    <a:pos x="T68" y="T69"/>
                  </a:cxn>
                  <a:cxn ang="T141">
                    <a:pos x="T70" y="T71"/>
                  </a:cxn>
                  <a:cxn ang="T142">
                    <a:pos x="T72" y="T73"/>
                  </a:cxn>
                  <a:cxn ang="T143">
                    <a:pos x="T74" y="T75"/>
                  </a:cxn>
                  <a:cxn ang="T144">
                    <a:pos x="T76" y="T77"/>
                  </a:cxn>
                  <a:cxn ang="T145">
                    <a:pos x="T78" y="T79"/>
                  </a:cxn>
                  <a:cxn ang="T146">
                    <a:pos x="T80" y="T81"/>
                  </a:cxn>
                  <a:cxn ang="T147">
                    <a:pos x="T82" y="T83"/>
                  </a:cxn>
                  <a:cxn ang="T148">
                    <a:pos x="T84" y="T85"/>
                  </a:cxn>
                  <a:cxn ang="T149">
                    <a:pos x="T86" y="T87"/>
                  </a:cxn>
                  <a:cxn ang="T150">
                    <a:pos x="T88" y="T89"/>
                  </a:cxn>
                  <a:cxn ang="T151">
                    <a:pos x="T90" y="T91"/>
                  </a:cxn>
                  <a:cxn ang="T152">
                    <a:pos x="T92" y="T93"/>
                  </a:cxn>
                  <a:cxn ang="T153">
                    <a:pos x="T94" y="T95"/>
                  </a:cxn>
                  <a:cxn ang="T154">
                    <a:pos x="T96" y="T97"/>
                  </a:cxn>
                  <a:cxn ang="T155">
                    <a:pos x="T98" y="T99"/>
                  </a:cxn>
                  <a:cxn ang="T156">
                    <a:pos x="T100" y="T101"/>
                  </a:cxn>
                  <a:cxn ang="T157">
                    <a:pos x="T102" y="T103"/>
                  </a:cxn>
                  <a:cxn ang="T158">
                    <a:pos x="T104" y="T105"/>
                  </a:cxn>
                </a:cxnLst>
                <a:rect l="T159" t="T160" r="T161" b="T162"/>
                <a:pathLst>
                  <a:path w="210" h="84">
                    <a:moveTo>
                      <a:pt x="17" y="36"/>
                    </a:moveTo>
                    <a:lnTo>
                      <a:pt x="28" y="47"/>
                    </a:lnTo>
                    <a:lnTo>
                      <a:pt x="41" y="56"/>
                    </a:lnTo>
                    <a:lnTo>
                      <a:pt x="53" y="65"/>
                    </a:lnTo>
                    <a:lnTo>
                      <a:pt x="67" y="71"/>
                    </a:lnTo>
                    <a:lnTo>
                      <a:pt x="81" y="77"/>
                    </a:lnTo>
                    <a:lnTo>
                      <a:pt x="96" y="80"/>
                    </a:lnTo>
                    <a:lnTo>
                      <a:pt x="112" y="83"/>
                    </a:lnTo>
                    <a:lnTo>
                      <a:pt x="127" y="84"/>
                    </a:lnTo>
                    <a:lnTo>
                      <a:pt x="134" y="84"/>
                    </a:lnTo>
                    <a:lnTo>
                      <a:pt x="142" y="83"/>
                    </a:lnTo>
                    <a:lnTo>
                      <a:pt x="149" y="83"/>
                    </a:lnTo>
                    <a:lnTo>
                      <a:pt x="156" y="81"/>
                    </a:lnTo>
                    <a:lnTo>
                      <a:pt x="163" y="79"/>
                    </a:lnTo>
                    <a:lnTo>
                      <a:pt x="170" y="78"/>
                    </a:lnTo>
                    <a:lnTo>
                      <a:pt x="176" y="75"/>
                    </a:lnTo>
                    <a:lnTo>
                      <a:pt x="183" y="73"/>
                    </a:lnTo>
                    <a:lnTo>
                      <a:pt x="187" y="69"/>
                    </a:lnTo>
                    <a:lnTo>
                      <a:pt x="190" y="67"/>
                    </a:lnTo>
                    <a:lnTo>
                      <a:pt x="194" y="63"/>
                    </a:lnTo>
                    <a:lnTo>
                      <a:pt x="197" y="61"/>
                    </a:lnTo>
                    <a:lnTo>
                      <a:pt x="200" y="57"/>
                    </a:lnTo>
                    <a:lnTo>
                      <a:pt x="204" y="54"/>
                    </a:lnTo>
                    <a:lnTo>
                      <a:pt x="207" y="50"/>
                    </a:lnTo>
                    <a:lnTo>
                      <a:pt x="210" y="45"/>
                    </a:lnTo>
                    <a:lnTo>
                      <a:pt x="201" y="51"/>
                    </a:lnTo>
                    <a:lnTo>
                      <a:pt x="191" y="57"/>
                    </a:lnTo>
                    <a:lnTo>
                      <a:pt x="181" y="62"/>
                    </a:lnTo>
                    <a:lnTo>
                      <a:pt x="171" y="66"/>
                    </a:lnTo>
                    <a:lnTo>
                      <a:pt x="160" y="69"/>
                    </a:lnTo>
                    <a:lnTo>
                      <a:pt x="149" y="71"/>
                    </a:lnTo>
                    <a:lnTo>
                      <a:pt x="138" y="73"/>
                    </a:lnTo>
                    <a:lnTo>
                      <a:pt x="127" y="73"/>
                    </a:lnTo>
                    <a:lnTo>
                      <a:pt x="118" y="73"/>
                    </a:lnTo>
                    <a:lnTo>
                      <a:pt x="108" y="72"/>
                    </a:lnTo>
                    <a:lnTo>
                      <a:pt x="99" y="71"/>
                    </a:lnTo>
                    <a:lnTo>
                      <a:pt x="89" y="68"/>
                    </a:lnTo>
                    <a:lnTo>
                      <a:pt x="80" y="65"/>
                    </a:lnTo>
                    <a:lnTo>
                      <a:pt x="71" y="62"/>
                    </a:lnTo>
                    <a:lnTo>
                      <a:pt x="63" y="57"/>
                    </a:lnTo>
                    <a:lnTo>
                      <a:pt x="55" y="54"/>
                    </a:lnTo>
                    <a:lnTo>
                      <a:pt x="39" y="43"/>
                    </a:lnTo>
                    <a:lnTo>
                      <a:pt x="25" y="30"/>
                    </a:lnTo>
                    <a:lnTo>
                      <a:pt x="12" y="17"/>
                    </a:lnTo>
                    <a:lnTo>
                      <a:pt x="0" y="0"/>
                    </a:lnTo>
                    <a:lnTo>
                      <a:pt x="1" y="5"/>
                    </a:lnTo>
                    <a:lnTo>
                      <a:pt x="3" y="9"/>
                    </a:lnTo>
                    <a:lnTo>
                      <a:pt x="5" y="14"/>
                    </a:lnTo>
                    <a:lnTo>
                      <a:pt x="7" y="19"/>
                    </a:lnTo>
                    <a:lnTo>
                      <a:pt x="9" y="24"/>
                    </a:lnTo>
                    <a:lnTo>
                      <a:pt x="12" y="27"/>
                    </a:lnTo>
                    <a:lnTo>
                      <a:pt x="14" y="32"/>
                    </a:lnTo>
                    <a:lnTo>
                      <a:pt x="17" y="36"/>
                    </a:lnTo>
                    <a:close/>
                  </a:path>
                </a:pathLst>
              </a:custGeom>
              <a:solidFill>
                <a:srgbClr val="F1AD8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3" name="Freeform 212"/>
              <p:cNvSpPr>
                <a:spLocks/>
              </p:cNvSpPr>
              <p:nvPr/>
            </p:nvSpPr>
            <p:spPr bwMode="auto">
              <a:xfrm>
                <a:off x="1135" y="2677"/>
                <a:ext cx="45" cy="15"/>
              </a:xfrm>
              <a:custGeom>
                <a:avLst/>
                <a:gdLst>
                  <a:gd name="T0" fmla="*/ 12 w 224"/>
                  <a:gd name="T1" fmla="*/ 35 h 95"/>
                  <a:gd name="T2" fmla="*/ 24 w 224"/>
                  <a:gd name="T3" fmla="*/ 48 h 95"/>
                  <a:gd name="T4" fmla="*/ 37 w 224"/>
                  <a:gd name="T5" fmla="*/ 60 h 95"/>
                  <a:gd name="T6" fmla="*/ 50 w 224"/>
                  <a:gd name="T7" fmla="*/ 71 h 95"/>
                  <a:gd name="T8" fmla="*/ 65 w 224"/>
                  <a:gd name="T9" fmla="*/ 79 h 95"/>
                  <a:gd name="T10" fmla="*/ 81 w 224"/>
                  <a:gd name="T11" fmla="*/ 86 h 95"/>
                  <a:gd name="T12" fmla="*/ 97 w 224"/>
                  <a:gd name="T13" fmla="*/ 91 h 95"/>
                  <a:gd name="T14" fmla="*/ 115 w 224"/>
                  <a:gd name="T15" fmla="*/ 95 h 95"/>
                  <a:gd name="T16" fmla="*/ 132 w 224"/>
                  <a:gd name="T17" fmla="*/ 95 h 95"/>
                  <a:gd name="T18" fmla="*/ 142 w 224"/>
                  <a:gd name="T19" fmla="*/ 95 h 95"/>
                  <a:gd name="T20" fmla="*/ 151 w 224"/>
                  <a:gd name="T21" fmla="*/ 94 h 95"/>
                  <a:gd name="T22" fmla="*/ 160 w 224"/>
                  <a:gd name="T23" fmla="*/ 92 h 95"/>
                  <a:gd name="T24" fmla="*/ 169 w 224"/>
                  <a:gd name="T25" fmla="*/ 90 h 95"/>
                  <a:gd name="T26" fmla="*/ 178 w 224"/>
                  <a:gd name="T27" fmla="*/ 88 h 95"/>
                  <a:gd name="T28" fmla="*/ 187 w 224"/>
                  <a:gd name="T29" fmla="*/ 84 h 95"/>
                  <a:gd name="T30" fmla="*/ 195 w 224"/>
                  <a:gd name="T31" fmla="*/ 80 h 95"/>
                  <a:gd name="T32" fmla="*/ 203 w 224"/>
                  <a:gd name="T33" fmla="*/ 77 h 95"/>
                  <a:gd name="T34" fmla="*/ 206 w 224"/>
                  <a:gd name="T35" fmla="*/ 73 h 95"/>
                  <a:gd name="T36" fmla="*/ 209 w 224"/>
                  <a:gd name="T37" fmla="*/ 70 h 95"/>
                  <a:gd name="T38" fmla="*/ 212 w 224"/>
                  <a:gd name="T39" fmla="*/ 67 h 95"/>
                  <a:gd name="T40" fmla="*/ 214 w 224"/>
                  <a:gd name="T41" fmla="*/ 64 h 95"/>
                  <a:gd name="T42" fmla="*/ 217 w 224"/>
                  <a:gd name="T43" fmla="*/ 60 h 95"/>
                  <a:gd name="T44" fmla="*/ 219 w 224"/>
                  <a:gd name="T45" fmla="*/ 56 h 95"/>
                  <a:gd name="T46" fmla="*/ 222 w 224"/>
                  <a:gd name="T47" fmla="*/ 53 h 95"/>
                  <a:gd name="T48" fmla="*/ 224 w 224"/>
                  <a:gd name="T49" fmla="*/ 49 h 95"/>
                  <a:gd name="T50" fmla="*/ 214 w 224"/>
                  <a:gd name="T51" fmla="*/ 56 h 95"/>
                  <a:gd name="T52" fmla="*/ 204 w 224"/>
                  <a:gd name="T53" fmla="*/ 64 h 95"/>
                  <a:gd name="T54" fmla="*/ 193 w 224"/>
                  <a:gd name="T55" fmla="*/ 70 h 95"/>
                  <a:gd name="T56" fmla="*/ 181 w 224"/>
                  <a:gd name="T57" fmla="*/ 76 h 95"/>
                  <a:gd name="T58" fmla="*/ 170 w 224"/>
                  <a:gd name="T59" fmla="*/ 79 h 95"/>
                  <a:gd name="T60" fmla="*/ 157 w 224"/>
                  <a:gd name="T61" fmla="*/ 82 h 95"/>
                  <a:gd name="T62" fmla="*/ 145 w 224"/>
                  <a:gd name="T63" fmla="*/ 84 h 95"/>
                  <a:gd name="T64" fmla="*/ 132 w 224"/>
                  <a:gd name="T65" fmla="*/ 84 h 95"/>
                  <a:gd name="T66" fmla="*/ 122 w 224"/>
                  <a:gd name="T67" fmla="*/ 84 h 95"/>
                  <a:gd name="T68" fmla="*/ 112 w 224"/>
                  <a:gd name="T69" fmla="*/ 83 h 95"/>
                  <a:gd name="T70" fmla="*/ 101 w 224"/>
                  <a:gd name="T71" fmla="*/ 82 h 95"/>
                  <a:gd name="T72" fmla="*/ 92 w 224"/>
                  <a:gd name="T73" fmla="*/ 78 h 95"/>
                  <a:gd name="T74" fmla="*/ 82 w 224"/>
                  <a:gd name="T75" fmla="*/ 76 h 95"/>
                  <a:gd name="T76" fmla="*/ 73 w 224"/>
                  <a:gd name="T77" fmla="*/ 71 h 95"/>
                  <a:gd name="T78" fmla="*/ 64 w 224"/>
                  <a:gd name="T79" fmla="*/ 67 h 95"/>
                  <a:gd name="T80" fmla="*/ 56 w 224"/>
                  <a:gd name="T81" fmla="*/ 61 h 95"/>
                  <a:gd name="T82" fmla="*/ 47 w 224"/>
                  <a:gd name="T83" fmla="*/ 55 h 95"/>
                  <a:gd name="T84" fmla="*/ 40 w 224"/>
                  <a:gd name="T85" fmla="*/ 49 h 95"/>
                  <a:gd name="T86" fmla="*/ 32 w 224"/>
                  <a:gd name="T87" fmla="*/ 42 h 95"/>
                  <a:gd name="T88" fmla="*/ 25 w 224"/>
                  <a:gd name="T89" fmla="*/ 35 h 95"/>
                  <a:gd name="T90" fmla="*/ 18 w 224"/>
                  <a:gd name="T91" fmla="*/ 28 h 95"/>
                  <a:gd name="T92" fmla="*/ 12 w 224"/>
                  <a:gd name="T93" fmla="*/ 19 h 95"/>
                  <a:gd name="T94" fmla="*/ 6 w 224"/>
                  <a:gd name="T95" fmla="*/ 10 h 95"/>
                  <a:gd name="T96" fmla="*/ 0 w 224"/>
                  <a:gd name="T97" fmla="*/ 0 h 95"/>
                  <a:gd name="T98" fmla="*/ 1 w 224"/>
                  <a:gd name="T99" fmla="*/ 5 h 95"/>
                  <a:gd name="T100" fmla="*/ 2 w 224"/>
                  <a:gd name="T101" fmla="*/ 10 h 95"/>
                  <a:gd name="T102" fmla="*/ 4 w 224"/>
                  <a:gd name="T103" fmla="*/ 13 h 95"/>
                  <a:gd name="T104" fmla="*/ 5 w 224"/>
                  <a:gd name="T105" fmla="*/ 18 h 95"/>
                  <a:gd name="T106" fmla="*/ 7 w 224"/>
                  <a:gd name="T107" fmla="*/ 23 h 95"/>
                  <a:gd name="T108" fmla="*/ 8 w 224"/>
                  <a:gd name="T109" fmla="*/ 26 h 95"/>
                  <a:gd name="T110" fmla="*/ 10 w 224"/>
                  <a:gd name="T111" fmla="*/ 30 h 95"/>
                  <a:gd name="T112" fmla="*/ 12 w 224"/>
                  <a:gd name="T113" fmla="*/ 35 h 95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w 224"/>
                  <a:gd name="T172" fmla="*/ 0 h 95"/>
                  <a:gd name="T173" fmla="*/ 224 w 224"/>
                  <a:gd name="T174" fmla="*/ 95 h 95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T171" t="T172" r="T173" b="T174"/>
                <a:pathLst>
                  <a:path w="224" h="95">
                    <a:moveTo>
                      <a:pt x="12" y="35"/>
                    </a:moveTo>
                    <a:lnTo>
                      <a:pt x="24" y="48"/>
                    </a:lnTo>
                    <a:lnTo>
                      <a:pt x="37" y="60"/>
                    </a:lnTo>
                    <a:lnTo>
                      <a:pt x="50" y="71"/>
                    </a:lnTo>
                    <a:lnTo>
                      <a:pt x="65" y="79"/>
                    </a:lnTo>
                    <a:lnTo>
                      <a:pt x="81" y="86"/>
                    </a:lnTo>
                    <a:lnTo>
                      <a:pt x="97" y="91"/>
                    </a:lnTo>
                    <a:lnTo>
                      <a:pt x="115" y="95"/>
                    </a:lnTo>
                    <a:lnTo>
                      <a:pt x="132" y="95"/>
                    </a:lnTo>
                    <a:lnTo>
                      <a:pt x="142" y="95"/>
                    </a:lnTo>
                    <a:lnTo>
                      <a:pt x="151" y="94"/>
                    </a:lnTo>
                    <a:lnTo>
                      <a:pt x="160" y="92"/>
                    </a:lnTo>
                    <a:lnTo>
                      <a:pt x="169" y="90"/>
                    </a:lnTo>
                    <a:lnTo>
                      <a:pt x="178" y="88"/>
                    </a:lnTo>
                    <a:lnTo>
                      <a:pt x="187" y="84"/>
                    </a:lnTo>
                    <a:lnTo>
                      <a:pt x="195" y="80"/>
                    </a:lnTo>
                    <a:lnTo>
                      <a:pt x="203" y="77"/>
                    </a:lnTo>
                    <a:lnTo>
                      <a:pt x="206" y="73"/>
                    </a:lnTo>
                    <a:lnTo>
                      <a:pt x="209" y="70"/>
                    </a:lnTo>
                    <a:lnTo>
                      <a:pt x="212" y="67"/>
                    </a:lnTo>
                    <a:lnTo>
                      <a:pt x="214" y="64"/>
                    </a:lnTo>
                    <a:lnTo>
                      <a:pt x="217" y="60"/>
                    </a:lnTo>
                    <a:lnTo>
                      <a:pt x="219" y="56"/>
                    </a:lnTo>
                    <a:lnTo>
                      <a:pt x="222" y="53"/>
                    </a:lnTo>
                    <a:lnTo>
                      <a:pt x="224" y="49"/>
                    </a:lnTo>
                    <a:lnTo>
                      <a:pt x="214" y="56"/>
                    </a:lnTo>
                    <a:lnTo>
                      <a:pt x="204" y="64"/>
                    </a:lnTo>
                    <a:lnTo>
                      <a:pt x="193" y="70"/>
                    </a:lnTo>
                    <a:lnTo>
                      <a:pt x="181" y="76"/>
                    </a:lnTo>
                    <a:lnTo>
                      <a:pt x="170" y="79"/>
                    </a:lnTo>
                    <a:lnTo>
                      <a:pt x="157" y="82"/>
                    </a:lnTo>
                    <a:lnTo>
                      <a:pt x="145" y="84"/>
                    </a:lnTo>
                    <a:lnTo>
                      <a:pt x="132" y="84"/>
                    </a:lnTo>
                    <a:lnTo>
                      <a:pt x="122" y="84"/>
                    </a:lnTo>
                    <a:lnTo>
                      <a:pt x="112" y="83"/>
                    </a:lnTo>
                    <a:lnTo>
                      <a:pt x="101" y="82"/>
                    </a:lnTo>
                    <a:lnTo>
                      <a:pt x="92" y="78"/>
                    </a:lnTo>
                    <a:lnTo>
                      <a:pt x="82" y="76"/>
                    </a:lnTo>
                    <a:lnTo>
                      <a:pt x="73" y="71"/>
                    </a:lnTo>
                    <a:lnTo>
                      <a:pt x="64" y="67"/>
                    </a:lnTo>
                    <a:lnTo>
                      <a:pt x="56" y="61"/>
                    </a:lnTo>
                    <a:lnTo>
                      <a:pt x="47" y="55"/>
                    </a:lnTo>
                    <a:lnTo>
                      <a:pt x="40" y="49"/>
                    </a:lnTo>
                    <a:lnTo>
                      <a:pt x="32" y="42"/>
                    </a:lnTo>
                    <a:lnTo>
                      <a:pt x="25" y="35"/>
                    </a:lnTo>
                    <a:lnTo>
                      <a:pt x="18" y="28"/>
                    </a:lnTo>
                    <a:lnTo>
                      <a:pt x="12" y="19"/>
                    </a:lnTo>
                    <a:lnTo>
                      <a:pt x="6" y="10"/>
                    </a:lnTo>
                    <a:lnTo>
                      <a:pt x="0" y="0"/>
                    </a:lnTo>
                    <a:lnTo>
                      <a:pt x="1" y="5"/>
                    </a:lnTo>
                    <a:lnTo>
                      <a:pt x="2" y="10"/>
                    </a:lnTo>
                    <a:lnTo>
                      <a:pt x="4" y="13"/>
                    </a:lnTo>
                    <a:lnTo>
                      <a:pt x="5" y="18"/>
                    </a:lnTo>
                    <a:lnTo>
                      <a:pt x="7" y="23"/>
                    </a:lnTo>
                    <a:lnTo>
                      <a:pt x="8" y="26"/>
                    </a:lnTo>
                    <a:lnTo>
                      <a:pt x="10" y="30"/>
                    </a:lnTo>
                    <a:lnTo>
                      <a:pt x="12" y="35"/>
                    </a:lnTo>
                    <a:close/>
                  </a:path>
                </a:pathLst>
              </a:custGeom>
              <a:solidFill>
                <a:srgbClr val="F2AF9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4" name="Freeform 213"/>
              <p:cNvSpPr>
                <a:spLocks/>
              </p:cNvSpPr>
              <p:nvPr/>
            </p:nvSpPr>
            <p:spPr bwMode="auto">
              <a:xfrm>
                <a:off x="1135" y="2674"/>
                <a:ext cx="47" cy="18"/>
              </a:xfrm>
              <a:custGeom>
                <a:avLst/>
                <a:gdLst>
                  <a:gd name="T0" fmla="*/ 20 w 235"/>
                  <a:gd name="T1" fmla="*/ 50 h 106"/>
                  <a:gd name="T2" fmla="*/ 47 w 235"/>
                  <a:gd name="T3" fmla="*/ 76 h 106"/>
                  <a:gd name="T4" fmla="*/ 71 w 235"/>
                  <a:gd name="T5" fmla="*/ 90 h 106"/>
                  <a:gd name="T6" fmla="*/ 88 w 235"/>
                  <a:gd name="T7" fmla="*/ 98 h 106"/>
                  <a:gd name="T8" fmla="*/ 107 w 235"/>
                  <a:gd name="T9" fmla="*/ 104 h 106"/>
                  <a:gd name="T10" fmla="*/ 126 w 235"/>
                  <a:gd name="T11" fmla="*/ 106 h 106"/>
                  <a:gd name="T12" fmla="*/ 146 w 235"/>
                  <a:gd name="T13" fmla="*/ 106 h 106"/>
                  <a:gd name="T14" fmla="*/ 168 w 235"/>
                  <a:gd name="T15" fmla="*/ 102 h 106"/>
                  <a:gd name="T16" fmla="*/ 189 w 235"/>
                  <a:gd name="T17" fmla="*/ 95 h 106"/>
                  <a:gd name="T18" fmla="*/ 209 w 235"/>
                  <a:gd name="T19" fmla="*/ 84 h 106"/>
                  <a:gd name="T20" fmla="*/ 220 w 235"/>
                  <a:gd name="T21" fmla="*/ 76 h 106"/>
                  <a:gd name="T22" fmla="*/ 224 w 235"/>
                  <a:gd name="T23" fmla="*/ 70 h 106"/>
                  <a:gd name="T24" fmla="*/ 228 w 235"/>
                  <a:gd name="T25" fmla="*/ 63 h 106"/>
                  <a:gd name="T26" fmla="*/ 233 w 235"/>
                  <a:gd name="T27" fmla="*/ 57 h 106"/>
                  <a:gd name="T28" fmla="*/ 235 w 235"/>
                  <a:gd name="T29" fmla="*/ 53 h 106"/>
                  <a:gd name="T30" fmla="*/ 235 w 235"/>
                  <a:gd name="T31" fmla="*/ 52 h 106"/>
                  <a:gd name="T32" fmla="*/ 235 w 235"/>
                  <a:gd name="T33" fmla="*/ 52 h 106"/>
                  <a:gd name="T34" fmla="*/ 235 w 235"/>
                  <a:gd name="T35" fmla="*/ 52 h 106"/>
                  <a:gd name="T36" fmla="*/ 224 w 235"/>
                  <a:gd name="T37" fmla="*/ 62 h 106"/>
                  <a:gd name="T38" fmla="*/ 201 w 235"/>
                  <a:gd name="T39" fmla="*/ 77 h 106"/>
                  <a:gd name="T40" fmla="*/ 176 w 235"/>
                  <a:gd name="T41" fmla="*/ 88 h 106"/>
                  <a:gd name="T42" fmla="*/ 149 w 235"/>
                  <a:gd name="T43" fmla="*/ 94 h 106"/>
                  <a:gd name="T44" fmla="*/ 124 w 235"/>
                  <a:gd name="T45" fmla="*/ 95 h 106"/>
                  <a:gd name="T46" fmla="*/ 103 w 235"/>
                  <a:gd name="T47" fmla="*/ 92 h 106"/>
                  <a:gd name="T48" fmla="*/ 83 w 235"/>
                  <a:gd name="T49" fmla="*/ 84 h 106"/>
                  <a:gd name="T50" fmla="*/ 64 w 235"/>
                  <a:gd name="T51" fmla="*/ 75 h 106"/>
                  <a:gd name="T52" fmla="*/ 47 w 235"/>
                  <a:gd name="T53" fmla="*/ 63 h 106"/>
                  <a:gd name="T54" fmla="*/ 31 w 235"/>
                  <a:gd name="T55" fmla="*/ 47 h 106"/>
                  <a:gd name="T56" fmla="*/ 17 w 235"/>
                  <a:gd name="T57" fmla="*/ 30 h 106"/>
                  <a:gd name="T58" fmla="*/ 6 w 235"/>
                  <a:gd name="T59" fmla="*/ 11 h 106"/>
                  <a:gd name="T60" fmla="*/ 1 w 235"/>
                  <a:gd name="T61" fmla="*/ 5 h 106"/>
                  <a:gd name="T62" fmla="*/ 2 w 235"/>
                  <a:gd name="T63" fmla="*/ 14 h 106"/>
                  <a:gd name="T64" fmla="*/ 4 w 235"/>
                  <a:gd name="T65" fmla="*/ 21 h 106"/>
                  <a:gd name="T66" fmla="*/ 7 w 235"/>
                  <a:gd name="T67" fmla="*/ 29 h 10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w 235"/>
                  <a:gd name="T103" fmla="*/ 0 h 106"/>
                  <a:gd name="T104" fmla="*/ 235 w 235"/>
                  <a:gd name="T105" fmla="*/ 106 h 106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T102" t="T103" r="T104" b="T105"/>
                <a:pathLst>
                  <a:path w="235" h="106">
                    <a:moveTo>
                      <a:pt x="8" y="33"/>
                    </a:moveTo>
                    <a:lnTo>
                      <a:pt x="20" y="50"/>
                    </a:lnTo>
                    <a:lnTo>
                      <a:pt x="33" y="63"/>
                    </a:lnTo>
                    <a:lnTo>
                      <a:pt x="47" y="76"/>
                    </a:lnTo>
                    <a:lnTo>
                      <a:pt x="63" y="87"/>
                    </a:lnTo>
                    <a:lnTo>
                      <a:pt x="71" y="90"/>
                    </a:lnTo>
                    <a:lnTo>
                      <a:pt x="79" y="95"/>
                    </a:lnTo>
                    <a:lnTo>
                      <a:pt x="88" y="98"/>
                    </a:lnTo>
                    <a:lnTo>
                      <a:pt x="97" y="101"/>
                    </a:lnTo>
                    <a:lnTo>
                      <a:pt x="107" y="104"/>
                    </a:lnTo>
                    <a:lnTo>
                      <a:pt x="116" y="105"/>
                    </a:lnTo>
                    <a:lnTo>
                      <a:pt x="126" y="106"/>
                    </a:lnTo>
                    <a:lnTo>
                      <a:pt x="135" y="106"/>
                    </a:lnTo>
                    <a:lnTo>
                      <a:pt x="146" y="106"/>
                    </a:lnTo>
                    <a:lnTo>
                      <a:pt x="157" y="104"/>
                    </a:lnTo>
                    <a:lnTo>
                      <a:pt x="168" y="102"/>
                    </a:lnTo>
                    <a:lnTo>
                      <a:pt x="179" y="99"/>
                    </a:lnTo>
                    <a:lnTo>
                      <a:pt x="189" y="95"/>
                    </a:lnTo>
                    <a:lnTo>
                      <a:pt x="199" y="90"/>
                    </a:lnTo>
                    <a:lnTo>
                      <a:pt x="209" y="84"/>
                    </a:lnTo>
                    <a:lnTo>
                      <a:pt x="218" y="78"/>
                    </a:lnTo>
                    <a:lnTo>
                      <a:pt x="220" y="76"/>
                    </a:lnTo>
                    <a:lnTo>
                      <a:pt x="222" y="72"/>
                    </a:lnTo>
                    <a:lnTo>
                      <a:pt x="224" y="70"/>
                    </a:lnTo>
                    <a:lnTo>
                      <a:pt x="226" y="66"/>
                    </a:lnTo>
                    <a:lnTo>
                      <a:pt x="228" y="63"/>
                    </a:lnTo>
                    <a:lnTo>
                      <a:pt x="231" y="59"/>
                    </a:lnTo>
                    <a:lnTo>
                      <a:pt x="233" y="57"/>
                    </a:lnTo>
                    <a:lnTo>
                      <a:pt x="235" y="53"/>
                    </a:lnTo>
                    <a:lnTo>
                      <a:pt x="235" y="52"/>
                    </a:lnTo>
                    <a:lnTo>
                      <a:pt x="235" y="51"/>
                    </a:lnTo>
                    <a:lnTo>
                      <a:pt x="224" y="62"/>
                    </a:lnTo>
                    <a:lnTo>
                      <a:pt x="213" y="70"/>
                    </a:lnTo>
                    <a:lnTo>
                      <a:pt x="201" y="77"/>
                    </a:lnTo>
                    <a:lnTo>
                      <a:pt x="189" y="83"/>
                    </a:lnTo>
                    <a:lnTo>
                      <a:pt x="176" y="88"/>
                    </a:lnTo>
                    <a:lnTo>
                      <a:pt x="163" y="92"/>
                    </a:lnTo>
                    <a:lnTo>
                      <a:pt x="149" y="94"/>
                    </a:lnTo>
                    <a:lnTo>
                      <a:pt x="135" y="95"/>
                    </a:lnTo>
                    <a:lnTo>
                      <a:pt x="124" y="95"/>
                    </a:lnTo>
                    <a:lnTo>
                      <a:pt x="114" y="94"/>
                    </a:lnTo>
                    <a:lnTo>
                      <a:pt x="103" y="92"/>
                    </a:lnTo>
                    <a:lnTo>
                      <a:pt x="93" y="88"/>
                    </a:lnTo>
                    <a:lnTo>
                      <a:pt x="83" y="84"/>
                    </a:lnTo>
                    <a:lnTo>
                      <a:pt x="73" y="80"/>
                    </a:lnTo>
                    <a:lnTo>
                      <a:pt x="64" y="75"/>
                    </a:lnTo>
                    <a:lnTo>
                      <a:pt x="55" y="69"/>
                    </a:lnTo>
                    <a:lnTo>
                      <a:pt x="47" y="63"/>
                    </a:lnTo>
                    <a:lnTo>
                      <a:pt x="39" y="56"/>
                    </a:lnTo>
                    <a:lnTo>
                      <a:pt x="31" y="47"/>
                    </a:lnTo>
                    <a:lnTo>
                      <a:pt x="24" y="39"/>
                    </a:lnTo>
                    <a:lnTo>
                      <a:pt x="17" y="30"/>
                    </a:lnTo>
                    <a:lnTo>
                      <a:pt x="11" y="21"/>
                    </a:lnTo>
                    <a:lnTo>
                      <a:pt x="6" y="11"/>
                    </a:lnTo>
                    <a:lnTo>
                      <a:pt x="0" y="0"/>
                    </a:lnTo>
                    <a:lnTo>
                      <a:pt x="1" y="5"/>
                    </a:lnTo>
                    <a:lnTo>
                      <a:pt x="2" y="9"/>
                    </a:lnTo>
                    <a:lnTo>
                      <a:pt x="2" y="14"/>
                    </a:lnTo>
                    <a:lnTo>
                      <a:pt x="3" y="17"/>
                    </a:lnTo>
                    <a:lnTo>
                      <a:pt x="4" y="21"/>
                    </a:lnTo>
                    <a:lnTo>
                      <a:pt x="5" y="26"/>
                    </a:lnTo>
                    <a:lnTo>
                      <a:pt x="7" y="29"/>
                    </a:lnTo>
                    <a:lnTo>
                      <a:pt x="8" y="33"/>
                    </a:lnTo>
                    <a:close/>
                  </a:path>
                </a:pathLst>
              </a:custGeom>
              <a:solidFill>
                <a:srgbClr val="F2B19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5" name="Freeform 214"/>
              <p:cNvSpPr>
                <a:spLocks/>
              </p:cNvSpPr>
              <p:nvPr/>
            </p:nvSpPr>
            <p:spPr bwMode="auto">
              <a:xfrm>
                <a:off x="1134" y="2672"/>
                <a:ext cx="49" cy="19"/>
              </a:xfrm>
              <a:custGeom>
                <a:avLst/>
                <a:gdLst>
                  <a:gd name="T0" fmla="*/ 10 w 242"/>
                  <a:gd name="T1" fmla="*/ 40 h 114"/>
                  <a:gd name="T2" fmla="*/ 22 w 242"/>
                  <a:gd name="T3" fmla="*/ 58 h 114"/>
                  <a:gd name="T4" fmla="*/ 36 w 242"/>
                  <a:gd name="T5" fmla="*/ 72 h 114"/>
                  <a:gd name="T6" fmla="*/ 51 w 242"/>
                  <a:gd name="T7" fmla="*/ 85 h 114"/>
                  <a:gd name="T8" fmla="*/ 68 w 242"/>
                  <a:gd name="T9" fmla="*/ 97 h 114"/>
                  <a:gd name="T10" fmla="*/ 86 w 242"/>
                  <a:gd name="T11" fmla="*/ 106 h 114"/>
                  <a:gd name="T12" fmla="*/ 105 w 242"/>
                  <a:gd name="T13" fmla="*/ 112 h 114"/>
                  <a:gd name="T14" fmla="*/ 126 w 242"/>
                  <a:gd name="T15" fmla="*/ 114 h 114"/>
                  <a:gd name="T16" fmla="*/ 149 w 242"/>
                  <a:gd name="T17" fmla="*/ 114 h 114"/>
                  <a:gd name="T18" fmla="*/ 174 w 242"/>
                  <a:gd name="T19" fmla="*/ 109 h 114"/>
                  <a:gd name="T20" fmla="*/ 197 w 242"/>
                  <a:gd name="T21" fmla="*/ 100 h 114"/>
                  <a:gd name="T22" fmla="*/ 218 w 242"/>
                  <a:gd name="T23" fmla="*/ 86 h 114"/>
                  <a:gd name="T24" fmla="*/ 229 w 242"/>
                  <a:gd name="T25" fmla="*/ 78 h 114"/>
                  <a:gd name="T26" fmla="*/ 232 w 242"/>
                  <a:gd name="T27" fmla="*/ 74 h 114"/>
                  <a:gd name="T28" fmla="*/ 233 w 242"/>
                  <a:gd name="T29" fmla="*/ 72 h 114"/>
                  <a:gd name="T30" fmla="*/ 235 w 242"/>
                  <a:gd name="T31" fmla="*/ 68 h 114"/>
                  <a:gd name="T32" fmla="*/ 237 w 242"/>
                  <a:gd name="T33" fmla="*/ 65 h 114"/>
                  <a:gd name="T34" fmla="*/ 238 w 242"/>
                  <a:gd name="T35" fmla="*/ 61 h 114"/>
                  <a:gd name="T36" fmla="*/ 240 w 242"/>
                  <a:gd name="T37" fmla="*/ 58 h 114"/>
                  <a:gd name="T38" fmla="*/ 241 w 242"/>
                  <a:gd name="T39" fmla="*/ 54 h 114"/>
                  <a:gd name="T40" fmla="*/ 230 w 242"/>
                  <a:gd name="T41" fmla="*/ 64 h 114"/>
                  <a:gd name="T42" fmla="*/ 207 w 242"/>
                  <a:gd name="T43" fmla="*/ 83 h 114"/>
                  <a:gd name="T44" fmla="*/ 180 w 242"/>
                  <a:gd name="T45" fmla="*/ 96 h 114"/>
                  <a:gd name="T46" fmla="*/ 151 w 242"/>
                  <a:gd name="T47" fmla="*/ 103 h 114"/>
                  <a:gd name="T48" fmla="*/ 125 w 242"/>
                  <a:gd name="T49" fmla="*/ 103 h 114"/>
                  <a:gd name="T50" fmla="*/ 102 w 242"/>
                  <a:gd name="T51" fmla="*/ 100 h 114"/>
                  <a:gd name="T52" fmla="*/ 82 w 242"/>
                  <a:gd name="T53" fmla="*/ 92 h 114"/>
                  <a:gd name="T54" fmla="*/ 63 w 242"/>
                  <a:gd name="T55" fmla="*/ 82 h 114"/>
                  <a:gd name="T56" fmla="*/ 45 w 242"/>
                  <a:gd name="T57" fmla="*/ 67 h 114"/>
                  <a:gd name="T58" fmla="*/ 30 w 242"/>
                  <a:gd name="T59" fmla="*/ 52 h 114"/>
                  <a:gd name="T60" fmla="*/ 16 w 242"/>
                  <a:gd name="T61" fmla="*/ 32 h 114"/>
                  <a:gd name="T62" fmla="*/ 5 w 242"/>
                  <a:gd name="T63" fmla="*/ 11 h 114"/>
                  <a:gd name="T64" fmla="*/ 0 w 242"/>
                  <a:gd name="T65" fmla="*/ 4 h 114"/>
                  <a:gd name="T66" fmla="*/ 1 w 242"/>
                  <a:gd name="T67" fmla="*/ 11 h 114"/>
                  <a:gd name="T68" fmla="*/ 2 w 242"/>
                  <a:gd name="T69" fmla="*/ 19 h 114"/>
                  <a:gd name="T70" fmla="*/ 3 w 242"/>
                  <a:gd name="T71" fmla="*/ 26 h 114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w 242"/>
                  <a:gd name="T109" fmla="*/ 0 h 114"/>
                  <a:gd name="T110" fmla="*/ 242 w 242"/>
                  <a:gd name="T111" fmla="*/ 114 h 114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T108" t="T109" r="T110" b="T111"/>
                <a:pathLst>
                  <a:path w="242" h="114">
                    <a:moveTo>
                      <a:pt x="4" y="30"/>
                    </a:moveTo>
                    <a:lnTo>
                      <a:pt x="10" y="40"/>
                    </a:lnTo>
                    <a:lnTo>
                      <a:pt x="16" y="49"/>
                    </a:lnTo>
                    <a:lnTo>
                      <a:pt x="22" y="58"/>
                    </a:lnTo>
                    <a:lnTo>
                      <a:pt x="29" y="65"/>
                    </a:lnTo>
                    <a:lnTo>
                      <a:pt x="36" y="72"/>
                    </a:lnTo>
                    <a:lnTo>
                      <a:pt x="44" y="79"/>
                    </a:lnTo>
                    <a:lnTo>
                      <a:pt x="51" y="85"/>
                    </a:lnTo>
                    <a:lnTo>
                      <a:pt x="60" y="91"/>
                    </a:lnTo>
                    <a:lnTo>
                      <a:pt x="68" y="97"/>
                    </a:lnTo>
                    <a:lnTo>
                      <a:pt x="77" y="101"/>
                    </a:lnTo>
                    <a:lnTo>
                      <a:pt x="86" y="106"/>
                    </a:lnTo>
                    <a:lnTo>
                      <a:pt x="96" y="108"/>
                    </a:lnTo>
                    <a:lnTo>
                      <a:pt x="105" y="112"/>
                    </a:lnTo>
                    <a:lnTo>
                      <a:pt x="116" y="113"/>
                    </a:lnTo>
                    <a:lnTo>
                      <a:pt x="126" y="114"/>
                    </a:lnTo>
                    <a:lnTo>
                      <a:pt x="136" y="114"/>
                    </a:lnTo>
                    <a:lnTo>
                      <a:pt x="149" y="114"/>
                    </a:lnTo>
                    <a:lnTo>
                      <a:pt x="161" y="112"/>
                    </a:lnTo>
                    <a:lnTo>
                      <a:pt x="174" y="109"/>
                    </a:lnTo>
                    <a:lnTo>
                      <a:pt x="185" y="106"/>
                    </a:lnTo>
                    <a:lnTo>
                      <a:pt x="197" y="100"/>
                    </a:lnTo>
                    <a:lnTo>
                      <a:pt x="208" y="94"/>
                    </a:lnTo>
                    <a:lnTo>
                      <a:pt x="218" y="86"/>
                    </a:lnTo>
                    <a:lnTo>
                      <a:pt x="228" y="79"/>
                    </a:lnTo>
                    <a:lnTo>
                      <a:pt x="229" y="78"/>
                    </a:lnTo>
                    <a:lnTo>
                      <a:pt x="230" y="76"/>
                    </a:lnTo>
                    <a:lnTo>
                      <a:pt x="232" y="74"/>
                    </a:lnTo>
                    <a:lnTo>
                      <a:pt x="232" y="73"/>
                    </a:lnTo>
                    <a:lnTo>
                      <a:pt x="233" y="72"/>
                    </a:lnTo>
                    <a:lnTo>
                      <a:pt x="234" y="70"/>
                    </a:lnTo>
                    <a:lnTo>
                      <a:pt x="235" y="68"/>
                    </a:lnTo>
                    <a:lnTo>
                      <a:pt x="236" y="67"/>
                    </a:lnTo>
                    <a:lnTo>
                      <a:pt x="237" y="65"/>
                    </a:lnTo>
                    <a:lnTo>
                      <a:pt x="237" y="64"/>
                    </a:lnTo>
                    <a:lnTo>
                      <a:pt x="238" y="61"/>
                    </a:lnTo>
                    <a:lnTo>
                      <a:pt x="239" y="59"/>
                    </a:lnTo>
                    <a:lnTo>
                      <a:pt x="240" y="58"/>
                    </a:lnTo>
                    <a:lnTo>
                      <a:pt x="241" y="55"/>
                    </a:lnTo>
                    <a:lnTo>
                      <a:pt x="241" y="54"/>
                    </a:lnTo>
                    <a:lnTo>
                      <a:pt x="242" y="52"/>
                    </a:lnTo>
                    <a:lnTo>
                      <a:pt x="230" y="64"/>
                    </a:lnTo>
                    <a:lnTo>
                      <a:pt x="219" y="73"/>
                    </a:lnTo>
                    <a:lnTo>
                      <a:pt x="207" y="83"/>
                    </a:lnTo>
                    <a:lnTo>
                      <a:pt x="194" y="90"/>
                    </a:lnTo>
                    <a:lnTo>
                      <a:pt x="180" y="96"/>
                    </a:lnTo>
                    <a:lnTo>
                      <a:pt x="166" y="100"/>
                    </a:lnTo>
                    <a:lnTo>
                      <a:pt x="151" y="103"/>
                    </a:lnTo>
                    <a:lnTo>
                      <a:pt x="136" y="103"/>
                    </a:lnTo>
                    <a:lnTo>
                      <a:pt x="125" y="103"/>
                    </a:lnTo>
                    <a:lnTo>
                      <a:pt x="114" y="102"/>
                    </a:lnTo>
                    <a:lnTo>
                      <a:pt x="102" y="100"/>
                    </a:lnTo>
                    <a:lnTo>
                      <a:pt x="92" y="96"/>
                    </a:lnTo>
                    <a:lnTo>
                      <a:pt x="82" y="92"/>
                    </a:lnTo>
                    <a:lnTo>
                      <a:pt x="72" y="88"/>
                    </a:lnTo>
                    <a:lnTo>
                      <a:pt x="63" y="82"/>
                    </a:lnTo>
                    <a:lnTo>
                      <a:pt x="54" y="74"/>
                    </a:lnTo>
                    <a:lnTo>
                      <a:pt x="45" y="67"/>
                    </a:lnTo>
                    <a:lnTo>
                      <a:pt x="37" y="60"/>
                    </a:lnTo>
                    <a:lnTo>
                      <a:pt x="30" y="52"/>
                    </a:lnTo>
                    <a:lnTo>
                      <a:pt x="23" y="42"/>
                    </a:lnTo>
                    <a:lnTo>
                      <a:pt x="16" y="32"/>
                    </a:lnTo>
                    <a:lnTo>
                      <a:pt x="10" y="22"/>
                    </a:lnTo>
                    <a:lnTo>
                      <a:pt x="5" y="11"/>
                    </a:lnTo>
                    <a:lnTo>
                      <a:pt x="0" y="0"/>
                    </a:lnTo>
                    <a:lnTo>
                      <a:pt x="0" y="4"/>
                    </a:lnTo>
                    <a:lnTo>
                      <a:pt x="1" y="7"/>
                    </a:lnTo>
                    <a:lnTo>
                      <a:pt x="1" y="11"/>
                    </a:lnTo>
                    <a:lnTo>
                      <a:pt x="1" y="16"/>
                    </a:lnTo>
                    <a:lnTo>
                      <a:pt x="2" y="19"/>
                    </a:lnTo>
                    <a:lnTo>
                      <a:pt x="3" y="23"/>
                    </a:lnTo>
                    <a:lnTo>
                      <a:pt x="3" y="26"/>
                    </a:lnTo>
                    <a:lnTo>
                      <a:pt x="4" y="30"/>
                    </a:lnTo>
                    <a:close/>
                  </a:path>
                </a:pathLst>
              </a:custGeom>
              <a:solidFill>
                <a:srgbClr val="F2B49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6" name="Freeform 215"/>
              <p:cNvSpPr>
                <a:spLocks/>
              </p:cNvSpPr>
              <p:nvPr/>
            </p:nvSpPr>
            <p:spPr bwMode="auto">
              <a:xfrm>
                <a:off x="1134" y="2669"/>
                <a:ext cx="50" cy="21"/>
              </a:xfrm>
              <a:custGeom>
                <a:avLst/>
                <a:gdLst>
                  <a:gd name="T0" fmla="*/ 7 w 246"/>
                  <a:gd name="T1" fmla="*/ 39 h 123"/>
                  <a:gd name="T2" fmla="*/ 18 w 246"/>
                  <a:gd name="T3" fmla="*/ 58 h 123"/>
                  <a:gd name="T4" fmla="*/ 32 w 246"/>
                  <a:gd name="T5" fmla="*/ 75 h 123"/>
                  <a:gd name="T6" fmla="*/ 48 w 246"/>
                  <a:gd name="T7" fmla="*/ 91 h 123"/>
                  <a:gd name="T8" fmla="*/ 65 w 246"/>
                  <a:gd name="T9" fmla="*/ 103 h 123"/>
                  <a:gd name="T10" fmla="*/ 84 w 246"/>
                  <a:gd name="T11" fmla="*/ 112 h 123"/>
                  <a:gd name="T12" fmla="*/ 104 w 246"/>
                  <a:gd name="T13" fmla="*/ 120 h 123"/>
                  <a:gd name="T14" fmla="*/ 125 w 246"/>
                  <a:gd name="T15" fmla="*/ 123 h 123"/>
                  <a:gd name="T16" fmla="*/ 150 w 246"/>
                  <a:gd name="T17" fmla="*/ 122 h 123"/>
                  <a:gd name="T18" fmla="*/ 177 w 246"/>
                  <a:gd name="T19" fmla="*/ 116 h 123"/>
                  <a:gd name="T20" fmla="*/ 202 w 246"/>
                  <a:gd name="T21" fmla="*/ 105 h 123"/>
                  <a:gd name="T22" fmla="*/ 225 w 246"/>
                  <a:gd name="T23" fmla="*/ 90 h 123"/>
                  <a:gd name="T24" fmla="*/ 238 w 246"/>
                  <a:gd name="T25" fmla="*/ 76 h 123"/>
                  <a:gd name="T26" fmla="*/ 241 w 246"/>
                  <a:gd name="T27" fmla="*/ 69 h 123"/>
                  <a:gd name="T28" fmla="*/ 243 w 246"/>
                  <a:gd name="T29" fmla="*/ 62 h 123"/>
                  <a:gd name="T30" fmla="*/ 245 w 246"/>
                  <a:gd name="T31" fmla="*/ 56 h 123"/>
                  <a:gd name="T32" fmla="*/ 236 w 246"/>
                  <a:gd name="T33" fmla="*/ 66 h 123"/>
                  <a:gd name="T34" fmla="*/ 211 w 246"/>
                  <a:gd name="T35" fmla="*/ 87 h 123"/>
                  <a:gd name="T36" fmla="*/ 183 w 246"/>
                  <a:gd name="T37" fmla="*/ 103 h 123"/>
                  <a:gd name="T38" fmla="*/ 152 w 246"/>
                  <a:gd name="T39" fmla="*/ 111 h 123"/>
                  <a:gd name="T40" fmla="*/ 125 w 246"/>
                  <a:gd name="T41" fmla="*/ 112 h 123"/>
                  <a:gd name="T42" fmla="*/ 101 w 246"/>
                  <a:gd name="T43" fmla="*/ 108 h 123"/>
                  <a:gd name="T44" fmla="*/ 80 w 246"/>
                  <a:gd name="T45" fmla="*/ 99 h 123"/>
                  <a:gd name="T46" fmla="*/ 61 w 246"/>
                  <a:gd name="T47" fmla="*/ 87 h 123"/>
                  <a:gd name="T48" fmla="*/ 43 w 246"/>
                  <a:gd name="T49" fmla="*/ 73 h 123"/>
                  <a:gd name="T50" fmla="*/ 28 w 246"/>
                  <a:gd name="T51" fmla="*/ 55 h 123"/>
                  <a:gd name="T52" fmla="*/ 15 w 246"/>
                  <a:gd name="T53" fmla="*/ 34 h 123"/>
                  <a:gd name="T54" fmla="*/ 4 w 246"/>
                  <a:gd name="T55" fmla="*/ 12 h 123"/>
                  <a:gd name="T56" fmla="*/ 0 w 246"/>
                  <a:gd name="T57" fmla="*/ 3 h 123"/>
                  <a:gd name="T58" fmla="*/ 0 w 246"/>
                  <a:gd name="T59" fmla="*/ 11 h 123"/>
                  <a:gd name="T60" fmla="*/ 0 w 246"/>
                  <a:gd name="T61" fmla="*/ 18 h 123"/>
                  <a:gd name="T62" fmla="*/ 1 w 246"/>
                  <a:gd name="T63" fmla="*/ 25 h 123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w 246"/>
                  <a:gd name="T97" fmla="*/ 0 h 123"/>
                  <a:gd name="T98" fmla="*/ 246 w 246"/>
                  <a:gd name="T99" fmla="*/ 123 h 123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T96" t="T97" r="T98" b="T99"/>
                <a:pathLst>
                  <a:path w="246" h="123">
                    <a:moveTo>
                      <a:pt x="1" y="28"/>
                    </a:moveTo>
                    <a:lnTo>
                      <a:pt x="7" y="39"/>
                    </a:lnTo>
                    <a:lnTo>
                      <a:pt x="12" y="49"/>
                    </a:lnTo>
                    <a:lnTo>
                      <a:pt x="18" y="58"/>
                    </a:lnTo>
                    <a:lnTo>
                      <a:pt x="25" y="67"/>
                    </a:lnTo>
                    <a:lnTo>
                      <a:pt x="32" y="75"/>
                    </a:lnTo>
                    <a:lnTo>
                      <a:pt x="40" y="84"/>
                    </a:lnTo>
                    <a:lnTo>
                      <a:pt x="48" y="91"/>
                    </a:lnTo>
                    <a:lnTo>
                      <a:pt x="56" y="97"/>
                    </a:lnTo>
                    <a:lnTo>
                      <a:pt x="65" y="103"/>
                    </a:lnTo>
                    <a:lnTo>
                      <a:pt x="74" y="108"/>
                    </a:lnTo>
                    <a:lnTo>
                      <a:pt x="84" y="112"/>
                    </a:lnTo>
                    <a:lnTo>
                      <a:pt x="94" y="116"/>
                    </a:lnTo>
                    <a:lnTo>
                      <a:pt x="104" y="120"/>
                    </a:lnTo>
                    <a:lnTo>
                      <a:pt x="115" y="122"/>
                    </a:lnTo>
                    <a:lnTo>
                      <a:pt x="125" y="123"/>
                    </a:lnTo>
                    <a:lnTo>
                      <a:pt x="136" y="123"/>
                    </a:lnTo>
                    <a:lnTo>
                      <a:pt x="150" y="122"/>
                    </a:lnTo>
                    <a:lnTo>
                      <a:pt x="164" y="120"/>
                    </a:lnTo>
                    <a:lnTo>
                      <a:pt x="177" y="116"/>
                    </a:lnTo>
                    <a:lnTo>
                      <a:pt x="190" y="111"/>
                    </a:lnTo>
                    <a:lnTo>
                      <a:pt x="202" y="105"/>
                    </a:lnTo>
                    <a:lnTo>
                      <a:pt x="214" y="98"/>
                    </a:lnTo>
                    <a:lnTo>
                      <a:pt x="225" y="90"/>
                    </a:lnTo>
                    <a:lnTo>
                      <a:pt x="236" y="79"/>
                    </a:lnTo>
                    <a:lnTo>
                      <a:pt x="238" y="76"/>
                    </a:lnTo>
                    <a:lnTo>
                      <a:pt x="239" y="73"/>
                    </a:lnTo>
                    <a:lnTo>
                      <a:pt x="241" y="69"/>
                    </a:lnTo>
                    <a:lnTo>
                      <a:pt x="242" y="66"/>
                    </a:lnTo>
                    <a:lnTo>
                      <a:pt x="243" y="62"/>
                    </a:lnTo>
                    <a:lnTo>
                      <a:pt x="244" y="60"/>
                    </a:lnTo>
                    <a:lnTo>
                      <a:pt x="245" y="56"/>
                    </a:lnTo>
                    <a:lnTo>
                      <a:pt x="246" y="52"/>
                    </a:lnTo>
                    <a:lnTo>
                      <a:pt x="236" y="66"/>
                    </a:lnTo>
                    <a:lnTo>
                      <a:pt x="223" y="78"/>
                    </a:lnTo>
                    <a:lnTo>
                      <a:pt x="211" y="87"/>
                    </a:lnTo>
                    <a:lnTo>
                      <a:pt x="197" y="96"/>
                    </a:lnTo>
                    <a:lnTo>
                      <a:pt x="183" y="103"/>
                    </a:lnTo>
                    <a:lnTo>
                      <a:pt x="168" y="108"/>
                    </a:lnTo>
                    <a:lnTo>
                      <a:pt x="152" y="111"/>
                    </a:lnTo>
                    <a:lnTo>
                      <a:pt x="136" y="112"/>
                    </a:lnTo>
                    <a:lnTo>
                      <a:pt x="125" y="112"/>
                    </a:lnTo>
                    <a:lnTo>
                      <a:pt x="113" y="110"/>
                    </a:lnTo>
                    <a:lnTo>
                      <a:pt x="101" y="108"/>
                    </a:lnTo>
                    <a:lnTo>
                      <a:pt x="91" y="104"/>
                    </a:lnTo>
                    <a:lnTo>
                      <a:pt x="80" y="99"/>
                    </a:lnTo>
                    <a:lnTo>
                      <a:pt x="70" y="94"/>
                    </a:lnTo>
                    <a:lnTo>
                      <a:pt x="61" y="87"/>
                    </a:lnTo>
                    <a:lnTo>
                      <a:pt x="52" y="80"/>
                    </a:lnTo>
                    <a:lnTo>
                      <a:pt x="43" y="73"/>
                    </a:lnTo>
                    <a:lnTo>
                      <a:pt x="35" y="64"/>
                    </a:lnTo>
                    <a:lnTo>
                      <a:pt x="28" y="55"/>
                    </a:lnTo>
                    <a:lnTo>
                      <a:pt x="21" y="45"/>
                    </a:lnTo>
                    <a:lnTo>
                      <a:pt x="15" y="34"/>
                    </a:lnTo>
                    <a:lnTo>
                      <a:pt x="9" y="22"/>
                    </a:lnTo>
                    <a:lnTo>
                      <a:pt x="4" y="12"/>
                    </a:lnTo>
                    <a:lnTo>
                      <a:pt x="0" y="0"/>
                    </a:lnTo>
                    <a:lnTo>
                      <a:pt x="0" y="3"/>
                    </a:lnTo>
                    <a:lnTo>
                      <a:pt x="0" y="7"/>
                    </a:lnTo>
                    <a:lnTo>
                      <a:pt x="0" y="11"/>
                    </a:lnTo>
                    <a:lnTo>
                      <a:pt x="0" y="14"/>
                    </a:lnTo>
                    <a:lnTo>
                      <a:pt x="0" y="18"/>
                    </a:lnTo>
                    <a:lnTo>
                      <a:pt x="1" y="21"/>
                    </a:lnTo>
                    <a:lnTo>
                      <a:pt x="1" y="25"/>
                    </a:lnTo>
                    <a:lnTo>
                      <a:pt x="1" y="28"/>
                    </a:lnTo>
                    <a:close/>
                  </a:path>
                </a:pathLst>
              </a:custGeom>
              <a:solidFill>
                <a:srgbClr val="F3B694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7" name="Freeform 216"/>
              <p:cNvSpPr>
                <a:spLocks/>
              </p:cNvSpPr>
              <p:nvPr/>
            </p:nvSpPr>
            <p:spPr bwMode="auto">
              <a:xfrm>
                <a:off x="1134" y="2667"/>
                <a:ext cx="50" cy="22"/>
              </a:xfrm>
              <a:custGeom>
                <a:avLst/>
                <a:gdLst>
                  <a:gd name="T0" fmla="*/ 5 w 249"/>
                  <a:gd name="T1" fmla="*/ 40 h 132"/>
                  <a:gd name="T2" fmla="*/ 16 w 249"/>
                  <a:gd name="T3" fmla="*/ 61 h 132"/>
                  <a:gd name="T4" fmla="*/ 30 w 249"/>
                  <a:gd name="T5" fmla="*/ 79 h 132"/>
                  <a:gd name="T6" fmla="*/ 45 w 249"/>
                  <a:gd name="T7" fmla="*/ 96 h 132"/>
                  <a:gd name="T8" fmla="*/ 63 w 249"/>
                  <a:gd name="T9" fmla="*/ 111 h 132"/>
                  <a:gd name="T10" fmla="*/ 82 w 249"/>
                  <a:gd name="T11" fmla="*/ 121 h 132"/>
                  <a:gd name="T12" fmla="*/ 102 w 249"/>
                  <a:gd name="T13" fmla="*/ 129 h 132"/>
                  <a:gd name="T14" fmla="*/ 125 w 249"/>
                  <a:gd name="T15" fmla="*/ 132 h 132"/>
                  <a:gd name="T16" fmla="*/ 151 w 249"/>
                  <a:gd name="T17" fmla="*/ 132 h 132"/>
                  <a:gd name="T18" fmla="*/ 180 w 249"/>
                  <a:gd name="T19" fmla="*/ 125 h 132"/>
                  <a:gd name="T20" fmla="*/ 207 w 249"/>
                  <a:gd name="T21" fmla="*/ 112 h 132"/>
                  <a:gd name="T22" fmla="*/ 230 w 249"/>
                  <a:gd name="T23" fmla="*/ 93 h 132"/>
                  <a:gd name="T24" fmla="*/ 243 w 249"/>
                  <a:gd name="T25" fmla="*/ 77 h 132"/>
                  <a:gd name="T26" fmla="*/ 245 w 249"/>
                  <a:gd name="T27" fmla="*/ 71 h 132"/>
                  <a:gd name="T28" fmla="*/ 247 w 249"/>
                  <a:gd name="T29" fmla="*/ 64 h 132"/>
                  <a:gd name="T30" fmla="*/ 249 w 249"/>
                  <a:gd name="T31" fmla="*/ 58 h 132"/>
                  <a:gd name="T32" fmla="*/ 239 w 249"/>
                  <a:gd name="T33" fmla="*/ 69 h 132"/>
                  <a:gd name="T34" fmla="*/ 214 w 249"/>
                  <a:gd name="T35" fmla="*/ 94 h 132"/>
                  <a:gd name="T36" fmla="*/ 185 w 249"/>
                  <a:gd name="T37" fmla="*/ 112 h 132"/>
                  <a:gd name="T38" fmla="*/ 161 w 249"/>
                  <a:gd name="T39" fmla="*/ 119 h 132"/>
                  <a:gd name="T40" fmla="*/ 145 w 249"/>
                  <a:gd name="T41" fmla="*/ 121 h 132"/>
                  <a:gd name="T42" fmla="*/ 124 w 249"/>
                  <a:gd name="T43" fmla="*/ 121 h 132"/>
                  <a:gd name="T44" fmla="*/ 100 w 249"/>
                  <a:gd name="T45" fmla="*/ 117 h 132"/>
                  <a:gd name="T46" fmla="*/ 79 w 249"/>
                  <a:gd name="T47" fmla="*/ 108 h 132"/>
                  <a:gd name="T48" fmla="*/ 59 w 249"/>
                  <a:gd name="T49" fmla="*/ 95 h 132"/>
                  <a:gd name="T50" fmla="*/ 42 w 249"/>
                  <a:gd name="T51" fmla="*/ 79 h 132"/>
                  <a:gd name="T52" fmla="*/ 27 w 249"/>
                  <a:gd name="T53" fmla="*/ 60 h 132"/>
                  <a:gd name="T54" fmla="*/ 14 w 249"/>
                  <a:gd name="T55" fmla="*/ 37 h 132"/>
                  <a:gd name="T56" fmla="*/ 5 w 249"/>
                  <a:gd name="T57" fmla="*/ 14 h 132"/>
                  <a:gd name="T58" fmla="*/ 1 w 249"/>
                  <a:gd name="T59" fmla="*/ 4 h 132"/>
                  <a:gd name="T60" fmla="*/ 0 w 249"/>
                  <a:gd name="T61" fmla="*/ 11 h 132"/>
                  <a:gd name="T62" fmla="*/ 0 w 249"/>
                  <a:gd name="T63" fmla="*/ 18 h 132"/>
                  <a:gd name="T64" fmla="*/ 0 w 249"/>
                  <a:gd name="T65" fmla="*/ 26 h 132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249"/>
                  <a:gd name="T100" fmla="*/ 0 h 132"/>
                  <a:gd name="T101" fmla="*/ 249 w 249"/>
                  <a:gd name="T102" fmla="*/ 132 h 132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249" h="132">
                    <a:moveTo>
                      <a:pt x="0" y="29"/>
                    </a:moveTo>
                    <a:lnTo>
                      <a:pt x="5" y="40"/>
                    </a:lnTo>
                    <a:lnTo>
                      <a:pt x="10" y="51"/>
                    </a:lnTo>
                    <a:lnTo>
                      <a:pt x="16" y="61"/>
                    </a:lnTo>
                    <a:lnTo>
                      <a:pt x="23" y="71"/>
                    </a:lnTo>
                    <a:lnTo>
                      <a:pt x="30" y="79"/>
                    </a:lnTo>
                    <a:lnTo>
                      <a:pt x="37" y="89"/>
                    </a:lnTo>
                    <a:lnTo>
                      <a:pt x="45" y="96"/>
                    </a:lnTo>
                    <a:lnTo>
                      <a:pt x="54" y="103"/>
                    </a:lnTo>
                    <a:lnTo>
                      <a:pt x="63" y="111"/>
                    </a:lnTo>
                    <a:lnTo>
                      <a:pt x="72" y="117"/>
                    </a:lnTo>
                    <a:lnTo>
                      <a:pt x="82" y="121"/>
                    </a:lnTo>
                    <a:lnTo>
                      <a:pt x="92" y="125"/>
                    </a:lnTo>
                    <a:lnTo>
                      <a:pt x="102" y="129"/>
                    </a:lnTo>
                    <a:lnTo>
                      <a:pt x="114" y="131"/>
                    </a:lnTo>
                    <a:lnTo>
                      <a:pt x="125" y="132"/>
                    </a:lnTo>
                    <a:lnTo>
                      <a:pt x="136" y="132"/>
                    </a:lnTo>
                    <a:lnTo>
                      <a:pt x="151" y="132"/>
                    </a:lnTo>
                    <a:lnTo>
                      <a:pt x="166" y="129"/>
                    </a:lnTo>
                    <a:lnTo>
                      <a:pt x="180" y="125"/>
                    </a:lnTo>
                    <a:lnTo>
                      <a:pt x="194" y="119"/>
                    </a:lnTo>
                    <a:lnTo>
                      <a:pt x="207" y="112"/>
                    </a:lnTo>
                    <a:lnTo>
                      <a:pt x="219" y="102"/>
                    </a:lnTo>
                    <a:lnTo>
                      <a:pt x="230" y="93"/>
                    </a:lnTo>
                    <a:lnTo>
                      <a:pt x="242" y="81"/>
                    </a:lnTo>
                    <a:lnTo>
                      <a:pt x="243" y="77"/>
                    </a:lnTo>
                    <a:lnTo>
                      <a:pt x="244" y="75"/>
                    </a:lnTo>
                    <a:lnTo>
                      <a:pt x="245" y="71"/>
                    </a:lnTo>
                    <a:lnTo>
                      <a:pt x="246" y="67"/>
                    </a:lnTo>
                    <a:lnTo>
                      <a:pt x="247" y="64"/>
                    </a:lnTo>
                    <a:lnTo>
                      <a:pt x="248" y="60"/>
                    </a:lnTo>
                    <a:lnTo>
                      <a:pt x="249" y="58"/>
                    </a:lnTo>
                    <a:lnTo>
                      <a:pt x="249" y="54"/>
                    </a:lnTo>
                    <a:lnTo>
                      <a:pt x="239" y="69"/>
                    </a:lnTo>
                    <a:lnTo>
                      <a:pt x="227" y="82"/>
                    </a:lnTo>
                    <a:lnTo>
                      <a:pt x="214" y="94"/>
                    </a:lnTo>
                    <a:lnTo>
                      <a:pt x="200" y="103"/>
                    </a:lnTo>
                    <a:lnTo>
                      <a:pt x="185" y="112"/>
                    </a:lnTo>
                    <a:lnTo>
                      <a:pt x="169" y="117"/>
                    </a:lnTo>
                    <a:lnTo>
                      <a:pt x="161" y="119"/>
                    </a:lnTo>
                    <a:lnTo>
                      <a:pt x="153" y="120"/>
                    </a:lnTo>
                    <a:lnTo>
                      <a:pt x="145" y="121"/>
                    </a:lnTo>
                    <a:lnTo>
                      <a:pt x="136" y="121"/>
                    </a:lnTo>
                    <a:lnTo>
                      <a:pt x="124" y="121"/>
                    </a:lnTo>
                    <a:lnTo>
                      <a:pt x="113" y="120"/>
                    </a:lnTo>
                    <a:lnTo>
                      <a:pt x="100" y="117"/>
                    </a:lnTo>
                    <a:lnTo>
                      <a:pt x="90" y="113"/>
                    </a:lnTo>
                    <a:lnTo>
                      <a:pt x="79" y="108"/>
                    </a:lnTo>
                    <a:lnTo>
                      <a:pt x="69" y="102"/>
                    </a:lnTo>
                    <a:lnTo>
                      <a:pt x="59" y="95"/>
                    </a:lnTo>
                    <a:lnTo>
                      <a:pt x="50" y="88"/>
                    </a:lnTo>
                    <a:lnTo>
                      <a:pt x="42" y="79"/>
                    </a:lnTo>
                    <a:lnTo>
                      <a:pt x="34" y="70"/>
                    </a:lnTo>
                    <a:lnTo>
                      <a:pt x="27" y="60"/>
                    </a:lnTo>
                    <a:lnTo>
                      <a:pt x="20" y="49"/>
                    </a:lnTo>
                    <a:lnTo>
                      <a:pt x="14" y="37"/>
                    </a:lnTo>
                    <a:lnTo>
                      <a:pt x="9" y="26"/>
                    </a:lnTo>
                    <a:lnTo>
                      <a:pt x="5" y="14"/>
                    </a:lnTo>
                    <a:lnTo>
                      <a:pt x="1" y="0"/>
                    </a:lnTo>
                    <a:lnTo>
                      <a:pt x="1" y="4"/>
                    </a:lnTo>
                    <a:lnTo>
                      <a:pt x="0" y="8"/>
                    </a:lnTo>
                    <a:lnTo>
                      <a:pt x="0" y="11"/>
                    </a:lnTo>
                    <a:lnTo>
                      <a:pt x="0" y="15"/>
                    </a:lnTo>
                    <a:lnTo>
                      <a:pt x="0" y="18"/>
                    </a:lnTo>
                    <a:lnTo>
                      <a:pt x="0" y="22"/>
                    </a:lnTo>
                    <a:lnTo>
                      <a:pt x="0" y="26"/>
                    </a:lnTo>
                    <a:lnTo>
                      <a:pt x="0" y="29"/>
                    </a:lnTo>
                    <a:close/>
                  </a:path>
                </a:pathLst>
              </a:custGeom>
              <a:solidFill>
                <a:srgbClr val="F3B694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8" name="Freeform 217"/>
              <p:cNvSpPr>
                <a:spLocks/>
              </p:cNvSpPr>
              <p:nvPr/>
            </p:nvSpPr>
            <p:spPr bwMode="auto">
              <a:xfrm>
                <a:off x="1134" y="2665"/>
                <a:ext cx="51" cy="23"/>
              </a:xfrm>
              <a:custGeom>
                <a:avLst/>
                <a:gdLst>
                  <a:gd name="T0" fmla="*/ 4 w 251"/>
                  <a:gd name="T1" fmla="*/ 40 h 140"/>
                  <a:gd name="T2" fmla="*/ 15 w 251"/>
                  <a:gd name="T3" fmla="*/ 62 h 140"/>
                  <a:gd name="T4" fmla="*/ 28 w 251"/>
                  <a:gd name="T5" fmla="*/ 83 h 140"/>
                  <a:gd name="T6" fmla="*/ 43 w 251"/>
                  <a:gd name="T7" fmla="*/ 101 h 140"/>
                  <a:gd name="T8" fmla="*/ 61 w 251"/>
                  <a:gd name="T9" fmla="*/ 115 h 140"/>
                  <a:gd name="T10" fmla="*/ 80 w 251"/>
                  <a:gd name="T11" fmla="*/ 127 h 140"/>
                  <a:gd name="T12" fmla="*/ 101 w 251"/>
                  <a:gd name="T13" fmla="*/ 136 h 140"/>
                  <a:gd name="T14" fmla="*/ 125 w 251"/>
                  <a:gd name="T15" fmla="*/ 140 h 140"/>
                  <a:gd name="T16" fmla="*/ 152 w 251"/>
                  <a:gd name="T17" fmla="*/ 139 h 140"/>
                  <a:gd name="T18" fmla="*/ 183 w 251"/>
                  <a:gd name="T19" fmla="*/ 131 h 140"/>
                  <a:gd name="T20" fmla="*/ 211 w 251"/>
                  <a:gd name="T21" fmla="*/ 115 h 140"/>
                  <a:gd name="T22" fmla="*/ 236 w 251"/>
                  <a:gd name="T23" fmla="*/ 94 h 140"/>
                  <a:gd name="T24" fmla="*/ 247 w 251"/>
                  <a:gd name="T25" fmla="*/ 77 h 140"/>
                  <a:gd name="T26" fmla="*/ 249 w 251"/>
                  <a:gd name="T27" fmla="*/ 71 h 140"/>
                  <a:gd name="T28" fmla="*/ 250 w 251"/>
                  <a:gd name="T29" fmla="*/ 64 h 140"/>
                  <a:gd name="T30" fmla="*/ 251 w 251"/>
                  <a:gd name="T31" fmla="*/ 58 h 140"/>
                  <a:gd name="T32" fmla="*/ 247 w 251"/>
                  <a:gd name="T33" fmla="*/ 62 h 140"/>
                  <a:gd name="T34" fmla="*/ 236 w 251"/>
                  <a:gd name="T35" fmla="*/ 78 h 140"/>
                  <a:gd name="T36" fmla="*/ 223 w 251"/>
                  <a:gd name="T37" fmla="*/ 91 h 140"/>
                  <a:gd name="T38" fmla="*/ 209 w 251"/>
                  <a:gd name="T39" fmla="*/ 103 h 140"/>
                  <a:gd name="T40" fmla="*/ 195 w 251"/>
                  <a:gd name="T41" fmla="*/ 114 h 140"/>
                  <a:gd name="T42" fmla="*/ 179 w 251"/>
                  <a:gd name="T43" fmla="*/ 121 h 140"/>
                  <a:gd name="T44" fmla="*/ 162 w 251"/>
                  <a:gd name="T45" fmla="*/ 126 h 140"/>
                  <a:gd name="T46" fmla="*/ 145 w 251"/>
                  <a:gd name="T47" fmla="*/ 130 h 140"/>
                  <a:gd name="T48" fmla="*/ 124 w 251"/>
                  <a:gd name="T49" fmla="*/ 128 h 140"/>
                  <a:gd name="T50" fmla="*/ 100 w 251"/>
                  <a:gd name="T51" fmla="*/ 124 h 140"/>
                  <a:gd name="T52" fmla="*/ 78 w 251"/>
                  <a:gd name="T53" fmla="*/ 114 h 140"/>
                  <a:gd name="T54" fmla="*/ 58 w 251"/>
                  <a:gd name="T55" fmla="*/ 101 h 140"/>
                  <a:gd name="T56" fmla="*/ 41 w 251"/>
                  <a:gd name="T57" fmla="*/ 84 h 140"/>
                  <a:gd name="T58" fmla="*/ 26 w 251"/>
                  <a:gd name="T59" fmla="*/ 62 h 140"/>
                  <a:gd name="T60" fmla="*/ 14 w 251"/>
                  <a:gd name="T61" fmla="*/ 40 h 140"/>
                  <a:gd name="T62" fmla="*/ 6 w 251"/>
                  <a:gd name="T63" fmla="*/ 15 h 140"/>
                  <a:gd name="T64" fmla="*/ 2 w 251"/>
                  <a:gd name="T65" fmla="*/ 4 h 140"/>
                  <a:gd name="T66" fmla="*/ 1 w 251"/>
                  <a:gd name="T67" fmla="*/ 11 h 140"/>
                  <a:gd name="T68" fmla="*/ 1 w 251"/>
                  <a:gd name="T69" fmla="*/ 17 h 140"/>
                  <a:gd name="T70" fmla="*/ 0 w 251"/>
                  <a:gd name="T71" fmla="*/ 24 h 140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w 251"/>
                  <a:gd name="T109" fmla="*/ 0 h 140"/>
                  <a:gd name="T110" fmla="*/ 251 w 251"/>
                  <a:gd name="T111" fmla="*/ 140 h 140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T108" t="T109" r="T110" b="T111"/>
                <a:pathLst>
                  <a:path w="251" h="140">
                    <a:moveTo>
                      <a:pt x="0" y="28"/>
                    </a:moveTo>
                    <a:lnTo>
                      <a:pt x="4" y="40"/>
                    </a:lnTo>
                    <a:lnTo>
                      <a:pt x="9" y="50"/>
                    </a:lnTo>
                    <a:lnTo>
                      <a:pt x="15" y="62"/>
                    </a:lnTo>
                    <a:lnTo>
                      <a:pt x="21" y="73"/>
                    </a:lnTo>
                    <a:lnTo>
                      <a:pt x="28" y="83"/>
                    </a:lnTo>
                    <a:lnTo>
                      <a:pt x="35" y="92"/>
                    </a:lnTo>
                    <a:lnTo>
                      <a:pt x="43" y="101"/>
                    </a:lnTo>
                    <a:lnTo>
                      <a:pt x="52" y="108"/>
                    </a:lnTo>
                    <a:lnTo>
                      <a:pt x="61" y="115"/>
                    </a:lnTo>
                    <a:lnTo>
                      <a:pt x="70" y="122"/>
                    </a:lnTo>
                    <a:lnTo>
                      <a:pt x="80" y="127"/>
                    </a:lnTo>
                    <a:lnTo>
                      <a:pt x="91" y="132"/>
                    </a:lnTo>
                    <a:lnTo>
                      <a:pt x="101" y="136"/>
                    </a:lnTo>
                    <a:lnTo>
                      <a:pt x="113" y="138"/>
                    </a:lnTo>
                    <a:lnTo>
                      <a:pt x="125" y="140"/>
                    </a:lnTo>
                    <a:lnTo>
                      <a:pt x="136" y="140"/>
                    </a:lnTo>
                    <a:lnTo>
                      <a:pt x="152" y="139"/>
                    </a:lnTo>
                    <a:lnTo>
                      <a:pt x="168" y="136"/>
                    </a:lnTo>
                    <a:lnTo>
                      <a:pt x="183" y="131"/>
                    </a:lnTo>
                    <a:lnTo>
                      <a:pt x="197" y="124"/>
                    </a:lnTo>
                    <a:lnTo>
                      <a:pt x="211" y="115"/>
                    </a:lnTo>
                    <a:lnTo>
                      <a:pt x="223" y="106"/>
                    </a:lnTo>
                    <a:lnTo>
                      <a:pt x="236" y="94"/>
                    </a:lnTo>
                    <a:lnTo>
                      <a:pt x="246" y="80"/>
                    </a:lnTo>
                    <a:lnTo>
                      <a:pt x="247" y="77"/>
                    </a:lnTo>
                    <a:lnTo>
                      <a:pt x="248" y="73"/>
                    </a:lnTo>
                    <a:lnTo>
                      <a:pt x="249" y="71"/>
                    </a:lnTo>
                    <a:lnTo>
                      <a:pt x="249" y="67"/>
                    </a:lnTo>
                    <a:lnTo>
                      <a:pt x="250" y="64"/>
                    </a:lnTo>
                    <a:lnTo>
                      <a:pt x="250" y="61"/>
                    </a:lnTo>
                    <a:lnTo>
                      <a:pt x="251" y="58"/>
                    </a:lnTo>
                    <a:lnTo>
                      <a:pt x="251" y="54"/>
                    </a:lnTo>
                    <a:lnTo>
                      <a:pt x="247" y="62"/>
                    </a:lnTo>
                    <a:lnTo>
                      <a:pt x="241" y="71"/>
                    </a:lnTo>
                    <a:lnTo>
                      <a:pt x="236" y="78"/>
                    </a:lnTo>
                    <a:lnTo>
                      <a:pt x="229" y="85"/>
                    </a:lnTo>
                    <a:lnTo>
                      <a:pt x="223" y="91"/>
                    </a:lnTo>
                    <a:lnTo>
                      <a:pt x="216" y="98"/>
                    </a:lnTo>
                    <a:lnTo>
                      <a:pt x="209" y="103"/>
                    </a:lnTo>
                    <a:lnTo>
                      <a:pt x="202" y="109"/>
                    </a:lnTo>
                    <a:lnTo>
                      <a:pt x="195" y="114"/>
                    </a:lnTo>
                    <a:lnTo>
                      <a:pt x="187" y="118"/>
                    </a:lnTo>
                    <a:lnTo>
                      <a:pt x="179" y="121"/>
                    </a:lnTo>
                    <a:lnTo>
                      <a:pt x="171" y="124"/>
                    </a:lnTo>
                    <a:lnTo>
                      <a:pt x="162" y="126"/>
                    </a:lnTo>
                    <a:lnTo>
                      <a:pt x="154" y="128"/>
                    </a:lnTo>
                    <a:lnTo>
                      <a:pt x="145" y="130"/>
                    </a:lnTo>
                    <a:lnTo>
                      <a:pt x="136" y="130"/>
                    </a:lnTo>
                    <a:lnTo>
                      <a:pt x="124" y="128"/>
                    </a:lnTo>
                    <a:lnTo>
                      <a:pt x="112" y="127"/>
                    </a:lnTo>
                    <a:lnTo>
                      <a:pt x="100" y="124"/>
                    </a:lnTo>
                    <a:lnTo>
                      <a:pt x="89" y="120"/>
                    </a:lnTo>
                    <a:lnTo>
                      <a:pt x="78" y="114"/>
                    </a:lnTo>
                    <a:lnTo>
                      <a:pt x="68" y="108"/>
                    </a:lnTo>
                    <a:lnTo>
                      <a:pt x="58" y="101"/>
                    </a:lnTo>
                    <a:lnTo>
                      <a:pt x="49" y="92"/>
                    </a:lnTo>
                    <a:lnTo>
                      <a:pt x="41" y="84"/>
                    </a:lnTo>
                    <a:lnTo>
                      <a:pt x="33" y="73"/>
                    </a:lnTo>
                    <a:lnTo>
                      <a:pt x="26" y="62"/>
                    </a:lnTo>
                    <a:lnTo>
                      <a:pt x="20" y="52"/>
                    </a:lnTo>
                    <a:lnTo>
                      <a:pt x="14" y="40"/>
                    </a:lnTo>
                    <a:lnTo>
                      <a:pt x="10" y="27"/>
                    </a:lnTo>
                    <a:lnTo>
                      <a:pt x="6" y="15"/>
                    </a:lnTo>
                    <a:lnTo>
                      <a:pt x="3" y="0"/>
                    </a:lnTo>
                    <a:lnTo>
                      <a:pt x="2" y="4"/>
                    </a:lnTo>
                    <a:lnTo>
                      <a:pt x="2" y="7"/>
                    </a:lnTo>
                    <a:lnTo>
                      <a:pt x="1" y="11"/>
                    </a:lnTo>
                    <a:lnTo>
                      <a:pt x="1" y="13"/>
                    </a:lnTo>
                    <a:lnTo>
                      <a:pt x="1" y="17"/>
                    </a:lnTo>
                    <a:lnTo>
                      <a:pt x="0" y="21"/>
                    </a:lnTo>
                    <a:lnTo>
                      <a:pt x="0" y="24"/>
                    </a:lnTo>
                    <a:lnTo>
                      <a:pt x="0" y="28"/>
                    </a:lnTo>
                    <a:close/>
                  </a:path>
                </a:pathLst>
              </a:custGeom>
              <a:solidFill>
                <a:srgbClr val="F3B89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9" name="Freeform 218"/>
              <p:cNvSpPr>
                <a:spLocks/>
              </p:cNvSpPr>
              <p:nvPr/>
            </p:nvSpPr>
            <p:spPr bwMode="auto">
              <a:xfrm>
                <a:off x="1135" y="2663"/>
                <a:ext cx="50" cy="24"/>
              </a:xfrm>
              <a:custGeom>
                <a:avLst/>
                <a:gdLst>
                  <a:gd name="T0" fmla="*/ 4 w 251"/>
                  <a:gd name="T1" fmla="*/ 39 h 146"/>
                  <a:gd name="T2" fmla="*/ 13 w 251"/>
                  <a:gd name="T3" fmla="*/ 62 h 146"/>
                  <a:gd name="T4" fmla="*/ 26 w 251"/>
                  <a:gd name="T5" fmla="*/ 85 h 146"/>
                  <a:gd name="T6" fmla="*/ 41 w 251"/>
                  <a:gd name="T7" fmla="*/ 104 h 146"/>
                  <a:gd name="T8" fmla="*/ 58 w 251"/>
                  <a:gd name="T9" fmla="*/ 120 h 146"/>
                  <a:gd name="T10" fmla="*/ 78 w 251"/>
                  <a:gd name="T11" fmla="*/ 133 h 146"/>
                  <a:gd name="T12" fmla="*/ 99 w 251"/>
                  <a:gd name="T13" fmla="*/ 142 h 146"/>
                  <a:gd name="T14" fmla="*/ 123 w 251"/>
                  <a:gd name="T15" fmla="*/ 146 h 146"/>
                  <a:gd name="T16" fmla="*/ 144 w 251"/>
                  <a:gd name="T17" fmla="*/ 146 h 146"/>
                  <a:gd name="T18" fmla="*/ 160 w 251"/>
                  <a:gd name="T19" fmla="*/ 144 h 146"/>
                  <a:gd name="T20" fmla="*/ 184 w 251"/>
                  <a:gd name="T21" fmla="*/ 137 h 146"/>
                  <a:gd name="T22" fmla="*/ 213 w 251"/>
                  <a:gd name="T23" fmla="*/ 119 h 146"/>
                  <a:gd name="T24" fmla="*/ 238 w 251"/>
                  <a:gd name="T25" fmla="*/ 94 h 146"/>
                  <a:gd name="T26" fmla="*/ 249 w 251"/>
                  <a:gd name="T27" fmla="*/ 76 h 146"/>
                  <a:gd name="T28" fmla="*/ 250 w 251"/>
                  <a:gd name="T29" fmla="*/ 70 h 146"/>
                  <a:gd name="T30" fmla="*/ 251 w 251"/>
                  <a:gd name="T31" fmla="*/ 62 h 146"/>
                  <a:gd name="T32" fmla="*/ 251 w 251"/>
                  <a:gd name="T33" fmla="*/ 57 h 146"/>
                  <a:gd name="T34" fmla="*/ 247 w 251"/>
                  <a:gd name="T35" fmla="*/ 62 h 146"/>
                  <a:gd name="T36" fmla="*/ 237 w 251"/>
                  <a:gd name="T37" fmla="*/ 79 h 146"/>
                  <a:gd name="T38" fmla="*/ 224 w 251"/>
                  <a:gd name="T39" fmla="*/ 95 h 146"/>
                  <a:gd name="T40" fmla="*/ 210 w 251"/>
                  <a:gd name="T41" fmla="*/ 108 h 146"/>
                  <a:gd name="T42" fmla="*/ 196 w 251"/>
                  <a:gd name="T43" fmla="*/ 119 h 146"/>
                  <a:gd name="T44" fmla="*/ 179 w 251"/>
                  <a:gd name="T45" fmla="*/ 127 h 146"/>
                  <a:gd name="T46" fmla="*/ 162 w 251"/>
                  <a:gd name="T47" fmla="*/ 133 h 146"/>
                  <a:gd name="T48" fmla="*/ 144 w 251"/>
                  <a:gd name="T49" fmla="*/ 136 h 146"/>
                  <a:gd name="T50" fmla="*/ 123 w 251"/>
                  <a:gd name="T51" fmla="*/ 136 h 146"/>
                  <a:gd name="T52" fmla="*/ 98 w 251"/>
                  <a:gd name="T53" fmla="*/ 130 h 146"/>
                  <a:gd name="T54" fmla="*/ 76 w 251"/>
                  <a:gd name="T55" fmla="*/ 120 h 146"/>
                  <a:gd name="T56" fmla="*/ 57 w 251"/>
                  <a:gd name="T57" fmla="*/ 106 h 146"/>
                  <a:gd name="T58" fmla="*/ 39 w 251"/>
                  <a:gd name="T59" fmla="*/ 88 h 146"/>
                  <a:gd name="T60" fmla="*/ 25 w 251"/>
                  <a:gd name="T61" fmla="*/ 66 h 146"/>
                  <a:gd name="T62" fmla="*/ 14 w 251"/>
                  <a:gd name="T63" fmla="*/ 41 h 146"/>
                  <a:gd name="T64" fmla="*/ 7 w 251"/>
                  <a:gd name="T65" fmla="*/ 15 h 146"/>
                  <a:gd name="T66" fmla="*/ 4 w 251"/>
                  <a:gd name="T67" fmla="*/ 3 h 146"/>
                  <a:gd name="T68" fmla="*/ 3 w 251"/>
                  <a:gd name="T69" fmla="*/ 10 h 146"/>
                  <a:gd name="T70" fmla="*/ 1 w 251"/>
                  <a:gd name="T71" fmla="*/ 16 h 146"/>
                  <a:gd name="T72" fmla="*/ 0 w 251"/>
                  <a:gd name="T73" fmla="*/ 22 h 14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w 251"/>
                  <a:gd name="T112" fmla="*/ 0 h 146"/>
                  <a:gd name="T113" fmla="*/ 251 w 251"/>
                  <a:gd name="T114" fmla="*/ 146 h 146"/>
                </a:gdLst>
                <a:ahLst/>
                <a:cxnLst>
                  <a:cxn ang="T74">
                    <a:pos x="T0" y="T1"/>
                  </a:cxn>
                  <a:cxn ang="T75">
                    <a:pos x="T2" y="T3"/>
                  </a:cxn>
                  <a:cxn ang="T76">
                    <a:pos x="T4" y="T5"/>
                  </a:cxn>
                  <a:cxn ang="T77">
                    <a:pos x="T6" y="T7"/>
                  </a:cxn>
                  <a:cxn ang="T78">
                    <a:pos x="T8" y="T9"/>
                  </a:cxn>
                  <a:cxn ang="T79">
                    <a:pos x="T10" y="T11"/>
                  </a:cxn>
                  <a:cxn ang="T80">
                    <a:pos x="T12" y="T13"/>
                  </a:cxn>
                  <a:cxn ang="T81">
                    <a:pos x="T14" y="T15"/>
                  </a:cxn>
                  <a:cxn ang="T82">
                    <a:pos x="T16" y="T17"/>
                  </a:cxn>
                  <a:cxn ang="T83">
                    <a:pos x="T18" y="T19"/>
                  </a:cxn>
                  <a:cxn ang="T84">
                    <a:pos x="T20" y="T21"/>
                  </a:cxn>
                  <a:cxn ang="T85">
                    <a:pos x="T22" y="T23"/>
                  </a:cxn>
                  <a:cxn ang="T86">
                    <a:pos x="T24" y="T25"/>
                  </a:cxn>
                  <a:cxn ang="T87">
                    <a:pos x="T26" y="T27"/>
                  </a:cxn>
                  <a:cxn ang="T88">
                    <a:pos x="T28" y="T29"/>
                  </a:cxn>
                  <a:cxn ang="T89">
                    <a:pos x="T30" y="T31"/>
                  </a:cxn>
                  <a:cxn ang="T90">
                    <a:pos x="T32" y="T33"/>
                  </a:cxn>
                  <a:cxn ang="T91">
                    <a:pos x="T34" y="T35"/>
                  </a:cxn>
                  <a:cxn ang="T92">
                    <a:pos x="T36" y="T37"/>
                  </a:cxn>
                  <a:cxn ang="T93">
                    <a:pos x="T38" y="T39"/>
                  </a:cxn>
                  <a:cxn ang="T94">
                    <a:pos x="T40" y="T41"/>
                  </a:cxn>
                  <a:cxn ang="T95">
                    <a:pos x="T42" y="T43"/>
                  </a:cxn>
                  <a:cxn ang="T96">
                    <a:pos x="T44" y="T45"/>
                  </a:cxn>
                  <a:cxn ang="T97">
                    <a:pos x="T46" y="T47"/>
                  </a:cxn>
                  <a:cxn ang="T98">
                    <a:pos x="T48" y="T49"/>
                  </a:cxn>
                  <a:cxn ang="T99">
                    <a:pos x="T50" y="T51"/>
                  </a:cxn>
                  <a:cxn ang="T100">
                    <a:pos x="T52" y="T53"/>
                  </a:cxn>
                  <a:cxn ang="T101">
                    <a:pos x="T54" y="T55"/>
                  </a:cxn>
                  <a:cxn ang="T102">
                    <a:pos x="T56" y="T57"/>
                  </a:cxn>
                  <a:cxn ang="T103">
                    <a:pos x="T58" y="T59"/>
                  </a:cxn>
                  <a:cxn ang="T104">
                    <a:pos x="T60" y="T61"/>
                  </a:cxn>
                  <a:cxn ang="T105">
                    <a:pos x="T62" y="T63"/>
                  </a:cxn>
                  <a:cxn ang="T106">
                    <a:pos x="T64" y="T65"/>
                  </a:cxn>
                  <a:cxn ang="T107">
                    <a:pos x="T66" y="T67"/>
                  </a:cxn>
                  <a:cxn ang="T108">
                    <a:pos x="T68" y="T69"/>
                  </a:cxn>
                  <a:cxn ang="T109">
                    <a:pos x="T70" y="T71"/>
                  </a:cxn>
                  <a:cxn ang="T110">
                    <a:pos x="T72" y="T73"/>
                  </a:cxn>
                </a:cxnLst>
                <a:rect l="T111" t="T112" r="T113" b="T114"/>
                <a:pathLst>
                  <a:path w="251" h="146">
                    <a:moveTo>
                      <a:pt x="0" y="25"/>
                    </a:moveTo>
                    <a:lnTo>
                      <a:pt x="4" y="39"/>
                    </a:lnTo>
                    <a:lnTo>
                      <a:pt x="8" y="51"/>
                    </a:lnTo>
                    <a:lnTo>
                      <a:pt x="13" y="62"/>
                    </a:lnTo>
                    <a:lnTo>
                      <a:pt x="19" y="74"/>
                    </a:lnTo>
                    <a:lnTo>
                      <a:pt x="26" y="85"/>
                    </a:lnTo>
                    <a:lnTo>
                      <a:pt x="33" y="95"/>
                    </a:lnTo>
                    <a:lnTo>
                      <a:pt x="41" y="104"/>
                    </a:lnTo>
                    <a:lnTo>
                      <a:pt x="49" y="113"/>
                    </a:lnTo>
                    <a:lnTo>
                      <a:pt x="58" y="120"/>
                    </a:lnTo>
                    <a:lnTo>
                      <a:pt x="68" y="127"/>
                    </a:lnTo>
                    <a:lnTo>
                      <a:pt x="78" y="133"/>
                    </a:lnTo>
                    <a:lnTo>
                      <a:pt x="89" y="138"/>
                    </a:lnTo>
                    <a:lnTo>
                      <a:pt x="99" y="142"/>
                    </a:lnTo>
                    <a:lnTo>
                      <a:pt x="112" y="145"/>
                    </a:lnTo>
                    <a:lnTo>
                      <a:pt x="123" y="146"/>
                    </a:lnTo>
                    <a:lnTo>
                      <a:pt x="135" y="146"/>
                    </a:lnTo>
                    <a:lnTo>
                      <a:pt x="144" y="146"/>
                    </a:lnTo>
                    <a:lnTo>
                      <a:pt x="152" y="145"/>
                    </a:lnTo>
                    <a:lnTo>
                      <a:pt x="160" y="144"/>
                    </a:lnTo>
                    <a:lnTo>
                      <a:pt x="168" y="142"/>
                    </a:lnTo>
                    <a:lnTo>
                      <a:pt x="184" y="137"/>
                    </a:lnTo>
                    <a:lnTo>
                      <a:pt x="199" y="128"/>
                    </a:lnTo>
                    <a:lnTo>
                      <a:pt x="213" y="119"/>
                    </a:lnTo>
                    <a:lnTo>
                      <a:pt x="226" y="107"/>
                    </a:lnTo>
                    <a:lnTo>
                      <a:pt x="238" y="94"/>
                    </a:lnTo>
                    <a:lnTo>
                      <a:pt x="248" y="79"/>
                    </a:lnTo>
                    <a:lnTo>
                      <a:pt x="249" y="76"/>
                    </a:lnTo>
                    <a:lnTo>
                      <a:pt x="249" y="72"/>
                    </a:lnTo>
                    <a:lnTo>
                      <a:pt x="250" y="70"/>
                    </a:lnTo>
                    <a:lnTo>
                      <a:pt x="250" y="66"/>
                    </a:lnTo>
                    <a:lnTo>
                      <a:pt x="251" y="62"/>
                    </a:lnTo>
                    <a:lnTo>
                      <a:pt x="251" y="60"/>
                    </a:lnTo>
                    <a:lnTo>
                      <a:pt x="251" y="57"/>
                    </a:lnTo>
                    <a:lnTo>
                      <a:pt x="251" y="53"/>
                    </a:lnTo>
                    <a:lnTo>
                      <a:pt x="247" y="62"/>
                    </a:lnTo>
                    <a:lnTo>
                      <a:pt x="242" y="71"/>
                    </a:lnTo>
                    <a:lnTo>
                      <a:pt x="237" y="79"/>
                    </a:lnTo>
                    <a:lnTo>
                      <a:pt x="231" y="86"/>
                    </a:lnTo>
                    <a:lnTo>
                      <a:pt x="224" y="95"/>
                    </a:lnTo>
                    <a:lnTo>
                      <a:pt x="217" y="101"/>
                    </a:lnTo>
                    <a:lnTo>
                      <a:pt x="210" y="108"/>
                    </a:lnTo>
                    <a:lnTo>
                      <a:pt x="203" y="113"/>
                    </a:lnTo>
                    <a:lnTo>
                      <a:pt x="196" y="119"/>
                    </a:lnTo>
                    <a:lnTo>
                      <a:pt x="188" y="122"/>
                    </a:lnTo>
                    <a:lnTo>
                      <a:pt x="179" y="127"/>
                    </a:lnTo>
                    <a:lnTo>
                      <a:pt x="171" y="130"/>
                    </a:lnTo>
                    <a:lnTo>
                      <a:pt x="162" y="133"/>
                    </a:lnTo>
                    <a:lnTo>
                      <a:pt x="153" y="134"/>
                    </a:lnTo>
                    <a:lnTo>
                      <a:pt x="144" y="136"/>
                    </a:lnTo>
                    <a:lnTo>
                      <a:pt x="135" y="136"/>
                    </a:lnTo>
                    <a:lnTo>
                      <a:pt x="123" y="136"/>
                    </a:lnTo>
                    <a:lnTo>
                      <a:pt x="111" y="133"/>
                    </a:lnTo>
                    <a:lnTo>
                      <a:pt x="98" y="130"/>
                    </a:lnTo>
                    <a:lnTo>
                      <a:pt x="87" y="126"/>
                    </a:lnTo>
                    <a:lnTo>
                      <a:pt x="76" y="120"/>
                    </a:lnTo>
                    <a:lnTo>
                      <a:pt x="66" y="113"/>
                    </a:lnTo>
                    <a:lnTo>
                      <a:pt x="57" y="106"/>
                    </a:lnTo>
                    <a:lnTo>
                      <a:pt x="48" y="97"/>
                    </a:lnTo>
                    <a:lnTo>
                      <a:pt x="39" y="88"/>
                    </a:lnTo>
                    <a:lnTo>
                      <a:pt x="32" y="77"/>
                    </a:lnTo>
                    <a:lnTo>
                      <a:pt x="25" y="66"/>
                    </a:lnTo>
                    <a:lnTo>
                      <a:pt x="19" y="54"/>
                    </a:lnTo>
                    <a:lnTo>
                      <a:pt x="14" y="41"/>
                    </a:lnTo>
                    <a:lnTo>
                      <a:pt x="10" y="28"/>
                    </a:lnTo>
                    <a:lnTo>
                      <a:pt x="7" y="15"/>
                    </a:lnTo>
                    <a:lnTo>
                      <a:pt x="5" y="0"/>
                    </a:lnTo>
                    <a:lnTo>
                      <a:pt x="4" y="3"/>
                    </a:lnTo>
                    <a:lnTo>
                      <a:pt x="3" y="6"/>
                    </a:lnTo>
                    <a:lnTo>
                      <a:pt x="3" y="10"/>
                    </a:lnTo>
                    <a:lnTo>
                      <a:pt x="2" y="12"/>
                    </a:lnTo>
                    <a:lnTo>
                      <a:pt x="1" y="16"/>
                    </a:lnTo>
                    <a:lnTo>
                      <a:pt x="1" y="19"/>
                    </a:lnTo>
                    <a:lnTo>
                      <a:pt x="0" y="22"/>
                    </a:lnTo>
                    <a:lnTo>
                      <a:pt x="0" y="25"/>
                    </a:lnTo>
                    <a:close/>
                  </a:path>
                </a:pathLst>
              </a:custGeom>
              <a:solidFill>
                <a:srgbClr val="F3BA98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0" name="Freeform 219"/>
              <p:cNvSpPr>
                <a:spLocks/>
              </p:cNvSpPr>
              <p:nvPr/>
            </p:nvSpPr>
            <p:spPr bwMode="auto">
              <a:xfrm>
                <a:off x="1135" y="2661"/>
                <a:ext cx="50" cy="25"/>
              </a:xfrm>
              <a:custGeom>
                <a:avLst/>
                <a:gdLst>
                  <a:gd name="T0" fmla="*/ 3 w 249"/>
                  <a:gd name="T1" fmla="*/ 39 h 154"/>
                  <a:gd name="T2" fmla="*/ 11 w 249"/>
                  <a:gd name="T3" fmla="*/ 64 h 154"/>
                  <a:gd name="T4" fmla="*/ 23 w 249"/>
                  <a:gd name="T5" fmla="*/ 86 h 154"/>
                  <a:gd name="T6" fmla="*/ 38 w 249"/>
                  <a:gd name="T7" fmla="*/ 108 h 154"/>
                  <a:gd name="T8" fmla="*/ 55 w 249"/>
                  <a:gd name="T9" fmla="*/ 125 h 154"/>
                  <a:gd name="T10" fmla="*/ 75 w 249"/>
                  <a:gd name="T11" fmla="*/ 138 h 154"/>
                  <a:gd name="T12" fmla="*/ 97 w 249"/>
                  <a:gd name="T13" fmla="*/ 148 h 154"/>
                  <a:gd name="T14" fmla="*/ 121 w 249"/>
                  <a:gd name="T15" fmla="*/ 152 h 154"/>
                  <a:gd name="T16" fmla="*/ 142 w 249"/>
                  <a:gd name="T17" fmla="*/ 154 h 154"/>
                  <a:gd name="T18" fmla="*/ 159 w 249"/>
                  <a:gd name="T19" fmla="*/ 150 h 154"/>
                  <a:gd name="T20" fmla="*/ 176 w 249"/>
                  <a:gd name="T21" fmla="*/ 145 h 154"/>
                  <a:gd name="T22" fmla="*/ 192 w 249"/>
                  <a:gd name="T23" fmla="*/ 138 h 154"/>
                  <a:gd name="T24" fmla="*/ 206 w 249"/>
                  <a:gd name="T25" fmla="*/ 127 h 154"/>
                  <a:gd name="T26" fmla="*/ 220 w 249"/>
                  <a:gd name="T27" fmla="*/ 115 h 154"/>
                  <a:gd name="T28" fmla="*/ 233 w 249"/>
                  <a:gd name="T29" fmla="*/ 102 h 154"/>
                  <a:gd name="T30" fmla="*/ 244 w 249"/>
                  <a:gd name="T31" fmla="*/ 86 h 154"/>
                  <a:gd name="T32" fmla="*/ 249 w 249"/>
                  <a:gd name="T33" fmla="*/ 74 h 154"/>
                  <a:gd name="T34" fmla="*/ 249 w 249"/>
                  <a:gd name="T35" fmla="*/ 69 h 154"/>
                  <a:gd name="T36" fmla="*/ 249 w 249"/>
                  <a:gd name="T37" fmla="*/ 63 h 154"/>
                  <a:gd name="T38" fmla="*/ 249 w 249"/>
                  <a:gd name="T39" fmla="*/ 57 h 154"/>
                  <a:gd name="T40" fmla="*/ 245 w 249"/>
                  <a:gd name="T41" fmla="*/ 63 h 154"/>
                  <a:gd name="T42" fmla="*/ 236 w 249"/>
                  <a:gd name="T43" fmla="*/ 80 h 154"/>
                  <a:gd name="T44" fmla="*/ 223 w 249"/>
                  <a:gd name="T45" fmla="*/ 97 h 154"/>
                  <a:gd name="T46" fmla="*/ 210 w 249"/>
                  <a:gd name="T47" fmla="*/ 112 h 154"/>
                  <a:gd name="T48" fmla="*/ 195 w 249"/>
                  <a:gd name="T49" fmla="*/ 124 h 154"/>
                  <a:gd name="T50" fmla="*/ 179 w 249"/>
                  <a:gd name="T51" fmla="*/ 133 h 154"/>
                  <a:gd name="T52" fmla="*/ 161 w 249"/>
                  <a:gd name="T53" fmla="*/ 139 h 154"/>
                  <a:gd name="T54" fmla="*/ 143 w 249"/>
                  <a:gd name="T55" fmla="*/ 143 h 154"/>
                  <a:gd name="T56" fmla="*/ 121 w 249"/>
                  <a:gd name="T57" fmla="*/ 142 h 154"/>
                  <a:gd name="T58" fmla="*/ 96 w 249"/>
                  <a:gd name="T59" fmla="*/ 137 h 154"/>
                  <a:gd name="T60" fmla="*/ 74 w 249"/>
                  <a:gd name="T61" fmla="*/ 126 h 154"/>
                  <a:gd name="T62" fmla="*/ 54 w 249"/>
                  <a:gd name="T63" fmla="*/ 110 h 154"/>
                  <a:gd name="T64" fmla="*/ 37 w 249"/>
                  <a:gd name="T65" fmla="*/ 91 h 154"/>
                  <a:gd name="T66" fmla="*/ 24 w 249"/>
                  <a:gd name="T67" fmla="*/ 69 h 154"/>
                  <a:gd name="T68" fmla="*/ 14 w 249"/>
                  <a:gd name="T69" fmla="*/ 43 h 154"/>
                  <a:gd name="T70" fmla="*/ 8 w 249"/>
                  <a:gd name="T71" fmla="*/ 15 h 154"/>
                  <a:gd name="T72" fmla="*/ 5 w 249"/>
                  <a:gd name="T73" fmla="*/ 3 h 154"/>
                  <a:gd name="T74" fmla="*/ 4 w 249"/>
                  <a:gd name="T75" fmla="*/ 9 h 154"/>
                  <a:gd name="T76" fmla="*/ 2 w 249"/>
                  <a:gd name="T77" fmla="*/ 16 h 154"/>
                  <a:gd name="T78" fmla="*/ 1 w 249"/>
                  <a:gd name="T79" fmla="*/ 22 h 154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w 249"/>
                  <a:gd name="T121" fmla="*/ 0 h 154"/>
                  <a:gd name="T122" fmla="*/ 249 w 249"/>
                  <a:gd name="T123" fmla="*/ 154 h 154"/>
                </a:gdLst>
                <a:ahLst/>
                <a:cxnLst>
                  <a:cxn ang="T80">
                    <a:pos x="T0" y="T1"/>
                  </a:cxn>
                  <a:cxn ang="T81">
                    <a:pos x="T2" y="T3"/>
                  </a:cxn>
                  <a:cxn ang="T82">
                    <a:pos x="T4" y="T5"/>
                  </a:cxn>
                  <a:cxn ang="T83">
                    <a:pos x="T6" y="T7"/>
                  </a:cxn>
                  <a:cxn ang="T84">
                    <a:pos x="T8" y="T9"/>
                  </a:cxn>
                  <a:cxn ang="T85">
                    <a:pos x="T10" y="T11"/>
                  </a:cxn>
                  <a:cxn ang="T86">
                    <a:pos x="T12" y="T13"/>
                  </a:cxn>
                  <a:cxn ang="T87">
                    <a:pos x="T14" y="T15"/>
                  </a:cxn>
                  <a:cxn ang="T88">
                    <a:pos x="T16" y="T17"/>
                  </a:cxn>
                  <a:cxn ang="T89">
                    <a:pos x="T18" y="T19"/>
                  </a:cxn>
                  <a:cxn ang="T90">
                    <a:pos x="T20" y="T21"/>
                  </a:cxn>
                  <a:cxn ang="T91">
                    <a:pos x="T22" y="T23"/>
                  </a:cxn>
                  <a:cxn ang="T92">
                    <a:pos x="T24" y="T25"/>
                  </a:cxn>
                  <a:cxn ang="T93">
                    <a:pos x="T26" y="T27"/>
                  </a:cxn>
                  <a:cxn ang="T94">
                    <a:pos x="T28" y="T29"/>
                  </a:cxn>
                  <a:cxn ang="T95">
                    <a:pos x="T30" y="T31"/>
                  </a:cxn>
                  <a:cxn ang="T96">
                    <a:pos x="T32" y="T33"/>
                  </a:cxn>
                  <a:cxn ang="T97">
                    <a:pos x="T34" y="T35"/>
                  </a:cxn>
                  <a:cxn ang="T98">
                    <a:pos x="T36" y="T37"/>
                  </a:cxn>
                  <a:cxn ang="T99">
                    <a:pos x="T38" y="T39"/>
                  </a:cxn>
                  <a:cxn ang="T100">
                    <a:pos x="T40" y="T41"/>
                  </a:cxn>
                  <a:cxn ang="T101">
                    <a:pos x="T42" y="T43"/>
                  </a:cxn>
                  <a:cxn ang="T102">
                    <a:pos x="T44" y="T45"/>
                  </a:cxn>
                  <a:cxn ang="T103">
                    <a:pos x="T46" y="T47"/>
                  </a:cxn>
                  <a:cxn ang="T104">
                    <a:pos x="T48" y="T49"/>
                  </a:cxn>
                  <a:cxn ang="T105">
                    <a:pos x="T50" y="T51"/>
                  </a:cxn>
                  <a:cxn ang="T106">
                    <a:pos x="T52" y="T53"/>
                  </a:cxn>
                  <a:cxn ang="T107">
                    <a:pos x="T54" y="T55"/>
                  </a:cxn>
                  <a:cxn ang="T108">
                    <a:pos x="T56" y="T57"/>
                  </a:cxn>
                  <a:cxn ang="T109">
                    <a:pos x="T58" y="T59"/>
                  </a:cxn>
                  <a:cxn ang="T110">
                    <a:pos x="T60" y="T61"/>
                  </a:cxn>
                  <a:cxn ang="T111">
                    <a:pos x="T62" y="T63"/>
                  </a:cxn>
                  <a:cxn ang="T112">
                    <a:pos x="T64" y="T65"/>
                  </a:cxn>
                  <a:cxn ang="T113">
                    <a:pos x="T66" y="T67"/>
                  </a:cxn>
                  <a:cxn ang="T114">
                    <a:pos x="T68" y="T69"/>
                  </a:cxn>
                  <a:cxn ang="T115">
                    <a:pos x="T70" y="T71"/>
                  </a:cxn>
                  <a:cxn ang="T116">
                    <a:pos x="T72" y="T73"/>
                  </a:cxn>
                  <a:cxn ang="T117">
                    <a:pos x="T74" y="T75"/>
                  </a:cxn>
                  <a:cxn ang="T118">
                    <a:pos x="T76" y="T77"/>
                  </a:cxn>
                  <a:cxn ang="T119">
                    <a:pos x="T78" y="T79"/>
                  </a:cxn>
                </a:cxnLst>
                <a:rect l="T120" t="T121" r="T122" b="T123"/>
                <a:pathLst>
                  <a:path w="249" h="154">
                    <a:moveTo>
                      <a:pt x="0" y="24"/>
                    </a:moveTo>
                    <a:lnTo>
                      <a:pt x="3" y="39"/>
                    </a:lnTo>
                    <a:lnTo>
                      <a:pt x="7" y="51"/>
                    </a:lnTo>
                    <a:lnTo>
                      <a:pt x="11" y="64"/>
                    </a:lnTo>
                    <a:lnTo>
                      <a:pt x="17" y="76"/>
                    </a:lnTo>
                    <a:lnTo>
                      <a:pt x="23" y="86"/>
                    </a:lnTo>
                    <a:lnTo>
                      <a:pt x="30" y="97"/>
                    </a:lnTo>
                    <a:lnTo>
                      <a:pt x="38" y="108"/>
                    </a:lnTo>
                    <a:lnTo>
                      <a:pt x="46" y="116"/>
                    </a:lnTo>
                    <a:lnTo>
                      <a:pt x="55" y="125"/>
                    </a:lnTo>
                    <a:lnTo>
                      <a:pt x="65" y="132"/>
                    </a:lnTo>
                    <a:lnTo>
                      <a:pt x="75" y="138"/>
                    </a:lnTo>
                    <a:lnTo>
                      <a:pt x="86" y="144"/>
                    </a:lnTo>
                    <a:lnTo>
                      <a:pt x="97" y="148"/>
                    </a:lnTo>
                    <a:lnTo>
                      <a:pt x="109" y="151"/>
                    </a:lnTo>
                    <a:lnTo>
                      <a:pt x="121" y="152"/>
                    </a:lnTo>
                    <a:lnTo>
                      <a:pt x="133" y="154"/>
                    </a:lnTo>
                    <a:lnTo>
                      <a:pt x="142" y="154"/>
                    </a:lnTo>
                    <a:lnTo>
                      <a:pt x="151" y="152"/>
                    </a:lnTo>
                    <a:lnTo>
                      <a:pt x="159" y="150"/>
                    </a:lnTo>
                    <a:lnTo>
                      <a:pt x="168" y="148"/>
                    </a:lnTo>
                    <a:lnTo>
                      <a:pt x="176" y="145"/>
                    </a:lnTo>
                    <a:lnTo>
                      <a:pt x="184" y="142"/>
                    </a:lnTo>
                    <a:lnTo>
                      <a:pt x="192" y="138"/>
                    </a:lnTo>
                    <a:lnTo>
                      <a:pt x="199" y="133"/>
                    </a:lnTo>
                    <a:lnTo>
                      <a:pt x="206" y="127"/>
                    </a:lnTo>
                    <a:lnTo>
                      <a:pt x="213" y="122"/>
                    </a:lnTo>
                    <a:lnTo>
                      <a:pt x="220" y="115"/>
                    </a:lnTo>
                    <a:lnTo>
                      <a:pt x="226" y="109"/>
                    </a:lnTo>
                    <a:lnTo>
                      <a:pt x="233" y="102"/>
                    </a:lnTo>
                    <a:lnTo>
                      <a:pt x="238" y="95"/>
                    </a:lnTo>
                    <a:lnTo>
                      <a:pt x="244" y="86"/>
                    </a:lnTo>
                    <a:lnTo>
                      <a:pt x="248" y="78"/>
                    </a:lnTo>
                    <a:lnTo>
                      <a:pt x="249" y="74"/>
                    </a:lnTo>
                    <a:lnTo>
                      <a:pt x="249" y="72"/>
                    </a:lnTo>
                    <a:lnTo>
                      <a:pt x="249" y="69"/>
                    </a:lnTo>
                    <a:lnTo>
                      <a:pt x="249" y="65"/>
                    </a:lnTo>
                    <a:lnTo>
                      <a:pt x="249" y="63"/>
                    </a:lnTo>
                    <a:lnTo>
                      <a:pt x="249" y="59"/>
                    </a:lnTo>
                    <a:lnTo>
                      <a:pt x="249" y="57"/>
                    </a:lnTo>
                    <a:lnTo>
                      <a:pt x="249" y="53"/>
                    </a:lnTo>
                    <a:lnTo>
                      <a:pt x="245" y="63"/>
                    </a:lnTo>
                    <a:lnTo>
                      <a:pt x="241" y="72"/>
                    </a:lnTo>
                    <a:lnTo>
                      <a:pt x="236" y="80"/>
                    </a:lnTo>
                    <a:lnTo>
                      <a:pt x="230" y="89"/>
                    </a:lnTo>
                    <a:lnTo>
                      <a:pt x="223" y="97"/>
                    </a:lnTo>
                    <a:lnTo>
                      <a:pt x="217" y="104"/>
                    </a:lnTo>
                    <a:lnTo>
                      <a:pt x="210" y="112"/>
                    </a:lnTo>
                    <a:lnTo>
                      <a:pt x="203" y="118"/>
                    </a:lnTo>
                    <a:lnTo>
                      <a:pt x="195" y="124"/>
                    </a:lnTo>
                    <a:lnTo>
                      <a:pt x="187" y="128"/>
                    </a:lnTo>
                    <a:lnTo>
                      <a:pt x="179" y="133"/>
                    </a:lnTo>
                    <a:lnTo>
                      <a:pt x="170" y="136"/>
                    </a:lnTo>
                    <a:lnTo>
                      <a:pt x="161" y="139"/>
                    </a:lnTo>
                    <a:lnTo>
                      <a:pt x="152" y="142"/>
                    </a:lnTo>
                    <a:lnTo>
                      <a:pt x="143" y="143"/>
                    </a:lnTo>
                    <a:lnTo>
                      <a:pt x="133" y="143"/>
                    </a:lnTo>
                    <a:lnTo>
                      <a:pt x="121" y="142"/>
                    </a:lnTo>
                    <a:lnTo>
                      <a:pt x="109" y="140"/>
                    </a:lnTo>
                    <a:lnTo>
                      <a:pt x="96" y="137"/>
                    </a:lnTo>
                    <a:lnTo>
                      <a:pt x="85" y="132"/>
                    </a:lnTo>
                    <a:lnTo>
                      <a:pt x="74" y="126"/>
                    </a:lnTo>
                    <a:lnTo>
                      <a:pt x="64" y="119"/>
                    </a:lnTo>
                    <a:lnTo>
                      <a:pt x="54" y="110"/>
                    </a:lnTo>
                    <a:lnTo>
                      <a:pt x="45" y="101"/>
                    </a:lnTo>
                    <a:lnTo>
                      <a:pt x="37" y="91"/>
                    </a:lnTo>
                    <a:lnTo>
                      <a:pt x="30" y="80"/>
                    </a:lnTo>
                    <a:lnTo>
                      <a:pt x="24" y="69"/>
                    </a:lnTo>
                    <a:lnTo>
                      <a:pt x="18" y="57"/>
                    </a:lnTo>
                    <a:lnTo>
                      <a:pt x="14" y="43"/>
                    </a:lnTo>
                    <a:lnTo>
                      <a:pt x="10" y="29"/>
                    </a:lnTo>
                    <a:lnTo>
                      <a:pt x="8" y="15"/>
                    </a:lnTo>
                    <a:lnTo>
                      <a:pt x="6" y="0"/>
                    </a:lnTo>
                    <a:lnTo>
                      <a:pt x="5" y="3"/>
                    </a:lnTo>
                    <a:lnTo>
                      <a:pt x="4" y="6"/>
                    </a:lnTo>
                    <a:lnTo>
                      <a:pt x="4" y="9"/>
                    </a:lnTo>
                    <a:lnTo>
                      <a:pt x="3" y="12"/>
                    </a:lnTo>
                    <a:lnTo>
                      <a:pt x="2" y="16"/>
                    </a:lnTo>
                    <a:lnTo>
                      <a:pt x="1" y="18"/>
                    </a:lnTo>
                    <a:lnTo>
                      <a:pt x="1" y="22"/>
                    </a:lnTo>
                    <a:lnTo>
                      <a:pt x="0" y="24"/>
                    </a:lnTo>
                    <a:close/>
                  </a:path>
                </a:pathLst>
              </a:custGeom>
              <a:solidFill>
                <a:srgbClr val="F4BD9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1" name="Freeform 220"/>
              <p:cNvSpPr>
                <a:spLocks/>
              </p:cNvSpPr>
              <p:nvPr/>
            </p:nvSpPr>
            <p:spPr bwMode="auto">
              <a:xfrm>
                <a:off x="1136" y="2659"/>
                <a:ext cx="49" cy="26"/>
              </a:xfrm>
              <a:custGeom>
                <a:avLst/>
                <a:gdLst>
                  <a:gd name="T0" fmla="*/ 2 w 246"/>
                  <a:gd name="T1" fmla="*/ 38 h 159"/>
                  <a:gd name="T2" fmla="*/ 9 w 246"/>
                  <a:gd name="T3" fmla="*/ 64 h 159"/>
                  <a:gd name="T4" fmla="*/ 20 w 246"/>
                  <a:gd name="T5" fmla="*/ 89 h 159"/>
                  <a:gd name="T6" fmla="*/ 34 w 246"/>
                  <a:gd name="T7" fmla="*/ 111 h 159"/>
                  <a:gd name="T8" fmla="*/ 52 w 246"/>
                  <a:gd name="T9" fmla="*/ 129 h 159"/>
                  <a:gd name="T10" fmla="*/ 71 w 246"/>
                  <a:gd name="T11" fmla="*/ 143 h 159"/>
                  <a:gd name="T12" fmla="*/ 93 w 246"/>
                  <a:gd name="T13" fmla="*/ 153 h 159"/>
                  <a:gd name="T14" fmla="*/ 118 w 246"/>
                  <a:gd name="T15" fmla="*/ 159 h 159"/>
                  <a:gd name="T16" fmla="*/ 139 w 246"/>
                  <a:gd name="T17" fmla="*/ 159 h 159"/>
                  <a:gd name="T18" fmla="*/ 157 w 246"/>
                  <a:gd name="T19" fmla="*/ 156 h 159"/>
                  <a:gd name="T20" fmla="*/ 174 w 246"/>
                  <a:gd name="T21" fmla="*/ 150 h 159"/>
                  <a:gd name="T22" fmla="*/ 191 w 246"/>
                  <a:gd name="T23" fmla="*/ 142 h 159"/>
                  <a:gd name="T24" fmla="*/ 205 w 246"/>
                  <a:gd name="T25" fmla="*/ 131 h 159"/>
                  <a:gd name="T26" fmla="*/ 219 w 246"/>
                  <a:gd name="T27" fmla="*/ 118 h 159"/>
                  <a:gd name="T28" fmla="*/ 232 w 246"/>
                  <a:gd name="T29" fmla="*/ 102 h 159"/>
                  <a:gd name="T30" fmla="*/ 242 w 246"/>
                  <a:gd name="T31" fmla="*/ 85 h 159"/>
                  <a:gd name="T32" fmla="*/ 246 w 246"/>
                  <a:gd name="T33" fmla="*/ 74 h 159"/>
                  <a:gd name="T34" fmla="*/ 246 w 246"/>
                  <a:gd name="T35" fmla="*/ 68 h 159"/>
                  <a:gd name="T36" fmla="*/ 246 w 246"/>
                  <a:gd name="T37" fmla="*/ 60 h 159"/>
                  <a:gd name="T38" fmla="*/ 246 w 246"/>
                  <a:gd name="T39" fmla="*/ 54 h 159"/>
                  <a:gd name="T40" fmla="*/ 242 w 246"/>
                  <a:gd name="T41" fmla="*/ 62 h 159"/>
                  <a:gd name="T42" fmla="*/ 233 w 246"/>
                  <a:gd name="T43" fmla="*/ 82 h 159"/>
                  <a:gd name="T44" fmla="*/ 221 w 246"/>
                  <a:gd name="T45" fmla="*/ 99 h 159"/>
                  <a:gd name="T46" fmla="*/ 208 w 246"/>
                  <a:gd name="T47" fmla="*/ 114 h 159"/>
                  <a:gd name="T48" fmla="*/ 193 w 246"/>
                  <a:gd name="T49" fmla="*/ 127 h 159"/>
                  <a:gd name="T50" fmla="*/ 177 w 246"/>
                  <a:gd name="T51" fmla="*/ 137 h 159"/>
                  <a:gd name="T52" fmla="*/ 159 w 246"/>
                  <a:gd name="T53" fmla="*/ 144 h 159"/>
                  <a:gd name="T54" fmla="*/ 140 w 246"/>
                  <a:gd name="T55" fmla="*/ 148 h 159"/>
                  <a:gd name="T56" fmla="*/ 118 w 246"/>
                  <a:gd name="T57" fmla="*/ 148 h 159"/>
                  <a:gd name="T58" fmla="*/ 93 w 246"/>
                  <a:gd name="T59" fmla="*/ 142 h 159"/>
                  <a:gd name="T60" fmla="*/ 71 w 246"/>
                  <a:gd name="T61" fmla="*/ 131 h 159"/>
                  <a:gd name="T62" fmla="*/ 52 w 246"/>
                  <a:gd name="T63" fmla="*/ 115 h 159"/>
                  <a:gd name="T64" fmla="*/ 35 w 246"/>
                  <a:gd name="T65" fmla="*/ 95 h 159"/>
                  <a:gd name="T66" fmla="*/ 22 w 246"/>
                  <a:gd name="T67" fmla="*/ 72 h 159"/>
                  <a:gd name="T68" fmla="*/ 13 w 246"/>
                  <a:gd name="T69" fmla="*/ 46 h 159"/>
                  <a:gd name="T70" fmla="*/ 8 w 246"/>
                  <a:gd name="T71" fmla="*/ 17 h 159"/>
                  <a:gd name="T72" fmla="*/ 8 w 246"/>
                  <a:gd name="T73" fmla="*/ 3 h 159"/>
                  <a:gd name="T74" fmla="*/ 8 w 246"/>
                  <a:gd name="T75" fmla="*/ 2 h 159"/>
                  <a:gd name="T76" fmla="*/ 8 w 246"/>
                  <a:gd name="T77" fmla="*/ 0 h 159"/>
                  <a:gd name="T78" fmla="*/ 8 w 246"/>
                  <a:gd name="T79" fmla="*/ 0 h 159"/>
                  <a:gd name="T80" fmla="*/ 7 w 246"/>
                  <a:gd name="T81" fmla="*/ 3 h 159"/>
                  <a:gd name="T82" fmla="*/ 4 w 246"/>
                  <a:gd name="T83" fmla="*/ 9 h 159"/>
                  <a:gd name="T84" fmla="*/ 2 w 246"/>
                  <a:gd name="T85" fmla="*/ 14 h 159"/>
                  <a:gd name="T86" fmla="*/ 1 w 246"/>
                  <a:gd name="T87" fmla="*/ 20 h 159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w 246"/>
                  <a:gd name="T133" fmla="*/ 0 h 159"/>
                  <a:gd name="T134" fmla="*/ 246 w 246"/>
                  <a:gd name="T135" fmla="*/ 159 h 159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T132" t="T133" r="T134" b="T135"/>
                <a:pathLst>
                  <a:path w="246" h="159">
                    <a:moveTo>
                      <a:pt x="0" y="23"/>
                    </a:moveTo>
                    <a:lnTo>
                      <a:pt x="2" y="38"/>
                    </a:lnTo>
                    <a:lnTo>
                      <a:pt x="5" y="51"/>
                    </a:lnTo>
                    <a:lnTo>
                      <a:pt x="9" y="64"/>
                    </a:lnTo>
                    <a:lnTo>
                      <a:pt x="14" y="77"/>
                    </a:lnTo>
                    <a:lnTo>
                      <a:pt x="20" y="89"/>
                    </a:lnTo>
                    <a:lnTo>
                      <a:pt x="27" y="100"/>
                    </a:lnTo>
                    <a:lnTo>
                      <a:pt x="34" y="111"/>
                    </a:lnTo>
                    <a:lnTo>
                      <a:pt x="43" y="120"/>
                    </a:lnTo>
                    <a:lnTo>
                      <a:pt x="52" y="129"/>
                    </a:lnTo>
                    <a:lnTo>
                      <a:pt x="61" y="136"/>
                    </a:lnTo>
                    <a:lnTo>
                      <a:pt x="71" y="143"/>
                    </a:lnTo>
                    <a:lnTo>
                      <a:pt x="82" y="149"/>
                    </a:lnTo>
                    <a:lnTo>
                      <a:pt x="93" y="153"/>
                    </a:lnTo>
                    <a:lnTo>
                      <a:pt x="106" y="156"/>
                    </a:lnTo>
                    <a:lnTo>
                      <a:pt x="118" y="159"/>
                    </a:lnTo>
                    <a:lnTo>
                      <a:pt x="130" y="159"/>
                    </a:lnTo>
                    <a:lnTo>
                      <a:pt x="139" y="159"/>
                    </a:lnTo>
                    <a:lnTo>
                      <a:pt x="148" y="157"/>
                    </a:lnTo>
                    <a:lnTo>
                      <a:pt x="157" y="156"/>
                    </a:lnTo>
                    <a:lnTo>
                      <a:pt x="166" y="153"/>
                    </a:lnTo>
                    <a:lnTo>
                      <a:pt x="174" y="150"/>
                    </a:lnTo>
                    <a:lnTo>
                      <a:pt x="183" y="145"/>
                    </a:lnTo>
                    <a:lnTo>
                      <a:pt x="191" y="142"/>
                    </a:lnTo>
                    <a:lnTo>
                      <a:pt x="198" y="136"/>
                    </a:lnTo>
                    <a:lnTo>
                      <a:pt x="205" y="131"/>
                    </a:lnTo>
                    <a:lnTo>
                      <a:pt x="212" y="124"/>
                    </a:lnTo>
                    <a:lnTo>
                      <a:pt x="219" y="118"/>
                    </a:lnTo>
                    <a:lnTo>
                      <a:pt x="226" y="111"/>
                    </a:lnTo>
                    <a:lnTo>
                      <a:pt x="232" y="102"/>
                    </a:lnTo>
                    <a:lnTo>
                      <a:pt x="237" y="94"/>
                    </a:lnTo>
                    <a:lnTo>
                      <a:pt x="242" y="85"/>
                    </a:lnTo>
                    <a:lnTo>
                      <a:pt x="246" y="76"/>
                    </a:lnTo>
                    <a:lnTo>
                      <a:pt x="246" y="74"/>
                    </a:lnTo>
                    <a:lnTo>
                      <a:pt x="246" y="70"/>
                    </a:lnTo>
                    <a:lnTo>
                      <a:pt x="246" y="68"/>
                    </a:lnTo>
                    <a:lnTo>
                      <a:pt x="246" y="64"/>
                    </a:lnTo>
                    <a:lnTo>
                      <a:pt x="246" y="60"/>
                    </a:lnTo>
                    <a:lnTo>
                      <a:pt x="246" y="58"/>
                    </a:lnTo>
                    <a:lnTo>
                      <a:pt x="246" y="54"/>
                    </a:lnTo>
                    <a:lnTo>
                      <a:pt x="246" y="52"/>
                    </a:lnTo>
                    <a:lnTo>
                      <a:pt x="242" y="62"/>
                    </a:lnTo>
                    <a:lnTo>
                      <a:pt x="238" y="72"/>
                    </a:lnTo>
                    <a:lnTo>
                      <a:pt x="233" y="82"/>
                    </a:lnTo>
                    <a:lnTo>
                      <a:pt x="228" y="90"/>
                    </a:lnTo>
                    <a:lnTo>
                      <a:pt x="221" y="99"/>
                    </a:lnTo>
                    <a:lnTo>
                      <a:pt x="215" y="107"/>
                    </a:lnTo>
                    <a:lnTo>
                      <a:pt x="208" y="114"/>
                    </a:lnTo>
                    <a:lnTo>
                      <a:pt x="201" y="121"/>
                    </a:lnTo>
                    <a:lnTo>
                      <a:pt x="193" y="127"/>
                    </a:lnTo>
                    <a:lnTo>
                      <a:pt x="185" y="132"/>
                    </a:lnTo>
                    <a:lnTo>
                      <a:pt x="177" y="137"/>
                    </a:lnTo>
                    <a:lnTo>
                      <a:pt x="168" y="142"/>
                    </a:lnTo>
                    <a:lnTo>
                      <a:pt x="159" y="144"/>
                    </a:lnTo>
                    <a:lnTo>
                      <a:pt x="149" y="147"/>
                    </a:lnTo>
                    <a:lnTo>
                      <a:pt x="140" y="148"/>
                    </a:lnTo>
                    <a:lnTo>
                      <a:pt x="130" y="148"/>
                    </a:lnTo>
                    <a:lnTo>
                      <a:pt x="118" y="148"/>
                    </a:lnTo>
                    <a:lnTo>
                      <a:pt x="106" y="145"/>
                    </a:lnTo>
                    <a:lnTo>
                      <a:pt x="93" y="142"/>
                    </a:lnTo>
                    <a:lnTo>
                      <a:pt x="82" y="137"/>
                    </a:lnTo>
                    <a:lnTo>
                      <a:pt x="71" y="131"/>
                    </a:lnTo>
                    <a:lnTo>
                      <a:pt x="61" y="124"/>
                    </a:lnTo>
                    <a:lnTo>
                      <a:pt x="52" y="115"/>
                    </a:lnTo>
                    <a:lnTo>
                      <a:pt x="43" y="106"/>
                    </a:lnTo>
                    <a:lnTo>
                      <a:pt x="35" y="95"/>
                    </a:lnTo>
                    <a:lnTo>
                      <a:pt x="28" y="84"/>
                    </a:lnTo>
                    <a:lnTo>
                      <a:pt x="22" y="72"/>
                    </a:lnTo>
                    <a:lnTo>
                      <a:pt x="17" y="59"/>
                    </a:lnTo>
                    <a:lnTo>
                      <a:pt x="13" y="46"/>
                    </a:lnTo>
                    <a:lnTo>
                      <a:pt x="10" y="32"/>
                    </a:lnTo>
                    <a:lnTo>
                      <a:pt x="8" y="17"/>
                    </a:lnTo>
                    <a:lnTo>
                      <a:pt x="8" y="3"/>
                    </a:lnTo>
                    <a:lnTo>
                      <a:pt x="8" y="2"/>
                    </a:lnTo>
                    <a:lnTo>
                      <a:pt x="8" y="0"/>
                    </a:lnTo>
                    <a:lnTo>
                      <a:pt x="7" y="3"/>
                    </a:lnTo>
                    <a:lnTo>
                      <a:pt x="5" y="5"/>
                    </a:lnTo>
                    <a:lnTo>
                      <a:pt x="4" y="9"/>
                    </a:lnTo>
                    <a:lnTo>
                      <a:pt x="3" y="11"/>
                    </a:lnTo>
                    <a:lnTo>
                      <a:pt x="2" y="14"/>
                    </a:lnTo>
                    <a:lnTo>
                      <a:pt x="1" y="17"/>
                    </a:lnTo>
                    <a:lnTo>
                      <a:pt x="1" y="20"/>
                    </a:lnTo>
                    <a:lnTo>
                      <a:pt x="0" y="23"/>
                    </a:lnTo>
                    <a:close/>
                  </a:path>
                </a:pathLst>
              </a:custGeom>
              <a:solidFill>
                <a:srgbClr val="F4BF9B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2" name="Freeform 221"/>
              <p:cNvSpPr>
                <a:spLocks/>
              </p:cNvSpPr>
              <p:nvPr/>
            </p:nvSpPr>
            <p:spPr bwMode="auto">
              <a:xfrm>
                <a:off x="1136" y="2657"/>
                <a:ext cx="49" cy="27"/>
              </a:xfrm>
              <a:custGeom>
                <a:avLst/>
                <a:gdLst>
                  <a:gd name="T0" fmla="*/ 2 w 243"/>
                  <a:gd name="T1" fmla="*/ 36 h 164"/>
                  <a:gd name="T2" fmla="*/ 8 w 243"/>
                  <a:gd name="T3" fmla="*/ 64 h 164"/>
                  <a:gd name="T4" fmla="*/ 18 w 243"/>
                  <a:gd name="T5" fmla="*/ 90 h 164"/>
                  <a:gd name="T6" fmla="*/ 31 w 243"/>
                  <a:gd name="T7" fmla="*/ 112 h 164"/>
                  <a:gd name="T8" fmla="*/ 48 w 243"/>
                  <a:gd name="T9" fmla="*/ 131 h 164"/>
                  <a:gd name="T10" fmla="*/ 68 w 243"/>
                  <a:gd name="T11" fmla="*/ 147 h 164"/>
                  <a:gd name="T12" fmla="*/ 90 w 243"/>
                  <a:gd name="T13" fmla="*/ 158 h 164"/>
                  <a:gd name="T14" fmla="*/ 115 w 243"/>
                  <a:gd name="T15" fmla="*/ 163 h 164"/>
                  <a:gd name="T16" fmla="*/ 137 w 243"/>
                  <a:gd name="T17" fmla="*/ 164 h 164"/>
                  <a:gd name="T18" fmla="*/ 155 w 243"/>
                  <a:gd name="T19" fmla="*/ 160 h 164"/>
                  <a:gd name="T20" fmla="*/ 173 w 243"/>
                  <a:gd name="T21" fmla="*/ 154 h 164"/>
                  <a:gd name="T22" fmla="*/ 189 w 243"/>
                  <a:gd name="T23" fmla="*/ 145 h 164"/>
                  <a:gd name="T24" fmla="*/ 204 w 243"/>
                  <a:gd name="T25" fmla="*/ 133 h 164"/>
                  <a:gd name="T26" fmla="*/ 217 w 243"/>
                  <a:gd name="T27" fmla="*/ 118 h 164"/>
                  <a:gd name="T28" fmla="*/ 230 w 243"/>
                  <a:gd name="T29" fmla="*/ 101 h 164"/>
                  <a:gd name="T30" fmla="*/ 239 w 243"/>
                  <a:gd name="T31" fmla="*/ 84 h 164"/>
                  <a:gd name="T32" fmla="*/ 243 w 243"/>
                  <a:gd name="T33" fmla="*/ 70 h 164"/>
                  <a:gd name="T34" fmla="*/ 243 w 243"/>
                  <a:gd name="T35" fmla="*/ 64 h 164"/>
                  <a:gd name="T36" fmla="*/ 242 w 243"/>
                  <a:gd name="T37" fmla="*/ 58 h 164"/>
                  <a:gd name="T38" fmla="*/ 241 w 243"/>
                  <a:gd name="T39" fmla="*/ 52 h 164"/>
                  <a:gd name="T40" fmla="*/ 238 w 243"/>
                  <a:gd name="T41" fmla="*/ 61 h 164"/>
                  <a:gd name="T42" fmla="*/ 230 w 243"/>
                  <a:gd name="T43" fmla="*/ 81 h 164"/>
                  <a:gd name="T44" fmla="*/ 219 w 243"/>
                  <a:gd name="T45" fmla="*/ 100 h 164"/>
                  <a:gd name="T46" fmla="*/ 206 w 243"/>
                  <a:gd name="T47" fmla="*/ 116 h 164"/>
                  <a:gd name="T48" fmla="*/ 191 w 243"/>
                  <a:gd name="T49" fmla="*/ 130 h 164"/>
                  <a:gd name="T50" fmla="*/ 174 w 243"/>
                  <a:gd name="T51" fmla="*/ 141 h 164"/>
                  <a:gd name="T52" fmla="*/ 156 w 243"/>
                  <a:gd name="T53" fmla="*/ 148 h 164"/>
                  <a:gd name="T54" fmla="*/ 137 w 243"/>
                  <a:gd name="T55" fmla="*/ 153 h 164"/>
                  <a:gd name="T56" fmla="*/ 115 w 243"/>
                  <a:gd name="T57" fmla="*/ 152 h 164"/>
                  <a:gd name="T58" fmla="*/ 91 w 243"/>
                  <a:gd name="T59" fmla="*/ 147 h 164"/>
                  <a:gd name="T60" fmla="*/ 70 w 243"/>
                  <a:gd name="T61" fmla="*/ 136 h 164"/>
                  <a:gd name="T62" fmla="*/ 52 w 243"/>
                  <a:gd name="T63" fmla="*/ 121 h 164"/>
                  <a:gd name="T64" fmla="*/ 36 w 243"/>
                  <a:gd name="T65" fmla="*/ 101 h 164"/>
                  <a:gd name="T66" fmla="*/ 23 w 243"/>
                  <a:gd name="T67" fmla="*/ 80 h 164"/>
                  <a:gd name="T68" fmla="*/ 14 w 243"/>
                  <a:gd name="T69" fmla="*/ 55 h 164"/>
                  <a:gd name="T70" fmla="*/ 10 w 243"/>
                  <a:gd name="T71" fmla="*/ 27 h 164"/>
                  <a:gd name="T72" fmla="*/ 9 w 243"/>
                  <a:gd name="T73" fmla="*/ 12 h 164"/>
                  <a:gd name="T74" fmla="*/ 9 w 243"/>
                  <a:gd name="T75" fmla="*/ 8 h 164"/>
                  <a:gd name="T76" fmla="*/ 9 w 243"/>
                  <a:gd name="T77" fmla="*/ 4 h 164"/>
                  <a:gd name="T78" fmla="*/ 10 w 243"/>
                  <a:gd name="T79" fmla="*/ 1 h 164"/>
                  <a:gd name="T80" fmla="*/ 9 w 243"/>
                  <a:gd name="T81" fmla="*/ 0 h 164"/>
                  <a:gd name="T82" fmla="*/ 9 w 243"/>
                  <a:gd name="T83" fmla="*/ 1 h 164"/>
                  <a:gd name="T84" fmla="*/ 8 w 243"/>
                  <a:gd name="T85" fmla="*/ 2 h 164"/>
                  <a:gd name="T86" fmla="*/ 8 w 243"/>
                  <a:gd name="T87" fmla="*/ 3 h 164"/>
                  <a:gd name="T88" fmla="*/ 7 w 243"/>
                  <a:gd name="T89" fmla="*/ 6 h 164"/>
                  <a:gd name="T90" fmla="*/ 5 w 243"/>
                  <a:gd name="T91" fmla="*/ 10 h 164"/>
                  <a:gd name="T92" fmla="*/ 3 w 243"/>
                  <a:gd name="T93" fmla="*/ 14 h 164"/>
                  <a:gd name="T94" fmla="*/ 1 w 243"/>
                  <a:gd name="T95" fmla="*/ 19 h 164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w 243"/>
                  <a:gd name="T145" fmla="*/ 0 h 164"/>
                  <a:gd name="T146" fmla="*/ 243 w 243"/>
                  <a:gd name="T147" fmla="*/ 164 h 164"/>
                </a:gdLst>
                <a:ahLst/>
                <a:cxnLst>
                  <a:cxn ang="T96">
                    <a:pos x="T0" y="T1"/>
                  </a:cxn>
                  <a:cxn ang="T97">
                    <a:pos x="T2" y="T3"/>
                  </a:cxn>
                  <a:cxn ang="T98">
                    <a:pos x="T4" y="T5"/>
                  </a:cxn>
                  <a:cxn ang="T99">
                    <a:pos x="T6" y="T7"/>
                  </a:cxn>
                  <a:cxn ang="T100">
                    <a:pos x="T8" y="T9"/>
                  </a:cxn>
                  <a:cxn ang="T101">
                    <a:pos x="T10" y="T11"/>
                  </a:cxn>
                  <a:cxn ang="T102">
                    <a:pos x="T12" y="T13"/>
                  </a:cxn>
                  <a:cxn ang="T103">
                    <a:pos x="T14" y="T15"/>
                  </a:cxn>
                  <a:cxn ang="T104">
                    <a:pos x="T16" y="T17"/>
                  </a:cxn>
                  <a:cxn ang="T105">
                    <a:pos x="T18" y="T19"/>
                  </a:cxn>
                  <a:cxn ang="T106">
                    <a:pos x="T20" y="T21"/>
                  </a:cxn>
                  <a:cxn ang="T107">
                    <a:pos x="T22" y="T23"/>
                  </a:cxn>
                  <a:cxn ang="T108">
                    <a:pos x="T24" y="T25"/>
                  </a:cxn>
                  <a:cxn ang="T109">
                    <a:pos x="T26" y="T27"/>
                  </a:cxn>
                  <a:cxn ang="T110">
                    <a:pos x="T28" y="T29"/>
                  </a:cxn>
                  <a:cxn ang="T111">
                    <a:pos x="T30" y="T31"/>
                  </a:cxn>
                  <a:cxn ang="T112">
                    <a:pos x="T32" y="T33"/>
                  </a:cxn>
                  <a:cxn ang="T113">
                    <a:pos x="T34" y="T35"/>
                  </a:cxn>
                  <a:cxn ang="T114">
                    <a:pos x="T36" y="T37"/>
                  </a:cxn>
                  <a:cxn ang="T115">
                    <a:pos x="T38" y="T39"/>
                  </a:cxn>
                  <a:cxn ang="T116">
                    <a:pos x="T40" y="T41"/>
                  </a:cxn>
                  <a:cxn ang="T117">
                    <a:pos x="T42" y="T43"/>
                  </a:cxn>
                  <a:cxn ang="T118">
                    <a:pos x="T44" y="T45"/>
                  </a:cxn>
                  <a:cxn ang="T119">
                    <a:pos x="T46" y="T47"/>
                  </a:cxn>
                  <a:cxn ang="T120">
                    <a:pos x="T48" y="T49"/>
                  </a:cxn>
                  <a:cxn ang="T121">
                    <a:pos x="T50" y="T51"/>
                  </a:cxn>
                  <a:cxn ang="T122">
                    <a:pos x="T52" y="T53"/>
                  </a:cxn>
                  <a:cxn ang="T123">
                    <a:pos x="T54" y="T55"/>
                  </a:cxn>
                  <a:cxn ang="T124">
                    <a:pos x="T56" y="T57"/>
                  </a:cxn>
                  <a:cxn ang="T125">
                    <a:pos x="T58" y="T59"/>
                  </a:cxn>
                  <a:cxn ang="T126">
                    <a:pos x="T60" y="T61"/>
                  </a:cxn>
                  <a:cxn ang="T127">
                    <a:pos x="T62" y="T63"/>
                  </a:cxn>
                  <a:cxn ang="T128">
                    <a:pos x="T64" y="T65"/>
                  </a:cxn>
                  <a:cxn ang="T129">
                    <a:pos x="T66" y="T67"/>
                  </a:cxn>
                  <a:cxn ang="T130">
                    <a:pos x="T68" y="T69"/>
                  </a:cxn>
                  <a:cxn ang="T131">
                    <a:pos x="T70" y="T71"/>
                  </a:cxn>
                  <a:cxn ang="T132">
                    <a:pos x="T72" y="T73"/>
                  </a:cxn>
                  <a:cxn ang="T133">
                    <a:pos x="T74" y="T75"/>
                  </a:cxn>
                  <a:cxn ang="T134">
                    <a:pos x="T76" y="T77"/>
                  </a:cxn>
                  <a:cxn ang="T135">
                    <a:pos x="T78" y="T79"/>
                  </a:cxn>
                  <a:cxn ang="T136">
                    <a:pos x="T80" y="T81"/>
                  </a:cxn>
                  <a:cxn ang="T137">
                    <a:pos x="T82" y="T83"/>
                  </a:cxn>
                  <a:cxn ang="T138">
                    <a:pos x="T84" y="T85"/>
                  </a:cxn>
                  <a:cxn ang="T139">
                    <a:pos x="T86" y="T87"/>
                  </a:cxn>
                  <a:cxn ang="T140">
                    <a:pos x="T88" y="T89"/>
                  </a:cxn>
                  <a:cxn ang="T141">
                    <a:pos x="T90" y="T91"/>
                  </a:cxn>
                  <a:cxn ang="T142">
                    <a:pos x="T92" y="T93"/>
                  </a:cxn>
                  <a:cxn ang="T143">
                    <a:pos x="T94" y="T95"/>
                  </a:cxn>
                </a:cxnLst>
                <a:rect l="T144" t="T145" r="T146" b="T147"/>
                <a:pathLst>
                  <a:path w="243" h="164">
                    <a:moveTo>
                      <a:pt x="0" y="21"/>
                    </a:moveTo>
                    <a:lnTo>
                      <a:pt x="2" y="36"/>
                    </a:lnTo>
                    <a:lnTo>
                      <a:pt x="4" y="50"/>
                    </a:lnTo>
                    <a:lnTo>
                      <a:pt x="8" y="64"/>
                    </a:lnTo>
                    <a:lnTo>
                      <a:pt x="12" y="78"/>
                    </a:lnTo>
                    <a:lnTo>
                      <a:pt x="18" y="90"/>
                    </a:lnTo>
                    <a:lnTo>
                      <a:pt x="24" y="101"/>
                    </a:lnTo>
                    <a:lnTo>
                      <a:pt x="31" y="112"/>
                    </a:lnTo>
                    <a:lnTo>
                      <a:pt x="39" y="122"/>
                    </a:lnTo>
                    <a:lnTo>
                      <a:pt x="48" y="131"/>
                    </a:lnTo>
                    <a:lnTo>
                      <a:pt x="58" y="140"/>
                    </a:lnTo>
                    <a:lnTo>
                      <a:pt x="68" y="147"/>
                    </a:lnTo>
                    <a:lnTo>
                      <a:pt x="79" y="153"/>
                    </a:lnTo>
                    <a:lnTo>
                      <a:pt x="90" y="158"/>
                    </a:lnTo>
                    <a:lnTo>
                      <a:pt x="103" y="161"/>
                    </a:lnTo>
                    <a:lnTo>
                      <a:pt x="115" y="163"/>
                    </a:lnTo>
                    <a:lnTo>
                      <a:pt x="127" y="164"/>
                    </a:lnTo>
                    <a:lnTo>
                      <a:pt x="137" y="164"/>
                    </a:lnTo>
                    <a:lnTo>
                      <a:pt x="146" y="163"/>
                    </a:lnTo>
                    <a:lnTo>
                      <a:pt x="155" y="160"/>
                    </a:lnTo>
                    <a:lnTo>
                      <a:pt x="164" y="157"/>
                    </a:lnTo>
                    <a:lnTo>
                      <a:pt x="173" y="154"/>
                    </a:lnTo>
                    <a:lnTo>
                      <a:pt x="181" y="149"/>
                    </a:lnTo>
                    <a:lnTo>
                      <a:pt x="189" y="145"/>
                    </a:lnTo>
                    <a:lnTo>
                      <a:pt x="197" y="139"/>
                    </a:lnTo>
                    <a:lnTo>
                      <a:pt x="204" y="133"/>
                    </a:lnTo>
                    <a:lnTo>
                      <a:pt x="211" y="125"/>
                    </a:lnTo>
                    <a:lnTo>
                      <a:pt x="217" y="118"/>
                    </a:lnTo>
                    <a:lnTo>
                      <a:pt x="224" y="110"/>
                    </a:lnTo>
                    <a:lnTo>
                      <a:pt x="230" y="101"/>
                    </a:lnTo>
                    <a:lnTo>
                      <a:pt x="235" y="93"/>
                    </a:lnTo>
                    <a:lnTo>
                      <a:pt x="239" y="84"/>
                    </a:lnTo>
                    <a:lnTo>
                      <a:pt x="243" y="74"/>
                    </a:lnTo>
                    <a:lnTo>
                      <a:pt x="243" y="70"/>
                    </a:lnTo>
                    <a:lnTo>
                      <a:pt x="243" y="68"/>
                    </a:lnTo>
                    <a:lnTo>
                      <a:pt x="243" y="64"/>
                    </a:lnTo>
                    <a:lnTo>
                      <a:pt x="243" y="62"/>
                    </a:lnTo>
                    <a:lnTo>
                      <a:pt x="242" y="58"/>
                    </a:lnTo>
                    <a:lnTo>
                      <a:pt x="242" y="56"/>
                    </a:lnTo>
                    <a:lnTo>
                      <a:pt x="241" y="52"/>
                    </a:lnTo>
                    <a:lnTo>
                      <a:pt x="241" y="50"/>
                    </a:lnTo>
                    <a:lnTo>
                      <a:pt x="238" y="61"/>
                    </a:lnTo>
                    <a:lnTo>
                      <a:pt x="234" y="72"/>
                    </a:lnTo>
                    <a:lnTo>
                      <a:pt x="230" y="81"/>
                    </a:lnTo>
                    <a:lnTo>
                      <a:pt x="225" y="91"/>
                    </a:lnTo>
                    <a:lnTo>
                      <a:pt x="219" y="100"/>
                    </a:lnTo>
                    <a:lnTo>
                      <a:pt x="213" y="109"/>
                    </a:lnTo>
                    <a:lnTo>
                      <a:pt x="206" y="116"/>
                    </a:lnTo>
                    <a:lnTo>
                      <a:pt x="199" y="123"/>
                    </a:lnTo>
                    <a:lnTo>
                      <a:pt x="191" y="130"/>
                    </a:lnTo>
                    <a:lnTo>
                      <a:pt x="183" y="136"/>
                    </a:lnTo>
                    <a:lnTo>
                      <a:pt x="174" y="141"/>
                    </a:lnTo>
                    <a:lnTo>
                      <a:pt x="166" y="146"/>
                    </a:lnTo>
                    <a:lnTo>
                      <a:pt x="156" y="148"/>
                    </a:lnTo>
                    <a:lnTo>
                      <a:pt x="147" y="151"/>
                    </a:lnTo>
                    <a:lnTo>
                      <a:pt x="137" y="153"/>
                    </a:lnTo>
                    <a:lnTo>
                      <a:pt x="127" y="153"/>
                    </a:lnTo>
                    <a:lnTo>
                      <a:pt x="115" y="152"/>
                    </a:lnTo>
                    <a:lnTo>
                      <a:pt x="104" y="151"/>
                    </a:lnTo>
                    <a:lnTo>
                      <a:pt x="91" y="147"/>
                    </a:lnTo>
                    <a:lnTo>
                      <a:pt x="81" y="142"/>
                    </a:lnTo>
                    <a:lnTo>
                      <a:pt x="70" y="136"/>
                    </a:lnTo>
                    <a:lnTo>
                      <a:pt x="61" y="129"/>
                    </a:lnTo>
                    <a:lnTo>
                      <a:pt x="52" y="121"/>
                    </a:lnTo>
                    <a:lnTo>
                      <a:pt x="43" y="112"/>
                    </a:lnTo>
                    <a:lnTo>
                      <a:pt x="36" y="101"/>
                    </a:lnTo>
                    <a:lnTo>
                      <a:pt x="29" y="91"/>
                    </a:lnTo>
                    <a:lnTo>
                      <a:pt x="23" y="80"/>
                    </a:lnTo>
                    <a:lnTo>
                      <a:pt x="18" y="68"/>
                    </a:lnTo>
                    <a:lnTo>
                      <a:pt x="14" y="55"/>
                    </a:lnTo>
                    <a:lnTo>
                      <a:pt x="12" y="42"/>
                    </a:lnTo>
                    <a:lnTo>
                      <a:pt x="10" y="27"/>
                    </a:lnTo>
                    <a:lnTo>
                      <a:pt x="9" y="13"/>
                    </a:lnTo>
                    <a:lnTo>
                      <a:pt x="9" y="12"/>
                    </a:lnTo>
                    <a:lnTo>
                      <a:pt x="9" y="9"/>
                    </a:lnTo>
                    <a:lnTo>
                      <a:pt x="9" y="8"/>
                    </a:lnTo>
                    <a:lnTo>
                      <a:pt x="9" y="6"/>
                    </a:lnTo>
                    <a:lnTo>
                      <a:pt x="9" y="4"/>
                    </a:lnTo>
                    <a:lnTo>
                      <a:pt x="9" y="3"/>
                    </a:lnTo>
                    <a:lnTo>
                      <a:pt x="10" y="1"/>
                    </a:lnTo>
                    <a:lnTo>
                      <a:pt x="10" y="0"/>
                    </a:lnTo>
                    <a:lnTo>
                      <a:pt x="9" y="0"/>
                    </a:lnTo>
                    <a:lnTo>
                      <a:pt x="9" y="1"/>
                    </a:lnTo>
                    <a:lnTo>
                      <a:pt x="8" y="2"/>
                    </a:lnTo>
                    <a:lnTo>
                      <a:pt x="8" y="3"/>
                    </a:lnTo>
                    <a:lnTo>
                      <a:pt x="7" y="6"/>
                    </a:lnTo>
                    <a:lnTo>
                      <a:pt x="6" y="8"/>
                    </a:lnTo>
                    <a:lnTo>
                      <a:pt x="5" y="10"/>
                    </a:lnTo>
                    <a:lnTo>
                      <a:pt x="4" y="13"/>
                    </a:lnTo>
                    <a:lnTo>
                      <a:pt x="3" y="14"/>
                    </a:lnTo>
                    <a:lnTo>
                      <a:pt x="2" y="16"/>
                    </a:lnTo>
                    <a:lnTo>
                      <a:pt x="1" y="19"/>
                    </a:lnTo>
                    <a:lnTo>
                      <a:pt x="0" y="21"/>
                    </a:lnTo>
                    <a:close/>
                  </a:path>
                </a:pathLst>
              </a:custGeom>
              <a:solidFill>
                <a:srgbClr val="F4BF9B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3" name="Freeform 222"/>
              <p:cNvSpPr>
                <a:spLocks/>
              </p:cNvSpPr>
              <p:nvPr/>
            </p:nvSpPr>
            <p:spPr bwMode="auto">
              <a:xfrm>
                <a:off x="1137" y="2655"/>
                <a:ext cx="48" cy="28"/>
              </a:xfrm>
              <a:custGeom>
                <a:avLst/>
                <a:gdLst>
                  <a:gd name="T0" fmla="*/ 0 w 238"/>
                  <a:gd name="T1" fmla="*/ 21 h 169"/>
                  <a:gd name="T2" fmla="*/ 0 w 238"/>
                  <a:gd name="T3" fmla="*/ 21 h 169"/>
                  <a:gd name="T4" fmla="*/ 0 w 238"/>
                  <a:gd name="T5" fmla="*/ 23 h 169"/>
                  <a:gd name="T6" fmla="*/ 0 w 238"/>
                  <a:gd name="T7" fmla="*/ 24 h 169"/>
                  <a:gd name="T8" fmla="*/ 0 w 238"/>
                  <a:gd name="T9" fmla="*/ 38 h 169"/>
                  <a:gd name="T10" fmla="*/ 5 w 238"/>
                  <a:gd name="T11" fmla="*/ 67 h 169"/>
                  <a:gd name="T12" fmla="*/ 14 w 238"/>
                  <a:gd name="T13" fmla="*/ 93 h 169"/>
                  <a:gd name="T14" fmla="*/ 27 w 238"/>
                  <a:gd name="T15" fmla="*/ 116 h 169"/>
                  <a:gd name="T16" fmla="*/ 44 w 238"/>
                  <a:gd name="T17" fmla="*/ 136 h 169"/>
                  <a:gd name="T18" fmla="*/ 63 w 238"/>
                  <a:gd name="T19" fmla="*/ 152 h 169"/>
                  <a:gd name="T20" fmla="*/ 85 w 238"/>
                  <a:gd name="T21" fmla="*/ 163 h 169"/>
                  <a:gd name="T22" fmla="*/ 110 w 238"/>
                  <a:gd name="T23" fmla="*/ 169 h 169"/>
                  <a:gd name="T24" fmla="*/ 132 w 238"/>
                  <a:gd name="T25" fmla="*/ 169 h 169"/>
                  <a:gd name="T26" fmla="*/ 151 w 238"/>
                  <a:gd name="T27" fmla="*/ 165 h 169"/>
                  <a:gd name="T28" fmla="*/ 169 w 238"/>
                  <a:gd name="T29" fmla="*/ 158 h 169"/>
                  <a:gd name="T30" fmla="*/ 185 w 238"/>
                  <a:gd name="T31" fmla="*/ 148 h 169"/>
                  <a:gd name="T32" fmla="*/ 200 w 238"/>
                  <a:gd name="T33" fmla="*/ 135 h 169"/>
                  <a:gd name="T34" fmla="*/ 213 w 238"/>
                  <a:gd name="T35" fmla="*/ 120 h 169"/>
                  <a:gd name="T36" fmla="*/ 225 w 238"/>
                  <a:gd name="T37" fmla="*/ 103 h 169"/>
                  <a:gd name="T38" fmla="*/ 234 w 238"/>
                  <a:gd name="T39" fmla="*/ 83 h 169"/>
                  <a:gd name="T40" fmla="*/ 237 w 238"/>
                  <a:gd name="T41" fmla="*/ 69 h 169"/>
                  <a:gd name="T42" fmla="*/ 236 w 238"/>
                  <a:gd name="T43" fmla="*/ 63 h 169"/>
                  <a:gd name="T44" fmla="*/ 235 w 238"/>
                  <a:gd name="T45" fmla="*/ 57 h 169"/>
                  <a:gd name="T46" fmla="*/ 234 w 238"/>
                  <a:gd name="T47" fmla="*/ 51 h 169"/>
                  <a:gd name="T48" fmla="*/ 231 w 238"/>
                  <a:gd name="T49" fmla="*/ 61 h 169"/>
                  <a:gd name="T50" fmla="*/ 224 w 238"/>
                  <a:gd name="T51" fmla="*/ 83 h 169"/>
                  <a:gd name="T52" fmla="*/ 214 w 238"/>
                  <a:gd name="T53" fmla="*/ 102 h 169"/>
                  <a:gd name="T54" fmla="*/ 201 w 238"/>
                  <a:gd name="T55" fmla="*/ 120 h 169"/>
                  <a:gd name="T56" fmla="*/ 187 w 238"/>
                  <a:gd name="T57" fmla="*/ 134 h 169"/>
                  <a:gd name="T58" fmla="*/ 170 w 238"/>
                  <a:gd name="T59" fmla="*/ 146 h 169"/>
                  <a:gd name="T60" fmla="*/ 152 w 238"/>
                  <a:gd name="T61" fmla="*/ 154 h 169"/>
                  <a:gd name="T62" fmla="*/ 132 w 238"/>
                  <a:gd name="T63" fmla="*/ 158 h 169"/>
                  <a:gd name="T64" fmla="*/ 111 w 238"/>
                  <a:gd name="T65" fmla="*/ 158 h 169"/>
                  <a:gd name="T66" fmla="*/ 88 w 238"/>
                  <a:gd name="T67" fmla="*/ 152 h 169"/>
                  <a:gd name="T68" fmla="*/ 67 w 238"/>
                  <a:gd name="T69" fmla="*/ 142 h 169"/>
                  <a:gd name="T70" fmla="*/ 50 w 238"/>
                  <a:gd name="T71" fmla="*/ 128 h 169"/>
                  <a:gd name="T72" fmla="*/ 34 w 238"/>
                  <a:gd name="T73" fmla="*/ 110 h 169"/>
                  <a:gd name="T74" fmla="*/ 22 w 238"/>
                  <a:gd name="T75" fmla="*/ 89 h 169"/>
                  <a:gd name="T76" fmla="*/ 14 w 238"/>
                  <a:gd name="T77" fmla="*/ 63 h 169"/>
                  <a:gd name="T78" fmla="*/ 9 w 238"/>
                  <a:gd name="T79" fmla="*/ 37 h 169"/>
                  <a:gd name="T80" fmla="*/ 9 w 238"/>
                  <a:gd name="T81" fmla="*/ 20 h 169"/>
                  <a:gd name="T82" fmla="*/ 9 w 238"/>
                  <a:gd name="T83" fmla="*/ 15 h 169"/>
                  <a:gd name="T84" fmla="*/ 9 w 238"/>
                  <a:gd name="T85" fmla="*/ 9 h 169"/>
                  <a:gd name="T86" fmla="*/ 10 w 238"/>
                  <a:gd name="T87" fmla="*/ 3 h 169"/>
                  <a:gd name="T88" fmla="*/ 9 w 238"/>
                  <a:gd name="T89" fmla="*/ 2 h 169"/>
                  <a:gd name="T90" fmla="*/ 7 w 238"/>
                  <a:gd name="T91" fmla="*/ 6 h 169"/>
                  <a:gd name="T92" fmla="*/ 5 w 238"/>
                  <a:gd name="T93" fmla="*/ 9 h 169"/>
                  <a:gd name="T94" fmla="*/ 3 w 238"/>
                  <a:gd name="T95" fmla="*/ 13 h 169"/>
                  <a:gd name="T96" fmla="*/ 2 w 238"/>
                  <a:gd name="T97" fmla="*/ 15 h 169"/>
                  <a:gd name="T98" fmla="*/ 1 w 238"/>
                  <a:gd name="T99" fmla="*/ 17 h 169"/>
                  <a:gd name="T100" fmla="*/ 1 w 238"/>
                  <a:gd name="T101" fmla="*/ 19 h 169"/>
                  <a:gd name="T102" fmla="*/ 0 w 238"/>
                  <a:gd name="T103" fmla="*/ 20 h 169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w 238"/>
                  <a:gd name="T157" fmla="*/ 0 h 169"/>
                  <a:gd name="T158" fmla="*/ 238 w 238"/>
                  <a:gd name="T159" fmla="*/ 169 h 169"/>
                </a:gdLst>
                <a:ahLst/>
                <a:cxnLst>
                  <a:cxn ang="T104">
                    <a:pos x="T0" y="T1"/>
                  </a:cxn>
                  <a:cxn ang="T105">
                    <a:pos x="T2" y="T3"/>
                  </a:cxn>
                  <a:cxn ang="T106">
                    <a:pos x="T4" y="T5"/>
                  </a:cxn>
                  <a:cxn ang="T107">
                    <a:pos x="T6" y="T7"/>
                  </a:cxn>
                  <a:cxn ang="T108">
                    <a:pos x="T8" y="T9"/>
                  </a:cxn>
                  <a:cxn ang="T109">
                    <a:pos x="T10" y="T11"/>
                  </a:cxn>
                  <a:cxn ang="T110">
                    <a:pos x="T12" y="T13"/>
                  </a:cxn>
                  <a:cxn ang="T111">
                    <a:pos x="T14" y="T15"/>
                  </a:cxn>
                  <a:cxn ang="T112">
                    <a:pos x="T16" y="T17"/>
                  </a:cxn>
                  <a:cxn ang="T113">
                    <a:pos x="T18" y="T19"/>
                  </a:cxn>
                  <a:cxn ang="T114">
                    <a:pos x="T20" y="T21"/>
                  </a:cxn>
                  <a:cxn ang="T115">
                    <a:pos x="T22" y="T23"/>
                  </a:cxn>
                  <a:cxn ang="T116">
                    <a:pos x="T24" y="T25"/>
                  </a:cxn>
                  <a:cxn ang="T117">
                    <a:pos x="T26" y="T27"/>
                  </a:cxn>
                  <a:cxn ang="T118">
                    <a:pos x="T28" y="T29"/>
                  </a:cxn>
                  <a:cxn ang="T119">
                    <a:pos x="T30" y="T31"/>
                  </a:cxn>
                  <a:cxn ang="T120">
                    <a:pos x="T32" y="T33"/>
                  </a:cxn>
                  <a:cxn ang="T121">
                    <a:pos x="T34" y="T35"/>
                  </a:cxn>
                  <a:cxn ang="T122">
                    <a:pos x="T36" y="T37"/>
                  </a:cxn>
                  <a:cxn ang="T123">
                    <a:pos x="T38" y="T39"/>
                  </a:cxn>
                  <a:cxn ang="T124">
                    <a:pos x="T40" y="T41"/>
                  </a:cxn>
                  <a:cxn ang="T125">
                    <a:pos x="T42" y="T43"/>
                  </a:cxn>
                  <a:cxn ang="T126">
                    <a:pos x="T44" y="T45"/>
                  </a:cxn>
                  <a:cxn ang="T127">
                    <a:pos x="T46" y="T47"/>
                  </a:cxn>
                  <a:cxn ang="T128">
                    <a:pos x="T48" y="T49"/>
                  </a:cxn>
                  <a:cxn ang="T129">
                    <a:pos x="T50" y="T51"/>
                  </a:cxn>
                  <a:cxn ang="T130">
                    <a:pos x="T52" y="T53"/>
                  </a:cxn>
                  <a:cxn ang="T131">
                    <a:pos x="T54" y="T55"/>
                  </a:cxn>
                  <a:cxn ang="T132">
                    <a:pos x="T56" y="T57"/>
                  </a:cxn>
                  <a:cxn ang="T133">
                    <a:pos x="T58" y="T59"/>
                  </a:cxn>
                  <a:cxn ang="T134">
                    <a:pos x="T60" y="T61"/>
                  </a:cxn>
                  <a:cxn ang="T135">
                    <a:pos x="T62" y="T63"/>
                  </a:cxn>
                  <a:cxn ang="T136">
                    <a:pos x="T64" y="T65"/>
                  </a:cxn>
                  <a:cxn ang="T137">
                    <a:pos x="T66" y="T67"/>
                  </a:cxn>
                  <a:cxn ang="T138">
                    <a:pos x="T68" y="T69"/>
                  </a:cxn>
                  <a:cxn ang="T139">
                    <a:pos x="T70" y="T71"/>
                  </a:cxn>
                  <a:cxn ang="T140">
                    <a:pos x="T72" y="T73"/>
                  </a:cxn>
                  <a:cxn ang="T141">
                    <a:pos x="T74" y="T75"/>
                  </a:cxn>
                  <a:cxn ang="T142">
                    <a:pos x="T76" y="T77"/>
                  </a:cxn>
                  <a:cxn ang="T143">
                    <a:pos x="T78" y="T79"/>
                  </a:cxn>
                  <a:cxn ang="T144">
                    <a:pos x="T80" y="T81"/>
                  </a:cxn>
                  <a:cxn ang="T145">
                    <a:pos x="T82" y="T83"/>
                  </a:cxn>
                  <a:cxn ang="T146">
                    <a:pos x="T84" y="T85"/>
                  </a:cxn>
                  <a:cxn ang="T147">
                    <a:pos x="T86" y="T87"/>
                  </a:cxn>
                  <a:cxn ang="T148">
                    <a:pos x="T88" y="T89"/>
                  </a:cxn>
                  <a:cxn ang="T149">
                    <a:pos x="T90" y="T91"/>
                  </a:cxn>
                  <a:cxn ang="T150">
                    <a:pos x="T92" y="T93"/>
                  </a:cxn>
                  <a:cxn ang="T151">
                    <a:pos x="T94" y="T95"/>
                  </a:cxn>
                  <a:cxn ang="T152">
                    <a:pos x="T96" y="T97"/>
                  </a:cxn>
                  <a:cxn ang="T153">
                    <a:pos x="T98" y="T99"/>
                  </a:cxn>
                  <a:cxn ang="T154">
                    <a:pos x="T100" y="T101"/>
                  </a:cxn>
                  <a:cxn ang="T155">
                    <a:pos x="T102" y="T103"/>
                  </a:cxn>
                </a:cxnLst>
                <a:rect l="T156" t="T157" r="T158" b="T159"/>
                <a:pathLst>
                  <a:path w="238" h="169">
                    <a:moveTo>
                      <a:pt x="0" y="21"/>
                    </a:moveTo>
                    <a:lnTo>
                      <a:pt x="0" y="21"/>
                    </a:lnTo>
                    <a:lnTo>
                      <a:pt x="0" y="23"/>
                    </a:lnTo>
                    <a:lnTo>
                      <a:pt x="0" y="24"/>
                    </a:lnTo>
                    <a:lnTo>
                      <a:pt x="0" y="38"/>
                    </a:lnTo>
                    <a:lnTo>
                      <a:pt x="2" y="53"/>
                    </a:lnTo>
                    <a:lnTo>
                      <a:pt x="5" y="67"/>
                    </a:lnTo>
                    <a:lnTo>
                      <a:pt x="9" y="80"/>
                    </a:lnTo>
                    <a:lnTo>
                      <a:pt x="14" y="93"/>
                    </a:lnTo>
                    <a:lnTo>
                      <a:pt x="20" y="105"/>
                    </a:lnTo>
                    <a:lnTo>
                      <a:pt x="27" y="116"/>
                    </a:lnTo>
                    <a:lnTo>
                      <a:pt x="35" y="127"/>
                    </a:lnTo>
                    <a:lnTo>
                      <a:pt x="44" y="136"/>
                    </a:lnTo>
                    <a:lnTo>
                      <a:pt x="53" y="145"/>
                    </a:lnTo>
                    <a:lnTo>
                      <a:pt x="63" y="152"/>
                    </a:lnTo>
                    <a:lnTo>
                      <a:pt x="74" y="158"/>
                    </a:lnTo>
                    <a:lnTo>
                      <a:pt x="85" y="163"/>
                    </a:lnTo>
                    <a:lnTo>
                      <a:pt x="98" y="166"/>
                    </a:lnTo>
                    <a:lnTo>
                      <a:pt x="110" y="169"/>
                    </a:lnTo>
                    <a:lnTo>
                      <a:pt x="122" y="169"/>
                    </a:lnTo>
                    <a:lnTo>
                      <a:pt x="132" y="169"/>
                    </a:lnTo>
                    <a:lnTo>
                      <a:pt x="141" y="168"/>
                    </a:lnTo>
                    <a:lnTo>
                      <a:pt x="151" y="165"/>
                    </a:lnTo>
                    <a:lnTo>
                      <a:pt x="160" y="162"/>
                    </a:lnTo>
                    <a:lnTo>
                      <a:pt x="169" y="158"/>
                    </a:lnTo>
                    <a:lnTo>
                      <a:pt x="177" y="153"/>
                    </a:lnTo>
                    <a:lnTo>
                      <a:pt x="185" y="148"/>
                    </a:lnTo>
                    <a:lnTo>
                      <a:pt x="193" y="142"/>
                    </a:lnTo>
                    <a:lnTo>
                      <a:pt x="200" y="135"/>
                    </a:lnTo>
                    <a:lnTo>
                      <a:pt x="207" y="128"/>
                    </a:lnTo>
                    <a:lnTo>
                      <a:pt x="213" y="120"/>
                    </a:lnTo>
                    <a:lnTo>
                      <a:pt x="220" y="111"/>
                    </a:lnTo>
                    <a:lnTo>
                      <a:pt x="225" y="103"/>
                    </a:lnTo>
                    <a:lnTo>
                      <a:pt x="230" y="93"/>
                    </a:lnTo>
                    <a:lnTo>
                      <a:pt x="234" y="83"/>
                    </a:lnTo>
                    <a:lnTo>
                      <a:pt x="238" y="73"/>
                    </a:lnTo>
                    <a:lnTo>
                      <a:pt x="237" y="69"/>
                    </a:lnTo>
                    <a:lnTo>
                      <a:pt x="237" y="67"/>
                    </a:lnTo>
                    <a:lnTo>
                      <a:pt x="236" y="63"/>
                    </a:lnTo>
                    <a:lnTo>
                      <a:pt x="236" y="61"/>
                    </a:lnTo>
                    <a:lnTo>
                      <a:pt x="235" y="57"/>
                    </a:lnTo>
                    <a:lnTo>
                      <a:pt x="235" y="55"/>
                    </a:lnTo>
                    <a:lnTo>
                      <a:pt x="234" y="51"/>
                    </a:lnTo>
                    <a:lnTo>
                      <a:pt x="234" y="49"/>
                    </a:lnTo>
                    <a:lnTo>
                      <a:pt x="231" y="61"/>
                    </a:lnTo>
                    <a:lnTo>
                      <a:pt x="228" y="72"/>
                    </a:lnTo>
                    <a:lnTo>
                      <a:pt x="224" y="83"/>
                    </a:lnTo>
                    <a:lnTo>
                      <a:pt x="220" y="92"/>
                    </a:lnTo>
                    <a:lnTo>
                      <a:pt x="214" y="102"/>
                    </a:lnTo>
                    <a:lnTo>
                      <a:pt x="208" y="111"/>
                    </a:lnTo>
                    <a:lnTo>
                      <a:pt x="201" y="120"/>
                    </a:lnTo>
                    <a:lnTo>
                      <a:pt x="194" y="127"/>
                    </a:lnTo>
                    <a:lnTo>
                      <a:pt x="187" y="134"/>
                    </a:lnTo>
                    <a:lnTo>
                      <a:pt x="179" y="140"/>
                    </a:lnTo>
                    <a:lnTo>
                      <a:pt x="170" y="146"/>
                    </a:lnTo>
                    <a:lnTo>
                      <a:pt x="161" y="151"/>
                    </a:lnTo>
                    <a:lnTo>
                      <a:pt x="152" y="154"/>
                    </a:lnTo>
                    <a:lnTo>
                      <a:pt x="142" y="157"/>
                    </a:lnTo>
                    <a:lnTo>
                      <a:pt x="132" y="158"/>
                    </a:lnTo>
                    <a:lnTo>
                      <a:pt x="122" y="158"/>
                    </a:lnTo>
                    <a:lnTo>
                      <a:pt x="111" y="158"/>
                    </a:lnTo>
                    <a:lnTo>
                      <a:pt x="99" y="156"/>
                    </a:lnTo>
                    <a:lnTo>
                      <a:pt x="88" y="152"/>
                    </a:lnTo>
                    <a:lnTo>
                      <a:pt x="77" y="148"/>
                    </a:lnTo>
                    <a:lnTo>
                      <a:pt x="67" y="142"/>
                    </a:lnTo>
                    <a:lnTo>
                      <a:pt x="58" y="135"/>
                    </a:lnTo>
                    <a:lnTo>
                      <a:pt x="50" y="128"/>
                    </a:lnTo>
                    <a:lnTo>
                      <a:pt x="42" y="120"/>
                    </a:lnTo>
                    <a:lnTo>
                      <a:pt x="34" y="110"/>
                    </a:lnTo>
                    <a:lnTo>
                      <a:pt x="28" y="99"/>
                    </a:lnTo>
                    <a:lnTo>
                      <a:pt x="22" y="89"/>
                    </a:lnTo>
                    <a:lnTo>
                      <a:pt x="18" y="77"/>
                    </a:lnTo>
                    <a:lnTo>
                      <a:pt x="14" y="63"/>
                    </a:lnTo>
                    <a:lnTo>
                      <a:pt x="11" y="51"/>
                    </a:lnTo>
                    <a:lnTo>
                      <a:pt x="9" y="37"/>
                    </a:lnTo>
                    <a:lnTo>
                      <a:pt x="9" y="24"/>
                    </a:lnTo>
                    <a:lnTo>
                      <a:pt x="9" y="20"/>
                    </a:lnTo>
                    <a:lnTo>
                      <a:pt x="9" y="18"/>
                    </a:lnTo>
                    <a:lnTo>
                      <a:pt x="9" y="15"/>
                    </a:lnTo>
                    <a:lnTo>
                      <a:pt x="9" y="12"/>
                    </a:lnTo>
                    <a:lnTo>
                      <a:pt x="9" y="9"/>
                    </a:lnTo>
                    <a:lnTo>
                      <a:pt x="10" y="6"/>
                    </a:lnTo>
                    <a:lnTo>
                      <a:pt x="10" y="3"/>
                    </a:lnTo>
                    <a:lnTo>
                      <a:pt x="10" y="0"/>
                    </a:lnTo>
                    <a:lnTo>
                      <a:pt x="9" y="2"/>
                    </a:lnTo>
                    <a:lnTo>
                      <a:pt x="8" y="3"/>
                    </a:lnTo>
                    <a:lnTo>
                      <a:pt x="7" y="6"/>
                    </a:lnTo>
                    <a:lnTo>
                      <a:pt x="6" y="7"/>
                    </a:lnTo>
                    <a:lnTo>
                      <a:pt x="5" y="9"/>
                    </a:lnTo>
                    <a:lnTo>
                      <a:pt x="4" y="11"/>
                    </a:lnTo>
                    <a:lnTo>
                      <a:pt x="3" y="13"/>
                    </a:lnTo>
                    <a:lnTo>
                      <a:pt x="3" y="14"/>
                    </a:lnTo>
                    <a:lnTo>
                      <a:pt x="2" y="15"/>
                    </a:lnTo>
                    <a:lnTo>
                      <a:pt x="2" y="17"/>
                    </a:lnTo>
                    <a:lnTo>
                      <a:pt x="1" y="17"/>
                    </a:lnTo>
                    <a:lnTo>
                      <a:pt x="1" y="18"/>
                    </a:lnTo>
                    <a:lnTo>
                      <a:pt x="1" y="19"/>
                    </a:lnTo>
                    <a:lnTo>
                      <a:pt x="0" y="19"/>
                    </a:lnTo>
                    <a:lnTo>
                      <a:pt x="0" y="20"/>
                    </a:lnTo>
                    <a:lnTo>
                      <a:pt x="0" y="21"/>
                    </a:lnTo>
                    <a:close/>
                  </a:path>
                </a:pathLst>
              </a:custGeom>
              <a:solidFill>
                <a:srgbClr val="F5C19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4" name="Freeform 223"/>
              <p:cNvSpPr>
                <a:spLocks/>
              </p:cNvSpPr>
              <p:nvPr/>
            </p:nvSpPr>
            <p:spPr bwMode="auto">
              <a:xfrm>
                <a:off x="1138" y="2654"/>
                <a:ext cx="46" cy="29"/>
              </a:xfrm>
              <a:custGeom>
                <a:avLst/>
                <a:gdLst>
                  <a:gd name="T0" fmla="*/ 1 w 232"/>
                  <a:gd name="T1" fmla="*/ 22 h 174"/>
                  <a:gd name="T2" fmla="*/ 0 w 232"/>
                  <a:gd name="T3" fmla="*/ 25 h 174"/>
                  <a:gd name="T4" fmla="*/ 0 w 232"/>
                  <a:gd name="T5" fmla="*/ 29 h 174"/>
                  <a:gd name="T6" fmla="*/ 0 w 232"/>
                  <a:gd name="T7" fmla="*/ 33 h 174"/>
                  <a:gd name="T8" fmla="*/ 1 w 232"/>
                  <a:gd name="T9" fmla="*/ 48 h 174"/>
                  <a:gd name="T10" fmla="*/ 5 w 232"/>
                  <a:gd name="T11" fmla="*/ 76 h 174"/>
                  <a:gd name="T12" fmla="*/ 14 w 232"/>
                  <a:gd name="T13" fmla="*/ 101 h 174"/>
                  <a:gd name="T14" fmla="*/ 27 w 232"/>
                  <a:gd name="T15" fmla="*/ 122 h 174"/>
                  <a:gd name="T16" fmla="*/ 43 w 232"/>
                  <a:gd name="T17" fmla="*/ 142 h 174"/>
                  <a:gd name="T18" fmla="*/ 61 w 232"/>
                  <a:gd name="T19" fmla="*/ 157 h 174"/>
                  <a:gd name="T20" fmla="*/ 82 w 232"/>
                  <a:gd name="T21" fmla="*/ 168 h 174"/>
                  <a:gd name="T22" fmla="*/ 106 w 232"/>
                  <a:gd name="T23" fmla="*/ 173 h 174"/>
                  <a:gd name="T24" fmla="*/ 128 w 232"/>
                  <a:gd name="T25" fmla="*/ 174 h 174"/>
                  <a:gd name="T26" fmla="*/ 147 w 232"/>
                  <a:gd name="T27" fmla="*/ 169 h 174"/>
                  <a:gd name="T28" fmla="*/ 165 w 232"/>
                  <a:gd name="T29" fmla="*/ 162 h 174"/>
                  <a:gd name="T30" fmla="*/ 182 w 232"/>
                  <a:gd name="T31" fmla="*/ 151 h 174"/>
                  <a:gd name="T32" fmla="*/ 197 w 232"/>
                  <a:gd name="T33" fmla="*/ 137 h 174"/>
                  <a:gd name="T34" fmla="*/ 210 w 232"/>
                  <a:gd name="T35" fmla="*/ 121 h 174"/>
                  <a:gd name="T36" fmla="*/ 221 w 232"/>
                  <a:gd name="T37" fmla="*/ 102 h 174"/>
                  <a:gd name="T38" fmla="*/ 229 w 232"/>
                  <a:gd name="T39" fmla="*/ 82 h 174"/>
                  <a:gd name="T40" fmla="*/ 231 w 232"/>
                  <a:gd name="T41" fmla="*/ 67 h 174"/>
                  <a:gd name="T42" fmla="*/ 230 w 232"/>
                  <a:gd name="T43" fmla="*/ 61 h 174"/>
                  <a:gd name="T44" fmla="*/ 229 w 232"/>
                  <a:gd name="T45" fmla="*/ 55 h 174"/>
                  <a:gd name="T46" fmla="*/ 227 w 232"/>
                  <a:gd name="T47" fmla="*/ 51 h 174"/>
                  <a:gd name="T48" fmla="*/ 225 w 232"/>
                  <a:gd name="T49" fmla="*/ 59 h 174"/>
                  <a:gd name="T50" fmla="*/ 219 w 232"/>
                  <a:gd name="T51" fmla="*/ 82 h 174"/>
                  <a:gd name="T52" fmla="*/ 209 w 232"/>
                  <a:gd name="T53" fmla="*/ 103 h 174"/>
                  <a:gd name="T54" fmla="*/ 197 w 232"/>
                  <a:gd name="T55" fmla="*/ 121 h 174"/>
                  <a:gd name="T56" fmla="*/ 183 w 232"/>
                  <a:gd name="T57" fmla="*/ 137 h 174"/>
                  <a:gd name="T58" fmla="*/ 167 w 232"/>
                  <a:gd name="T59" fmla="*/ 149 h 174"/>
                  <a:gd name="T60" fmla="*/ 148 w 232"/>
                  <a:gd name="T61" fmla="*/ 158 h 174"/>
                  <a:gd name="T62" fmla="*/ 128 w 232"/>
                  <a:gd name="T63" fmla="*/ 162 h 174"/>
                  <a:gd name="T64" fmla="*/ 107 w 232"/>
                  <a:gd name="T65" fmla="*/ 162 h 174"/>
                  <a:gd name="T66" fmla="*/ 85 w 232"/>
                  <a:gd name="T67" fmla="*/ 157 h 174"/>
                  <a:gd name="T68" fmla="*/ 66 w 232"/>
                  <a:gd name="T69" fmla="*/ 148 h 174"/>
                  <a:gd name="T70" fmla="*/ 48 w 232"/>
                  <a:gd name="T71" fmla="*/ 133 h 174"/>
                  <a:gd name="T72" fmla="*/ 34 w 232"/>
                  <a:gd name="T73" fmla="*/ 116 h 174"/>
                  <a:gd name="T74" fmla="*/ 22 w 232"/>
                  <a:gd name="T75" fmla="*/ 95 h 174"/>
                  <a:gd name="T76" fmla="*/ 14 w 232"/>
                  <a:gd name="T77" fmla="*/ 72 h 174"/>
                  <a:gd name="T78" fmla="*/ 10 w 232"/>
                  <a:gd name="T79" fmla="*/ 47 h 174"/>
                  <a:gd name="T80" fmla="*/ 9 w 232"/>
                  <a:gd name="T81" fmla="*/ 29 h 174"/>
                  <a:gd name="T82" fmla="*/ 10 w 232"/>
                  <a:gd name="T83" fmla="*/ 21 h 174"/>
                  <a:gd name="T84" fmla="*/ 11 w 232"/>
                  <a:gd name="T85" fmla="*/ 13 h 174"/>
                  <a:gd name="T86" fmla="*/ 12 w 232"/>
                  <a:gd name="T87" fmla="*/ 5 h 174"/>
                  <a:gd name="T88" fmla="*/ 11 w 232"/>
                  <a:gd name="T89" fmla="*/ 3 h 174"/>
                  <a:gd name="T90" fmla="*/ 8 w 232"/>
                  <a:gd name="T91" fmla="*/ 7 h 174"/>
                  <a:gd name="T92" fmla="*/ 5 w 232"/>
                  <a:gd name="T93" fmla="*/ 12 h 174"/>
                  <a:gd name="T94" fmla="*/ 2 w 232"/>
                  <a:gd name="T95" fmla="*/ 18 h 174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w 232"/>
                  <a:gd name="T145" fmla="*/ 0 h 174"/>
                  <a:gd name="T146" fmla="*/ 232 w 232"/>
                  <a:gd name="T147" fmla="*/ 174 h 174"/>
                </a:gdLst>
                <a:ahLst/>
                <a:cxnLst>
                  <a:cxn ang="T96">
                    <a:pos x="T0" y="T1"/>
                  </a:cxn>
                  <a:cxn ang="T97">
                    <a:pos x="T2" y="T3"/>
                  </a:cxn>
                  <a:cxn ang="T98">
                    <a:pos x="T4" y="T5"/>
                  </a:cxn>
                  <a:cxn ang="T99">
                    <a:pos x="T6" y="T7"/>
                  </a:cxn>
                  <a:cxn ang="T100">
                    <a:pos x="T8" y="T9"/>
                  </a:cxn>
                  <a:cxn ang="T101">
                    <a:pos x="T10" y="T11"/>
                  </a:cxn>
                  <a:cxn ang="T102">
                    <a:pos x="T12" y="T13"/>
                  </a:cxn>
                  <a:cxn ang="T103">
                    <a:pos x="T14" y="T15"/>
                  </a:cxn>
                  <a:cxn ang="T104">
                    <a:pos x="T16" y="T17"/>
                  </a:cxn>
                  <a:cxn ang="T105">
                    <a:pos x="T18" y="T19"/>
                  </a:cxn>
                  <a:cxn ang="T106">
                    <a:pos x="T20" y="T21"/>
                  </a:cxn>
                  <a:cxn ang="T107">
                    <a:pos x="T22" y="T23"/>
                  </a:cxn>
                  <a:cxn ang="T108">
                    <a:pos x="T24" y="T25"/>
                  </a:cxn>
                  <a:cxn ang="T109">
                    <a:pos x="T26" y="T27"/>
                  </a:cxn>
                  <a:cxn ang="T110">
                    <a:pos x="T28" y="T29"/>
                  </a:cxn>
                  <a:cxn ang="T111">
                    <a:pos x="T30" y="T31"/>
                  </a:cxn>
                  <a:cxn ang="T112">
                    <a:pos x="T32" y="T33"/>
                  </a:cxn>
                  <a:cxn ang="T113">
                    <a:pos x="T34" y="T35"/>
                  </a:cxn>
                  <a:cxn ang="T114">
                    <a:pos x="T36" y="T37"/>
                  </a:cxn>
                  <a:cxn ang="T115">
                    <a:pos x="T38" y="T39"/>
                  </a:cxn>
                  <a:cxn ang="T116">
                    <a:pos x="T40" y="T41"/>
                  </a:cxn>
                  <a:cxn ang="T117">
                    <a:pos x="T42" y="T43"/>
                  </a:cxn>
                  <a:cxn ang="T118">
                    <a:pos x="T44" y="T45"/>
                  </a:cxn>
                  <a:cxn ang="T119">
                    <a:pos x="T46" y="T47"/>
                  </a:cxn>
                  <a:cxn ang="T120">
                    <a:pos x="T48" y="T49"/>
                  </a:cxn>
                  <a:cxn ang="T121">
                    <a:pos x="T50" y="T51"/>
                  </a:cxn>
                  <a:cxn ang="T122">
                    <a:pos x="T52" y="T53"/>
                  </a:cxn>
                  <a:cxn ang="T123">
                    <a:pos x="T54" y="T55"/>
                  </a:cxn>
                  <a:cxn ang="T124">
                    <a:pos x="T56" y="T57"/>
                  </a:cxn>
                  <a:cxn ang="T125">
                    <a:pos x="T58" y="T59"/>
                  </a:cxn>
                  <a:cxn ang="T126">
                    <a:pos x="T60" y="T61"/>
                  </a:cxn>
                  <a:cxn ang="T127">
                    <a:pos x="T62" y="T63"/>
                  </a:cxn>
                  <a:cxn ang="T128">
                    <a:pos x="T64" y="T65"/>
                  </a:cxn>
                  <a:cxn ang="T129">
                    <a:pos x="T66" y="T67"/>
                  </a:cxn>
                  <a:cxn ang="T130">
                    <a:pos x="T68" y="T69"/>
                  </a:cxn>
                  <a:cxn ang="T131">
                    <a:pos x="T70" y="T71"/>
                  </a:cxn>
                  <a:cxn ang="T132">
                    <a:pos x="T72" y="T73"/>
                  </a:cxn>
                  <a:cxn ang="T133">
                    <a:pos x="T74" y="T75"/>
                  </a:cxn>
                  <a:cxn ang="T134">
                    <a:pos x="T76" y="T77"/>
                  </a:cxn>
                  <a:cxn ang="T135">
                    <a:pos x="T78" y="T79"/>
                  </a:cxn>
                  <a:cxn ang="T136">
                    <a:pos x="T80" y="T81"/>
                  </a:cxn>
                  <a:cxn ang="T137">
                    <a:pos x="T82" y="T83"/>
                  </a:cxn>
                  <a:cxn ang="T138">
                    <a:pos x="T84" y="T85"/>
                  </a:cxn>
                  <a:cxn ang="T139">
                    <a:pos x="T86" y="T87"/>
                  </a:cxn>
                  <a:cxn ang="T140">
                    <a:pos x="T88" y="T89"/>
                  </a:cxn>
                  <a:cxn ang="T141">
                    <a:pos x="T90" y="T91"/>
                  </a:cxn>
                  <a:cxn ang="T142">
                    <a:pos x="T92" y="T93"/>
                  </a:cxn>
                  <a:cxn ang="T143">
                    <a:pos x="T94" y="T95"/>
                  </a:cxn>
                </a:cxnLst>
                <a:rect l="T144" t="T145" r="T146" b="T147"/>
                <a:pathLst>
                  <a:path w="232" h="174">
                    <a:moveTo>
                      <a:pt x="1" y="21"/>
                    </a:moveTo>
                    <a:lnTo>
                      <a:pt x="1" y="22"/>
                    </a:lnTo>
                    <a:lnTo>
                      <a:pt x="0" y="24"/>
                    </a:lnTo>
                    <a:lnTo>
                      <a:pt x="0" y="25"/>
                    </a:lnTo>
                    <a:lnTo>
                      <a:pt x="0" y="27"/>
                    </a:lnTo>
                    <a:lnTo>
                      <a:pt x="0" y="29"/>
                    </a:lnTo>
                    <a:lnTo>
                      <a:pt x="0" y="30"/>
                    </a:lnTo>
                    <a:lnTo>
                      <a:pt x="0" y="33"/>
                    </a:lnTo>
                    <a:lnTo>
                      <a:pt x="0" y="34"/>
                    </a:lnTo>
                    <a:lnTo>
                      <a:pt x="1" y="48"/>
                    </a:lnTo>
                    <a:lnTo>
                      <a:pt x="3" y="63"/>
                    </a:lnTo>
                    <a:lnTo>
                      <a:pt x="5" y="76"/>
                    </a:lnTo>
                    <a:lnTo>
                      <a:pt x="9" y="89"/>
                    </a:lnTo>
                    <a:lnTo>
                      <a:pt x="14" y="101"/>
                    </a:lnTo>
                    <a:lnTo>
                      <a:pt x="20" y="112"/>
                    </a:lnTo>
                    <a:lnTo>
                      <a:pt x="27" y="122"/>
                    </a:lnTo>
                    <a:lnTo>
                      <a:pt x="34" y="133"/>
                    </a:lnTo>
                    <a:lnTo>
                      <a:pt x="43" y="142"/>
                    </a:lnTo>
                    <a:lnTo>
                      <a:pt x="52" y="150"/>
                    </a:lnTo>
                    <a:lnTo>
                      <a:pt x="61" y="157"/>
                    </a:lnTo>
                    <a:lnTo>
                      <a:pt x="72" y="163"/>
                    </a:lnTo>
                    <a:lnTo>
                      <a:pt x="82" y="168"/>
                    </a:lnTo>
                    <a:lnTo>
                      <a:pt x="95" y="172"/>
                    </a:lnTo>
                    <a:lnTo>
                      <a:pt x="106" y="173"/>
                    </a:lnTo>
                    <a:lnTo>
                      <a:pt x="118" y="174"/>
                    </a:lnTo>
                    <a:lnTo>
                      <a:pt x="128" y="174"/>
                    </a:lnTo>
                    <a:lnTo>
                      <a:pt x="138" y="172"/>
                    </a:lnTo>
                    <a:lnTo>
                      <a:pt x="147" y="169"/>
                    </a:lnTo>
                    <a:lnTo>
                      <a:pt x="157" y="167"/>
                    </a:lnTo>
                    <a:lnTo>
                      <a:pt x="165" y="162"/>
                    </a:lnTo>
                    <a:lnTo>
                      <a:pt x="174" y="157"/>
                    </a:lnTo>
                    <a:lnTo>
                      <a:pt x="182" y="151"/>
                    </a:lnTo>
                    <a:lnTo>
                      <a:pt x="190" y="145"/>
                    </a:lnTo>
                    <a:lnTo>
                      <a:pt x="197" y="137"/>
                    </a:lnTo>
                    <a:lnTo>
                      <a:pt x="204" y="130"/>
                    </a:lnTo>
                    <a:lnTo>
                      <a:pt x="210" y="121"/>
                    </a:lnTo>
                    <a:lnTo>
                      <a:pt x="216" y="112"/>
                    </a:lnTo>
                    <a:lnTo>
                      <a:pt x="221" y="102"/>
                    </a:lnTo>
                    <a:lnTo>
                      <a:pt x="225" y="93"/>
                    </a:lnTo>
                    <a:lnTo>
                      <a:pt x="229" y="82"/>
                    </a:lnTo>
                    <a:lnTo>
                      <a:pt x="232" y="71"/>
                    </a:lnTo>
                    <a:lnTo>
                      <a:pt x="231" y="67"/>
                    </a:lnTo>
                    <a:lnTo>
                      <a:pt x="231" y="65"/>
                    </a:lnTo>
                    <a:lnTo>
                      <a:pt x="230" y="61"/>
                    </a:lnTo>
                    <a:lnTo>
                      <a:pt x="230" y="59"/>
                    </a:lnTo>
                    <a:lnTo>
                      <a:pt x="229" y="55"/>
                    </a:lnTo>
                    <a:lnTo>
                      <a:pt x="228" y="53"/>
                    </a:lnTo>
                    <a:lnTo>
                      <a:pt x="227" y="51"/>
                    </a:lnTo>
                    <a:lnTo>
                      <a:pt x="226" y="47"/>
                    </a:lnTo>
                    <a:lnTo>
                      <a:pt x="225" y="59"/>
                    </a:lnTo>
                    <a:lnTo>
                      <a:pt x="223" y="71"/>
                    </a:lnTo>
                    <a:lnTo>
                      <a:pt x="219" y="82"/>
                    </a:lnTo>
                    <a:lnTo>
                      <a:pt x="215" y="93"/>
                    </a:lnTo>
                    <a:lnTo>
                      <a:pt x="209" y="103"/>
                    </a:lnTo>
                    <a:lnTo>
                      <a:pt x="204" y="113"/>
                    </a:lnTo>
                    <a:lnTo>
                      <a:pt x="197" y="121"/>
                    </a:lnTo>
                    <a:lnTo>
                      <a:pt x="191" y="130"/>
                    </a:lnTo>
                    <a:lnTo>
                      <a:pt x="183" y="137"/>
                    </a:lnTo>
                    <a:lnTo>
                      <a:pt x="175" y="144"/>
                    </a:lnTo>
                    <a:lnTo>
                      <a:pt x="167" y="149"/>
                    </a:lnTo>
                    <a:lnTo>
                      <a:pt x="158" y="155"/>
                    </a:lnTo>
                    <a:lnTo>
                      <a:pt x="148" y="158"/>
                    </a:lnTo>
                    <a:lnTo>
                      <a:pt x="139" y="161"/>
                    </a:lnTo>
                    <a:lnTo>
                      <a:pt x="128" y="162"/>
                    </a:lnTo>
                    <a:lnTo>
                      <a:pt x="118" y="163"/>
                    </a:lnTo>
                    <a:lnTo>
                      <a:pt x="107" y="162"/>
                    </a:lnTo>
                    <a:lnTo>
                      <a:pt x="96" y="161"/>
                    </a:lnTo>
                    <a:lnTo>
                      <a:pt x="85" y="157"/>
                    </a:lnTo>
                    <a:lnTo>
                      <a:pt x="75" y="152"/>
                    </a:lnTo>
                    <a:lnTo>
                      <a:pt x="66" y="148"/>
                    </a:lnTo>
                    <a:lnTo>
                      <a:pt x="57" y="142"/>
                    </a:lnTo>
                    <a:lnTo>
                      <a:pt x="48" y="133"/>
                    </a:lnTo>
                    <a:lnTo>
                      <a:pt x="41" y="125"/>
                    </a:lnTo>
                    <a:lnTo>
                      <a:pt x="34" y="116"/>
                    </a:lnTo>
                    <a:lnTo>
                      <a:pt x="28" y="106"/>
                    </a:lnTo>
                    <a:lnTo>
                      <a:pt x="22" y="95"/>
                    </a:lnTo>
                    <a:lnTo>
                      <a:pt x="18" y="84"/>
                    </a:lnTo>
                    <a:lnTo>
                      <a:pt x="14" y="72"/>
                    </a:lnTo>
                    <a:lnTo>
                      <a:pt x="11" y="60"/>
                    </a:lnTo>
                    <a:lnTo>
                      <a:pt x="10" y="47"/>
                    </a:lnTo>
                    <a:lnTo>
                      <a:pt x="9" y="34"/>
                    </a:lnTo>
                    <a:lnTo>
                      <a:pt x="9" y="29"/>
                    </a:lnTo>
                    <a:lnTo>
                      <a:pt x="9" y="25"/>
                    </a:lnTo>
                    <a:lnTo>
                      <a:pt x="10" y="21"/>
                    </a:lnTo>
                    <a:lnTo>
                      <a:pt x="10" y="17"/>
                    </a:lnTo>
                    <a:lnTo>
                      <a:pt x="11" y="13"/>
                    </a:lnTo>
                    <a:lnTo>
                      <a:pt x="11" y="9"/>
                    </a:lnTo>
                    <a:lnTo>
                      <a:pt x="12" y="5"/>
                    </a:lnTo>
                    <a:lnTo>
                      <a:pt x="13" y="0"/>
                    </a:lnTo>
                    <a:lnTo>
                      <a:pt x="11" y="3"/>
                    </a:lnTo>
                    <a:lnTo>
                      <a:pt x="10" y="5"/>
                    </a:lnTo>
                    <a:lnTo>
                      <a:pt x="8" y="7"/>
                    </a:lnTo>
                    <a:lnTo>
                      <a:pt x="6" y="10"/>
                    </a:lnTo>
                    <a:lnTo>
                      <a:pt x="5" y="12"/>
                    </a:lnTo>
                    <a:lnTo>
                      <a:pt x="4" y="15"/>
                    </a:lnTo>
                    <a:lnTo>
                      <a:pt x="2" y="18"/>
                    </a:lnTo>
                    <a:lnTo>
                      <a:pt x="1" y="21"/>
                    </a:lnTo>
                    <a:close/>
                  </a:path>
                </a:pathLst>
              </a:custGeom>
              <a:solidFill>
                <a:srgbClr val="F5C39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5" name="Freeform 224"/>
              <p:cNvSpPr>
                <a:spLocks/>
              </p:cNvSpPr>
              <p:nvPr/>
            </p:nvSpPr>
            <p:spPr bwMode="auto">
              <a:xfrm>
                <a:off x="1139" y="2652"/>
                <a:ext cx="45" cy="30"/>
              </a:xfrm>
              <a:custGeom>
                <a:avLst/>
                <a:gdLst>
                  <a:gd name="T0" fmla="*/ 1 w 225"/>
                  <a:gd name="T1" fmla="*/ 21 h 176"/>
                  <a:gd name="T2" fmla="*/ 0 w 225"/>
                  <a:gd name="T3" fmla="*/ 27 h 176"/>
                  <a:gd name="T4" fmla="*/ 0 w 225"/>
                  <a:gd name="T5" fmla="*/ 33 h 176"/>
                  <a:gd name="T6" fmla="*/ 0 w 225"/>
                  <a:gd name="T7" fmla="*/ 38 h 176"/>
                  <a:gd name="T8" fmla="*/ 0 w 225"/>
                  <a:gd name="T9" fmla="*/ 55 h 176"/>
                  <a:gd name="T10" fmla="*/ 5 w 225"/>
                  <a:gd name="T11" fmla="*/ 81 h 176"/>
                  <a:gd name="T12" fmla="*/ 13 w 225"/>
                  <a:gd name="T13" fmla="*/ 107 h 176"/>
                  <a:gd name="T14" fmla="*/ 25 w 225"/>
                  <a:gd name="T15" fmla="*/ 128 h 176"/>
                  <a:gd name="T16" fmla="*/ 41 w 225"/>
                  <a:gd name="T17" fmla="*/ 146 h 176"/>
                  <a:gd name="T18" fmla="*/ 59 w 225"/>
                  <a:gd name="T19" fmla="*/ 160 h 176"/>
                  <a:gd name="T20" fmla="*/ 79 w 225"/>
                  <a:gd name="T21" fmla="*/ 170 h 176"/>
                  <a:gd name="T22" fmla="*/ 102 w 225"/>
                  <a:gd name="T23" fmla="*/ 176 h 176"/>
                  <a:gd name="T24" fmla="*/ 123 w 225"/>
                  <a:gd name="T25" fmla="*/ 176 h 176"/>
                  <a:gd name="T26" fmla="*/ 143 w 225"/>
                  <a:gd name="T27" fmla="*/ 172 h 176"/>
                  <a:gd name="T28" fmla="*/ 161 w 225"/>
                  <a:gd name="T29" fmla="*/ 164 h 176"/>
                  <a:gd name="T30" fmla="*/ 178 w 225"/>
                  <a:gd name="T31" fmla="*/ 152 h 176"/>
                  <a:gd name="T32" fmla="*/ 192 w 225"/>
                  <a:gd name="T33" fmla="*/ 138 h 176"/>
                  <a:gd name="T34" fmla="*/ 205 w 225"/>
                  <a:gd name="T35" fmla="*/ 120 h 176"/>
                  <a:gd name="T36" fmla="*/ 215 w 225"/>
                  <a:gd name="T37" fmla="*/ 101 h 176"/>
                  <a:gd name="T38" fmla="*/ 222 w 225"/>
                  <a:gd name="T39" fmla="*/ 79 h 176"/>
                  <a:gd name="T40" fmla="*/ 224 w 225"/>
                  <a:gd name="T41" fmla="*/ 63 h 176"/>
                  <a:gd name="T42" fmla="*/ 222 w 225"/>
                  <a:gd name="T43" fmla="*/ 59 h 176"/>
                  <a:gd name="T44" fmla="*/ 221 w 225"/>
                  <a:gd name="T45" fmla="*/ 53 h 176"/>
                  <a:gd name="T46" fmla="*/ 219 w 225"/>
                  <a:gd name="T47" fmla="*/ 47 h 176"/>
                  <a:gd name="T48" fmla="*/ 217 w 225"/>
                  <a:gd name="T49" fmla="*/ 56 h 176"/>
                  <a:gd name="T50" fmla="*/ 212 w 225"/>
                  <a:gd name="T51" fmla="*/ 80 h 176"/>
                  <a:gd name="T52" fmla="*/ 203 w 225"/>
                  <a:gd name="T53" fmla="*/ 102 h 176"/>
                  <a:gd name="T54" fmla="*/ 192 w 225"/>
                  <a:gd name="T55" fmla="*/ 122 h 176"/>
                  <a:gd name="T56" fmla="*/ 178 w 225"/>
                  <a:gd name="T57" fmla="*/ 138 h 176"/>
                  <a:gd name="T58" fmla="*/ 162 w 225"/>
                  <a:gd name="T59" fmla="*/ 151 h 176"/>
                  <a:gd name="T60" fmla="*/ 144 w 225"/>
                  <a:gd name="T61" fmla="*/ 160 h 176"/>
                  <a:gd name="T62" fmla="*/ 124 w 225"/>
                  <a:gd name="T63" fmla="*/ 165 h 176"/>
                  <a:gd name="T64" fmla="*/ 103 w 225"/>
                  <a:gd name="T65" fmla="*/ 165 h 176"/>
                  <a:gd name="T66" fmla="*/ 81 w 225"/>
                  <a:gd name="T67" fmla="*/ 160 h 176"/>
                  <a:gd name="T68" fmla="*/ 63 w 225"/>
                  <a:gd name="T69" fmla="*/ 151 h 176"/>
                  <a:gd name="T70" fmla="*/ 46 w 225"/>
                  <a:gd name="T71" fmla="*/ 138 h 176"/>
                  <a:gd name="T72" fmla="*/ 32 w 225"/>
                  <a:gd name="T73" fmla="*/ 121 h 176"/>
                  <a:gd name="T74" fmla="*/ 21 w 225"/>
                  <a:gd name="T75" fmla="*/ 101 h 176"/>
                  <a:gd name="T76" fmla="*/ 13 w 225"/>
                  <a:gd name="T77" fmla="*/ 79 h 176"/>
                  <a:gd name="T78" fmla="*/ 9 w 225"/>
                  <a:gd name="T79" fmla="*/ 55 h 176"/>
                  <a:gd name="T80" fmla="*/ 9 w 225"/>
                  <a:gd name="T81" fmla="*/ 36 h 176"/>
                  <a:gd name="T82" fmla="*/ 10 w 225"/>
                  <a:gd name="T83" fmla="*/ 25 h 176"/>
                  <a:gd name="T84" fmla="*/ 11 w 225"/>
                  <a:gd name="T85" fmla="*/ 15 h 176"/>
                  <a:gd name="T86" fmla="*/ 13 w 225"/>
                  <a:gd name="T87" fmla="*/ 5 h 176"/>
                  <a:gd name="T88" fmla="*/ 13 w 225"/>
                  <a:gd name="T89" fmla="*/ 2 h 176"/>
                  <a:gd name="T90" fmla="*/ 9 w 225"/>
                  <a:gd name="T91" fmla="*/ 7 h 176"/>
                  <a:gd name="T92" fmla="*/ 6 w 225"/>
                  <a:gd name="T93" fmla="*/ 11 h 176"/>
                  <a:gd name="T94" fmla="*/ 3 w 225"/>
                  <a:gd name="T95" fmla="*/ 15 h 17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w 225"/>
                  <a:gd name="T145" fmla="*/ 0 h 176"/>
                  <a:gd name="T146" fmla="*/ 225 w 225"/>
                  <a:gd name="T147" fmla="*/ 176 h 176"/>
                </a:gdLst>
                <a:ahLst/>
                <a:cxnLst>
                  <a:cxn ang="T96">
                    <a:pos x="T0" y="T1"/>
                  </a:cxn>
                  <a:cxn ang="T97">
                    <a:pos x="T2" y="T3"/>
                  </a:cxn>
                  <a:cxn ang="T98">
                    <a:pos x="T4" y="T5"/>
                  </a:cxn>
                  <a:cxn ang="T99">
                    <a:pos x="T6" y="T7"/>
                  </a:cxn>
                  <a:cxn ang="T100">
                    <a:pos x="T8" y="T9"/>
                  </a:cxn>
                  <a:cxn ang="T101">
                    <a:pos x="T10" y="T11"/>
                  </a:cxn>
                  <a:cxn ang="T102">
                    <a:pos x="T12" y="T13"/>
                  </a:cxn>
                  <a:cxn ang="T103">
                    <a:pos x="T14" y="T15"/>
                  </a:cxn>
                  <a:cxn ang="T104">
                    <a:pos x="T16" y="T17"/>
                  </a:cxn>
                  <a:cxn ang="T105">
                    <a:pos x="T18" y="T19"/>
                  </a:cxn>
                  <a:cxn ang="T106">
                    <a:pos x="T20" y="T21"/>
                  </a:cxn>
                  <a:cxn ang="T107">
                    <a:pos x="T22" y="T23"/>
                  </a:cxn>
                  <a:cxn ang="T108">
                    <a:pos x="T24" y="T25"/>
                  </a:cxn>
                  <a:cxn ang="T109">
                    <a:pos x="T26" y="T27"/>
                  </a:cxn>
                  <a:cxn ang="T110">
                    <a:pos x="T28" y="T29"/>
                  </a:cxn>
                  <a:cxn ang="T111">
                    <a:pos x="T30" y="T31"/>
                  </a:cxn>
                  <a:cxn ang="T112">
                    <a:pos x="T32" y="T33"/>
                  </a:cxn>
                  <a:cxn ang="T113">
                    <a:pos x="T34" y="T35"/>
                  </a:cxn>
                  <a:cxn ang="T114">
                    <a:pos x="T36" y="T37"/>
                  </a:cxn>
                  <a:cxn ang="T115">
                    <a:pos x="T38" y="T39"/>
                  </a:cxn>
                  <a:cxn ang="T116">
                    <a:pos x="T40" y="T41"/>
                  </a:cxn>
                  <a:cxn ang="T117">
                    <a:pos x="T42" y="T43"/>
                  </a:cxn>
                  <a:cxn ang="T118">
                    <a:pos x="T44" y="T45"/>
                  </a:cxn>
                  <a:cxn ang="T119">
                    <a:pos x="T46" y="T47"/>
                  </a:cxn>
                  <a:cxn ang="T120">
                    <a:pos x="T48" y="T49"/>
                  </a:cxn>
                  <a:cxn ang="T121">
                    <a:pos x="T50" y="T51"/>
                  </a:cxn>
                  <a:cxn ang="T122">
                    <a:pos x="T52" y="T53"/>
                  </a:cxn>
                  <a:cxn ang="T123">
                    <a:pos x="T54" y="T55"/>
                  </a:cxn>
                  <a:cxn ang="T124">
                    <a:pos x="T56" y="T57"/>
                  </a:cxn>
                  <a:cxn ang="T125">
                    <a:pos x="T58" y="T59"/>
                  </a:cxn>
                  <a:cxn ang="T126">
                    <a:pos x="T60" y="T61"/>
                  </a:cxn>
                  <a:cxn ang="T127">
                    <a:pos x="T62" y="T63"/>
                  </a:cxn>
                  <a:cxn ang="T128">
                    <a:pos x="T64" y="T65"/>
                  </a:cxn>
                  <a:cxn ang="T129">
                    <a:pos x="T66" y="T67"/>
                  </a:cxn>
                  <a:cxn ang="T130">
                    <a:pos x="T68" y="T69"/>
                  </a:cxn>
                  <a:cxn ang="T131">
                    <a:pos x="T70" y="T71"/>
                  </a:cxn>
                  <a:cxn ang="T132">
                    <a:pos x="T72" y="T73"/>
                  </a:cxn>
                  <a:cxn ang="T133">
                    <a:pos x="T74" y="T75"/>
                  </a:cxn>
                  <a:cxn ang="T134">
                    <a:pos x="T76" y="T77"/>
                  </a:cxn>
                  <a:cxn ang="T135">
                    <a:pos x="T78" y="T79"/>
                  </a:cxn>
                  <a:cxn ang="T136">
                    <a:pos x="T80" y="T81"/>
                  </a:cxn>
                  <a:cxn ang="T137">
                    <a:pos x="T82" y="T83"/>
                  </a:cxn>
                  <a:cxn ang="T138">
                    <a:pos x="T84" y="T85"/>
                  </a:cxn>
                  <a:cxn ang="T139">
                    <a:pos x="T86" y="T87"/>
                  </a:cxn>
                  <a:cxn ang="T140">
                    <a:pos x="T88" y="T89"/>
                  </a:cxn>
                  <a:cxn ang="T141">
                    <a:pos x="T90" y="T91"/>
                  </a:cxn>
                  <a:cxn ang="T142">
                    <a:pos x="T92" y="T93"/>
                  </a:cxn>
                  <a:cxn ang="T143">
                    <a:pos x="T94" y="T95"/>
                  </a:cxn>
                </a:cxnLst>
                <a:rect l="T144" t="T145" r="T146" b="T147"/>
                <a:pathLst>
                  <a:path w="225" h="176">
                    <a:moveTo>
                      <a:pt x="1" y="18"/>
                    </a:moveTo>
                    <a:lnTo>
                      <a:pt x="1" y="21"/>
                    </a:lnTo>
                    <a:lnTo>
                      <a:pt x="1" y="24"/>
                    </a:lnTo>
                    <a:lnTo>
                      <a:pt x="0" y="27"/>
                    </a:lnTo>
                    <a:lnTo>
                      <a:pt x="0" y="30"/>
                    </a:lnTo>
                    <a:lnTo>
                      <a:pt x="0" y="33"/>
                    </a:lnTo>
                    <a:lnTo>
                      <a:pt x="0" y="36"/>
                    </a:lnTo>
                    <a:lnTo>
                      <a:pt x="0" y="38"/>
                    </a:lnTo>
                    <a:lnTo>
                      <a:pt x="0" y="42"/>
                    </a:lnTo>
                    <a:lnTo>
                      <a:pt x="0" y="55"/>
                    </a:lnTo>
                    <a:lnTo>
                      <a:pt x="2" y="69"/>
                    </a:lnTo>
                    <a:lnTo>
                      <a:pt x="5" y="81"/>
                    </a:lnTo>
                    <a:lnTo>
                      <a:pt x="9" y="95"/>
                    </a:lnTo>
                    <a:lnTo>
                      <a:pt x="13" y="107"/>
                    </a:lnTo>
                    <a:lnTo>
                      <a:pt x="19" y="117"/>
                    </a:lnTo>
                    <a:lnTo>
                      <a:pt x="25" y="128"/>
                    </a:lnTo>
                    <a:lnTo>
                      <a:pt x="33" y="138"/>
                    </a:lnTo>
                    <a:lnTo>
                      <a:pt x="41" y="146"/>
                    </a:lnTo>
                    <a:lnTo>
                      <a:pt x="49" y="153"/>
                    </a:lnTo>
                    <a:lnTo>
                      <a:pt x="59" y="160"/>
                    </a:lnTo>
                    <a:lnTo>
                      <a:pt x="68" y="166"/>
                    </a:lnTo>
                    <a:lnTo>
                      <a:pt x="79" y="170"/>
                    </a:lnTo>
                    <a:lnTo>
                      <a:pt x="90" y="174"/>
                    </a:lnTo>
                    <a:lnTo>
                      <a:pt x="102" y="176"/>
                    </a:lnTo>
                    <a:lnTo>
                      <a:pt x="113" y="176"/>
                    </a:lnTo>
                    <a:lnTo>
                      <a:pt x="123" y="176"/>
                    </a:lnTo>
                    <a:lnTo>
                      <a:pt x="133" y="175"/>
                    </a:lnTo>
                    <a:lnTo>
                      <a:pt x="143" y="172"/>
                    </a:lnTo>
                    <a:lnTo>
                      <a:pt x="152" y="169"/>
                    </a:lnTo>
                    <a:lnTo>
                      <a:pt x="161" y="164"/>
                    </a:lnTo>
                    <a:lnTo>
                      <a:pt x="170" y="158"/>
                    </a:lnTo>
                    <a:lnTo>
                      <a:pt x="178" y="152"/>
                    </a:lnTo>
                    <a:lnTo>
                      <a:pt x="185" y="145"/>
                    </a:lnTo>
                    <a:lnTo>
                      <a:pt x="192" y="138"/>
                    </a:lnTo>
                    <a:lnTo>
                      <a:pt x="199" y="129"/>
                    </a:lnTo>
                    <a:lnTo>
                      <a:pt x="205" y="120"/>
                    </a:lnTo>
                    <a:lnTo>
                      <a:pt x="211" y="110"/>
                    </a:lnTo>
                    <a:lnTo>
                      <a:pt x="215" y="101"/>
                    </a:lnTo>
                    <a:lnTo>
                      <a:pt x="219" y="90"/>
                    </a:lnTo>
                    <a:lnTo>
                      <a:pt x="222" y="79"/>
                    </a:lnTo>
                    <a:lnTo>
                      <a:pt x="225" y="67"/>
                    </a:lnTo>
                    <a:lnTo>
                      <a:pt x="224" y="63"/>
                    </a:lnTo>
                    <a:lnTo>
                      <a:pt x="223" y="61"/>
                    </a:lnTo>
                    <a:lnTo>
                      <a:pt x="222" y="59"/>
                    </a:lnTo>
                    <a:lnTo>
                      <a:pt x="221" y="55"/>
                    </a:lnTo>
                    <a:lnTo>
                      <a:pt x="221" y="53"/>
                    </a:lnTo>
                    <a:lnTo>
                      <a:pt x="220" y="49"/>
                    </a:lnTo>
                    <a:lnTo>
                      <a:pt x="219" y="47"/>
                    </a:lnTo>
                    <a:lnTo>
                      <a:pt x="218" y="44"/>
                    </a:lnTo>
                    <a:lnTo>
                      <a:pt x="217" y="56"/>
                    </a:lnTo>
                    <a:lnTo>
                      <a:pt x="215" y="68"/>
                    </a:lnTo>
                    <a:lnTo>
                      <a:pt x="212" y="80"/>
                    </a:lnTo>
                    <a:lnTo>
                      <a:pt x="209" y="91"/>
                    </a:lnTo>
                    <a:lnTo>
                      <a:pt x="203" y="102"/>
                    </a:lnTo>
                    <a:lnTo>
                      <a:pt x="198" y="113"/>
                    </a:lnTo>
                    <a:lnTo>
                      <a:pt x="192" y="122"/>
                    </a:lnTo>
                    <a:lnTo>
                      <a:pt x="186" y="130"/>
                    </a:lnTo>
                    <a:lnTo>
                      <a:pt x="178" y="138"/>
                    </a:lnTo>
                    <a:lnTo>
                      <a:pt x="170" y="145"/>
                    </a:lnTo>
                    <a:lnTo>
                      <a:pt x="162" y="151"/>
                    </a:lnTo>
                    <a:lnTo>
                      <a:pt x="153" y="157"/>
                    </a:lnTo>
                    <a:lnTo>
                      <a:pt x="144" y="160"/>
                    </a:lnTo>
                    <a:lnTo>
                      <a:pt x="134" y="163"/>
                    </a:lnTo>
                    <a:lnTo>
                      <a:pt x="124" y="165"/>
                    </a:lnTo>
                    <a:lnTo>
                      <a:pt x="113" y="165"/>
                    </a:lnTo>
                    <a:lnTo>
                      <a:pt x="103" y="165"/>
                    </a:lnTo>
                    <a:lnTo>
                      <a:pt x="92" y="163"/>
                    </a:lnTo>
                    <a:lnTo>
                      <a:pt x="81" y="160"/>
                    </a:lnTo>
                    <a:lnTo>
                      <a:pt x="72" y="156"/>
                    </a:lnTo>
                    <a:lnTo>
                      <a:pt x="63" y="151"/>
                    </a:lnTo>
                    <a:lnTo>
                      <a:pt x="54" y="145"/>
                    </a:lnTo>
                    <a:lnTo>
                      <a:pt x="46" y="138"/>
                    </a:lnTo>
                    <a:lnTo>
                      <a:pt x="39" y="129"/>
                    </a:lnTo>
                    <a:lnTo>
                      <a:pt x="32" y="121"/>
                    </a:lnTo>
                    <a:lnTo>
                      <a:pt x="26" y="111"/>
                    </a:lnTo>
                    <a:lnTo>
                      <a:pt x="21" y="101"/>
                    </a:lnTo>
                    <a:lnTo>
                      <a:pt x="17" y="90"/>
                    </a:lnTo>
                    <a:lnTo>
                      <a:pt x="13" y="79"/>
                    </a:lnTo>
                    <a:lnTo>
                      <a:pt x="11" y="67"/>
                    </a:lnTo>
                    <a:lnTo>
                      <a:pt x="9" y="55"/>
                    </a:lnTo>
                    <a:lnTo>
                      <a:pt x="9" y="42"/>
                    </a:lnTo>
                    <a:lnTo>
                      <a:pt x="9" y="36"/>
                    </a:lnTo>
                    <a:lnTo>
                      <a:pt x="9" y="31"/>
                    </a:lnTo>
                    <a:lnTo>
                      <a:pt x="10" y="25"/>
                    </a:lnTo>
                    <a:lnTo>
                      <a:pt x="10" y="20"/>
                    </a:lnTo>
                    <a:lnTo>
                      <a:pt x="11" y="15"/>
                    </a:lnTo>
                    <a:lnTo>
                      <a:pt x="12" y="9"/>
                    </a:lnTo>
                    <a:lnTo>
                      <a:pt x="13" y="5"/>
                    </a:lnTo>
                    <a:lnTo>
                      <a:pt x="15" y="0"/>
                    </a:lnTo>
                    <a:lnTo>
                      <a:pt x="13" y="2"/>
                    </a:lnTo>
                    <a:lnTo>
                      <a:pt x="11" y="5"/>
                    </a:lnTo>
                    <a:lnTo>
                      <a:pt x="9" y="7"/>
                    </a:lnTo>
                    <a:lnTo>
                      <a:pt x="8" y="8"/>
                    </a:lnTo>
                    <a:lnTo>
                      <a:pt x="6" y="11"/>
                    </a:lnTo>
                    <a:lnTo>
                      <a:pt x="5" y="13"/>
                    </a:lnTo>
                    <a:lnTo>
                      <a:pt x="3" y="15"/>
                    </a:lnTo>
                    <a:lnTo>
                      <a:pt x="1" y="18"/>
                    </a:lnTo>
                    <a:close/>
                  </a:path>
                </a:pathLst>
              </a:custGeom>
              <a:solidFill>
                <a:srgbClr val="F5C6A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6" name="Freeform 225"/>
              <p:cNvSpPr>
                <a:spLocks/>
              </p:cNvSpPr>
              <p:nvPr/>
            </p:nvSpPr>
            <p:spPr bwMode="auto">
              <a:xfrm>
                <a:off x="1140" y="2651"/>
                <a:ext cx="43" cy="30"/>
              </a:xfrm>
              <a:custGeom>
                <a:avLst/>
                <a:gdLst>
                  <a:gd name="T0" fmla="*/ 3 w 217"/>
                  <a:gd name="T1" fmla="*/ 22 h 180"/>
                  <a:gd name="T2" fmla="*/ 2 w 217"/>
                  <a:gd name="T3" fmla="*/ 30 h 180"/>
                  <a:gd name="T4" fmla="*/ 1 w 217"/>
                  <a:gd name="T5" fmla="*/ 38 h 180"/>
                  <a:gd name="T6" fmla="*/ 0 w 217"/>
                  <a:gd name="T7" fmla="*/ 46 h 180"/>
                  <a:gd name="T8" fmla="*/ 1 w 217"/>
                  <a:gd name="T9" fmla="*/ 64 h 180"/>
                  <a:gd name="T10" fmla="*/ 5 w 217"/>
                  <a:gd name="T11" fmla="*/ 89 h 180"/>
                  <a:gd name="T12" fmla="*/ 13 w 217"/>
                  <a:gd name="T13" fmla="*/ 112 h 180"/>
                  <a:gd name="T14" fmla="*/ 25 w 217"/>
                  <a:gd name="T15" fmla="*/ 133 h 180"/>
                  <a:gd name="T16" fmla="*/ 39 w 217"/>
                  <a:gd name="T17" fmla="*/ 150 h 180"/>
                  <a:gd name="T18" fmla="*/ 57 w 217"/>
                  <a:gd name="T19" fmla="*/ 165 h 180"/>
                  <a:gd name="T20" fmla="*/ 76 w 217"/>
                  <a:gd name="T21" fmla="*/ 174 h 180"/>
                  <a:gd name="T22" fmla="*/ 98 w 217"/>
                  <a:gd name="T23" fmla="*/ 179 h 180"/>
                  <a:gd name="T24" fmla="*/ 119 w 217"/>
                  <a:gd name="T25" fmla="*/ 179 h 180"/>
                  <a:gd name="T26" fmla="*/ 139 w 217"/>
                  <a:gd name="T27" fmla="*/ 175 h 180"/>
                  <a:gd name="T28" fmla="*/ 158 w 217"/>
                  <a:gd name="T29" fmla="*/ 167 h 180"/>
                  <a:gd name="T30" fmla="*/ 174 w 217"/>
                  <a:gd name="T31" fmla="*/ 154 h 180"/>
                  <a:gd name="T32" fmla="*/ 188 w 217"/>
                  <a:gd name="T33" fmla="*/ 138 h 180"/>
                  <a:gd name="T34" fmla="*/ 200 w 217"/>
                  <a:gd name="T35" fmla="*/ 120 h 180"/>
                  <a:gd name="T36" fmla="*/ 210 w 217"/>
                  <a:gd name="T37" fmla="*/ 99 h 180"/>
                  <a:gd name="T38" fmla="*/ 216 w 217"/>
                  <a:gd name="T39" fmla="*/ 76 h 180"/>
                  <a:gd name="T40" fmla="*/ 217 w 217"/>
                  <a:gd name="T41" fmla="*/ 62 h 180"/>
                  <a:gd name="T42" fmla="*/ 215 w 217"/>
                  <a:gd name="T43" fmla="*/ 56 h 180"/>
                  <a:gd name="T44" fmla="*/ 212 w 217"/>
                  <a:gd name="T45" fmla="*/ 50 h 180"/>
                  <a:gd name="T46" fmla="*/ 210 w 217"/>
                  <a:gd name="T47" fmla="*/ 45 h 180"/>
                  <a:gd name="T48" fmla="*/ 209 w 217"/>
                  <a:gd name="T49" fmla="*/ 44 h 180"/>
                  <a:gd name="T50" fmla="*/ 209 w 217"/>
                  <a:gd name="T51" fmla="*/ 45 h 180"/>
                  <a:gd name="T52" fmla="*/ 209 w 217"/>
                  <a:gd name="T53" fmla="*/ 47 h 180"/>
                  <a:gd name="T54" fmla="*/ 209 w 217"/>
                  <a:gd name="T55" fmla="*/ 50 h 180"/>
                  <a:gd name="T56" fmla="*/ 209 w 217"/>
                  <a:gd name="T57" fmla="*/ 63 h 180"/>
                  <a:gd name="T58" fmla="*/ 205 w 217"/>
                  <a:gd name="T59" fmla="*/ 86 h 180"/>
                  <a:gd name="T60" fmla="*/ 196 w 217"/>
                  <a:gd name="T61" fmla="*/ 107 h 180"/>
                  <a:gd name="T62" fmla="*/ 185 w 217"/>
                  <a:gd name="T63" fmla="*/ 126 h 180"/>
                  <a:gd name="T64" fmla="*/ 172 w 217"/>
                  <a:gd name="T65" fmla="*/ 142 h 180"/>
                  <a:gd name="T66" fmla="*/ 156 w 217"/>
                  <a:gd name="T67" fmla="*/ 155 h 180"/>
                  <a:gd name="T68" fmla="*/ 139 w 217"/>
                  <a:gd name="T69" fmla="*/ 165 h 180"/>
                  <a:gd name="T70" fmla="*/ 119 w 217"/>
                  <a:gd name="T71" fmla="*/ 168 h 180"/>
                  <a:gd name="T72" fmla="*/ 99 w 217"/>
                  <a:gd name="T73" fmla="*/ 168 h 180"/>
                  <a:gd name="T74" fmla="*/ 79 w 217"/>
                  <a:gd name="T75" fmla="*/ 165 h 180"/>
                  <a:gd name="T76" fmla="*/ 61 w 217"/>
                  <a:gd name="T77" fmla="*/ 155 h 180"/>
                  <a:gd name="T78" fmla="*/ 45 w 217"/>
                  <a:gd name="T79" fmla="*/ 142 h 180"/>
                  <a:gd name="T80" fmla="*/ 32 w 217"/>
                  <a:gd name="T81" fmla="*/ 126 h 180"/>
                  <a:gd name="T82" fmla="*/ 21 w 217"/>
                  <a:gd name="T83" fmla="*/ 107 h 180"/>
                  <a:gd name="T84" fmla="*/ 14 w 217"/>
                  <a:gd name="T85" fmla="*/ 86 h 180"/>
                  <a:gd name="T86" fmla="*/ 10 w 217"/>
                  <a:gd name="T87" fmla="*/ 63 h 180"/>
                  <a:gd name="T88" fmla="*/ 9 w 217"/>
                  <a:gd name="T89" fmla="*/ 44 h 180"/>
                  <a:gd name="T90" fmla="*/ 11 w 217"/>
                  <a:gd name="T91" fmla="*/ 32 h 180"/>
                  <a:gd name="T92" fmla="*/ 13 w 217"/>
                  <a:gd name="T93" fmla="*/ 18 h 180"/>
                  <a:gd name="T94" fmla="*/ 16 w 217"/>
                  <a:gd name="T95" fmla="*/ 6 h 180"/>
                  <a:gd name="T96" fmla="*/ 16 w 217"/>
                  <a:gd name="T97" fmla="*/ 3 h 180"/>
                  <a:gd name="T98" fmla="*/ 13 w 217"/>
                  <a:gd name="T99" fmla="*/ 6 h 180"/>
                  <a:gd name="T100" fmla="*/ 9 w 217"/>
                  <a:gd name="T101" fmla="*/ 11 h 180"/>
                  <a:gd name="T102" fmla="*/ 5 w 217"/>
                  <a:gd name="T103" fmla="*/ 16 h 180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w 217"/>
                  <a:gd name="T157" fmla="*/ 0 h 180"/>
                  <a:gd name="T158" fmla="*/ 217 w 217"/>
                  <a:gd name="T159" fmla="*/ 180 h 180"/>
                </a:gdLst>
                <a:ahLst/>
                <a:cxnLst>
                  <a:cxn ang="T104">
                    <a:pos x="T0" y="T1"/>
                  </a:cxn>
                  <a:cxn ang="T105">
                    <a:pos x="T2" y="T3"/>
                  </a:cxn>
                  <a:cxn ang="T106">
                    <a:pos x="T4" y="T5"/>
                  </a:cxn>
                  <a:cxn ang="T107">
                    <a:pos x="T6" y="T7"/>
                  </a:cxn>
                  <a:cxn ang="T108">
                    <a:pos x="T8" y="T9"/>
                  </a:cxn>
                  <a:cxn ang="T109">
                    <a:pos x="T10" y="T11"/>
                  </a:cxn>
                  <a:cxn ang="T110">
                    <a:pos x="T12" y="T13"/>
                  </a:cxn>
                  <a:cxn ang="T111">
                    <a:pos x="T14" y="T15"/>
                  </a:cxn>
                  <a:cxn ang="T112">
                    <a:pos x="T16" y="T17"/>
                  </a:cxn>
                  <a:cxn ang="T113">
                    <a:pos x="T18" y="T19"/>
                  </a:cxn>
                  <a:cxn ang="T114">
                    <a:pos x="T20" y="T21"/>
                  </a:cxn>
                  <a:cxn ang="T115">
                    <a:pos x="T22" y="T23"/>
                  </a:cxn>
                  <a:cxn ang="T116">
                    <a:pos x="T24" y="T25"/>
                  </a:cxn>
                  <a:cxn ang="T117">
                    <a:pos x="T26" y="T27"/>
                  </a:cxn>
                  <a:cxn ang="T118">
                    <a:pos x="T28" y="T29"/>
                  </a:cxn>
                  <a:cxn ang="T119">
                    <a:pos x="T30" y="T31"/>
                  </a:cxn>
                  <a:cxn ang="T120">
                    <a:pos x="T32" y="T33"/>
                  </a:cxn>
                  <a:cxn ang="T121">
                    <a:pos x="T34" y="T35"/>
                  </a:cxn>
                  <a:cxn ang="T122">
                    <a:pos x="T36" y="T37"/>
                  </a:cxn>
                  <a:cxn ang="T123">
                    <a:pos x="T38" y="T39"/>
                  </a:cxn>
                  <a:cxn ang="T124">
                    <a:pos x="T40" y="T41"/>
                  </a:cxn>
                  <a:cxn ang="T125">
                    <a:pos x="T42" y="T43"/>
                  </a:cxn>
                  <a:cxn ang="T126">
                    <a:pos x="T44" y="T45"/>
                  </a:cxn>
                  <a:cxn ang="T127">
                    <a:pos x="T46" y="T47"/>
                  </a:cxn>
                  <a:cxn ang="T128">
                    <a:pos x="T48" y="T49"/>
                  </a:cxn>
                  <a:cxn ang="T129">
                    <a:pos x="T50" y="T51"/>
                  </a:cxn>
                  <a:cxn ang="T130">
                    <a:pos x="T52" y="T53"/>
                  </a:cxn>
                  <a:cxn ang="T131">
                    <a:pos x="T54" y="T55"/>
                  </a:cxn>
                  <a:cxn ang="T132">
                    <a:pos x="T56" y="T57"/>
                  </a:cxn>
                  <a:cxn ang="T133">
                    <a:pos x="T58" y="T59"/>
                  </a:cxn>
                  <a:cxn ang="T134">
                    <a:pos x="T60" y="T61"/>
                  </a:cxn>
                  <a:cxn ang="T135">
                    <a:pos x="T62" y="T63"/>
                  </a:cxn>
                  <a:cxn ang="T136">
                    <a:pos x="T64" y="T65"/>
                  </a:cxn>
                  <a:cxn ang="T137">
                    <a:pos x="T66" y="T67"/>
                  </a:cxn>
                  <a:cxn ang="T138">
                    <a:pos x="T68" y="T69"/>
                  </a:cxn>
                  <a:cxn ang="T139">
                    <a:pos x="T70" y="T71"/>
                  </a:cxn>
                  <a:cxn ang="T140">
                    <a:pos x="T72" y="T73"/>
                  </a:cxn>
                  <a:cxn ang="T141">
                    <a:pos x="T74" y="T75"/>
                  </a:cxn>
                  <a:cxn ang="T142">
                    <a:pos x="T76" y="T77"/>
                  </a:cxn>
                  <a:cxn ang="T143">
                    <a:pos x="T78" y="T79"/>
                  </a:cxn>
                  <a:cxn ang="T144">
                    <a:pos x="T80" y="T81"/>
                  </a:cxn>
                  <a:cxn ang="T145">
                    <a:pos x="T82" y="T83"/>
                  </a:cxn>
                  <a:cxn ang="T146">
                    <a:pos x="T84" y="T85"/>
                  </a:cxn>
                  <a:cxn ang="T147">
                    <a:pos x="T86" y="T87"/>
                  </a:cxn>
                  <a:cxn ang="T148">
                    <a:pos x="T88" y="T89"/>
                  </a:cxn>
                  <a:cxn ang="T149">
                    <a:pos x="T90" y="T91"/>
                  </a:cxn>
                  <a:cxn ang="T150">
                    <a:pos x="T92" y="T93"/>
                  </a:cxn>
                  <a:cxn ang="T151">
                    <a:pos x="T94" y="T95"/>
                  </a:cxn>
                  <a:cxn ang="T152">
                    <a:pos x="T96" y="T97"/>
                  </a:cxn>
                  <a:cxn ang="T153">
                    <a:pos x="T98" y="T99"/>
                  </a:cxn>
                  <a:cxn ang="T154">
                    <a:pos x="T100" y="T101"/>
                  </a:cxn>
                  <a:cxn ang="T155">
                    <a:pos x="T102" y="T103"/>
                  </a:cxn>
                </a:cxnLst>
                <a:rect l="T156" t="T157" r="T158" b="T159"/>
                <a:pathLst>
                  <a:path w="217" h="180">
                    <a:moveTo>
                      <a:pt x="4" y="18"/>
                    </a:moveTo>
                    <a:lnTo>
                      <a:pt x="3" y="22"/>
                    </a:lnTo>
                    <a:lnTo>
                      <a:pt x="2" y="26"/>
                    </a:lnTo>
                    <a:lnTo>
                      <a:pt x="2" y="30"/>
                    </a:lnTo>
                    <a:lnTo>
                      <a:pt x="1" y="34"/>
                    </a:lnTo>
                    <a:lnTo>
                      <a:pt x="1" y="38"/>
                    </a:lnTo>
                    <a:lnTo>
                      <a:pt x="0" y="42"/>
                    </a:lnTo>
                    <a:lnTo>
                      <a:pt x="0" y="46"/>
                    </a:lnTo>
                    <a:lnTo>
                      <a:pt x="0" y="51"/>
                    </a:lnTo>
                    <a:lnTo>
                      <a:pt x="1" y="64"/>
                    </a:lnTo>
                    <a:lnTo>
                      <a:pt x="2" y="77"/>
                    </a:lnTo>
                    <a:lnTo>
                      <a:pt x="5" y="89"/>
                    </a:lnTo>
                    <a:lnTo>
                      <a:pt x="9" y="101"/>
                    </a:lnTo>
                    <a:lnTo>
                      <a:pt x="13" y="112"/>
                    </a:lnTo>
                    <a:lnTo>
                      <a:pt x="19" y="123"/>
                    </a:lnTo>
                    <a:lnTo>
                      <a:pt x="25" y="133"/>
                    </a:lnTo>
                    <a:lnTo>
                      <a:pt x="32" y="142"/>
                    </a:lnTo>
                    <a:lnTo>
                      <a:pt x="39" y="150"/>
                    </a:lnTo>
                    <a:lnTo>
                      <a:pt x="48" y="159"/>
                    </a:lnTo>
                    <a:lnTo>
                      <a:pt x="57" y="165"/>
                    </a:lnTo>
                    <a:lnTo>
                      <a:pt x="66" y="171"/>
                    </a:lnTo>
                    <a:lnTo>
                      <a:pt x="76" y="174"/>
                    </a:lnTo>
                    <a:lnTo>
                      <a:pt x="87" y="178"/>
                    </a:lnTo>
                    <a:lnTo>
                      <a:pt x="98" y="179"/>
                    </a:lnTo>
                    <a:lnTo>
                      <a:pt x="109" y="180"/>
                    </a:lnTo>
                    <a:lnTo>
                      <a:pt x="119" y="179"/>
                    </a:lnTo>
                    <a:lnTo>
                      <a:pt x="130" y="178"/>
                    </a:lnTo>
                    <a:lnTo>
                      <a:pt x="139" y="175"/>
                    </a:lnTo>
                    <a:lnTo>
                      <a:pt x="149" y="172"/>
                    </a:lnTo>
                    <a:lnTo>
                      <a:pt x="158" y="167"/>
                    </a:lnTo>
                    <a:lnTo>
                      <a:pt x="166" y="161"/>
                    </a:lnTo>
                    <a:lnTo>
                      <a:pt x="174" y="154"/>
                    </a:lnTo>
                    <a:lnTo>
                      <a:pt x="182" y="147"/>
                    </a:lnTo>
                    <a:lnTo>
                      <a:pt x="188" y="138"/>
                    </a:lnTo>
                    <a:lnTo>
                      <a:pt x="195" y="130"/>
                    </a:lnTo>
                    <a:lnTo>
                      <a:pt x="200" y="120"/>
                    </a:lnTo>
                    <a:lnTo>
                      <a:pt x="206" y="110"/>
                    </a:lnTo>
                    <a:lnTo>
                      <a:pt x="210" y="99"/>
                    </a:lnTo>
                    <a:lnTo>
                      <a:pt x="214" y="88"/>
                    </a:lnTo>
                    <a:lnTo>
                      <a:pt x="216" y="76"/>
                    </a:lnTo>
                    <a:lnTo>
                      <a:pt x="217" y="64"/>
                    </a:lnTo>
                    <a:lnTo>
                      <a:pt x="217" y="62"/>
                    </a:lnTo>
                    <a:lnTo>
                      <a:pt x="216" y="58"/>
                    </a:lnTo>
                    <a:lnTo>
                      <a:pt x="215" y="56"/>
                    </a:lnTo>
                    <a:lnTo>
                      <a:pt x="214" y="53"/>
                    </a:lnTo>
                    <a:lnTo>
                      <a:pt x="212" y="50"/>
                    </a:lnTo>
                    <a:lnTo>
                      <a:pt x="211" y="47"/>
                    </a:lnTo>
                    <a:lnTo>
                      <a:pt x="210" y="45"/>
                    </a:lnTo>
                    <a:lnTo>
                      <a:pt x="209" y="42"/>
                    </a:lnTo>
                    <a:lnTo>
                      <a:pt x="209" y="44"/>
                    </a:lnTo>
                    <a:lnTo>
                      <a:pt x="209" y="45"/>
                    </a:lnTo>
                    <a:lnTo>
                      <a:pt x="209" y="46"/>
                    </a:lnTo>
                    <a:lnTo>
                      <a:pt x="209" y="47"/>
                    </a:lnTo>
                    <a:lnTo>
                      <a:pt x="209" y="48"/>
                    </a:lnTo>
                    <a:lnTo>
                      <a:pt x="209" y="50"/>
                    </a:lnTo>
                    <a:lnTo>
                      <a:pt x="209" y="51"/>
                    </a:lnTo>
                    <a:lnTo>
                      <a:pt x="209" y="63"/>
                    </a:lnTo>
                    <a:lnTo>
                      <a:pt x="207" y="75"/>
                    </a:lnTo>
                    <a:lnTo>
                      <a:pt x="205" y="86"/>
                    </a:lnTo>
                    <a:lnTo>
                      <a:pt x="200" y="98"/>
                    </a:lnTo>
                    <a:lnTo>
                      <a:pt x="196" y="107"/>
                    </a:lnTo>
                    <a:lnTo>
                      <a:pt x="191" y="117"/>
                    </a:lnTo>
                    <a:lnTo>
                      <a:pt x="185" y="126"/>
                    </a:lnTo>
                    <a:lnTo>
                      <a:pt x="179" y="135"/>
                    </a:lnTo>
                    <a:lnTo>
                      <a:pt x="172" y="142"/>
                    </a:lnTo>
                    <a:lnTo>
                      <a:pt x="164" y="149"/>
                    </a:lnTo>
                    <a:lnTo>
                      <a:pt x="156" y="155"/>
                    </a:lnTo>
                    <a:lnTo>
                      <a:pt x="148" y="160"/>
                    </a:lnTo>
                    <a:lnTo>
                      <a:pt x="139" y="165"/>
                    </a:lnTo>
                    <a:lnTo>
                      <a:pt x="129" y="167"/>
                    </a:lnTo>
                    <a:lnTo>
                      <a:pt x="119" y="168"/>
                    </a:lnTo>
                    <a:lnTo>
                      <a:pt x="109" y="169"/>
                    </a:lnTo>
                    <a:lnTo>
                      <a:pt x="99" y="168"/>
                    </a:lnTo>
                    <a:lnTo>
                      <a:pt x="89" y="167"/>
                    </a:lnTo>
                    <a:lnTo>
                      <a:pt x="79" y="165"/>
                    </a:lnTo>
                    <a:lnTo>
                      <a:pt x="70" y="160"/>
                    </a:lnTo>
                    <a:lnTo>
                      <a:pt x="61" y="155"/>
                    </a:lnTo>
                    <a:lnTo>
                      <a:pt x="53" y="149"/>
                    </a:lnTo>
                    <a:lnTo>
                      <a:pt x="45" y="142"/>
                    </a:lnTo>
                    <a:lnTo>
                      <a:pt x="38" y="135"/>
                    </a:lnTo>
                    <a:lnTo>
                      <a:pt x="32" y="126"/>
                    </a:lnTo>
                    <a:lnTo>
                      <a:pt x="26" y="117"/>
                    </a:lnTo>
                    <a:lnTo>
                      <a:pt x="21" y="107"/>
                    </a:lnTo>
                    <a:lnTo>
                      <a:pt x="17" y="98"/>
                    </a:lnTo>
                    <a:lnTo>
                      <a:pt x="14" y="86"/>
                    </a:lnTo>
                    <a:lnTo>
                      <a:pt x="11" y="75"/>
                    </a:lnTo>
                    <a:lnTo>
                      <a:pt x="10" y="63"/>
                    </a:lnTo>
                    <a:lnTo>
                      <a:pt x="9" y="51"/>
                    </a:lnTo>
                    <a:lnTo>
                      <a:pt x="9" y="44"/>
                    </a:lnTo>
                    <a:lnTo>
                      <a:pt x="10" y="38"/>
                    </a:lnTo>
                    <a:lnTo>
                      <a:pt x="11" y="32"/>
                    </a:lnTo>
                    <a:lnTo>
                      <a:pt x="12" y="24"/>
                    </a:lnTo>
                    <a:lnTo>
                      <a:pt x="13" y="18"/>
                    </a:lnTo>
                    <a:lnTo>
                      <a:pt x="14" y="12"/>
                    </a:lnTo>
                    <a:lnTo>
                      <a:pt x="16" y="6"/>
                    </a:lnTo>
                    <a:lnTo>
                      <a:pt x="18" y="0"/>
                    </a:lnTo>
                    <a:lnTo>
                      <a:pt x="16" y="3"/>
                    </a:lnTo>
                    <a:lnTo>
                      <a:pt x="15" y="5"/>
                    </a:lnTo>
                    <a:lnTo>
                      <a:pt x="13" y="6"/>
                    </a:lnTo>
                    <a:lnTo>
                      <a:pt x="11" y="9"/>
                    </a:lnTo>
                    <a:lnTo>
                      <a:pt x="9" y="11"/>
                    </a:lnTo>
                    <a:lnTo>
                      <a:pt x="7" y="14"/>
                    </a:lnTo>
                    <a:lnTo>
                      <a:pt x="5" y="16"/>
                    </a:lnTo>
                    <a:lnTo>
                      <a:pt x="4" y="18"/>
                    </a:lnTo>
                    <a:close/>
                  </a:path>
                </a:pathLst>
              </a:custGeom>
              <a:solidFill>
                <a:srgbClr val="F6C9A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7" name="Freeform 226"/>
              <p:cNvSpPr>
                <a:spLocks/>
              </p:cNvSpPr>
              <p:nvPr/>
            </p:nvSpPr>
            <p:spPr bwMode="auto">
              <a:xfrm>
                <a:off x="1141" y="2650"/>
                <a:ext cx="42" cy="30"/>
              </a:xfrm>
              <a:custGeom>
                <a:avLst/>
                <a:gdLst>
                  <a:gd name="T0" fmla="*/ 4 w 209"/>
                  <a:gd name="T1" fmla="*/ 21 h 181"/>
                  <a:gd name="T2" fmla="*/ 2 w 209"/>
                  <a:gd name="T3" fmla="*/ 31 h 181"/>
                  <a:gd name="T4" fmla="*/ 1 w 209"/>
                  <a:gd name="T5" fmla="*/ 41 h 181"/>
                  <a:gd name="T6" fmla="*/ 0 w 209"/>
                  <a:gd name="T7" fmla="*/ 52 h 181"/>
                  <a:gd name="T8" fmla="*/ 0 w 209"/>
                  <a:gd name="T9" fmla="*/ 71 h 181"/>
                  <a:gd name="T10" fmla="*/ 4 w 209"/>
                  <a:gd name="T11" fmla="*/ 95 h 181"/>
                  <a:gd name="T12" fmla="*/ 12 w 209"/>
                  <a:gd name="T13" fmla="*/ 117 h 181"/>
                  <a:gd name="T14" fmla="*/ 23 w 209"/>
                  <a:gd name="T15" fmla="*/ 137 h 181"/>
                  <a:gd name="T16" fmla="*/ 37 w 209"/>
                  <a:gd name="T17" fmla="*/ 154 h 181"/>
                  <a:gd name="T18" fmla="*/ 54 w 209"/>
                  <a:gd name="T19" fmla="*/ 167 h 181"/>
                  <a:gd name="T20" fmla="*/ 72 w 209"/>
                  <a:gd name="T21" fmla="*/ 176 h 181"/>
                  <a:gd name="T22" fmla="*/ 94 w 209"/>
                  <a:gd name="T23" fmla="*/ 181 h 181"/>
                  <a:gd name="T24" fmla="*/ 115 w 209"/>
                  <a:gd name="T25" fmla="*/ 181 h 181"/>
                  <a:gd name="T26" fmla="*/ 135 w 209"/>
                  <a:gd name="T27" fmla="*/ 176 h 181"/>
                  <a:gd name="T28" fmla="*/ 153 w 209"/>
                  <a:gd name="T29" fmla="*/ 167 h 181"/>
                  <a:gd name="T30" fmla="*/ 169 w 209"/>
                  <a:gd name="T31" fmla="*/ 154 h 181"/>
                  <a:gd name="T32" fmla="*/ 183 w 209"/>
                  <a:gd name="T33" fmla="*/ 138 h 181"/>
                  <a:gd name="T34" fmla="*/ 194 w 209"/>
                  <a:gd name="T35" fmla="*/ 118 h 181"/>
                  <a:gd name="T36" fmla="*/ 203 w 209"/>
                  <a:gd name="T37" fmla="*/ 96 h 181"/>
                  <a:gd name="T38" fmla="*/ 208 w 209"/>
                  <a:gd name="T39" fmla="*/ 72 h 181"/>
                  <a:gd name="T40" fmla="*/ 207 w 209"/>
                  <a:gd name="T41" fmla="*/ 57 h 181"/>
                  <a:gd name="T42" fmla="*/ 205 w 209"/>
                  <a:gd name="T43" fmla="*/ 52 h 181"/>
                  <a:gd name="T44" fmla="*/ 202 w 209"/>
                  <a:gd name="T45" fmla="*/ 46 h 181"/>
                  <a:gd name="T46" fmla="*/ 200 w 209"/>
                  <a:gd name="T47" fmla="*/ 41 h 181"/>
                  <a:gd name="T48" fmla="*/ 197 w 209"/>
                  <a:gd name="T49" fmla="*/ 41 h 181"/>
                  <a:gd name="T50" fmla="*/ 198 w 209"/>
                  <a:gd name="T51" fmla="*/ 46 h 181"/>
                  <a:gd name="T52" fmla="*/ 198 w 209"/>
                  <a:gd name="T53" fmla="*/ 51 h 181"/>
                  <a:gd name="T54" fmla="*/ 200 w 209"/>
                  <a:gd name="T55" fmla="*/ 55 h 181"/>
                  <a:gd name="T56" fmla="*/ 198 w 209"/>
                  <a:gd name="T57" fmla="*/ 70 h 181"/>
                  <a:gd name="T58" fmla="*/ 194 w 209"/>
                  <a:gd name="T59" fmla="*/ 91 h 181"/>
                  <a:gd name="T60" fmla="*/ 187 w 209"/>
                  <a:gd name="T61" fmla="*/ 112 h 181"/>
                  <a:gd name="T62" fmla="*/ 177 w 209"/>
                  <a:gd name="T63" fmla="*/ 130 h 181"/>
                  <a:gd name="T64" fmla="*/ 164 w 209"/>
                  <a:gd name="T65" fmla="*/ 145 h 181"/>
                  <a:gd name="T66" fmla="*/ 149 w 209"/>
                  <a:gd name="T67" fmla="*/ 157 h 181"/>
                  <a:gd name="T68" fmla="*/ 132 w 209"/>
                  <a:gd name="T69" fmla="*/ 166 h 181"/>
                  <a:gd name="T70" fmla="*/ 114 w 209"/>
                  <a:gd name="T71" fmla="*/ 170 h 181"/>
                  <a:gd name="T72" fmla="*/ 94 w 209"/>
                  <a:gd name="T73" fmla="*/ 170 h 181"/>
                  <a:gd name="T74" fmla="*/ 76 w 209"/>
                  <a:gd name="T75" fmla="*/ 166 h 181"/>
                  <a:gd name="T76" fmla="*/ 58 w 209"/>
                  <a:gd name="T77" fmla="*/ 157 h 181"/>
                  <a:gd name="T78" fmla="*/ 43 w 209"/>
                  <a:gd name="T79" fmla="*/ 145 h 181"/>
                  <a:gd name="T80" fmla="*/ 30 w 209"/>
                  <a:gd name="T81" fmla="*/ 130 h 181"/>
                  <a:gd name="T82" fmla="*/ 20 w 209"/>
                  <a:gd name="T83" fmla="*/ 112 h 181"/>
                  <a:gd name="T84" fmla="*/ 13 w 209"/>
                  <a:gd name="T85" fmla="*/ 91 h 181"/>
                  <a:gd name="T86" fmla="*/ 9 w 209"/>
                  <a:gd name="T87" fmla="*/ 70 h 181"/>
                  <a:gd name="T88" fmla="*/ 9 w 209"/>
                  <a:gd name="T89" fmla="*/ 49 h 181"/>
                  <a:gd name="T90" fmla="*/ 11 w 209"/>
                  <a:gd name="T91" fmla="*/ 35 h 181"/>
                  <a:gd name="T92" fmla="*/ 14 w 209"/>
                  <a:gd name="T93" fmla="*/ 21 h 181"/>
                  <a:gd name="T94" fmla="*/ 19 w 209"/>
                  <a:gd name="T95" fmla="*/ 6 h 181"/>
                  <a:gd name="T96" fmla="*/ 20 w 209"/>
                  <a:gd name="T97" fmla="*/ 1 h 181"/>
                  <a:gd name="T98" fmla="*/ 16 w 209"/>
                  <a:gd name="T99" fmla="*/ 6 h 181"/>
                  <a:gd name="T100" fmla="*/ 12 w 209"/>
                  <a:gd name="T101" fmla="*/ 10 h 181"/>
                  <a:gd name="T102" fmla="*/ 8 w 209"/>
                  <a:gd name="T103" fmla="*/ 13 h 181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w 209"/>
                  <a:gd name="T157" fmla="*/ 0 h 181"/>
                  <a:gd name="T158" fmla="*/ 209 w 209"/>
                  <a:gd name="T159" fmla="*/ 181 h 181"/>
                </a:gdLst>
                <a:ahLst/>
                <a:cxnLst>
                  <a:cxn ang="T104">
                    <a:pos x="T0" y="T1"/>
                  </a:cxn>
                  <a:cxn ang="T105">
                    <a:pos x="T2" y="T3"/>
                  </a:cxn>
                  <a:cxn ang="T106">
                    <a:pos x="T4" y="T5"/>
                  </a:cxn>
                  <a:cxn ang="T107">
                    <a:pos x="T6" y="T7"/>
                  </a:cxn>
                  <a:cxn ang="T108">
                    <a:pos x="T8" y="T9"/>
                  </a:cxn>
                  <a:cxn ang="T109">
                    <a:pos x="T10" y="T11"/>
                  </a:cxn>
                  <a:cxn ang="T110">
                    <a:pos x="T12" y="T13"/>
                  </a:cxn>
                  <a:cxn ang="T111">
                    <a:pos x="T14" y="T15"/>
                  </a:cxn>
                  <a:cxn ang="T112">
                    <a:pos x="T16" y="T17"/>
                  </a:cxn>
                  <a:cxn ang="T113">
                    <a:pos x="T18" y="T19"/>
                  </a:cxn>
                  <a:cxn ang="T114">
                    <a:pos x="T20" y="T21"/>
                  </a:cxn>
                  <a:cxn ang="T115">
                    <a:pos x="T22" y="T23"/>
                  </a:cxn>
                  <a:cxn ang="T116">
                    <a:pos x="T24" y="T25"/>
                  </a:cxn>
                  <a:cxn ang="T117">
                    <a:pos x="T26" y="T27"/>
                  </a:cxn>
                  <a:cxn ang="T118">
                    <a:pos x="T28" y="T29"/>
                  </a:cxn>
                  <a:cxn ang="T119">
                    <a:pos x="T30" y="T31"/>
                  </a:cxn>
                  <a:cxn ang="T120">
                    <a:pos x="T32" y="T33"/>
                  </a:cxn>
                  <a:cxn ang="T121">
                    <a:pos x="T34" y="T35"/>
                  </a:cxn>
                  <a:cxn ang="T122">
                    <a:pos x="T36" y="T37"/>
                  </a:cxn>
                  <a:cxn ang="T123">
                    <a:pos x="T38" y="T39"/>
                  </a:cxn>
                  <a:cxn ang="T124">
                    <a:pos x="T40" y="T41"/>
                  </a:cxn>
                  <a:cxn ang="T125">
                    <a:pos x="T42" y="T43"/>
                  </a:cxn>
                  <a:cxn ang="T126">
                    <a:pos x="T44" y="T45"/>
                  </a:cxn>
                  <a:cxn ang="T127">
                    <a:pos x="T46" y="T47"/>
                  </a:cxn>
                  <a:cxn ang="T128">
                    <a:pos x="T48" y="T49"/>
                  </a:cxn>
                  <a:cxn ang="T129">
                    <a:pos x="T50" y="T51"/>
                  </a:cxn>
                  <a:cxn ang="T130">
                    <a:pos x="T52" y="T53"/>
                  </a:cxn>
                  <a:cxn ang="T131">
                    <a:pos x="T54" y="T55"/>
                  </a:cxn>
                  <a:cxn ang="T132">
                    <a:pos x="T56" y="T57"/>
                  </a:cxn>
                  <a:cxn ang="T133">
                    <a:pos x="T58" y="T59"/>
                  </a:cxn>
                  <a:cxn ang="T134">
                    <a:pos x="T60" y="T61"/>
                  </a:cxn>
                  <a:cxn ang="T135">
                    <a:pos x="T62" y="T63"/>
                  </a:cxn>
                  <a:cxn ang="T136">
                    <a:pos x="T64" y="T65"/>
                  </a:cxn>
                  <a:cxn ang="T137">
                    <a:pos x="T66" y="T67"/>
                  </a:cxn>
                  <a:cxn ang="T138">
                    <a:pos x="T68" y="T69"/>
                  </a:cxn>
                  <a:cxn ang="T139">
                    <a:pos x="T70" y="T71"/>
                  </a:cxn>
                  <a:cxn ang="T140">
                    <a:pos x="T72" y="T73"/>
                  </a:cxn>
                  <a:cxn ang="T141">
                    <a:pos x="T74" y="T75"/>
                  </a:cxn>
                  <a:cxn ang="T142">
                    <a:pos x="T76" y="T77"/>
                  </a:cxn>
                  <a:cxn ang="T143">
                    <a:pos x="T78" y="T79"/>
                  </a:cxn>
                  <a:cxn ang="T144">
                    <a:pos x="T80" y="T81"/>
                  </a:cxn>
                  <a:cxn ang="T145">
                    <a:pos x="T82" y="T83"/>
                  </a:cxn>
                  <a:cxn ang="T146">
                    <a:pos x="T84" y="T85"/>
                  </a:cxn>
                  <a:cxn ang="T147">
                    <a:pos x="T86" y="T87"/>
                  </a:cxn>
                  <a:cxn ang="T148">
                    <a:pos x="T88" y="T89"/>
                  </a:cxn>
                  <a:cxn ang="T149">
                    <a:pos x="T90" y="T91"/>
                  </a:cxn>
                  <a:cxn ang="T150">
                    <a:pos x="T92" y="T93"/>
                  </a:cxn>
                  <a:cxn ang="T151">
                    <a:pos x="T94" y="T95"/>
                  </a:cxn>
                  <a:cxn ang="T152">
                    <a:pos x="T96" y="T97"/>
                  </a:cxn>
                  <a:cxn ang="T153">
                    <a:pos x="T98" y="T99"/>
                  </a:cxn>
                  <a:cxn ang="T154">
                    <a:pos x="T100" y="T101"/>
                  </a:cxn>
                  <a:cxn ang="T155">
                    <a:pos x="T102" y="T103"/>
                  </a:cxn>
                </a:cxnLst>
                <a:rect l="T156" t="T157" r="T158" b="T159"/>
                <a:pathLst>
                  <a:path w="209" h="181">
                    <a:moveTo>
                      <a:pt x="6" y="16"/>
                    </a:moveTo>
                    <a:lnTo>
                      <a:pt x="4" y="21"/>
                    </a:lnTo>
                    <a:lnTo>
                      <a:pt x="3" y="25"/>
                    </a:lnTo>
                    <a:lnTo>
                      <a:pt x="2" y="31"/>
                    </a:lnTo>
                    <a:lnTo>
                      <a:pt x="1" y="36"/>
                    </a:lnTo>
                    <a:lnTo>
                      <a:pt x="1" y="41"/>
                    </a:lnTo>
                    <a:lnTo>
                      <a:pt x="0" y="47"/>
                    </a:lnTo>
                    <a:lnTo>
                      <a:pt x="0" y="52"/>
                    </a:lnTo>
                    <a:lnTo>
                      <a:pt x="0" y="58"/>
                    </a:lnTo>
                    <a:lnTo>
                      <a:pt x="0" y="71"/>
                    </a:lnTo>
                    <a:lnTo>
                      <a:pt x="2" y="83"/>
                    </a:lnTo>
                    <a:lnTo>
                      <a:pt x="4" y="95"/>
                    </a:lnTo>
                    <a:lnTo>
                      <a:pt x="8" y="106"/>
                    </a:lnTo>
                    <a:lnTo>
                      <a:pt x="12" y="117"/>
                    </a:lnTo>
                    <a:lnTo>
                      <a:pt x="17" y="127"/>
                    </a:lnTo>
                    <a:lnTo>
                      <a:pt x="23" y="137"/>
                    </a:lnTo>
                    <a:lnTo>
                      <a:pt x="30" y="145"/>
                    </a:lnTo>
                    <a:lnTo>
                      <a:pt x="37" y="154"/>
                    </a:lnTo>
                    <a:lnTo>
                      <a:pt x="45" y="161"/>
                    </a:lnTo>
                    <a:lnTo>
                      <a:pt x="54" y="167"/>
                    </a:lnTo>
                    <a:lnTo>
                      <a:pt x="63" y="172"/>
                    </a:lnTo>
                    <a:lnTo>
                      <a:pt x="72" y="176"/>
                    </a:lnTo>
                    <a:lnTo>
                      <a:pt x="83" y="179"/>
                    </a:lnTo>
                    <a:lnTo>
                      <a:pt x="94" y="181"/>
                    </a:lnTo>
                    <a:lnTo>
                      <a:pt x="104" y="181"/>
                    </a:lnTo>
                    <a:lnTo>
                      <a:pt x="115" y="181"/>
                    </a:lnTo>
                    <a:lnTo>
                      <a:pt x="125" y="179"/>
                    </a:lnTo>
                    <a:lnTo>
                      <a:pt x="135" y="176"/>
                    </a:lnTo>
                    <a:lnTo>
                      <a:pt x="144" y="173"/>
                    </a:lnTo>
                    <a:lnTo>
                      <a:pt x="153" y="167"/>
                    </a:lnTo>
                    <a:lnTo>
                      <a:pt x="161" y="161"/>
                    </a:lnTo>
                    <a:lnTo>
                      <a:pt x="169" y="154"/>
                    </a:lnTo>
                    <a:lnTo>
                      <a:pt x="177" y="146"/>
                    </a:lnTo>
                    <a:lnTo>
                      <a:pt x="183" y="138"/>
                    </a:lnTo>
                    <a:lnTo>
                      <a:pt x="189" y="129"/>
                    </a:lnTo>
                    <a:lnTo>
                      <a:pt x="194" y="118"/>
                    </a:lnTo>
                    <a:lnTo>
                      <a:pt x="200" y="107"/>
                    </a:lnTo>
                    <a:lnTo>
                      <a:pt x="203" y="96"/>
                    </a:lnTo>
                    <a:lnTo>
                      <a:pt x="206" y="84"/>
                    </a:lnTo>
                    <a:lnTo>
                      <a:pt x="208" y="72"/>
                    </a:lnTo>
                    <a:lnTo>
                      <a:pt x="209" y="60"/>
                    </a:lnTo>
                    <a:lnTo>
                      <a:pt x="207" y="57"/>
                    </a:lnTo>
                    <a:lnTo>
                      <a:pt x="206" y="54"/>
                    </a:lnTo>
                    <a:lnTo>
                      <a:pt x="205" y="52"/>
                    </a:lnTo>
                    <a:lnTo>
                      <a:pt x="204" y="49"/>
                    </a:lnTo>
                    <a:lnTo>
                      <a:pt x="202" y="46"/>
                    </a:lnTo>
                    <a:lnTo>
                      <a:pt x="201" y="43"/>
                    </a:lnTo>
                    <a:lnTo>
                      <a:pt x="200" y="41"/>
                    </a:lnTo>
                    <a:lnTo>
                      <a:pt x="197" y="39"/>
                    </a:lnTo>
                    <a:lnTo>
                      <a:pt x="197" y="41"/>
                    </a:lnTo>
                    <a:lnTo>
                      <a:pt x="198" y="43"/>
                    </a:lnTo>
                    <a:lnTo>
                      <a:pt x="198" y="46"/>
                    </a:lnTo>
                    <a:lnTo>
                      <a:pt x="198" y="48"/>
                    </a:lnTo>
                    <a:lnTo>
                      <a:pt x="198" y="51"/>
                    </a:lnTo>
                    <a:lnTo>
                      <a:pt x="198" y="53"/>
                    </a:lnTo>
                    <a:lnTo>
                      <a:pt x="200" y="55"/>
                    </a:lnTo>
                    <a:lnTo>
                      <a:pt x="200" y="58"/>
                    </a:lnTo>
                    <a:lnTo>
                      <a:pt x="198" y="70"/>
                    </a:lnTo>
                    <a:lnTo>
                      <a:pt x="197" y="81"/>
                    </a:lnTo>
                    <a:lnTo>
                      <a:pt x="194" y="91"/>
                    </a:lnTo>
                    <a:lnTo>
                      <a:pt x="191" y="102"/>
                    </a:lnTo>
                    <a:lnTo>
                      <a:pt x="187" y="112"/>
                    </a:lnTo>
                    <a:lnTo>
                      <a:pt x="182" y="121"/>
                    </a:lnTo>
                    <a:lnTo>
                      <a:pt x="177" y="130"/>
                    </a:lnTo>
                    <a:lnTo>
                      <a:pt x="171" y="138"/>
                    </a:lnTo>
                    <a:lnTo>
                      <a:pt x="164" y="145"/>
                    </a:lnTo>
                    <a:lnTo>
                      <a:pt x="157" y="151"/>
                    </a:lnTo>
                    <a:lnTo>
                      <a:pt x="149" y="157"/>
                    </a:lnTo>
                    <a:lnTo>
                      <a:pt x="141" y="162"/>
                    </a:lnTo>
                    <a:lnTo>
                      <a:pt x="132" y="166"/>
                    </a:lnTo>
                    <a:lnTo>
                      <a:pt x="123" y="169"/>
                    </a:lnTo>
                    <a:lnTo>
                      <a:pt x="114" y="170"/>
                    </a:lnTo>
                    <a:lnTo>
                      <a:pt x="104" y="170"/>
                    </a:lnTo>
                    <a:lnTo>
                      <a:pt x="94" y="170"/>
                    </a:lnTo>
                    <a:lnTo>
                      <a:pt x="85" y="169"/>
                    </a:lnTo>
                    <a:lnTo>
                      <a:pt x="76" y="166"/>
                    </a:lnTo>
                    <a:lnTo>
                      <a:pt x="66" y="162"/>
                    </a:lnTo>
                    <a:lnTo>
                      <a:pt x="58" y="157"/>
                    </a:lnTo>
                    <a:lnTo>
                      <a:pt x="50" y="151"/>
                    </a:lnTo>
                    <a:lnTo>
                      <a:pt x="43" y="145"/>
                    </a:lnTo>
                    <a:lnTo>
                      <a:pt x="36" y="138"/>
                    </a:lnTo>
                    <a:lnTo>
                      <a:pt x="30" y="130"/>
                    </a:lnTo>
                    <a:lnTo>
                      <a:pt x="25" y="121"/>
                    </a:lnTo>
                    <a:lnTo>
                      <a:pt x="20" y="112"/>
                    </a:lnTo>
                    <a:lnTo>
                      <a:pt x="16" y="102"/>
                    </a:lnTo>
                    <a:lnTo>
                      <a:pt x="13" y="91"/>
                    </a:lnTo>
                    <a:lnTo>
                      <a:pt x="11" y="81"/>
                    </a:lnTo>
                    <a:lnTo>
                      <a:pt x="9" y="70"/>
                    </a:lnTo>
                    <a:lnTo>
                      <a:pt x="9" y="58"/>
                    </a:lnTo>
                    <a:lnTo>
                      <a:pt x="9" y="49"/>
                    </a:lnTo>
                    <a:lnTo>
                      <a:pt x="10" y="42"/>
                    </a:lnTo>
                    <a:lnTo>
                      <a:pt x="11" y="35"/>
                    </a:lnTo>
                    <a:lnTo>
                      <a:pt x="12" y="28"/>
                    </a:lnTo>
                    <a:lnTo>
                      <a:pt x="14" y="21"/>
                    </a:lnTo>
                    <a:lnTo>
                      <a:pt x="16" y="13"/>
                    </a:lnTo>
                    <a:lnTo>
                      <a:pt x="19" y="6"/>
                    </a:lnTo>
                    <a:lnTo>
                      <a:pt x="22" y="0"/>
                    </a:lnTo>
                    <a:lnTo>
                      <a:pt x="20" y="1"/>
                    </a:lnTo>
                    <a:lnTo>
                      <a:pt x="18" y="4"/>
                    </a:lnTo>
                    <a:lnTo>
                      <a:pt x="16" y="6"/>
                    </a:lnTo>
                    <a:lnTo>
                      <a:pt x="14" y="7"/>
                    </a:lnTo>
                    <a:lnTo>
                      <a:pt x="12" y="10"/>
                    </a:lnTo>
                    <a:lnTo>
                      <a:pt x="10" y="12"/>
                    </a:lnTo>
                    <a:lnTo>
                      <a:pt x="8" y="13"/>
                    </a:lnTo>
                    <a:lnTo>
                      <a:pt x="6" y="16"/>
                    </a:lnTo>
                    <a:close/>
                  </a:path>
                </a:pathLst>
              </a:custGeom>
              <a:solidFill>
                <a:srgbClr val="F6CBA4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8" name="Freeform 227"/>
              <p:cNvSpPr>
                <a:spLocks/>
              </p:cNvSpPr>
              <p:nvPr/>
            </p:nvSpPr>
            <p:spPr bwMode="auto">
              <a:xfrm>
                <a:off x="1142" y="2649"/>
                <a:ext cx="40" cy="30"/>
              </a:xfrm>
              <a:custGeom>
                <a:avLst/>
                <a:gdLst>
                  <a:gd name="T0" fmla="*/ 200 w 200"/>
                  <a:gd name="T1" fmla="*/ 64 h 183"/>
                  <a:gd name="T2" fmla="*/ 200 w 200"/>
                  <a:gd name="T3" fmla="*/ 61 h 183"/>
                  <a:gd name="T4" fmla="*/ 200 w 200"/>
                  <a:gd name="T5" fmla="*/ 59 h 183"/>
                  <a:gd name="T6" fmla="*/ 200 w 200"/>
                  <a:gd name="T7" fmla="*/ 58 h 183"/>
                  <a:gd name="T8" fmla="*/ 198 w 200"/>
                  <a:gd name="T9" fmla="*/ 53 h 183"/>
                  <a:gd name="T10" fmla="*/ 196 w 200"/>
                  <a:gd name="T11" fmla="*/ 48 h 183"/>
                  <a:gd name="T12" fmla="*/ 192 w 200"/>
                  <a:gd name="T13" fmla="*/ 42 h 183"/>
                  <a:gd name="T14" fmla="*/ 188 w 200"/>
                  <a:gd name="T15" fmla="*/ 37 h 183"/>
                  <a:gd name="T16" fmla="*/ 187 w 200"/>
                  <a:gd name="T17" fmla="*/ 38 h 183"/>
                  <a:gd name="T18" fmla="*/ 189 w 200"/>
                  <a:gd name="T19" fmla="*/ 46 h 183"/>
                  <a:gd name="T20" fmla="*/ 190 w 200"/>
                  <a:gd name="T21" fmla="*/ 53 h 183"/>
                  <a:gd name="T22" fmla="*/ 190 w 200"/>
                  <a:gd name="T23" fmla="*/ 61 h 183"/>
                  <a:gd name="T24" fmla="*/ 190 w 200"/>
                  <a:gd name="T25" fmla="*/ 76 h 183"/>
                  <a:gd name="T26" fmla="*/ 186 w 200"/>
                  <a:gd name="T27" fmla="*/ 97 h 183"/>
                  <a:gd name="T28" fmla="*/ 179 w 200"/>
                  <a:gd name="T29" fmla="*/ 116 h 183"/>
                  <a:gd name="T30" fmla="*/ 169 w 200"/>
                  <a:gd name="T31" fmla="*/ 133 h 183"/>
                  <a:gd name="T32" fmla="*/ 157 w 200"/>
                  <a:gd name="T33" fmla="*/ 147 h 183"/>
                  <a:gd name="T34" fmla="*/ 143 w 200"/>
                  <a:gd name="T35" fmla="*/ 159 h 183"/>
                  <a:gd name="T36" fmla="*/ 127 w 200"/>
                  <a:gd name="T37" fmla="*/ 168 h 183"/>
                  <a:gd name="T38" fmla="*/ 109 w 200"/>
                  <a:gd name="T39" fmla="*/ 173 h 183"/>
                  <a:gd name="T40" fmla="*/ 91 w 200"/>
                  <a:gd name="T41" fmla="*/ 173 h 183"/>
                  <a:gd name="T42" fmla="*/ 73 w 200"/>
                  <a:gd name="T43" fmla="*/ 168 h 183"/>
                  <a:gd name="T44" fmla="*/ 56 w 200"/>
                  <a:gd name="T45" fmla="*/ 159 h 183"/>
                  <a:gd name="T46" fmla="*/ 42 w 200"/>
                  <a:gd name="T47" fmla="*/ 147 h 183"/>
                  <a:gd name="T48" fmla="*/ 30 w 200"/>
                  <a:gd name="T49" fmla="*/ 133 h 183"/>
                  <a:gd name="T50" fmla="*/ 20 w 200"/>
                  <a:gd name="T51" fmla="*/ 116 h 183"/>
                  <a:gd name="T52" fmla="*/ 13 w 200"/>
                  <a:gd name="T53" fmla="*/ 97 h 183"/>
                  <a:gd name="T54" fmla="*/ 10 w 200"/>
                  <a:gd name="T55" fmla="*/ 76 h 183"/>
                  <a:gd name="T56" fmla="*/ 9 w 200"/>
                  <a:gd name="T57" fmla="*/ 55 h 183"/>
                  <a:gd name="T58" fmla="*/ 12 w 200"/>
                  <a:gd name="T59" fmla="*/ 38 h 183"/>
                  <a:gd name="T60" fmla="*/ 16 w 200"/>
                  <a:gd name="T61" fmla="*/ 22 h 183"/>
                  <a:gd name="T62" fmla="*/ 23 w 200"/>
                  <a:gd name="T63" fmla="*/ 7 h 183"/>
                  <a:gd name="T64" fmla="*/ 25 w 200"/>
                  <a:gd name="T65" fmla="*/ 1 h 183"/>
                  <a:gd name="T66" fmla="*/ 20 w 200"/>
                  <a:gd name="T67" fmla="*/ 5 h 183"/>
                  <a:gd name="T68" fmla="*/ 16 w 200"/>
                  <a:gd name="T69" fmla="*/ 8 h 183"/>
                  <a:gd name="T70" fmla="*/ 11 w 200"/>
                  <a:gd name="T71" fmla="*/ 13 h 183"/>
                  <a:gd name="T72" fmla="*/ 7 w 200"/>
                  <a:gd name="T73" fmla="*/ 20 h 183"/>
                  <a:gd name="T74" fmla="*/ 4 w 200"/>
                  <a:gd name="T75" fmla="*/ 32 h 183"/>
                  <a:gd name="T76" fmla="*/ 2 w 200"/>
                  <a:gd name="T77" fmla="*/ 46 h 183"/>
                  <a:gd name="T78" fmla="*/ 0 w 200"/>
                  <a:gd name="T79" fmla="*/ 58 h 183"/>
                  <a:gd name="T80" fmla="*/ 1 w 200"/>
                  <a:gd name="T81" fmla="*/ 77 h 183"/>
                  <a:gd name="T82" fmla="*/ 5 w 200"/>
                  <a:gd name="T83" fmla="*/ 100 h 183"/>
                  <a:gd name="T84" fmla="*/ 12 w 200"/>
                  <a:gd name="T85" fmla="*/ 121 h 183"/>
                  <a:gd name="T86" fmla="*/ 23 w 200"/>
                  <a:gd name="T87" fmla="*/ 140 h 183"/>
                  <a:gd name="T88" fmla="*/ 36 w 200"/>
                  <a:gd name="T89" fmla="*/ 156 h 183"/>
                  <a:gd name="T90" fmla="*/ 52 w 200"/>
                  <a:gd name="T91" fmla="*/ 169 h 183"/>
                  <a:gd name="T92" fmla="*/ 70 w 200"/>
                  <a:gd name="T93" fmla="*/ 179 h 183"/>
                  <a:gd name="T94" fmla="*/ 90 w 200"/>
                  <a:gd name="T95" fmla="*/ 182 h 183"/>
                  <a:gd name="T96" fmla="*/ 110 w 200"/>
                  <a:gd name="T97" fmla="*/ 182 h 183"/>
                  <a:gd name="T98" fmla="*/ 130 w 200"/>
                  <a:gd name="T99" fmla="*/ 179 h 183"/>
                  <a:gd name="T100" fmla="*/ 147 w 200"/>
                  <a:gd name="T101" fmla="*/ 169 h 183"/>
                  <a:gd name="T102" fmla="*/ 163 w 200"/>
                  <a:gd name="T103" fmla="*/ 156 h 183"/>
                  <a:gd name="T104" fmla="*/ 176 w 200"/>
                  <a:gd name="T105" fmla="*/ 140 h 183"/>
                  <a:gd name="T106" fmla="*/ 187 w 200"/>
                  <a:gd name="T107" fmla="*/ 121 h 183"/>
                  <a:gd name="T108" fmla="*/ 196 w 200"/>
                  <a:gd name="T109" fmla="*/ 100 h 183"/>
                  <a:gd name="T110" fmla="*/ 200 w 200"/>
                  <a:gd name="T111" fmla="*/ 77 h 183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w 200"/>
                  <a:gd name="T169" fmla="*/ 0 h 183"/>
                  <a:gd name="T170" fmla="*/ 200 w 200"/>
                  <a:gd name="T171" fmla="*/ 183 h 183"/>
                </a:gdLst>
                <a:ahLst/>
                <a:cxnLst>
                  <a:cxn ang="T112">
                    <a:pos x="T0" y="T1"/>
                  </a:cxn>
                  <a:cxn ang="T113">
                    <a:pos x="T2" y="T3"/>
                  </a:cxn>
                  <a:cxn ang="T114">
                    <a:pos x="T4" y="T5"/>
                  </a:cxn>
                  <a:cxn ang="T115">
                    <a:pos x="T6" y="T7"/>
                  </a:cxn>
                  <a:cxn ang="T116">
                    <a:pos x="T8" y="T9"/>
                  </a:cxn>
                  <a:cxn ang="T117">
                    <a:pos x="T10" y="T11"/>
                  </a:cxn>
                  <a:cxn ang="T118">
                    <a:pos x="T12" y="T13"/>
                  </a:cxn>
                  <a:cxn ang="T119">
                    <a:pos x="T14" y="T15"/>
                  </a:cxn>
                  <a:cxn ang="T120">
                    <a:pos x="T16" y="T17"/>
                  </a:cxn>
                  <a:cxn ang="T121">
                    <a:pos x="T18" y="T19"/>
                  </a:cxn>
                  <a:cxn ang="T122">
                    <a:pos x="T20" y="T21"/>
                  </a:cxn>
                  <a:cxn ang="T123">
                    <a:pos x="T22" y="T23"/>
                  </a:cxn>
                  <a:cxn ang="T124">
                    <a:pos x="T24" y="T25"/>
                  </a:cxn>
                  <a:cxn ang="T125">
                    <a:pos x="T26" y="T27"/>
                  </a:cxn>
                  <a:cxn ang="T126">
                    <a:pos x="T28" y="T29"/>
                  </a:cxn>
                  <a:cxn ang="T127">
                    <a:pos x="T30" y="T31"/>
                  </a:cxn>
                  <a:cxn ang="T128">
                    <a:pos x="T32" y="T33"/>
                  </a:cxn>
                  <a:cxn ang="T129">
                    <a:pos x="T34" y="T35"/>
                  </a:cxn>
                  <a:cxn ang="T130">
                    <a:pos x="T36" y="T37"/>
                  </a:cxn>
                  <a:cxn ang="T131">
                    <a:pos x="T38" y="T39"/>
                  </a:cxn>
                  <a:cxn ang="T132">
                    <a:pos x="T40" y="T41"/>
                  </a:cxn>
                  <a:cxn ang="T133">
                    <a:pos x="T42" y="T43"/>
                  </a:cxn>
                  <a:cxn ang="T134">
                    <a:pos x="T44" y="T45"/>
                  </a:cxn>
                  <a:cxn ang="T135">
                    <a:pos x="T46" y="T47"/>
                  </a:cxn>
                  <a:cxn ang="T136">
                    <a:pos x="T48" y="T49"/>
                  </a:cxn>
                  <a:cxn ang="T137">
                    <a:pos x="T50" y="T51"/>
                  </a:cxn>
                  <a:cxn ang="T138">
                    <a:pos x="T52" y="T53"/>
                  </a:cxn>
                  <a:cxn ang="T139">
                    <a:pos x="T54" y="T55"/>
                  </a:cxn>
                  <a:cxn ang="T140">
                    <a:pos x="T56" y="T57"/>
                  </a:cxn>
                  <a:cxn ang="T141">
                    <a:pos x="T58" y="T59"/>
                  </a:cxn>
                  <a:cxn ang="T142">
                    <a:pos x="T60" y="T61"/>
                  </a:cxn>
                  <a:cxn ang="T143">
                    <a:pos x="T62" y="T63"/>
                  </a:cxn>
                  <a:cxn ang="T144">
                    <a:pos x="T64" y="T65"/>
                  </a:cxn>
                  <a:cxn ang="T145">
                    <a:pos x="T66" y="T67"/>
                  </a:cxn>
                  <a:cxn ang="T146">
                    <a:pos x="T68" y="T69"/>
                  </a:cxn>
                  <a:cxn ang="T147">
                    <a:pos x="T70" y="T71"/>
                  </a:cxn>
                  <a:cxn ang="T148">
                    <a:pos x="T72" y="T73"/>
                  </a:cxn>
                  <a:cxn ang="T149">
                    <a:pos x="T74" y="T75"/>
                  </a:cxn>
                  <a:cxn ang="T150">
                    <a:pos x="T76" y="T77"/>
                  </a:cxn>
                  <a:cxn ang="T151">
                    <a:pos x="T78" y="T79"/>
                  </a:cxn>
                  <a:cxn ang="T152">
                    <a:pos x="T80" y="T81"/>
                  </a:cxn>
                  <a:cxn ang="T153">
                    <a:pos x="T82" y="T83"/>
                  </a:cxn>
                  <a:cxn ang="T154">
                    <a:pos x="T84" y="T85"/>
                  </a:cxn>
                  <a:cxn ang="T155">
                    <a:pos x="T86" y="T87"/>
                  </a:cxn>
                  <a:cxn ang="T156">
                    <a:pos x="T88" y="T89"/>
                  </a:cxn>
                  <a:cxn ang="T157">
                    <a:pos x="T90" y="T91"/>
                  </a:cxn>
                  <a:cxn ang="T158">
                    <a:pos x="T92" y="T93"/>
                  </a:cxn>
                  <a:cxn ang="T159">
                    <a:pos x="T94" y="T95"/>
                  </a:cxn>
                  <a:cxn ang="T160">
                    <a:pos x="T96" y="T97"/>
                  </a:cxn>
                  <a:cxn ang="T161">
                    <a:pos x="T98" y="T99"/>
                  </a:cxn>
                  <a:cxn ang="T162">
                    <a:pos x="T100" y="T101"/>
                  </a:cxn>
                  <a:cxn ang="T163">
                    <a:pos x="T102" y="T103"/>
                  </a:cxn>
                  <a:cxn ang="T164">
                    <a:pos x="T104" y="T105"/>
                  </a:cxn>
                  <a:cxn ang="T165">
                    <a:pos x="T106" y="T107"/>
                  </a:cxn>
                  <a:cxn ang="T166">
                    <a:pos x="T108" y="T109"/>
                  </a:cxn>
                  <a:cxn ang="T167">
                    <a:pos x="T110" y="T111"/>
                  </a:cxn>
                </a:cxnLst>
                <a:rect l="T168" t="T169" r="T170" b="T171"/>
                <a:pathLst>
                  <a:path w="200" h="183">
                    <a:moveTo>
                      <a:pt x="200" y="65"/>
                    </a:moveTo>
                    <a:lnTo>
                      <a:pt x="200" y="64"/>
                    </a:lnTo>
                    <a:lnTo>
                      <a:pt x="200" y="62"/>
                    </a:lnTo>
                    <a:lnTo>
                      <a:pt x="200" y="61"/>
                    </a:lnTo>
                    <a:lnTo>
                      <a:pt x="200" y="60"/>
                    </a:lnTo>
                    <a:lnTo>
                      <a:pt x="200" y="59"/>
                    </a:lnTo>
                    <a:lnTo>
                      <a:pt x="200" y="58"/>
                    </a:lnTo>
                    <a:lnTo>
                      <a:pt x="200" y="56"/>
                    </a:lnTo>
                    <a:lnTo>
                      <a:pt x="198" y="53"/>
                    </a:lnTo>
                    <a:lnTo>
                      <a:pt x="197" y="50"/>
                    </a:lnTo>
                    <a:lnTo>
                      <a:pt x="196" y="48"/>
                    </a:lnTo>
                    <a:lnTo>
                      <a:pt x="193" y="46"/>
                    </a:lnTo>
                    <a:lnTo>
                      <a:pt x="192" y="42"/>
                    </a:lnTo>
                    <a:lnTo>
                      <a:pt x="190" y="40"/>
                    </a:lnTo>
                    <a:lnTo>
                      <a:pt x="188" y="37"/>
                    </a:lnTo>
                    <a:lnTo>
                      <a:pt x="187" y="35"/>
                    </a:lnTo>
                    <a:lnTo>
                      <a:pt x="187" y="38"/>
                    </a:lnTo>
                    <a:lnTo>
                      <a:pt x="188" y="42"/>
                    </a:lnTo>
                    <a:lnTo>
                      <a:pt x="189" y="46"/>
                    </a:lnTo>
                    <a:lnTo>
                      <a:pt x="189" y="49"/>
                    </a:lnTo>
                    <a:lnTo>
                      <a:pt x="190" y="53"/>
                    </a:lnTo>
                    <a:lnTo>
                      <a:pt x="190" y="58"/>
                    </a:lnTo>
                    <a:lnTo>
                      <a:pt x="190" y="61"/>
                    </a:lnTo>
                    <a:lnTo>
                      <a:pt x="190" y="65"/>
                    </a:lnTo>
                    <a:lnTo>
                      <a:pt x="190" y="76"/>
                    </a:lnTo>
                    <a:lnTo>
                      <a:pt x="188" y="86"/>
                    </a:lnTo>
                    <a:lnTo>
                      <a:pt x="186" y="97"/>
                    </a:lnTo>
                    <a:lnTo>
                      <a:pt x="183" y="107"/>
                    </a:lnTo>
                    <a:lnTo>
                      <a:pt x="179" y="116"/>
                    </a:lnTo>
                    <a:lnTo>
                      <a:pt x="175" y="125"/>
                    </a:lnTo>
                    <a:lnTo>
                      <a:pt x="169" y="133"/>
                    </a:lnTo>
                    <a:lnTo>
                      <a:pt x="164" y="142"/>
                    </a:lnTo>
                    <a:lnTo>
                      <a:pt x="157" y="147"/>
                    </a:lnTo>
                    <a:lnTo>
                      <a:pt x="150" y="155"/>
                    </a:lnTo>
                    <a:lnTo>
                      <a:pt x="143" y="159"/>
                    </a:lnTo>
                    <a:lnTo>
                      <a:pt x="135" y="164"/>
                    </a:lnTo>
                    <a:lnTo>
                      <a:pt x="127" y="168"/>
                    </a:lnTo>
                    <a:lnTo>
                      <a:pt x="118" y="170"/>
                    </a:lnTo>
                    <a:lnTo>
                      <a:pt x="109" y="173"/>
                    </a:lnTo>
                    <a:lnTo>
                      <a:pt x="100" y="173"/>
                    </a:lnTo>
                    <a:lnTo>
                      <a:pt x="91" y="173"/>
                    </a:lnTo>
                    <a:lnTo>
                      <a:pt x="82" y="170"/>
                    </a:lnTo>
                    <a:lnTo>
                      <a:pt x="73" y="168"/>
                    </a:lnTo>
                    <a:lnTo>
                      <a:pt x="64" y="164"/>
                    </a:lnTo>
                    <a:lnTo>
                      <a:pt x="56" y="159"/>
                    </a:lnTo>
                    <a:lnTo>
                      <a:pt x="49" y="155"/>
                    </a:lnTo>
                    <a:lnTo>
                      <a:pt x="42" y="147"/>
                    </a:lnTo>
                    <a:lnTo>
                      <a:pt x="36" y="142"/>
                    </a:lnTo>
                    <a:lnTo>
                      <a:pt x="30" y="133"/>
                    </a:lnTo>
                    <a:lnTo>
                      <a:pt x="25" y="125"/>
                    </a:lnTo>
                    <a:lnTo>
                      <a:pt x="20" y="116"/>
                    </a:lnTo>
                    <a:lnTo>
                      <a:pt x="16" y="107"/>
                    </a:lnTo>
                    <a:lnTo>
                      <a:pt x="13" y="97"/>
                    </a:lnTo>
                    <a:lnTo>
                      <a:pt x="11" y="86"/>
                    </a:lnTo>
                    <a:lnTo>
                      <a:pt x="10" y="76"/>
                    </a:lnTo>
                    <a:lnTo>
                      <a:pt x="9" y="65"/>
                    </a:lnTo>
                    <a:lnTo>
                      <a:pt x="9" y="55"/>
                    </a:lnTo>
                    <a:lnTo>
                      <a:pt x="10" y="47"/>
                    </a:lnTo>
                    <a:lnTo>
                      <a:pt x="12" y="38"/>
                    </a:lnTo>
                    <a:lnTo>
                      <a:pt x="14" y="30"/>
                    </a:lnTo>
                    <a:lnTo>
                      <a:pt x="16" y="22"/>
                    </a:lnTo>
                    <a:lnTo>
                      <a:pt x="20" y="14"/>
                    </a:lnTo>
                    <a:lnTo>
                      <a:pt x="23" y="7"/>
                    </a:lnTo>
                    <a:lnTo>
                      <a:pt x="27" y="0"/>
                    </a:lnTo>
                    <a:lnTo>
                      <a:pt x="25" y="1"/>
                    </a:lnTo>
                    <a:lnTo>
                      <a:pt x="22" y="4"/>
                    </a:lnTo>
                    <a:lnTo>
                      <a:pt x="20" y="5"/>
                    </a:lnTo>
                    <a:lnTo>
                      <a:pt x="18" y="7"/>
                    </a:lnTo>
                    <a:lnTo>
                      <a:pt x="16" y="8"/>
                    </a:lnTo>
                    <a:lnTo>
                      <a:pt x="14" y="11"/>
                    </a:lnTo>
                    <a:lnTo>
                      <a:pt x="11" y="13"/>
                    </a:lnTo>
                    <a:lnTo>
                      <a:pt x="9" y="14"/>
                    </a:lnTo>
                    <a:lnTo>
                      <a:pt x="7" y="20"/>
                    </a:lnTo>
                    <a:lnTo>
                      <a:pt x="5" y="26"/>
                    </a:lnTo>
                    <a:lnTo>
                      <a:pt x="4" y="32"/>
                    </a:lnTo>
                    <a:lnTo>
                      <a:pt x="3" y="38"/>
                    </a:lnTo>
                    <a:lnTo>
                      <a:pt x="2" y="46"/>
                    </a:lnTo>
                    <a:lnTo>
                      <a:pt x="1" y="52"/>
                    </a:lnTo>
                    <a:lnTo>
                      <a:pt x="0" y="58"/>
                    </a:lnTo>
                    <a:lnTo>
                      <a:pt x="0" y="65"/>
                    </a:lnTo>
                    <a:lnTo>
                      <a:pt x="1" y="77"/>
                    </a:lnTo>
                    <a:lnTo>
                      <a:pt x="2" y="89"/>
                    </a:lnTo>
                    <a:lnTo>
                      <a:pt x="5" y="100"/>
                    </a:lnTo>
                    <a:lnTo>
                      <a:pt x="8" y="112"/>
                    </a:lnTo>
                    <a:lnTo>
                      <a:pt x="12" y="121"/>
                    </a:lnTo>
                    <a:lnTo>
                      <a:pt x="17" y="131"/>
                    </a:lnTo>
                    <a:lnTo>
                      <a:pt x="23" y="140"/>
                    </a:lnTo>
                    <a:lnTo>
                      <a:pt x="29" y="149"/>
                    </a:lnTo>
                    <a:lnTo>
                      <a:pt x="36" y="156"/>
                    </a:lnTo>
                    <a:lnTo>
                      <a:pt x="44" y="163"/>
                    </a:lnTo>
                    <a:lnTo>
                      <a:pt x="52" y="169"/>
                    </a:lnTo>
                    <a:lnTo>
                      <a:pt x="61" y="174"/>
                    </a:lnTo>
                    <a:lnTo>
                      <a:pt x="70" y="179"/>
                    </a:lnTo>
                    <a:lnTo>
                      <a:pt x="80" y="181"/>
                    </a:lnTo>
                    <a:lnTo>
                      <a:pt x="90" y="182"/>
                    </a:lnTo>
                    <a:lnTo>
                      <a:pt x="100" y="183"/>
                    </a:lnTo>
                    <a:lnTo>
                      <a:pt x="110" y="182"/>
                    </a:lnTo>
                    <a:lnTo>
                      <a:pt x="120" y="181"/>
                    </a:lnTo>
                    <a:lnTo>
                      <a:pt x="130" y="179"/>
                    </a:lnTo>
                    <a:lnTo>
                      <a:pt x="139" y="174"/>
                    </a:lnTo>
                    <a:lnTo>
                      <a:pt x="147" y="169"/>
                    </a:lnTo>
                    <a:lnTo>
                      <a:pt x="155" y="163"/>
                    </a:lnTo>
                    <a:lnTo>
                      <a:pt x="163" y="156"/>
                    </a:lnTo>
                    <a:lnTo>
                      <a:pt x="170" y="149"/>
                    </a:lnTo>
                    <a:lnTo>
                      <a:pt x="176" y="140"/>
                    </a:lnTo>
                    <a:lnTo>
                      <a:pt x="182" y="131"/>
                    </a:lnTo>
                    <a:lnTo>
                      <a:pt x="187" y="121"/>
                    </a:lnTo>
                    <a:lnTo>
                      <a:pt x="191" y="112"/>
                    </a:lnTo>
                    <a:lnTo>
                      <a:pt x="196" y="100"/>
                    </a:lnTo>
                    <a:lnTo>
                      <a:pt x="198" y="89"/>
                    </a:lnTo>
                    <a:lnTo>
                      <a:pt x="200" y="77"/>
                    </a:lnTo>
                    <a:lnTo>
                      <a:pt x="200" y="65"/>
                    </a:lnTo>
                    <a:close/>
                  </a:path>
                </a:pathLst>
              </a:custGeom>
              <a:solidFill>
                <a:srgbClr val="F6CBA4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9" name="Freeform 228"/>
              <p:cNvSpPr>
                <a:spLocks/>
              </p:cNvSpPr>
              <p:nvPr/>
            </p:nvSpPr>
            <p:spPr bwMode="auto">
              <a:xfrm>
                <a:off x="1143" y="2648"/>
                <a:ext cx="38" cy="30"/>
              </a:xfrm>
              <a:custGeom>
                <a:avLst/>
                <a:gdLst>
                  <a:gd name="T0" fmla="*/ 191 w 191"/>
                  <a:gd name="T1" fmla="*/ 68 h 183"/>
                  <a:gd name="T2" fmla="*/ 189 w 191"/>
                  <a:gd name="T3" fmla="*/ 64 h 183"/>
                  <a:gd name="T4" fmla="*/ 189 w 191"/>
                  <a:gd name="T5" fmla="*/ 59 h 183"/>
                  <a:gd name="T6" fmla="*/ 188 w 191"/>
                  <a:gd name="T7" fmla="*/ 54 h 183"/>
                  <a:gd name="T8" fmla="*/ 187 w 191"/>
                  <a:gd name="T9" fmla="*/ 48 h 183"/>
                  <a:gd name="T10" fmla="*/ 183 w 191"/>
                  <a:gd name="T11" fmla="*/ 43 h 183"/>
                  <a:gd name="T12" fmla="*/ 179 w 191"/>
                  <a:gd name="T13" fmla="*/ 38 h 183"/>
                  <a:gd name="T14" fmla="*/ 176 w 191"/>
                  <a:gd name="T15" fmla="*/ 32 h 183"/>
                  <a:gd name="T16" fmla="*/ 175 w 191"/>
                  <a:gd name="T17" fmla="*/ 35 h 183"/>
                  <a:gd name="T18" fmla="*/ 178 w 191"/>
                  <a:gd name="T19" fmla="*/ 44 h 183"/>
                  <a:gd name="T20" fmla="*/ 180 w 191"/>
                  <a:gd name="T21" fmla="*/ 55 h 183"/>
                  <a:gd name="T22" fmla="*/ 180 w 191"/>
                  <a:gd name="T23" fmla="*/ 66 h 183"/>
                  <a:gd name="T24" fmla="*/ 180 w 191"/>
                  <a:gd name="T25" fmla="*/ 82 h 183"/>
                  <a:gd name="T26" fmla="*/ 177 w 191"/>
                  <a:gd name="T27" fmla="*/ 101 h 183"/>
                  <a:gd name="T28" fmla="*/ 170 w 191"/>
                  <a:gd name="T29" fmla="*/ 120 h 183"/>
                  <a:gd name="T30" fmla="*/ 161 w 191"/>
                  <a:gd name="T31" fmla="*/ 136 h 183"/>
                  <a:gd name="T32" fmla="*/ 149 w 191"/>
                  <a:gd name="T33" fmla="*/ 150 h 183"/>
                  <a:gd name="T34" fmla="*/ 136 w 191"/>
                  <a:gd name="T35" fmla="*/ 161 h 183"/>
                  <a:gd name="T36" fmla="*/ 121 w 191"/>
                  <a:gd name="T37" fmla="*/ 169 h 183"/>
                  <a:gd name="T38" fmla="*/ 104 w 191"/>
                  <a:gd name="T39" fmla="*/ 173 h 183"/>
                  <a:gd name="T40" fmla="*/ 86 w 191"/>
                  <a:gd name="T41" fmla="*/ 173 h 183"/>
                  <a:gd name="T42" fmla="*/ 70 w 191"/>
                  <a:gd name="T43" fmla="*/ 169 h 183"/>
                  <a:gd name="T44" fmla="*/ 53 w 191"/>
                  <a:gd name="T45" fmla="*/ 161 h 183"/>
                  <a:gd name="T46" fmla="*/ 40 w 191"/>
                  <a:gd name="T47" fmla="*/ 150 h 183"/>
                  <a:gd name="T48" fmla="*/ 28 w 191"/>
                  <a:gd name="T49" fmla="*/ 136 h 183"/>
                  <a:gd name="T50" fmla="*/ 19 w 191"/>
                  <a:gd name="T51" fmla="*/ 120 h 183"/>
                  <a:gd name="T52" fmla="*/ 12 w 191"/>
                  <a:gd name="T53" fmla="*/ 101 h 183"/>
                  <a:gd name="T54" fmla="*/ 9 w 191"/>
                  <a:gd name="T55" fmla="*/ 82 h 183"/>
                  <a:gd name="T56" fmla="*/ 9 w 191"/>
                  <a:gd name="T57" fmla="*/ 60 h 183"/>
                  <a:gd name="T58" fmla="*/ 12 w 191"/>
                  <a:gd name="T59" fmla="*/ 41 h 183"/>
                  <a:gd name="T60" fmla="*/ 18 w 191"/>
                  <a:gd name="T61" fmla="*/ 23 h 183"/>
                  <a:gd name="T62" fmla="*/ 27 w 191"/>
                  <a:gd name="T63" fmla="*/ 7 h 183"/>
                  <a:gd name="T64" fmla="*/ 30 w 191"/>
                  <a:gd name="T65" fmla="*/ 1 h 183"/>
                  <a:gd name="T66" fmla="*/ 25 w 191"/>
                  <a:gd name="T67" fmla="*/ 5 h 183"/>
                  <a:gd name="T68" fmla="*/ 20 w 191"/>
                  <a:gd name="T69" fmla="*/ 7 h 183"/>
                  <a:gd name="T70" fmla="*/ 15 w 191"/>
                  <a:gd name="T71" fmla="*/ 11 h 183"/>
                  <a:gd name="T72" fmla="*/ 10 w 191"/>
                  <a:gd name="T73" fmla="*/ 19 h 183"/>
                  <a:gd name="T74" fmla="*/ 5 w 191"/>
                  <a:gd name="T75" fmla="*/ 34 h 183"/>
                  <a:gd name="T76" fmla="*/ 2 w 191"/>
                  <a:gd name="T77" fmla="*/ 48 h 183"/>
                  <a:gd name="T78" fmla="*/ 0 w 191"/>
                  <a:gd name="T79" fmla="*/ 62 h 183"/>
                  <a:gd name="T80" fmla="*/ 0 w 191"/>
                  <a:gd name="T81" fmla="*/ 83 h 183"/>
                  <a:gd name="T82" fmla="*/ 4 w 191"/>
                  <a:gd name="T83" fmla="*/ 104 h 183"/>
                  <a:gd name="T84" fmla="*/ 11 w 191"/>
                  <a:gd name="T85" fmla="*/ 125 h 183"/>
                  <a:gd name="T86" fmla="*/ 21 w 191"/>
                  <a:gd name="T87" fmla="*/ 143 h 183"/>
                  <a:gd name="T88" fmla="*/ 34 w 191"/>
                  <a:gd name="T89" fmla="*/ 158 h 183"/>
                  <a:gd name="T90" fmla="*/ 49 w 191"/>
                  <a:gd name="T91" fmla="*/ 170 h 183"/>
                  <a:gd name="T92" fmla="*/ 67 w 191"/>
                  <a:gd name="T93" fmla="*/ 179 h 183"/>
                  <a:gd name="T94" fmla="*/ 85 w 191"/>
                  <a:gd name="T95" fmla="*/ 183 h 183"/>
                  <a:gd name="T96" fmla="*/ 105 w 191"/>
                  <a:gd name="T97" fmla="*/ 183 h 183"/>
                  <a:gd name="T98" fmla="*/ 123 w 191"/>
                  <a:gd name="T99" fmla="*/ 179 h 183"/>
                  <a:gd name="T100" fmla="*/ 140 w 191"/>
                  <a:gd name="T101" fmla="*/ 170 h 183"/>
                  <a:gd name="T102" fmla="*/ 155 w 191"/>
                  <a:gd name="T103" fmla="*/ 158 h 183"/>
                  <a:gd name="T104" fmla="*/ 168 w 191"/>
                  <a:gd name="T105" fmla="*/ 143 h 183"/>
                  <a:gd name="T106" fmla="*/ 178 w 191"/>
                  <a:gd name="T107" fmla="*/ 125 h 183"/>
                  <a:gd name="T108" fmla="*/ 185 w 191"/>
                  <a:gd name="T109" fmla="*/ 104 h 183"/>
                  <a:gd name="T110" fmla="*/ 189 w 191"/>
                  <a:gd name="T111" fmla="*/ 83 h 183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w 191"/>
                  <a:gd name="T169" fmla="*/ 0 h 183"/>
                  <a:gd name="T170" fmla="*/ 191 w 191"/>
                  <a:gd name="T171" fmla="*/ 183 h 183"/>
                </a:gdLst>
                <a:ahLst/>
                <a:cxnLst>
                  <a:cxn ang="T112">
                    <a:pos x="T0" y="T1"/>
                  </a:cxn>
                  <a:cxn ang="T113">
                    <a:pos x="T2" y="T3"/>
                  </a:cxn>
                  <a:cxn ang="T114">
                    <a:pos x="T4" y="T5"/>
                  </a:cxn>
                  <a:cxn ang="T115">
                    <a:pos x="T6" y="T7"/>
                  </a:cxn>
                  <a:cxn ang="T116">
                    <a:pos x="T8" y="T9"/>
                  </a:cxn>
                  <a:cxn ang="T117">
                    <a:pos x="T10" y="T11"/>
                  </a:cxn>
                  <a:cxn ang="T118">
                    <a:pos x="T12" y="T13"/>
                  </a:cxn>
                  <a:cxn ang="T119">
                    <a:pos x="T14" y="T15"/>
                  </a:cxn>
                  <a:cxn ang="T120">
                    <a:pos x="T16" y="T17"/>
                  </a:cxn>
                  <a:cxn ang="T121">
                    <a:pos x="T18" y="T19"/>
                  </a:cxn>
                  <a:cxn ang="T122">
                    <a:pos x="T20" y="T21"/>
                  </a:cxn>
                  <a:cxn ang="T123">
                    <a:pos x="T22" y="T23"/>
                  </a:cxn>
                  <a:cxn ang="T124">
                    <a:pos x="T24" y="T25"/>
                  </a:cxn>
                  <a:cxn ang="T125">
                    <a:pos x="T26" y="T27"/>
                  </a:cxn>
                  <a:cxn ang="T126">
                    <a:pos x="T28" y="T29"/>
                  </a:cxn>
                  <a:cxn ang="T127">
                    <a:pos x="T30" y="T31"/>
                  </a:cxn>
                  <a:cxn ang="T128">
                    <a:pos x="T32" y="T33"/>
                  </a:cxn>
                  <a:cxn ang="T129">
                    <a:pos x="T34" y="T35"/>
                  </a:cxn>
                  <a:cxn ang="T130">
                    <a:pos x="T36" y="T37"/>
                  </a:cxn>
                  <a:cxn ang="T131">
                    <a:pos x="T38" y="T39"/>
                  </a:cxn>
                  <a:cxn ang="T132">
                    <a:pos x="T40" y="T41"/>
                  </a:cxn>
                  <a:cxn ang="T133">
                    <a:pos x="T42" y="T43"/>
                  </a:cxn>
                  <a:cxn ang="T134">
                    <a:pos x="T44" y="T45"/>
                  </a:cxn>
                  <a:cxn ang="T135">
                    <a:pos x="T46" y="T47"/>
                  </a:cxn>
                  <a:cxn ang="T136">
                    <a:pos x="T48" y="T49"/>
                  </a:cxn>
                  <a:cxn ang="T137">
                    <a:pos x="T50" y="T51"/>
                  </a:cxn>
                  <a:cxn ang="T138">
                    <a:pos x="T52" y="T53"/>
                  </a:cxn>
                  <a:cxn ang="T139">
                    <a:pos x="T54" y="T55"/>
                  </a:cxn>
                  <a:cxn ang="T140">
                    <a:pos x="T56" y="T57"/>
                  </a:cxn>
                  <a:cxn ang="T141">
                    <a:pos x="T58" y="T59"/>
                  </a:cxn>
                  <a:cxn ang="T142">
                    <a:pos x="T60" y="T61"/>
                  </a:cxn>
                  <a:cxn ang="T143">
                    <a:pos x="T62" y="T63"/>
                  </a:cxn>
                  <a:cxn ang="T144">
                    <a:pos x="T64" y="T65"/>
                  </a:cxn>
                  <a:cxn ang="T145">
                    <a:pos x="T66" y="T67"/>
                  </a:cxn>
                  <a:cxn ang="T146">
                    <a:pos x="T68" y="T69"/>
                  </a:cxn>
                  <a:cxn ang="T147">
                    <a:pos x="T70" y="T71"/>
                  </a:cxn>
                  <a:cxn ang="T148">
                    <a:pos x="T72" y="T73"/>
                  </a:cxn>
                  <a:cxn ang="T149">
                    <a:pos x="T74" y="T75"/>
                  </a:cxn>
                  <a:cxn ang="T150">
                    <a:pos x="T76" y="T77"/>
                  </a:cxn>
                  <a:cxn ang="T151">
                    <a:pos x="T78" y="T79"/>
                  </a:cxn>
                  <a:cxn ang="T152">
                    <a:pos x="T80" y="T81"/>
                  </a:cxn>
                  <a:cxn ang="T153">
                    <a:pos x="T82" y="T83"/>
                  </a:cxn>
                  <a:cxn ang="T154">
                    <a:pos x="T84" y="T85"/>
                  </a:cxn>
                  <a:cxn ang="T155">
                    <a:pos x="T86" y="T87"/>
                  </a:cxn>
                  <a:cxn ang="T156">
                    <a:pos x="T88" y="T89"/>
                  </a:cxn>
                  <a:cxn ang="T157">
                    <a:pos x="T90" y="T91"/>
                  </a:cxn>
                  <a:cxn ang="T158">
                    <a:pos x="T92" y="T93"/>
                  </a:cxn>
                  <a:cxn ang="T159">
                    <a:pos x="T94" y="T95"/>
                  </a:cxn>
                  <a:cxn ang="T160">
                    <a:pos x="T96" y="T97"/>
                  </a:cxn>
                  <a:cxn ang="T161">
                    <a:pos x="T98" y="T99"/>
                  </a:cxn>
                  <a:cxn ang="T162">
                    <a:pos x="T100" y="T101"/>
                  </a:cxn>
                  <a:cxn ang="T163">
                    <a:pos x="T102" y="T103"/>
                  </a:cxn>
                  <a:cxn ang="T164">
                    <a:pos x="T104" y="T105"/>
                  </a:cxn>
                  <a:cxn ang="T165">
                    <a:pos x="T106" y="T107"/>
                  </a:cxn>
                  <a:cxn ang="T166">
                    <a:pos x="T108" y="T109"/>
                  </a:cxn>
                  <a:cxn ang="T167">
                    <a:pos x="T110" y="T111"/>
                  </a:cxn>
                </a:cxnLst>
                <a:rect l="T168" t="T169" r="T170" b="T171"/>
                <a:pathLst>
                  <a:path w="191" h="183">
                    <a:moveTo>
                      <a:pt x="191" y="71"/>
                    </a:moveTo>
                    <a:lnTo>
                      <a:pt x="191" y="68"/>
                    </a:lnTo>
                    <a:lnTo>
                      <a:pt x="189" y="66"/>
                    </a:lnTo>
                    <a:lnTo>
                      <a:pt x="189" y="64"/>
                    </a:lnTo>
                    <a:lnTo>
                      <a:pt x="189" y="61"/>
                    </a:lnTo>
                    <a:lnTo>
                      <a:pt x="189" y="59"/>
                    </a:lnTo>
                    <a:lnTo>
                      <a:pt x="189" y="56"/>
                    </a:lnTo>
                    <a:lnTo>
                      <a:pt x="188" y="54"/>
                    </a:lnTo>
                    <a:lnTo>
                      <a:pt x="188" y="52"/>
                    </a:lnTo>
                    <a:lnTo>
                      <a:pt x="187" y="48"/>
                    </a:lnTo>
                    <a:lnTo>
                      <a:pt x="185" y="46"/>
                    </a:lnTo>
                    <a:lnTo>
                      <a:pt x="183" y="43"/>
                    </a:lnTo>
                    <a:lnTo>
                      <a:pt x="181" y="41"/>
                    </a:lnTo>
                    <a:lnTo>
                      <a:pt x="179" y="38"/>
                    </a:lnTo>
                    <a:lnTo>
                      <a:pt x="178" y="35"/>
                    </a:lnTo>
                    <a:lnTo>
                      <a:pt x="176" y="32"/>
                    </a:lnTo>
                    <a:lnTo>
                      <a:pt x="174" y="30"/>
                    </a:lnTo>
                    <a:lnTo>
                      <a:pt x="175" y="35"/>
                    </a:lnTo>
                    <a:lnTo>
                      <a:pt x="177" y="40"/>
                    </a:lnTo>
                    <a:lnTo>
                      <a:pt x="178" y="44"/>
                    </a:lnTo>
                    <a:lnTo>
                      <a:pt x="179" y="49"/>
                    </a:lnTo>
                    <a:lnTo>
                      <a:pt x="180" y="55"/>
                    </a:lnTo>
                    <a:lnTo>
                      <a:pt x="180" y="60"/>
                    </a:lnTo>
                    <a:lnTo>
                      <a:pt x="180" y="66"/>
                    </a:lnTo>
                    <a:lnTo>
                      <a:pt x="181" y="71"/>
                    </a:lnTo>
                    <a:lnTo>
                      <a:pt x="180" y="82"/>
                    </a:lnTo>
                    <a:lnTo>
                      <a:pt x="179" y="91"/>
                    </a:lnTo>
                    <a:lnTo>
                      <a:pt x="177" y="101"/>
                    </a:lnTo>
                    <a:lnTo>
                      <a:pt x="174" y="110"/>
                    </a:lnTo>
                    <a:lnTo>
                      <a:pt x="170" y="120"/>
                    </a:lnTo>
                    <a:lnTo>
                      <a:pt x="166" y="128"/>
                    </a:lnTo>
                    <a:lnTo>
                      <a:pt x="161" y="136"/>
                    </a:lnTo>
                    <a:lnTo>
                      <a:pt x="156" y="143"/>
                    </a:lnTo>
                    <a:lnTo>
                      <a:pt x="149" y="150"/>
                    </a:lnTo>
                    <a:lnTo>
                      <a:pt x="143" y="156"/>
                    </a:lnTo>
                    <a:lnTo>
                      <a:pt x="136" y="161"/>
                    </a:lnTo>
                    <a:lnTo>
                      <a:pt x="128" y="165"/>
                    </a:lnTo>
                    <a:lnTo>
                      <a:pt x="121" y="169"/>
                    </a:lnTo>
                    <a:lnTo>
                      <a:pt x="112" y="171"/>
                    </a:lnTo>
                    <a:lnTo>
                      <a:pt x="104" y="173"/>
                    </a:lnTo>
                    <a:lnTo>
                      <a:pt x="95" y="173"/>
                    </a:lnTo>
                    <a:lnTo>
                      <a:pt x="86" y="173"/>
                    </a:lnTo>
                    <a:lnTo>
                      <a:pt x="78" y="171"/>
                    </a:lnTo>
                    <a:lnTo>
                      <a:pt x="70" y="169"/>
                    </a:lnTo>
                    <a:lnTo>
                      <a:pt x="61" y="165"/>
                    </a:lnTo>
                    <a:lnTo>
                      <a:pt x="53" y="161"/>
                    </a:lnTo>
                    <a:lnTo>
                      <a:pt x="46" y="156"/>
                    </a:lnTo>
                    <a:lnTo>
                      <a:pt x="40" y="150"/>
                    </a:lnTo>
                    <a:lnTo>
                      <a:pt x="34" y="143"/>
                    </a:lnTo>
                    <a:lnTo>
                      <a:pt x="28" y="136"/>
                    </a:lnTo>
                    <a:lnTo>
                      <a:pt x="23" y="128"/>
                    </a:lnTo>
                    <a:lnTo>
                      <a:pt x="19" y="120"/>
                    </a:lnTo>
                    <a:lnTo>
                      <a:pt x="15" y="110"/>
                    </a:lnTo>
                    <a:lnTo>
                      <a:pt x="12" y="101"/>
                    </a:lnTo>
                    <a:lnTo>
                      <a:pt x="10" y="91"/>
                    </a:lnTo>
                    <a:lnTo>
                      <a:pt x="9" y="82"/>
                    </a:lnTo>
                    <a:lnTo>
                      <a:pt x="9" y="71"/>
                    </a:lnTo>
                    <a:lnTo>
                      <a:pt x="9" y="60"/>
                    </a:lnTo>
                    <a:lnTo>
                      <a:pt x="10" y="50"/>
                    </a:lnTo>
                    <a:lnTo>
                      <a:pt x="12" y="41"/>
                    </a:lnTo>
                    <a:lnTo>
                      <a:pt x="15" y="32"/>
                    </a:lnTo>
                    <a:lnTo>
                      <a:pt x="18" y="23"/>
                    </a:lnTo>
                    <a:lnTo>
                      <a:pt x="22" y="14"/>
                    </a:lnTo>
                    <a:lnTo>
                      <a:pt x="27" y="7"/>
                    </a:lnTo>
                    <a:lnTo>
                      <a:pt x="32" y="0"/>
                    </a:lnTo>
                    <a:lnTo>
                      <a:pt x="30" y="1"/>
                    </a:lnTo>
                    <a:lnTo>
                      <a:pt x="27" y="2"/>
                    </a:lnTo>
                    <a:lnTo>
                      <a:pt x="25" y="5"/>
                    </a:lnTo>
                    <a:lnTo>
                      <a:pt x="22" y="6"/>
                    </a:lnTo>
                    <a:lnTo>
                      <a:pt x="20" y="7"/>
                    </a:lnTo>
                    <a:lnTo>
                      <a:pt x="18" y="10"/>
                    </a:lnTo>
                    <a:lnTo>
                      <a:pt x="15" y="11"/>
                    </a:lnTo>
                    <a:lnTo>
                      <a:pt x="13" y="13"/>
                    </a:lnTo>
                    <a:lnTo>
                      <a:pt x="10" y="19"/>
                    </a:lnTo>
                    <a:lnTo>
                      <a:pt x="7" y="26"/>
                    </a:lnTo>
                    <a:lnTo>
                      <a:pt x="5" y="34"/>
                    </a:lnTo>
                    <a:lnTo>
                      <a:pt x="3" y="41"/>
                    </a:lnTo>
                    <a:lnTo>
                      <a:pt x="2" y="48"/>
                    </a:lnTo>
                    <a:lnTo>
                      <a:pt x="1" y="55"/>
                    </a:lnTo>
                    <a:lnTo>
                      <a:pt x="0" y="62"/>
                    </a:lnTo>
                    <a:lnTo>
                      <a:pt x="0" y="71"/>
                    </a:lnTo>
                    <a:lnTo>
                      <a:pt x="0" y="83"/>
                    </a:lnTo>
                    <a:lnTo>
                      <a:pt x="2" y="94"/>
                    </a:lnTo>
                    <a:lnTo>
                      <a:pt x="4" y="104"/>
                    </a:lnTo>
                    <a:lnTo>
                      <a:pt x="7" y="115"/>
                    </a:lnTo>
                    <a:lnTo>
                      <a:pt x="11" y="125"/>
                    </a:lnTo>
                    <a:lnTo>
                      <a:pt x="16" y="134"/>
                    </a:lnTo>
                    <a:lnTo>
                      <a:pt x="21" y="143"/>
                    </a:lnTo>
                    <a:lnTo>
                      <a:pt x="27" y="151"/>
                    </a:lnTo>
                    <a:lnTo>
                      <a:pt x="34" y="158"/>
                    </a:lnTo>
                    <a:lnTo>
                      <a:pt x="41" y="164"/>
                    </a:lnTo>
                    <a:lnTo>
                      <a:pt x="49" y="170"/>
                    </a:lnTo>
                    <a:lnTo>
                      <a:pt x="57" y="175"/>
                    </a:lnTo>
                    <a:lnTo>
                      <a:pt x="67" y="179"/>
                    </a:lnTo>
                    <a:lnTo>
                      <a:pt x="76" y="182"/>
                    </a:lnTo>
                    <a:lnTo>
                      <a:pt x="85" y="183"/>
                    </a:lnTo>
                    <a:lnTo>
                      <a:pt x="95" y="183"/>
                    </a:lnTo>
                    <a:lnTo>
                      <a:pt x="105" y="183"/>
                    </a:lnTo>
                    <a:lnTo>
                      <a:pt x="114" y="182"/>
                    </a:lnTo>
                    <a:lnTo>
                      <a:pt x="123" y="179"/>
                    </a:lnTo>
                    <a:lnTo>
                      <a:pt x="132" y="175"/>
                    </a:lnTo>
                    <a:lnTo>
                      <a:pt x="140" y="170"/>
                    </a:lnTo>
                    <a:lnTo>
                      <a:pt x="148" y="164"/>
                    </a:lnTo>
                    <a:lnTo>
                      <a:pt x="155" y="158"/>
                    </a:lnTo>
                    <a:lnTo>
                      <a:pt x="162" y="151"/>
                    </a:lnTo>
                    <a:lnTo>
                      <a:pt x="168" y="143"/>
                    </a:lnTo>
                    <a:lnTo>
                      <a:pt x="173" y="134"/>
                    </a:lnTo>
                    <a:lnTo>
                      <a:pt x="178" y="125"/>
                    </a:lnTo>
                    <a:lnTo>
                      <a:pt x="182" y="115"/>
                    </a:lnTo>
                    <a:lnTo>
                      <a:pt x="185" y="104"/>
                    </a:lnTo>
                    <a:lnTo>
                      <a:pt x="188" y="94"/>
                    </a:lnTo>
                    <a:lnTo>
                      <a:pt x="189" y="83"/>
                    </a:lnTo>
                    <a:lnTo>
                      <a:pt x="191" y="71"/>
                    </a:lnTo>
                    <a:close/>
                  </a:path>
                </a:pathLst>
              </a:custGeom>
              <a:solidFill>
                <a:srgbClr val="F7CDA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0" name="Freeform 229"/>
              <p:cNvSpPr>
                <a:spLocks/>
              </p:cNvSpPr>
              <p:nvPr/>
            </p:nvSpPr>
            <p:spPr bwMode="auto">
              <a:xfrm>
                <a:off x="1143" y="2647"/>
                <a:ext cx="37" cy="30"/>
              </a:xfrm>
              <a:custGeom>
                <a:avLst/>
                <a:gdLst>
                  <a:gd name="T0" fmla="*/ 181 w 181"/>
                  <a:gd name="T1" fmla="*/ 73 h 185"/>
                  <a:gd name="T2" fmla="*/ 181 w 181"/>
                  <a:gd name="T3" fmla="*/ 65 h 185"/>
                  <a:gd name="T4" fmla="*/ 180 w 181"/>
                  <a:gd name="T5" fmla="*/ 58 h 185"/>
                  <a:gd name="T6" fmla="*/ 178 w 181"/>
                  <a:gd name="T7" fmla="*/ 50 h 185"/>
                  <a:gd name="T8" fmla="*/ 176 w 181"/>
                  <a:gd name="T9" fmla="*/ 44 h 185"/>
                  <a:gd name="T10" fmla="*/ 171 w 181"/>
                  <a:gd name="T11" fmla="*/ 38 h 185"/>
                  <a:gd name="T12" fmla="*/ 167 w 181"/>
                  <a:gd name="T13" fmla="*/ 34 h 185"/>
                  <a:gd name="T14" fmla="*/ 163 w 181"/>
                  <a:gd name="T15" fmla="*/ 29 h 185"/>
                  <a:gd name="T16" fmla="*/ 163 w 181"/>
                  <a:gd name="T17" fmla="*/ 31 h 185"/>
                  <a:gd name="T18" fmla="*/ 167 w 181"/>
                  <a:gd name="T19" fmla="*/ 43 h 185"/>
                  <a:gd name="T20" fmla="*/ 170 w 181"/>
                  <a:gd name="T21" fmla="*/ 56 h 185"/>
                  <a:gd name="T22" fmla="*/ 172 w 181"/>
                  <a:gd name="T23" fmla="*/ 70 h 185"/>
                  <a:gd name="T24" fmla="*/ 172 w 181"/>
                  <a:gd name="T25" fmla="*/ 86 h 185"/>
                  <a:gd name="T26" fmla="*/ 168 w 181"/>
                  <a:gd name="T27" fmla="*/ 106 h 185"/>
                  <a:gd name="T28" fmla="*/ 162 w 181"/>
                  <a:gd name="T29" fmla="*/ 124 h 185"/>
                  <a:gd name="T30" fmla="*/ 154 w 181"/>
                  <a:gd name="T31" fmla="*/ 139 h 185"/>
                  <a:gd name="T32" fmla="*/ 143 w 181"/>
                  <a:gd name="T33" fmla="*/ 151 h 185"/>
                  <a:gd name="T34" fmla="*/ 130 w 181"/>
                  <a:gd name="T35" fmla="*/ 162 h 185"/>
                  <a:gd name="T36" fmla="*/ 115 w 181"/>
                  <a:gd name="T37" fmla="*/ 169 h 185"/>
                  <a:gd name="T38" fmla="*/ 99 w 181"/>
                  <a:gd name="T39" fmla="*/ 174 h 185"/>
                  <a:gd name="T40" fmla="*/ 83 w 181"/>
                  <a:gd name="T41" fmla="*/ 174 h 185"/>
                  <a:gd name="T42" fmla="*/ 67 w 181"/>
                  <a:gd name="T43" fmla="*/ 169 h 185"/>
                  <a:gd name="T44" fmla="*/ 52 w 181"/>
                  <a:gd name="T45" fmla="*/ 162 h 185"/>
                  <a:gd name="T46" fmla="*/ 39 w 181"/>
                  <a:gd name="T47" fmla="*/ 151 h 185"/>
                  <a:gd name="T48" fmla="*/ 28 w 181"/>
                  <a:gd name="T49" fmla="*/ 139 h 185"/>
                  <a:gd name="T50" fmla="*/ 19 w 181"/>
                  <a:gd name="T51" fmla="*/ 124 h 185"/>
                  <a:gd name="T52" fmla="*/ 13 w 181"/>
                  <a:gd name="T53" fmla="*/ 106 h 185"/>
                  <a:gd name="T54" fmla="*/ 10 w 181"/>
                  <a:gd name="T55" fmla="*/ 86 h 185"/>
                  <a:gd name="T56" fmla="*/ 10 w 181"/>
                  <a:gd name="T57" fmla="*/ 65 h 185"/>
                  <a:gd name="T58" fmla="*/ 14 w 181"/>
                  <a:gd name="T59" fmla="*/ 43 h 185"/>
                  <a:gd name="T60" fmla="*/ 22 w 181"/>
                  <a:gd name="T61" fmla="*/ 24 h 185"/>
                  <a:gd name="T62" fmla="*/ 33 w 181"/>
                  <a:gd name="T63" fmla="*/ 7 h 185"/>
                  <a:gd name="T64" fmla="*/ 37 w 181"/>
                  <a:gd name="T65" fmla="*/ 1 h 185"/>
                  <a:gd name="T66" fmla="*/ 32 w 181"/>
                  <a:gd name="T67" fmla="*/ 4 h 185"/>
                  <a:gd name="T68" fmla="*/ 26 w 181"/>
                  <a:gd name="T69" fmla="*/ 7 h 185"/>
                  <a:gd name="T70" fmla="*/ 21 w 181"/>
                  <a:gd name="T71" fmla="*/ 11 h 185"/>
                  <a:gd name="T72" fmla="*/ 14 w 181"/>
                  <a:gd name="T73" fmla="*/ 19 h 185"/>
                  <a:gd name="T74" fmla="*/ 7 w 181"/>
                  <a:gd name="T75" fmla="*/ 34 h 185"/>
                  <a:gd name="T76" fmla="*/ 3 w 181"/>
                  <a:gd name="T77" fmla="*/ 50 h 185"/>
                  <a:gd name="T78" fmla="*/ 0 w 181"/>
                  <a:gd name="T79" fmla="*/ 67 h 185"/>
                  <a:gd name="T80" fmla="*/ 1 w 181"/>
                  <a:gd name="T81" fmla="*/ 88 h 185"/>
                  <a:gd name="T82" fmla="*/ 4 w 181"/>
                  <a:gd name="T83" fmla="*/ 109 h 185"/>
                  <a:gd name="T84" fmla="*/ 11 w 181"/>
                  <a:gd name="T85" fmla="*/ 128 h 185"/>
                  <a:gd name="T86" fmla="*/ 21 w 181"/>
                  <a:gd name="T87" fmla="*/ 145 h 185"/>
                  <a:gd name="T88" fmla="*/ 33 w 181"/>
                  <a:gd name="T89" fmla="*/ 159 h 185"/>
                  <a:gd name="T90" fmla="*/ 47 w 181"/>
                  <a:gd name="T91" fmla="*/ 171 h 185"/>
                  <a:gd name="T92" fmla="*/ 64 w 181"/>
                  <a:gd name="T93" fmla="*/ 180 h 185"/>
                  <a:gd name="T94" fmla="*/ 82 w 181"/>
                  <a:gd name="T95" fmla="*/ 185 h 185"/>
                  <a:gd name="T96" fmla="*/ 100 w 181"/>
                  <a:gd name="T97" fmla="*/ 185 h 185"/>
                  <a:gd name="T98" fmla="*/ 118 w 181"/>
                  <a:gd name="T99" fmla="*/ 180 h 185"/>
                  <a:gd name="T100" fmla="*/ 134 w 181"/>
                  <a:gd name="T101" fmla="*/ 171 h 185"/>
                  <a:gd name="T102" fmla="*/ 148 w 181"/>
                  <a:gd name="T103" fmla="*/ 159 h 185"/>
                  <a:gd name="T104" fmla="*/ 160 w 181"/>
                  <a:gd name="T105" fmla="*/ 145 h 185"/>
                  <a:gd name="T106" fmla="*/ 170 w 181"/>
                  <a:gd name="T107" fmla="*/ 128 h 185"/>
                  <a:gd name="T108" fmla="*/ 177 w 181"/>
                  <a:gd name="T109" fmla="*/ 109 h 185"/>
                  <a:gd name="T110" fmla="*/ 181 w 181"/>
                  <a:gd name="T111" fmla="*/ 88 h 185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w 181"/>
                  <a:gd name="T169" fmla="*/ 0 h 185"/>
                  <a:gd name="T170" fmla="*/ 181 w 181"/>
                  <a:gd name="T171" fmla="*/ 185 h 185"/>
                </a:gdLst>
                <a:ahLst/>
                <a:cxnLst>
                  <a:cxn ang="T112">
                    <a:pos x="T0" y="T1"/>
                  </a:cxn>
                  <a:cxn ang="T113">
                    <a:pos x="T2" y="T3"/>
                  </a:cxn>
                  <a:cxn ang="T114">
                    <a:pos x="T4" y="T5"/>
                  </a:cxn>
                  <a:cxn ang="T115">
                    <a:pos x="T6" y="T7"/>
                  </a:cxn>
                  <a:cxn ang="T116">
                    <a:pos x="T8" y="T9"/>
                  </a:cxn>
                  <a:cxn ang="T117">
                    <a:pos x="T10" y="T11"/>
                  </a:cxn>
                  <a:cxn ang="T118">
                    <a:pos x="T12" y="T13"/>
                  </a:cxn>
                  <a:cxn ang="T119">
                    <a:pos x="T14" y="T15"/>
                  </a:cxn>
                  <a:cxn ang="T120">
                    <a:pos x="T16" y="T17"/>
                  </a:cxn>
                  <a:cxn ang="T121">
                    <a:pos x="T18" y="T19"/>
                  </a:cxn>
                  <a:cxn ang="T122">
                    <a:pos x="T20" y="T21"/>
                  </a:cxn>
                  <a:cxn ang="T123">
                    <a:pos x="T22" y="T23"/>
                  </a:cxn>
                  <a:cxn ang="T124">
                    <a:pos x="T24" y="T25"/>
                  </a:cxn>
                  <a:cxn ang="T125">
                    <a:pos x="T26" y="T27"/>
                  </a:cxn>
                  <a:cxn ang="T126">
                    <a:pos x="T28" y="T29"/>
                  </a:cxn>
                  <a:cxn ang="T127">
                    <a:pos x="T30" y="T31"/>
                  </a:cxn>
                  <a:cxn ang="T128">
                    <a:pos x="T32" y="T33"/>
                  </a:cxn>
                  <a:cxn ang="T129">
                    <a:pos x="T34" y="T35"/>
                  </a:cxn>
                  <a:cxn ang="T130">
                    <a:pos x="T36" y="T37"/>
                  </a:cxn>
                  <a:cxn ang="T131">
                    <a:pos x="T38" y="T39"/>
                  </a:cxn>
                  <a:cxn ang="T132">
                    <a:pos x="T40" y="T41"/>
                  </a:cxn>
                  <a:cxn ang="T133">
                    <a:pos x="T42" y="T43"/>
                  </a:cxn>
                  <a:cxn ang="T134">
                    <a:pos x="T44" y="T45"/>
                  </a:cxn>
                  <a:cxn ang="T135">
                    <a:pos x="T46" y="T47"/>
                  </a:cxn>
                  <a:cxn ang="T136">
                    <a:pos x="T48" y="T49"/>
                  </a:cxn>
                  <a:cxn ang="T137">
                    <a:pos x="T50" y="T51"/>
                  </a:cxn>
                  <a:cxn ang="T138">
                    <a:pos x="T52" y="T53"/>
                  </a:cxn>
                  <a:cxn ang="T139">
                    <a:pos x="T54" y="T55"/>
                  </a:cxn>
                  <a:cxn ang="T140">
                    <a:pos x="T56" y="T57"/>
                  </a:cxn>
                  <a:cxn ang="T141">
                    <a:pos x="T58" y="T59"/>
                  </a:cxn>
                  <a:cxn ang="T142">
                    <a:pos x="T60" y="T61"/>
                  </a:cxn>
                  <a:cxn ang="T143">
                    <a:pos x="T62" y="T63"/>
                  </a:cxn>
                  <a:cxn ang="T144">
                    <a:pos x="T64" y="T65"/>
                  </a:cxn>
                  <a:cxn ang="T145">
                    <a:pos x="T66" y="T67"/>
                  </a:cxn>
                  <a:cxn ang="T146">
                    <a:pos x="T68" y="T69"/>
                  </a:cxn>
                  <a:cxn ang="T147">
                    <a:pos x="T70" y="T71"/>
                  </a:cxn>
                  <a:cxn ang="T148">
                    <a:pos x="T72" y="T73"/>
                  </a:cxn>
                  <a:cxn ang="T149">
                    <a:pos x="T74" y="T75"/>
                  </a:cxn>
                  <a:cxn ang="T150">
                    <a:pos x="T76" y="T77"/>
                  </a:cxn>
                  <a:cxn ang="T151">
                    <a:pos x="T78" y="T79"/>
                  </a:cxn>
                  <a:cxn ang="T152">
                    <a:pos x="T80" y="T81"/>
                  </a:cxn>
                  <a:cxn ang="T153">
                    <a:pos x="T82" y="T83"/>
                  </a:cxn>
                  <a:cxn ang="T154">
                    <a:pos x="T84" y="T85"/>
                  </a:cxn>
                  <a:cxn ang="T155">
                    <a:pos x="T86" y="T87"/>
                  </a:cxn>
                  <a:cxn ang="T156">
                    <a:pos x="T88" y="T89"/>
                  </a:cxn>
                  <a:cxn ang="T157">
                    <a:pos x="T90" y="T91"/>
                  </a:cxn>
                  <a:cxn ang="T158">
                    <a:pos x="T92" y="T93"/>
                  </a:cxn>
                  <a:cxn ang="T159">
                    <a:pos x="T94" y="T95"/>
                  </a:cxn>
                  <a:cxn ang="T160">
                    <a:pos x="T96" y="T97"/>
                  </a:cxn>
                  <a:cxn ang="T161">
                    <a:pos x="T98" y="T99"/>
                  </a:cxn>
                  <a:cxn ang="T162">
                    <a:pos x="T100" y="T101"/>
                  </a:cxn>
                  <a:cxn ang="T163">
                    <a:pos x="T102" y="T103"/>
                  </a:cxn>
                  <a:cxn ang="T164">
                    <a:pos x="T104" y="T105"/>
                  </a:cxn>
                  <a:cxn ang="T165">
                    <a:pos x="T106" y="T107"/>
                  </a:cxn>
                  <a:cxn ang="T166">
                    <a:pos x="T108" y="T109"/>
                  </a:cxn>
                  <a:cxn ang="T167">
                    <a:pos x="T110" y="T111"/>
                  </a:cxn>
                </a:cxnLst>
                <a:rect l="T168" t="T169" r="T170" b="T171"/>
                <a:pathLst>
                  <a:path w="181" h="185">
                    <a:moveTo>
                      <a:pt x="181" y="77"/>
                    </a:moveTo>
                    <a:lnTo>
                      <a:pt x="181" y="73"/>
                    </a:lnTo>
                    <a:lnTo>
                      <a:pt x="181" y="70"/>
                    </a:lnTo>
                    <a:lnTo>
                      <a:pt x="181" y="65"/>
                    </a:lnTo>
                    <a:lnTo>
                      <a:pt x="180" y="61"/>
                    </a:lnTo>
                    <a:lnTo>
                      <a:pt x="180" y="58"/>
                    </a:lnTo>
                    <a:lnTo>
                      <a:pt x="179" y="54"/>
                    </a:lnTo>
                    <a:lnTo>
                      <a:pt x="178" y="50"/>
                    </a:lnTo>
                    <a:lnTo>
                      <a:pt x="178" y="47"/>
                    </a:lnTo>
                    <a:lnTo>
                      <a:pt x="176" y="44"/>
                    </a:lnTo>
                    <a:lnTo>
                      <a:pt x="174" y="41"/>
                    </a:lnTo>
                    <a:lnTo>
                      <a:pt x="171" y="38"/>
                    </a:lnTo>
                    <a:lnTo>
                      <a:pt x="169" y="36"/>
                    </a:lnTo>
                    <a:lnTo>
                      <a:pt x="167" y="34"/>
                    </a:lnTo>
                    <a:lnTo>
                      <a:pt x="165" y="31"/>
                    </a:lnTo>
                    <a:lnTo>
                      <a:pt x="163" y="29"/>
                    </a:lnTo>
                    <a:lnTo>
                      <a:pt x="160" y="26"/>
                    </a:lnTo>
                    <a:lnTo>
                      <a:pt x="163" y="31"/>
                    </a:lnTo>
                    <a:lnTo>
                      <a:pt x="165" y="37"/>
                    </a:lnTo>
                    <a:lnTo>
                      <a:pt x="167" y="43"/>
                    </a:lnTo>
                    <a:lnTo>
                      <a:pt x="169" y="50"/>
                    </a:lnTo>
                    <a:lnTo>
                      <a:pt x="170" y="56"/>
                    </a:lnTo>
                    <a:lnTo>
                      <a:pt x="171" y="64"/>
                    </a:lnTo>
                    <a:lnTo>
                      <a:pt x="172" y="70"/>
                    </a:lnTo>
                    <a:lnTo>
                      <a:pt x="172" y="77"/>
                    </a:lnTo>
                    <a:lnTo>
                      <a:pt x="172" y="86"/>
                    </a:lnTo>
                    <a:lnTo>
                      <a:pt x="170" y="96"/>
                    </a:lnTo>
                    <a:lnTo>
                      <a:pt x="168" y="106"/>
                    </a:lnTo>
                    <a:lnTo>
                      <a:pt x="166" y="114"/>
                    </a:lnTo>
                    <a:lnTo>
                      <a:pt x="162" y="124"/>
                    </a:lnTo>
                    <a:lnTo>
                      <a:pt x="158" y="131"/>
                    </a:lnTo>
                    <a:lnTo>
                      <a:pt x="154" y="139"/>
                    </a:lnTo>
                    <a:lnTo>
                      <a:pt x="148" y="145"/>
                    </a:lnTo>
                    <a:lnTo>
                      <a:pt x="143" y="151"/>
                    </a:lnTo>
                    <a:lnTo>
                      <a:pt x="136" y="157"/>
                    </a:lnTo>
                    <a:lnTo>
                      <a:pt x="130" y="162"/>
                    </a:lnTo>
                    <a:lnTo>
                      <a:pt x="123" y="167"/>
                    </a:lnTo>
                    <a:lnTo>
                      <a:pt x="115" y="169"/>
                    </a:lnTo>
                    <a:lnTo>
                      <a:pt x="107" y="171"/>
                    </a:lnTo>
                    <a:lnTo>
                      <a:pt x="99" y="174"/>
                    </a:lnTo>
                    <a:lnTo>
                      <a:pt x="91" y="174"/>
                    </a:lnTo>
                    <a:lnTo>
                      <a:pt x="83" y="174"/>
                    </a:lnTo>
                    <a:lnTo>
                      <a:pt x="75" y="171"/>
                    </a:lnTo>
                    <a:lnTo>
                      <a:pt x="67" y="169"/>
                    </a:lnTo>
                    <a:lnTo>
                      <a:pt x="59" y="167"/>
                    </a:lnTo>
                    <a:lnTo>
                      <a:pt x="52" y="162"/>
                    </a:lnTo>
                    <a:lnTo>
                      <a:pt x="45" y="157"/>
                    </a:lnTo>
                    <a:lnTo>
                      <a:pt x="39" y="151"/>
                    </a:lnTo>
                    <a:lnTo>
                      <a:pt x="33" y="145"/>
                    </a:lnTo>
                    <a:lnTo>
                      <a:pt x="28" y="139"/>
                    </a:lnTo>
                    <a:lnTo>
                      <a:pt x="23" y="131"/>
                    </a:lnTo>
                    <a:lnTo>
                      <a:pt x="19" y="124"/>
                    </a:lnTo>
                    <a:lnTo>
                      <a:pt x="16" y="114"/>
                    </a:lnTo>
                    <a:lnTo>
                      <a:pt x="13" y="106"/>
                    </a:lnTo>
                    <a:lnTo>
                      <a:pt x="11" y="96"/>
                    </a:lnTo>
                    <a:lnTo>
                      <a:pt x="10" y="86"/>
                    </a:lnTo>
                    <a:lnTo>
                      <a:pt x="9" y="77"/>
                    </a:lnTo>
                    <a:lnTo>
                      <a:pt x="10" y="65"/>
                    </a:lnTo>
                    <a:lnTo>
                      <a:pt x="11" y="54"/>
                    </a:lnTo>
                    <a:lnTo>
                      <a:pt x="14" y="43"/>
                    </a:lnTo>
                    <a:lnTo>
                      <a:pt x="18" y="34"/>
                    </a:lnTo>
                    <a:lnTo>
                      <a:pt x="22" y="24"/>
                    </a:lnTo>
                    <a:lnTo>
                      <a:pt x="27" y="16"/>
                    </a:lnTo>
                    <a:lnTo>
                      <a:pt x="33" y="7"/>
                    </a:lnTo>
                    <a:lnTo>
                      <a:pt x="40" y="0"/>
                    </a:lnTo>
                    <a:lnTo>
                      <a:pt x="37" y="1"/>
                    </a:lnTo>
                    <a:lnTo>
                      <a:pt x="35" y="2"/>
                    </a:lnTo>
                    <a:lnTo>
                      <a:pt x="32" y="4"/>
                    </a:lnTo>
                    <a:lnTo>
                      <a:pt x="29" y="6"/>
                    </a:lnTo>
                    <a:lnTo>
                      <a:pt x="26" y="7"/>
                    </a:lnTo>
                    <a:lnTo>
                      <a:pt x="23" y="8"/>
                    </a:lnTo>
                    <a:lnTo>
                      <a:pt x="21" y="11"/>
                    </a:lnTo>
                    <a:lnTo>
                      <a:pt x="18" y="12"/>
                    </a:lnTo>
                    <a:lnTo>
                      <a:pt x="14" y="19"/>
                    </a:lnTo>
                    <a:lnTo>
                      <a:pt x="11" y="26"/>
                    </a:lnTo>
                    <a:lnTo>
                      <a:pt x="7" y="34"/>
                    </a:lnTo>
                    <a:lnTo>
                      <a:pt x="5" y="42"/>
                    </a:lnTo>
                    <a:lnTo>
                      <a:pt x="3" y="50"/>
                    </a:lnTo>
                    <a:lnTo>
                      <a:pt x="1" y="59"/>
                    </a:lnTo>
                    <a:lnTo>
                      <a:pt x="0" y="67"/>
                    </a:lnTo>
                    <a:lnTo>
                      <a:pt x="0" y="77"/>
                    </a:lnTo>
                    <a:lnTo>
                      <a:pt x="1" y="88"/>
                    </a:lnTo>
                    <a:lnTo>
                      <a:pt x="2" y="98"/>
                    </a:lnTo>
                    <a:lnTo>
                      <a:pt x="4" y="109"/>
                    </a:lnTo>
                    <a:lnTo>
                      <a:pt x="7" y="119"/>
                    </a:lnTo>
                    <a:lnTo>
                      <a:pt x="11" y="128"/>
                    </a:lnTo>
                    <a:lnTo>
                      <a:pt x="16" y="137"/>
                    </a:lnTo>
                    <a:lnTo>
                      <a:pt x="21" y="145"/>
                    </a:lnTo>
                    <a:lnTo>
                      <a:pt x="27" y="154"/>
                    </a:lnTo>
                    <a:lnTo>
                      <a:pt x="33" y="159"/>
                    </a:lnTo>
                    <a:lnTo>
                      <a:pt x="40" y="167"/>
                    </a:lnTo>
                    <a:lnTo>
                      <a:pt x="47" y="171"/>
                    </a:lnTo>
                    <a:lnTo>
                      <a:pt x="55" y="176"/>
                    </a:lnTo>
                    <a:lnTo>
                      <a:pt x="64" y="180"/>
                    </a:lnTo>
                    <a:lnTo>
                      <a:pt x="73" y="182"/>
                    </a:lnTo>
                    <a:lnTo>
                      <a:pt x="82" y="185"/>
                    </a:lnTo>
                    <a:lnTo>
                      <a:pt x="91" y="185"/>
                    </a:lnTo>
                    <a:lnTo>
                      <a:pt x="100" y="185"/>
                    </a:lnTo>
                    <a:lnTo>
                      <a:pt x="109" y="182"/>
                    </a:lnTo>
                    <a:lnTo>
                      <a:pt x="118" y="180"/>
                    </a:lnTo>
                    <a:lnTo>
                      <a:pt x="126" y="176"/>
                    </a:lnTo>
                    <a:lnTo>
                      <a:pt x="134" y="171"/>
                    </a:lnTo>
                    <a:lnTo>
                      <a:pt x="141" y="167"/>
                    </a:lnTo>
                    <a:lnTo>
                      <a:pt x="148" y="159"/>
                    </a:lnTo>
                    <a:lnTo>
                      <a:pt x="155" y="154"/>
                    </a:lnTo>
                    <a:lnTo>
                      <a:pt x="160" y="145"/>
                    </a:lnTo>
                    <a:lnTo>
                      <a:pt x="166" y="137"/>
                    </a:lnTo>
                    <a:lnTo>
                      <a:pt x="170" y="128"/>
                    </a:lnTo>
                    <a:lnTo>
                      <a:pt x="174" y="119"/>
                    </a:lnTo>
                    <a:lnTo>
                      <a:pt x="177" y="109"/>
                    </a:lnTo>
                    <a:lnTo>
                      <a:pt x="179" y="98"/>
                    </a:lnTo>
                    <a:lnTo>
                      <a:pt x="181" y="88"/>
                    </a:lnTo>
                    <a:lnTo>
                      <a:pt x="181" y="77"/>
                    </a:lnTo>
                    <a:close/>
                  </a:path>
                </a:pathLst>
              </a:custGeom>
              <a:solidFill>
                <a:srgbClr val="F7CFA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1" name="Freeform 230"/>
              <p:cNvSpPr>
                <a:spLocks/>
              </p:cNvSpPr>
              <p:nvPr/>
            </p:nvSpPr>
            <p:spPr bwMode="auto">
              <a:xfrm>
                <a:off x="1144" y="2646"/>
                <a:ext cx="35" cy="30"/>
              </a:xfrm>
              <a:custGeom>
                <a:avLst/>
                <a:gdLst>
                  <a:gd name="T0" fmla="*/ 171 w 172"/>
                  <a:gd name="T1" fmla="*/ 77 h 184"/>
                  <a:gd name="T2" fmla="*/ 171 w 172"/>
                  <a:gd name="T3" fmla="*/ 66 h 184"/>
                  <a:gd name="T4" fmla="*/ 169 w 172"/>
                  <a:gd name="T5" fmla="*/ 55 h 184"/>
                  <a:gd name="T6" fmla="*/ 166 w 172"/>
                  <a:gd name="T7" fmla="*/ 46 h 184"/>
                  <a:gd name="T8" fmla="*/ 162 w 172"/>
                  <a:gd name="T9" fmla="*/ 39 h 184"/>
                  <a:gd name="T10" fmla="*/ 157 w 172"/>
                  <a:gd name="T11" fmla="*/ 33 h 184"/>
                  <a:gd name="T12" fmla="*/ 152 w 172"/>
                  <a:gd name="T13" fmla="*/ 28 h 184"/>
                  <a:gd name="T14" fmla="*/ 146 w 172"/>
                  <a:gd name="T15" fmla="*/ 23 h 184"/>
                  <a:gd name="T16" fmla="*/ 147 w 172"/>
                  <a:gd name="T17" fmla="*/ 27 h 184"/>
                  <a:gd name="T18" fmla="*/ 155 w 172"/>
                  <a:gd name="T19" fmla="*/ 41 h 184"/>
                  <a:gd name="T20" fmla="*/ 160 w 172"/>
                  <a:gd name="T21" fmla="*/ 57 h 184"/>
                  <a:gd name="T22" fmla="*/ 162 w 172"/>
                  <a:gd name="T23" fmla="*/ 73 h 184"/>
                  <a:gd name="T24" fmla="*/ 162 w 172"/>
                  <a:gd name="T25" fmla="*/ 91 h 184"/>
                  <a:gd name="T26" fmla="*/ 159 w 172"/>
                  <a:gd name="T27" fmla="*/ 109 h 184"/>
                  <a:gd name="T28" fmla="*/ 153 w 172"/>
                  <a:gd name="T29" fmla="*/ 125 h 184"/>
                  <a:gd name="T30" fmla="*/ 145 w 172"/>
                  <a:gd name="T31" fmla="*/ 141 h 184"/>
                  <a:gd name="T32" fmla="*/ 135 w 172"/>
                  <a:gd name="T33" fmla="*/ 153 h 184"/>
                  <a:gd name="T34" fmla="*/ 123 w 172"/>
                  <a:gd name="T35" fmla="*/ 162 h 184"/>
                  <a:gd name="T36" fmla="*/ 109 w 172"/>
                  <a:gd name="T37" fmla="*/ 169 h 184"/>
                  <a:gd name="T38" fmla="*/ 94 w 172"/>
                  <a:gd name="T39" fmla="*/ 173 h 184"/>
                  <a:gd name="T40" fmla="*/ 78 w 172"/>
                  <a:gd name="T41" fmla="*/ 173 h 184"/>
                  <a:gd name="T42" fmla="*/ 63 w 172"/>
                  <a:gd name="T43" fmla="*/ 169 h 184"/>
                  <a:gd name="T44" fmla="*/ 49 w 172"/>
                  <a:gd name="T45" fmla="*/ 162 h 184"/>
                  <a:gd name="T46" fmla="*/ 36 w 172"/>
                  <a:gd name="T47" fmla="*/ 153 h 184"/>
                  <a:gd name="T48" fmla="*/ 26 w 172"/>
                  <a:gd name="T49" fmla="*/ 141 h 184"/>
                  <a:gd name="T50" fmla="*/ 18 w 172"/>
                  <a:gd name="T51" fmla="*/ 125 h 184"/>
                  <a:gd name="T52" fmla="*/ 12 w 172"/>
                  <a:gd name="T53" fmla="*/ 109 h 184"/>
                  <a:gd name="T54" fmla="*/ 9 w 172"/>
                  <a:gd name="T55" fmla="*/ 91 h 184"/>
                  <a:gd name="T56" fmla="*/ 9 w 172"/>
                  <a:gd name="T57" fmla="*/ 69 h 184"/>
                  <a:gd name="T58" fmla="*/ 15 w 172"/>
                  <a:gd name="T59" fmla="*/ 45 h 184"/>
                  <a:gd name="T60" fmla="*/ 26 w 172"/>
                  <a:gd name="T61" fmla="*/ 24 h 184"/>
                  <a:gd name="T62" fmla="*/ 41 w 172"/>
                  <a:gd name="T63" fmla="*/ 7 h 184"/>
                  <a:gd name="T64" fmla="*/ 46 w 172"/>
                  <a:gd name="T65" fmla="*/ 2 h 184"/>
                  <a:gd name="T66" fmla="*/ 39 w 172"/>
                  <a:gd name="T67" fmla="*/ 4 h 184"/>
                  <a:gd name="T68" fmla="*/ 33 w 172"/>
                  <a:gd name="T69" fmla="*/ 6 h 184"/>
                  <a:gd name="T70" fmla="*/ 27 w 172"/>
                  <a:gd name="T71" fmla="*/ 10 h 184"/>
                  <a:gd name="T72" fmla="*/ 18 w 172"/>
                  <a:gd name="T73" fmla="*/ 18 h 184"/>
                  <a:gd name="T74" fmla="*/ 9 w 172"/>
                  <a:gd name="T75" fmla="*/ 34 h 184"/>
                  <a:gd name="T76" fmla="*/ 3 w 172"/>
                  <a:gd name="T77" fmla="*/ 52 h 184"/>
                  <a:gd name="T78" fmla="*/ 0 w 172"/>
                  <a:gd name="T79" fmla="*/ 71 h 184"/>
                  <a:gd name="T80" fmla="*/ 0 w 172"/>
                  <a:gd name="T81" fmla="*/ 93 h 184"/>
                  <a:gd name="T82" fmla="*/ 3 w 172"/>
                  <a:gd name="T83" fmla="*/ 112 h 184"/>
                  <a:gd name="T84" fmla="*/ 10 w 172"/>
                  <a:gd name="T85" fmla="*/ 131 h 184"/>
                  <a:gd name="T86" fmla="*/ 19 w 172"/>
                  <a:gd name="T87" fmla="*/ 147 h 184"/>
                  <a:gd name="T88" fmla="*/ 31 w 172"/>
                  <a:gd name="T89" fmla="*/ 161 h 184"/>
                  <a:gd name="T90" fmla="*/ 44 w 172"/>
                  <a:gd name="T91" fmla="*/ 172 h 184"/>
                  <a:gd name="T92" fmla="*/ 61 w 172"/>
                  <a:gd name="T93" fmla="*/ 180 h 184"/>
                  <a:gd name="T94" fmla="*/ 77 w 172"/>
                  <a:gd name="T95" fmla="*/ 184 h 184"/>
                  <a:gd name="T96" fmla="*/ 95 w 172"/>
                  <a:gd name="T97" fmla="*/ 184 h 184"/>
                  <a:gd name="T98" fmla="*/ 111 w 172"/>
                  <a:gd name="T99" fmla="*/ 180 h 184"/>
                  <a:gd name="T100" fmla="*/ 127 w 172"/>
                  <a:gd name="T101" fmla="*/ 172 h 184"/>
                  <a:gd name="T102" fmla="*/ 140 w 172"/>
                  <a:gd name="T103" fmla="*/ 161 h 184"/>
                  <a:gd name="T104" fmla="*/ 152 w 172"/>
                  <a:gd name="T105" fmla="*/ 147 h 184"/>
                  <a:gd name="T106" fmla="*/ 161 w 172"/>
                  <a:gd name="T107" fmla="*/ 131 h 184"/>
                  <a:gd name="T108" fmla="*/ 168 w 172"/>
                  <a:gd name="T109" fmla="*/ 112 h 184"/>
                  <a:gd name="T110" fmla="*/ 171 w 172"/>
                  <a:gd name="T111" fmla="*/ 93 h 184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w 172"/>
                  <a:gd name="T169" fmla="*/ 0 h 184"/>
                  <a:gd name="T170" fmla="*/ 172 w 172"/>
                  <a:gd name="T171" fmla="*/ 184 h 184"/>
                </a:gdLst>
                <a:ahLst/>
                <a:cxnLst>
                  <a:cxn ang="T112">
                    <a:pos x="T0" y="T1"/>
                  </a:cxn>
                  <a:cxn ang="T113">
                    <a:pos x="T2" y="T3"/>
                  </a:cxn>
                  <a:cxn ang="T114">
                    <a:pos x="T4" y="T5"/>
                  </a:cxn>
                  <a:cxn ang="T115">
                    <a:pos x="T6" y="T7"/>
                  </a:cxn>
                  <a:cxn ang="T116">
                    <a:pos x="T8" y="T9"/>
                  </a:cxn>
                  <a:cxn ang="T117">
                    <a:pos x="T10" y="T11"/>
                  </a:cxn>
                  <a:cxn ang="T118">
                    <a:pos x="T12" y="T13"/>
                  </a:cxn>
                  <a:cxn ang="T119">
                    <a:pos x="T14" y="T15"/>
                  </a:cxn>
                  <a:cxn ang="T120">
                    <a:pos x="T16" y="T17"/>
                  </a:cxn>
                  <a:cxn ang="T121">
                    <a:pos x="T18" y="T19"/>
                  </a:cxn>
                  <a:cxn ang="T122">
                    <a:pos x="T20" y="T21"/>
                  </a:cxn>
                  <a:cxn ang="T123">
                    <a:pos x="T22" y="T23"/>
                  </a:cxn>
                  <a:cxn ang="T124">
                    <a:pos x="T24" y="T25"/>
                  </a:cxn>
                  <a:cxn ang="T125">
                    <a:pos x="T26" y="T27"/>
                  </a:cxn>
                  <a:cxn ang="T126">
                    <a:pos x="T28" y="T29"/>
                  </a:cxn>
                  <a:cxn ang="T127">
                    <a:pos x="T30" y="T31"/>
                  </a:cxn>
                  <a:cxn ang="T128">
                    <a:pos x="T32" y="T33"/>
                  </a:cxn>
                  <a:cxn ang="T129">
                    <a:pos x="T34" y="T35"/>
                  </a:cxn>
                  <a:cxn ang="T130">
                    <a:pos x="T36" y="T37"/>
                  </a:cxn>
                  <a:cxn ang="T131">
                    <a:pos x="T38" y="T39"/>
                  </a:cxn>
                  <a:cxn ang="T132">
                    <a:pos x="T40" y="T41"/>
                  </a:cxn>
                  <a:cxn ang="T133">
                    <a:pos x="T42" y="T43"/>
                  </a:cxn>
                  <a:cxn ang="T134">
                    <a:pos x="T44" y="T45"/>
                  </a:cxn>
                  <a:cxn ang="T135">
                    <a:pos x="T46" y="T47"/>
                  </a:cxn>
                  <a:cxn ang="T136">
                    <a:pos x="T48" y="T49"/>
                  </a:cxn>
                  <a:cxn ang="T137">
                    <a:pos x="T50" y="T51"/>
                  </a:cxn>
                  <a:cxn ang="T138">
                    <a:pos x="T52" y="T53"/>
                  </a:cxn>
                  <a:cxn ang="T139">
                    <a:pos x="T54" y="T55"/>
                  </a:cxn>
                  <a:cxn ang="T140">
                    <a:pos x="T56" y="T57"/>
                  </a:cxn>
                  <a:cxn ang="T141">
                    <a:pos x="T58" y="T59"/>
                  </a:cxn>
                  <a:cxn ang="T142">
                    <a:pos x="T60" y="T61"/>
                  </a:cxn>
                  <a:cxn ang="T143">
                    <a:pos x="T62" y="T63"/>
                  </a:cxn>
                  <a:cxn ang="T144">
                    <a:pos x="T64" y="T65"/>
                  </a:cxn>
                  <a:cxn ang="T145">
                    <a:pos x="T66" y="T67"/>
                  </a:cxn>
                  <a:cxn ang="T146">
                    <a:pos x="T68" y="T69"/>
                  </a:cxn>
                  <a:cxn ang="T147">
                    <a:pos x="T70" y="T71"/>
                  </a:cxn>
                  <a:cxn ang="T148">
                    <a:pos x="T72" y="T73"/>
                  </a:cxn>
                  <a:cxn ang="T149">
                    <a:pos x="T74" y="T75"/>
                  </a:cxn>
                  <a:cxn ang="T150">
                    <a:pos x="T76" y="T77"/>
                  </a:cxn>
                  <a:cxn ang="T151">
                    <a:pos x="T78" y="T79"/>
                  </a:cxn>
                  <a:cxn ang="T152">
                    <a:pos x="T80" y="T81"/>
                  </a:cxn>
                  <a:cxn ang="T153">
                    <a:pos x="T82" y="T83"/>
                  </a:cxn>
                  <a:cxn ang="T154">
                    <a:pos x="T84" y="T85"/>
                  </a:cxn>
                  <a:cxn ang="T155">
                    <a:pos x="T86" y="T87"/>
                  </a:cxn>
                  <a:cxn ang="T156">
                    <a:pos x="T88" y="T89"/>
                  </a:cxn>
                  <a:cxn ang="T157">
                    <a:pos x="T90" y="T91"/>
                  </a:cxn>
                  <a:cxn ang="T158">
                    <a:pos x="T92" y="T93"/>
                  </a:cxn>
                  <a:cxn ang="T159">
                    <a:pos x="T94" y="T95"/>
                  </a:cxn>
                  <a:cxn ang="T160">
                    <a:pos x="T96" y="T97"/>
                  </a:cxn>
                  <a:cxn ang="T161">
                    <a:pos x="T98" y="T99"/>
                  </a:cxn>
                  <a:cxn ang="T162">
                    <a:pos x="T100" y="T101"/>
                  </a:cxn>
                  <a:cxn ang="T163">
                    <a:pos x="T102" y="T103"/>
                  </a:cxn>
                  <a:cxn ang="T164">
                    <a:pos x="T104" y="T105"/>
                  </a:cxn>
                  <a:cxn ang="T165">
                    <a:pos x="T106" y="T107"/>
                  </a:cxn>
                  <a:cxn ang="T166">
                    <a:pos x="T108" y="T109"/>
                  </a:cxn>
                  <a:cxn ang="T167">
                    <a:pos x="T110" y="T111"/>
                  </a:cxn>
                </a:cxnLst>
                <a:rect l="T168" t="T169" r="T170" b="T171"/>
                <a:pathLst>
                  <a:path w="172" h="184">
                    <a:moveTo>
                      <a:pt x="172" y="82"/>
                    </a:moveTo>
                    <a:lnTo>
                      <a:pt x="171" y="77"/>
                    </a:lnTo>
                    <a:lnTo>
                      <a:pt x="171" y="71"/>
                    </a:lnTo>
                    <a:lnTo>
                      <a:pt x="171" y="66"/>
                    </a:lnTo>
                    <a:lnTo>
                      <a:pt x="170" y="60"/>
                    </a:lnTo>
                    <a:lnTo>
                      <a:pt x="169" y="55"/>
                    </a:lnTo>
                    <a:lnTo>
                      <a:pt x="168" y="51"/>
                    </a:lnTo>
                    <a:lnTo>
                      <a:pt x="166" y="46"/>
                    </a:lnTo>
                    <a:lnTo>
                      <a:pt x="165" y="41"/>
                    </a:lnTo>
                    <a:lnTo>
                      <a:pt x="162" y="39"/>
                    </a:lnTo>
                    <a:lnTo>
                      <a:pt x="160" y="36"/>
                    </a:lnTo>
                    <a:lnTo>
                      <a:pt x="157" y="33"/>
                    </a:lnTo>
                    <a:lnTo>
                      <a:pt x="154" y="30"/>
                    </a:lnTo>
                    <a:lnTo>
                      <a:pt x="152" y="28"/>
                    </a:lnTo>
                    <a:lnTo>
                      <a:pt x="149" y="25"/>
                    </a:lnTo>
                    <a:lnTo>
                      <a:pt x="146" y="23"/>
                    </a:lnTo>
                    <a:lnTo>
                      <a:pt x="143" y="21"/>
                    </a:lnTo>
                    <a:lnTo>
                      <a:pt x="147" y="27"/>
                    </a:lnTo>
                    <a:lnTo>
                      <a:pt x="151" y="34"/>
                    </a:lnTo>
                    <a:lnTo>
                      <a:pt x="155" y="41"/>
                    </a:lnTo>
                    <a:lnTo>
                      <a:pt x="157" y="48"/>
                    </a:lnTo>
                    <a:lnTo>
                      <a:pt x="160" y="57"/>
                    </a:lnTo>
                    <a:lnTo>
                      <a:pt x="161" y="65"/>
                    </a:lnTo>
                    <a:lnTo>
                      <a:pt x="162" y="73"/>
                    </a:lnTo>
                    <a:lnTo>
                      <a:pt x="163" y="82"/>
                    </a:lnTo>
                    <a:lnTo>
                      <a:pt x="162" y="91"/>
                    </a:lnTo>
                    <a:lnTo>
                      <a:pt x="161" y="100"/>
                    </a:lnTo>
                    <a:lnTo>
                      <a:pt x="159" y="109"/>
                    </a:lnTo>
                    <a:lnTo>
                      <a:pt x="157" y="118"/>
                    </a:lnTo>
                    <a:lnTo>
                      <a:pt x="153" y="125"/>
                    </a:lnTo>
                    <a:lnTo>
                      <a:pt x="149" y="133"/>
                    </a:lnTo>
                    <a:lnTo>
                      <a:pt x="145" y="141"/>
                    </a:lnTo>
                    <a:lnTo>
                      <a:pt x="140" y="147"/>
                    </a:lnTo>
                    <a:lnTo>
                      <a:pt x="135" y="153"/>
                    </a:lnTo>
                    <a:lnTo>
                      <a:pt x="129" y="157"/>
                    </a:lnTo>
                    <a:lnTo>
                      <a:pt x="123" y="162"/>
                    </a:lnTo>
                    <a:lnTo>
                      <a:pt x="116" y="166"/>
                    </a:lnTo>
                    <a:lnTo>
                      <a:pt x="109" y="169"/>
                    </a:lnTo>
                    <a:lnTo>
                      <a:pt x="102" y="172"/>
                    </a:lnTo>
                    <a:lnTo>
                      <a:pt x="94" y="173"/>
                    </a:lnTo>
                    <a:lnTo>
                      <a:pt x="86" y="173"/>
                    </a:lnTo>
                    <a:lnTo>
                      <a:pt x="78" y="173"/>
                    </a:lnTo>
                    <a:lnTo>
                      <a:pt x="71" y="172"/>
                    </a:lnTo>
                    <a:lnTo>
                      <a:pt x="63" y="169"/>
                    </a:lnTo>
                    <a:lnTo>
                      <a:pt x="55" y="166"/>
                    </a:lnTo>
                    <a:lnTo>
                      <a:pt x="49" y="162"/>
                    </a:lnTo>
                    <a:lnTo>
                      <a:pt x="42" y="157"/>
                    </a:lnTo>
                    <a:lnTo>
                      <a:pt x="36" y="153"/>
                    </a:lnTo>
                    <a:lnTo>
                      <a:pt x="31" y="147"/>
                    </a:lnTo>
                    <a:lnTo>
                      <a:pt x="26" y="141"/>
                    </a:lnTo>
                    <a:lnTo>
                      <a:pt x="22" y="133"/>
                    </a:lnTo>
                    <a:lnTo>
                      <a:pt x="18" y="125"/>
                    </a:lnTo>
                    <a:lnTo>
                      <a:pt x="15" y="118"/>
                    </a:lnTo>
                    <a:lnTo>
                      <a:pt x="12" y="109"/>
                    </a:lnTo>
                    <a:lnTo>
                      <a:pt x="10" y="100"/>
                    </a:lnTo>
                    <a:lnTo>
                      <a:pt x="9" y="91"/>
                    </a:lnTo>
                    <a:lnTo>
                      <a:pt x="9" y="82"/>
                    </a:lnTo>
                    <a:lnTo>
                      <a:pt x="9" y="69"/>
                    </a:lnTo>
                    <a:lnTo>
                      <a:pt x="12" y="57"/>
                    </a:lnTo>
                    <a:lnTo>
                      <a:pt x="15" y="45"/>
                    </a:lnTo>
                    <a:lnTo>
                      <a:pt x="20" y="34"/>
                    </a:lnTo>
                    <a:lnTo>
                      <a:pt x="26" y="24"/>
                    </a:lnTo>
                    <a:lnTo>
                      <a:pt x="33" y="15"/>
                    </a:lnTo>
                    <a:lnTo>
                      <a:pt x="41" y="7"/>
                    </a:lnTo>
                    <a:lnTo>
                      <a:pt x="49" y="0"/>
                    </a:lnTo>
                    <a:lnTo>
                      <a:pt x="46" y="2"/>
                    </a:lnTo>
                    <a:lnTo>
                      <a:pt x="43" y="3"/>
                    </a:lnTo>
                    <a:lnTo>
                      <a:pt x="39" y="4"/>
                    </a:lnTo>
                    <a:lnTo>
                      <a:pt x="36" y="5"/>
                    </a:lnTo>
                    <a:lnTo>
                      <a:pt x="33" y="6"/>
                    </a:lnTo>
                    <a:lnTo>
                      <a:pt x="30" y="7"/>
                    </a:lnTo>
                    <a:lnTo>
                      <a:pt x="27" y="10"/>
                    </a:lnTo>
                    <a:lnTo>
                      <a:pt x="23" y="11"/>
                    </a:lnTo>
                    <a:lnTo>
                      <a:pt x="18" y="18"/>
                    </a:lnTo>
                    <a:lnTo>
                      <a:pt x="13" y="25"/>
                    </a:lnTo>
                    <a:lnTo>
                      <a:pt x="9" y="34"/>
                    </a:lnTo>
                    <a:lnTo>
                      <a:pt x="6" y="43"/>
                    </a:lnTo>
                    <a:lnTo>
                      <a:pt x="3" y="52"/>
                    </a:lnTo>
                    <a:lnTo>
                      <a:pt x="1" y="61"/>
                    </a:lnTo>
                    <a:lnTo>
                      <a:pt x="0" y="71"/>
                    </a:lnTo>
                    <a:lnTo>
                      <a:pt x="0" y="82"/>
                    </a:lnTo>
                    <a:lnTo>
                      <a:pt x="0" y="93"/>
                    </a:lnTo>
                    <a:lnTo>
                      <a:pt x="1" y="102"/>
                    </a:lnTo>
                    <a:lnTo>
                      <a:pt x="3" y="112"/>
                    </a:lnTo>
                    <a:lnTo>
                      <a:pt x="6" y="121"/>
                    </a:lnTo>
                    <a:lnTo>
                      <a:pt x="10" y="131"/>
                    </a:lnTo>
                    <a:lnTo>
                      <a:pt x="14" y="139"/>
                    </a:lnTo>
                    <a:lnTo>
                      <a:pt x="19" y="147"/>
                    </a:lnTo>
                    <a:lnTo>
                      <a:pt x="25" y="154"/>
                    </a:lnTo>
                    <a:lnTo>
                      <a:pt x="31" y="161"/>
                    </a:lnTo>
                    <a:lnTo>
                      <a:pt x="37" y="167"/>
                    </a:lnTo>
                    <a:lnTo>
                      <a:pt x="44" y="172"/>
                    </a:lnTo>
                    <a:lnTo>
                      <a:pt x="52" y="176"/>
                    </a:lnTo>
                    <a:lnTo>
                      <a:pt x="61" y="180"/>
                    </a:lnTo>
                    <a:lnTo>
                      <a:pt x="69" y="182"/>
                    </a:lnTo>
                    <a:lnTo>
                      <a:pt x="77" y="184"/>
                    </a:lnTo>
                    <a:lnTo>
                      <a:pt x="86" y="184"/>
                    </a:lnTo>
                    <a:lnTo>
                      <a:pt x="95" y="184"/>
                    </a:lnTo>
                    <a:lnTo>
                      <a:pt x="103" y="182"/>
                    </a:lnTo>
                    <a:lnTo>
                      <a:pt x="111" y="180"/>
                    </a:lnTo>
                    <a:lnTo>
                      <a:pt x="119" y="176"/>
                    </a:lnTo>
                    <a:lnTo>
                      <a:pt x="127" y="172"/>
                    </a:lnTo>
                    <a:lnTo>
                      <a:pt x="134" y="167"/>
                    </a:lnTo>
                    <a:lnTo>
                      <a:pt x="140" y="161"/>
                    </a:lnTo>
                    <a:lnTo>
                      <a:pt x="147" y="154"/>
                    </a:lnTo>
                    <a:lnTo>
                      <a:pt x="152" y="147"/>
                    </a:lnTo>
                    <a:lnTo>
                      <a:pt x="157" y="139"/>
                    </a:lnTo>
                    <a:lnTo>
                      <a:pt x="161" y="131"/>
                    </a:lnTo>
                    <a:lnTo>
                      <a:pt x="165" y="121"/>
                    </a:lnTo>
                    <a:lnTo>
                      <a:pt x="168" y="112"/>
                    </a:lnTo>
                    <a:lnTo>
                      <a:pt x="170" y="102"/>
                    </a:lnTo>
                    <a:lnTo>
                      <a:pt x="171" y="93"/>
                    </a:lnTo>
                    <a:lnTo>
                      <a:pt x="172" y="82"/>
                    </a:lnTo>
                    <a:close/>
                  </a:path>
                </a:pathLst>
              </a:custGeom>
              <a:solidFill>
                <a:srgbClr val="F7D2A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2" name="Freeform 231"/>
              <p:cNvSpPr>
                <a:spLocks/>
              </p:cNvSpPr>
              <p:nvPr/>
            </p:nvSpPr>
            <p:spPr bwMode="auto">
              <a:xfrm>
                <a:off x="1145" y="2645"/>
                <a:ext cx="33" cy="30"/>
              </a:xfrm>
              <a:custGeom>
                <a:avLst/>
                <a:gdLst>
                  <a:gd name="T0" fmla="*/ 163 w 163"/>
                  <a:gd name="T1" fmla="*/ 77 h 181"/>
                  <a:gd name="T2" fmla="*/ 161 w 163"/>
                  <a:gd name="T3" fmla="*/ 63 h 181"/>
                  <a:gd name="T4" fmla="*/ 158 w 163"/>
                  <a:gd name="T5" fmla="*/ 50 h 181"/>
                  <a:gd name="T6" fmla="*/ 154 w 163"/>
                  <a:gd name="T7" fmla="*/ 38 h 181"/>
                  <a:gd name="T8" fmla="*/ 149 w 163"/>
                  <a:gd name="T9" fmla="*/ 31 h 181"/>
                  <a:gd name="T10" fmla="*/ 145 w 163"/>
                  <a:gd name="T11" fmla="*/ 27 h 181"/>
                  <a:gd name="T12" fmla="*/ 141 w 163"/>
                  <a:gd name="T13" fmla="*/ 24 h 181"/>
                  <a:gd name="T14" fmla="*/ 137 w 163"/>
                  <a:gd name="T15" fmla="*/ 21 h 181"/>
                  <a:gd name="T16" fmla="*/ 133 w 163"/>
                  <a:gd name="T17" fmla="*/ 18 h 181"/>
                  <a:gd name="T18" fmla="*/ 130 w 163"/>
                  <a:gd name="T19" fmla="*/ 17 h 181"/>
                  <a:gd name="T20" fmla="*/ 127 w 163"/>
                  <a:gd name="T21" fmla="*/ 14 h 181"/>
                  <a:gd name="T22" fmla="*/ 123 w 163"/>
                  <a:gd name="T23" fmla="*/ 13 h 181"/>
                  <a:gd name="T24" fmla="*/ 129 w 163"/>
                  <a:gd name="T25" fmla="*/ 18 h 181"/>
                  <a:gd name="T26" fmla="*/ 140 w 163"/>
                  <a:gd name="T27" fmla="*/ 33 h 181"/>
                  <a:gd name="T28" fmla="*/ 149 w 163"/>
                  <a:gd name="T29" fmla="*/ 51 h 181"/>
                  <a:gd name="T30" fmla="*/ 153 w 163"/>
                  <a:gd name="T31" fmla="*/ 73 h 181"/>
                  <a:gd name="T32" fmla="*/ 154 w 163"/>
                  <a:gd name="T33" fmla="*/ 92 h 181"/>
                  <a:gd name="T34" fmla="*/ 151 w 163"/>
                  <a:gd name="T35" fmla="*/ 109 h 181"/>
                  <a:gd name="T36" fmla="*/ 145 w 163"/>
                  <a:gd name="T37" fmla="*/ 125 h 181"/>
                  <a:gd name="T38" fmla="*/ 138 w 163"/>
                  <a:gd name="T39" fmla="*/ 139 h 181"/>
                  <a:gd name="T40" fmla="*/ 128 w 163"/>
                  <a:gd name="T41" fmla="*/ 151 h 181"/>
                  <a:gd name="T42" fmla="*/ 116 w 163"/>
                  <a:gd name="T43" fmla="*/ 159 h 181"/>
                  <a:gd name="T44" fmla="*/ 103 w 163"/>
                  <a:gd name="T45" fmla="*/ 166 h 181"/>
                  <a:gd name="T46" fmla="*/ 89 w 163"/>
                  <a:gd name="T47" fmla="*/ 170 h 181"/>
                  <a:gd name="T48" fmla="*/ 75 w 163"/>
                  <a:gd name="T49" fmla="*/ 170 h 181"/>
                  <a:gd name="T50" fmla="*/ 61 w 163"/>
                  <a:gd name="T51" fmla="*/ 166 h 181"/>
                  <a:gd name="T52" fmla="*/ 47 w 163"/>
                  <a:gd name="T53" fmla="*/ 159 h 181"/>
                  <a:gd name="T54" fmla="*/ 35 w 163"/>
                  <a:gd name="T55" fmla="*/ 151 h 181"/>
                  <a:gd name="T56" fmla="*/ 26 w 163"/>
                  <a:gd name="T57" fmla="*/ 139 h 181"/>
                  <a:gd name="T58" fmla="*/ 18 w 163"/>
                  <a:gd name="T59" fmla="*/ 125 h 181"/>
                  <a:gd name="T60" fmla="*/ 12 w 163"/>
                  <a:gd name="T61" fmla="*/ 109 h 181"/>
                  <a:gd name="T62" fmla="*/ 10 w 163"/>
                  <a:gd name="T63" fmla="*/ 92 h 181"/>
                  <a:gd name="T64" fmla="*/ 9 w 163"/>
                  <a:gd name="T65" fmla="*/ 77 h 181"/>
                  <a:gd name="T66" fmla="*/ 12 w 163"/>
                  <a:gd name="T67" fmla="*/ 61 h 181"/>
                  <a:gd name="T68" fmla="*/ 18 w 163"/>
                  <a:gd name="T69" fmla="*/ 42 h 181"/>
                  <a:gd name="T70" fmla="*/ 33 w 163"/>
                  <a:gd name="T71" fmla="*/ 19 h 181"/>
                  <a:gd name="T72" fmla="*/ 48 w 163"/>
                  <a:gd name="T73" fmla="*/ 7 h 181"/>
                  <a:gd name="T74" fmla="*/ 60 w 163"/>
                  <a:gd name="T75" fmla="*/ 1 h 181"/>
                  <a:gd name="T76" fmla="*/ 62 w 163"/>
                  <a:gd name="T77" fmla="*/ 0 h 181"/>
                  <a:gd name="T78" fmla="*/ 52 w 163"/>
                  <a:gd name="T79" fmla="*/ 1 h 181"/>
                  <a:gd name="T80" fmla="*/ 44 w 163"/>
                  <a:gd name="T81" fmla="*/ 4 h 181"/>
                  <a:gd name="T82" fmla="*/ 35 w 163"/>
                  <a:gd name="T83" fmla="*/ 6 h 181"/>
                  <a:gd name="T84" fmla="*/ 24 w 163"/>
                  <a:gd name="T85" fmla="*/ 14 h 181"/>
                  <a:gd name="T86" fmla="*/ 13 w 163"/>
                  <a:gd name="T87" fmla="*/ 31 h 181"/>
                  <a:gd name="T88" fmla="*/ 5 w 163"/>
                  <a:gd name="T89" fmla="*/ 50 h 181"/>
                  <a:gd name="T90" fmla="*/ 1 w 163"/>
                  <a:gd name="T91" fmla="*/ 72 h 181"/>
                  <a:gd name="T92" fmla="*/ 1 w 163"/>
                  <a:gd name="T93" fmla="*/ 93 h 181"/>
                  <a:gd name="T94" fmla="*/ 4 w 163"/>
                  <a:gd name="T95" fmla="*/ 113 h 181"/>
                  <a:gd name="T96" fmla="*/ 10 w 163"/>
                  <a:gd name="T97" fmla="*/ 131 h 181"/>
                  <a:gd name="T98" fmla="*/ 19 w 163"/>
                  <a:gd name="T99" fmla="*/ 146 h 181"/>
                  <a:gd name="T100" fmla="*/ 30 w 163"/>
                  <a:gd name="T101" fmla="*/ 158 h 181"/>
                  <a:gd name="T102" fmla="*/ 43 w 163"/>
                  <a:gd name="T103" fmla="*/ 169 h 181"/>
                  <a:gd name="T104" fmla="*/ 58 w 163"/>
                  <a:gd name="T105" fmla="*/ 176 h 181"/>
                  <a:gd name="T106" fmla="*/ 74 w 163"/>
                  <a:gd name="T107" fmla="*/ 181 h 181"/>
                  <a:gd name="T108" fmla="*/ 90 w 163"/>
                  <a:gd name="T109" fmla="*/ 181 h 181"/>
                  <a:gd name="T110" fmla="*/ 106 w 163"/>
                  <a:gd name="T111" fmla="*/ 176 h 181"/>
                  <a:gd name="T112" fmla="*/ 121 w 163"/>
                  <a:gd name="T113" fmla="*/ 169 h 181"/>
                  <a:gd name="T114" fmla="*/ 134 w 163"/>
                  <a:gd name="T115" fmla="*/ 158 h 181"/>
                  <a:gd name="T116" fmla="*/ 145 w 163"/>
                  <a:gd name="T117" fmla="*/ 146 h 181"/>
                  <a:gd name="T118" fmla="*/ 153 w 163"/>
                  <a:gd name="T119" fmla="*/ 131 h 181"/>
                  <a:gd name="T120" fmla="*/ 159 w 163"/>
                  <a:gd name="T121" fmla="*/ 113 h 181"/>
                  <a:gd name="T122" fmla="*/ 163 w 163"/>
                  <a:gd name="T123" fmla="*/ 93 h 181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w 163"/>
                  <a:gd name="T187" fmla="*/ 0 h 181"/>
                  <a:gd name="T188" fmla="*/ 163 w 163"/>
                  <a:gd name="T189" fmla="*/ 181 h 181"/>
                </a:gdLst>
                <a:ahLst/>
                <a:cxnLst>
                  <a:cxn ang="T124">
                    <a:pos x="T0" y="T1"/>
                  </a:cxn>
                  <a:cxn ang="T125">
                    <a:pos x="T2" y="T3"/>
                  </a:cxn>
                  <a:cxn ang="T126">
                    <a:pos x="T4" y="T5"/>
                  </a:cxn>
                  <a:cxn ang="T127">
                    <a:pos x="T6" y="T7"/>
                  </a:cxn>
                  <a:cxn ang="T128">
                    <a:pos x="T8" y="T9"/>
                  </a:cxn>
                  <a:cxn ang="T129">
                    <a:pos x="T10" y="T11"/>
                  </a:cxn>
                  <a:cxn ang="T130">
                    <a:pos x="T12" y="T13"/>
                  </a:cxn>
                  <a:cxn ang="T131">
                    <a:pos x="T14" y="T15"/>
                  </a:cxn>
                  <a:cxn ang="T132">
                    <a:pos x="T16" y="T17"/>
                  </a:cxn>
                  <a:cxn ang="T133">
                    <a:pos x="T18" y="T19"/>
                  </a:cxn>
                  <a:cxn ang="T134">
                    <a:pos x="T20" y="T21"/>
                  </a:cxn>
                  <a:cxn ang="T135">
                    <a:pos x="T22" y="T23"/>
                  </a:cxn>
                  <a:cxn ang="T136">
                    <a:pos x="T24" y="T25"/>
                  </a:cxn>
                  <a:cxn ang="T137">
                    <a:pos x="T26" y="T27"/>
                  </a:cxn>
                  <a:cxn ang="T138">
                    <a:pos x="T28" y="T29"/>
                  </a:cxn>
                  <a:cxn ang="T139">
                    <a:pos x="T30" y="T31"/>
                  </a:cxn>
                  <a:cxn ang="T140">
                    <a:pos x="T32" y="T33"/>
                  </a:cxn>
                  <a:cxn ang="T141">
                    <a:pos x="T34" y="T35"/>
                  </a:cxn>
                  <a:cxn ang="T142">
                    <a:pos x="T36" y="T37"/>
                  </a:cxn>
                  <a:cxn ang="T143">
                    <a:pos x="T38" y="T39"/>
                  </a:cxn>
                  <a:cxn ang="T144">
                    <a:pos x="T40" y="T41"/>
                  </a:cxn>
                  <a:cxn ang="T145">
                    <a:pos x="T42" y="T43"/>
                  </a:cxn>
                  <a:cxn ang="T146">
                    <a:pos x="T44" y="T45"/>
                  </a:cxn>
                  <a:cxn ang="T147">
                    <a:pos x="T46" y="T47"/>
                  </a:cxn>
                  <a:cxn ang="T148">
                    <a:pos x="T48" y="T49"/>
                  </a:cxn>
                  <a:cxn ang="T149">
                    <a:pos x="T50" y="T51"/>
                  </a:cxn>
                  <a:cxn ang="T150">
                    <a:pos x="T52" y="T53"/>
                  </a:cxn>
                  <a:cxn ang="T151">
                    <a:pos x="T54" y="T55"/>
                  </a:cxn>
                  <a:cxn ang="T152">
                    <a:pos x="T56" y="T57"/>
                  </a:cxn>
                  <a:cxn ang="T153">
                    <a:pos x="T58" y="T59"/>
                  </a:cxn>
                  <a:cxn ang="T154">
                    <a:pos x="T60" y="T61"/>
                  </a:cxn>
                  <a:cxn ang="T155">
                    <a:pos x="T62" y="T63"/>
                  </a:cxn>
                  <a:cxn ang="T156">
                    <a:pos x="T64" y="T65"/>
                  </a:cxn>
                  <a:cxn ang="T157">
                    <a:pos x="T66" y="T67"/>
                  </a:cxn>
                  <a:cxn ang="T158">
                    <a:pos x="T68" y="T69"/>
                  </a:cxn>
                  <a:cxn ang="T159">
                    <a:pos x="T70" y="T71"/>
                  </a:cxn>
                  <a:cxn ang="T160">
                    <a:pos x="T72" y="T73"/>
                  </a:cxn>
                  <a:cxn ang="T161">
                    <a:pos x="T74" y="T75"/>
                  </a:cxn>
                  <a:cxn ang="T162">
                    <a:pos x="T76" y="T77"/>
                  </a:cxn>
                  <a:cxn ang="T163">
                    <a:pos x="T78" y="T79"/>
                  </a:cxn>
                  <a:cxn ang="T164">
                    <a:pos x="T80" y="T81"/>
                  </a:cxn>
                  <a:cxn ang="T165">
                    <a:pos x="T82" y="T83"/>
                  </a:cxn>
                  <a:cxn ang="T166">
                    <a:pos x="T84" y="T85"/>
                  </a:cxn>
                  <a:cxn ang="T167">
                    <a:pos x="T86" y="T87"/>
                  </a:cxn>
                  <a:cxn ang="T168">
                    <a:pos x="T88" y="T89"/>
                  </a:cxn>
                  <a:cxn ang="T169">
                    <a:pos x="T90" y="T91"/>
                  </a:cxn>
                  <a:cxn ang="T170">
                    <a:pos x="T92" y="T93"/>
                  </a:cxn>
                  <a:cxn ang="T171">
                    <a:pos x="T94" y="T95"/>
                  </a:cxn>
                  <a:cxn ang="T172">
                    <a:pos x="T96" y="T97"/>
                  </a:cxn>
                  <a:cxn ang="T173">
                    <a:pos x="T98" y="T99"/>
                  </a:cxn>
                  <a:cxn ang="T174">
                    <a:pos x="T100" y="T101"/>
                  </a:cxn>
                  <a:cxn ang="T175">
                    <a:pos x="T102" y="T103"/>
                  </a:cxn>
                  <a:cxn ang="T176">
                    <a:pos x="T104" y="T105"/>
                  </a:cxn>
                  <a:cxn ang="T177">
                    <a:pos x="T106" y="T107"/>
                  </a:cxn>
                  <a:cxn ang="T178">
                    <a:pos x="T108" y="T109"/>
                  </a:cxn>
                  <a:cxn ang="T179">
                    <a:pos x="T110" y="T111"/>
                  </a:cxn>
                  <a:cxn ang="T180">
                    <a:pos x="T112" y="T113"/>
                  </a:cxn>
                  <a:cxn ang="T181">
                    <a:pos x="T114" y="T115"/>
                  </a:cxn>
                  <a:cxn ang="T182">
                    <a:pos x="T116" y="T117"/>
                  </a:cxn>
                  <a:cxn ang="T183">
                    <a:pos x="T118" y="T119"/>
                  </a:cxn>
                  <a:cxn ang="T184">
                    <a:pos x="T120" y="T121"/>
                  </a:cxn>
                  <a:cxn ang="T185">
                    <a:pos x="T122" y="T123"/>
                  </a:cxn>
                </a:cxnLst>
                <a:rect l="T186" t="T187" r="T188" b="T189"/>
                <a:pathLst>
                  <a:path w="163" h="181">
                    <a:moveTo>
                      <a:pt x="163" y="84"/>
                    </a:moveTo>
                    <a:lnTo>
                      <a:pt x="163" y="77"/>
                    </a:lnTo>
                    <a:lnTo>
                      <a:pt x="162" y="71"/>
                    </a:lnTo>
                    <a:lnTo>
                      <a:pt x="161" y="63"/>
                    </a:lnTo>
                    <a:lnTo>
                      <a:pt x="160" y="57"/>
                    </a:lnTo>
                    <a:lnTo>
                      <a:pt x="158" y="50"/>
                    </a:lnTo>
                    <a:lnTo>
                      <a:pt x="156" y="44"/>
                    </a:lnTo>
                    <a:lnTo>
                      <a:pt x="154" y="38"/>
                    </a:lnTo>
                    <a:lnTo>
                      <a:pt x="151" y="33"/>
                    </a:lnTo>
                    <a:lnTo>
                      <a:pt x="149" y="31"/>
                    </a:lnTo>
                    <a:lnTo>
                      <a:pt x="147" y="30"/>
                    </a:lnTo>
                    <a:lnTo>
                      <a:pt x="145" y="27"/>
                    </a:lnTo>
                    <a:lnTo>
                      <a:pt x="143" y="26"/>
                    </a:lnTo>
                    <a:lnTo>
                      <a:pt x="141" y="24"/>
                    </a:lnTo>
                    <a:lnTo>
                      <a:pt x="139" y="23"/>
                    </a:lnTo>
                    <a:lnTo>
                      <a:pt x="137" y="21"/>
                    </a:lnTo>
                    <a:lnTo>
                      <a:pt x="135" y="19"/>
                    </a:lnTo>
                    <a:lnTo>
                      <a:pt x="133" y="18"/>
                    </a:lnTo>
                    <a:lnTo>
                      <a:pt x="132" y="18"/>
                    </a:lnTo>
                    <a:lnTo>
                      <a:pt x="130" y="17"/>
                    </a:lnTo>
                    <a:lnTo>
                      <a:pt x="128" y="15"/>
                    </a:lnTo>
                    <a:lnTo>
                      <a:pt x="127" y="14"/>
                    </a:lnTo>
                    <a:lnTo>
                      <a:pt x="125" y="13"/>
                    </a:lnTo>
                    <a:lnTo>
                      <a:pt x="123" y="13"/>
                    </a:lnTo>
                    <a:lnTo>
                      <a:pt x="122" y="12"/>
                    </a:lnTo>
                    <a:lnTo>
                      <a:pt x="129" y="18"/>
                    </a:lnTo>
                    <a:lnTo>
                      <a:pt x="135" y="25"/>
                    </a:lnTo>
                    <a:lnTo>
                      <a:pt x="140" y="33"/>
                    </a:lnTo>
                    <a:lnTo>
                      <a:pt x="145" y="42"/>
                    </a:lnTo>
                    <a:lnTo>
                      <a:pt x="149" y="51"/>
                    </a:lnTo>
                    <a:lnTo>
                      <a:pt x="152" y="62"/>
                    </a:lnTo>
                    <a:lnTo>
                      <a:pt x="153" y="73"/>
                    </a:lnTo>
                    <a:lnTo>
                      <a:pt x="154" y="84"/>
                    </a:lnTo>
                    <a:lnTo>
                      <a:pt x="154" y="92"/>
                    </a:lnTo>
                    <a:lnTo>
                      <a:pt x="153" y="101"/>
                    </a:lnTo>
                    <a:lnTo>
                      <a:pt x="151" y="109"/>
                    </a:lnTo>
                    <a:lnTo>
                      <a:pt x="148" y="117"/>
                    </a:lnTo>
                    <a:lnTo>
                      <a:pt x="145" y="125"/>
                    </a:lnTo>
                    <a:lnTo>
                      <a:pt x="142" y="132"/>
                    </a:lnTo>
                    <a:lnTo>
                      <a:pt x="138" y="139"/>
                    </a:lnTo>
                    <a:lnTo>
                      <a:pt x="133" y="145"/>
                    </a:lnTo>
                    <a:lnTo>
                      <a:pt x="128" y="151"/>
                    </a:lnTo>
                    <a:lnTo>
                      <a:pt x="122" y="156"/>
                    </a:lnTo>
                    <a:lnTo>
                      <a:pt x="116" y="159"/>
                    </a:lnTo>
                    <a:lnTo>
                      <a:pt x="110" y="163"/>
                    </a:lnTo>
                    <a:lnTo>
                      <a:pt x="103" y="166"/>
                    </a:lnTo>
                    <a:lnTo>
                      <a:pt x="97" y="169"/>
                    </a:lnTo>
                    <a:lnTo>
                      <a:pt x="89" y="170"/>
                    </a:lnTo>
                    <a:lnTo>
                      <a:pt x="82" y="170"/>
                    </a:lnTo>
                    <a:lnTo>
                      <a:pt x="75" y="170"/>
                    </a:lnTo>
                    <a:lnTo>
                      <a:pt x="68" y="169"/>
                    </a:lnTo>
                    <a:lnTo>
                      <a:pt x="61" y="166"/>
                    </a:lnTo>
                    <a:lnTo>
                      <a:pt x="54" y="163"/>
                    </a:lnTo>
                    <a:lnTo>
                      <a:pt x="47" y="159"/>
                    </a:lnTo>
                    <a:lnTo>
                      <a:pt x="41" y="156"/>
                    </a:lnTo>
                    <a:lnTo>
                      <a:pt x="35" y="151"/>
                    </a:lnTo>
                    <a:lnTo>
                      <a:pt x="30" y="145"/>
                    </a:lnTo>
                    <a:lnTo>
                      <a:pt x="26" y="139"/>
                    </a:lnTo>
                    <a:lnTo>
                      <a:pt x="21" y="132"/>
                    </a:lnTo>
                    <a:lnTo>
                      <a:pt x="18" y="125"/>
                    </a:lnTo>
                    <a:lnTo>
                      <a:pt x="15" y="117"/>
                    </a:lnTo>
                    <a:lnTo>
                      <a:pt x="12" y="109"/>
                    </a:lnTo>
                    <a:lnTo>
                      <a:pt x="11" y="101"/>
                    </a:lnTo>
                    <a:lnTo>
                      <a:pt x="10" y="92"/>
                    </a:lnTo>
                    <a:lnTo>
                      <a:pt x="9" y="84"/>
                    </a:lnTo>
                    <a:lnTo>
                      <a:pt x="9" y="77"/>
                    </a:lnTo>
                    <a:lnTo>
                      <a:pt x="10" y="68"/>
                    </a:lnTo>
                    <a:lnTo>
                      <a:pt x="12" y="61"/>
                    </a:lnTo>
                    <a:lnTo>
                      <a:pt x="13" y="55"/>
                    </a:lnTo>
                    <a:lnTo>
                      <a:pt x="18" y="42"/>
                    </a:lnTo>
                    <a:lnTo>
                      <a:pt x="25" y="30"/>
                    </a:lnTo>
                    <a:lnTo>
                      <a:pt x="33" y="19"/>
                    </a:lnTo>
                    <a:lnTo>
                      <a:pt x="43" y="11"/>
                    </a:lnTo>
                    <a:lnTo>
                      <a:pt x="48" y="7"/>
                    </a:lnTo>
                    <a:lnTo>
                      <a:pt x="54" y="5"/>
                    </a:lnTo>
                    <a:lnTo>
                      <a:pt x="60" y="1"/>
                    </a:lnTo>
                    <a:lnTo>
                      <a:pt x="66" y="0"/>
                    </a:lnTo>
                    <a:lnTo>
                      <a:pt x="62" y="0"/>
                    </a:lnTo>
                    <a:lnTo>
                      <a:pt x="57" y="1"/>
                    </a:lnTo>
                    <a:lnTo>
                      <a:pt x="52" y="1"/>
                    </a:lnTo>
                    <a:lnTo>
                      <a:pt x="48" y="2"/>
                    </a:lnTo>
                    <a:lnTo>
                      <a:pt x="44" y="4"/>
                    </a:lnTo>
                    <a:lnTo>
                      <a:pt x="39" y="5"/>
                    </a:lnTo>
                    <a:lnTo>
                      <a:pt x="35" y="6"/>
                    </a:lnTo>
                    <a:lnTo>
                      <a:pt x="31" y="7"/>
                    </a:lnTo>
                    <a:lnTo>
                      <a:pt x="24" y="14"/>
                    </a:lnTo>
                    <a:lnTo>
                      <a:pt x="18" y="23"/>
                    </a:lnTo>
                    <a:lnTo>
                      <a:pt x="13" y="31"/>
                    </a:lnTo>
                    <a:lnTo>
                      <a:pt x="9" y="41"/>
                    </a:lnTo>
                    <a:lnTo>
                      <a:pt x="5" y="50"/>
                    </a:lnTo>
                    <a:lnTo>
                      <a:pt x="2" y="61"/>
                    </a:lnTo>
                    <a:lnTo>
                      <a:pt x="1" y="72"/>
                    </a:lnTo>
                    <a:lnTo>
                      <a:pt x="0" y="84"/>
                    </a:lnTo>
                    <a:lnTo>
                      <a:pt x="1" y="93"/>
                    </a:lnTo>
                    <a:lnTo>
                      <a:pt x="2" y="103"/>
                    </a:lnTo>
                    <a:lnTo>
                      <a:pt x="4" y="113"/>
                    </a:lnTo>
                    <a:lnTo>
                      <a:pt x="7" y="121"/>
                    </a:lnTo>
                    <a:lnTo>
                      <a:pt x="10" y="131"/>
                    </a:lnTo>
                    <a:lnTo>
                      <a:pt x="14" y="138"/>
                    </a:lnTo>
                    <a:lnTo>
                      <a:pt x="19" y="146"/>
                    </a:lnTo>
                    <a:lnTo>
                      <a:pt x="24" y="152"/>
                    </a:lnTo>
                    <a:lnTo>
                      <a:pt x="30" y="158"/>
                    </a:lnTo>
                    <a:lnTo>
                      <a:pt x="36" y="164"/>
                    </a:lnTo>
                    <a:lnTo>
                      <a:pt x="43" y="169"/>
                    </a:lnTo>
                    <a:lnTo>
                      <a:pt x="50" y="174"/>
                    </a:lnTo>
                    <a:lnTo>
                      <a:pt x="58" y="176"/>
                    </a:lnTo>
                    <a:lnTo>
                      <a:pt x="66" y="178"/>
                    </a:lnTo>
                    <a:lnTo>
                      <a:pt x="74" y="181"/>
                    </a:lnTo>
                    <a:lnTo>
                      <a:pt x="82" y="181"/>
                    </a:lnTo>
                    <a:lnTo>
                      <a:pt x="90" y="181"/>
                    </a:lnTo>
                    <a:lnTo>
                      <a:pt x="98" y="178"/>
                    </a:lnTo>
                    <a:lnTo>
                      <a:pt x="106" y="176"/>
                    </a:lnTo>
                    <a:lnTo>
                      <a:pt x="114" y="174"/>
                    </a:lnTo>
                    <a:lnTo>
                      <a:pt x="121" y="169"/>
                    </a:lnTo>
                    <a:lnTo>
                      <a:pt x="127" y="164"/>
                    </a:lnTo>
                    <a:lnTo>
                      <a:pt x="134" y="158"/>
                    </a:lnTo>
                    <a:lnTo>
                      <a:pt x="139" y="152"/>
                    </a:lnTo>
                    <a:lnTo>
                      <a:pt x="145" y="146"/>
                    </a:lnTo>
                    <a:lnTo>
                      <a:pt x="149" y="138"/>
                    </a:lnTo>
                    <a:lnTo>
                      <a:pt x="153" y="131"/>
                    </a:lnTo>
                    <a:lnTo>
                      <a:pt x="157" y="121"/>
                    </a:lnTo>
                    <a:lnTo>
                      <a:pt x="159" y="113"/>
                    </a:lnTo>
                    <a:lnTo>
                      <a:pt x="161" y="103"/>
                    </a:lnTo>
                    <a:lnTo>
                      <a:pt x="163" y="93"/>
                    </a:lnTo>
                    <a:lnTo>
                      <a:pt x="163" y="84"/>
                    </a:lnTo>
                    <a:close/>
                  </a:path>
                </a:pathLst>
              </a:custGeom>
              <a:solidFill>
                <a:srgbClr val="F8D4AB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3" name="Freeform 232"/>
              <p:cNvSpPr>
                <a:spLocks noEditPoints="1"/>
              </p:cNvSpPr>
              <p:nvPr/>
            </p:nvSpPr>
            <p:spPr bwMode="auto">
              <a:xfrm>
                <a:off x="1146" y="2645"/>
                <a:ext cx="31" cy="29"/>
              </a:xfrm>
              <a:custGeom>
                <a:avLst/>
                <a:gdLst>
                  <a:gd name="T0" fmla="*/ 152 w 154"/>
                  <a:gd name="T1" fmla="*/ 67 h 175"/>
                  <a:gd name="T2" fmla="*/ 146 w 154"/>
                  <a:gd name="T3" fmla="*/ 43 h 175"/>
                  <a:gd name="T4" fmla="*/ 134 w 154"/>
                  <a:gd name="T5" fmla="*/ 23 h 175"/>
                  <a:gd name="T6" fmla="*/ 133 w 154"/>
                  <a:gd name="T7" fmla="*/ 21 h 175"/>
                  <a:gd name="T8" fmla="*/ 131 w 154"/>
                  <a:gd name="T9" fmla="*/ 20 h 175"/>
                  <a:gd name="T10" fmla="*/ 119 w 154"/>
                  <a:gd name="T11" fmla="*/ 13 h 175"/>
                  <a:gd name="T12" fmla="*/ 86 w 154"/>
                  <a:gd name="T13" fmla="*/ 1 h 175"/>
                  <a:gd name="T14" fmla="*/ 52 w 154"/>
                  <a:gd name="T15" fmla="*/ 1 h 175"/>
                  <a:gd name="T16" fmla="*/ 24 w 154"/>
                  <a:gd name="T17" fmla="*/ 17 h 175"/>
                  <a:gd name="T18" fmla="*/ 6 w 154"/>
                  <a:gd name="T19" fmla="*/ 47 h 175"/>
                  <a:gd name="T20" fmla="*/ 0 w 154"/>
                  <a:gd name="T21" fmla="*/ 84 h 175"/>
                  <a:gd name="T22" fmla="*/ 3 w 154"/>
                  <a:gd name="T23" fmla="*/ 111 h 175"/>
                  <a:gd name="T24" fmla="*/ 13 w 154"/>
                  <a:gd name="T25" fmla="*/ 135 h 175"/>
                  <a:gd name="T26" fmla="*/ 27 w 154"/>
                  <a:gd name="T27" fmla="*/ 155 h 175"/>
                  <a:gd name="T28" fmla="*/ 46 w 154"/>
                  <a:gd name="T29" fmla="*/ 168 h 175"/>
                  <a:gd name="T30" fmla="*/ 69 w 154"/>
                  <a:gd name="T31" fmla="*/ 175 h 175"/>
                  <a:gd name="T32" fmla="*/ 93 w 154"/>
                  <a:gd name="T33" fmla="*/ 174 h 175"/>
                  <a:gd name="T34" fmla="*/ 114 w 154"/>
                  <a:gd name="T35" fmla="*/ 164 h 175"/>
                  <a:gd name="T36" fmla="*/ 131 w 154"/>
                  <a:gd name="T37" fmla="*/ 149 h 175"/>
                  <a:gd name="T38" fmla="*/ 144 w 154"/>
                  <a:gd name="T39" fmla="*/ 127 h 175"/>
                  <a:gd name="T40" fmla="*/ 152 w 154"/>
                  <a:gd name="T41" fmla="*/ 102 h 175"/>
                  <a:gd name="T42" fmla="*/ 145 w 154"/>
                  <a:gd name="T43" fmla="*/ 84 h 175"/>
                  <a:gd name="T44" fmla="*/ 142 w 154"/>
                  <a:gd name="T45" fmla="*/ 108 h 175"/>
                  <a:gd name="T46" fmla="*/ 133 w 154"/>
                  <a:gd name="T47" fmla="*/ 129 h 175"/>
                  <a:gd name="T48" fmla="*/ 120 w 154"/>
                  <a:gd name="T49" fmla="*/ 146 h 175"/>
                  <a:gd name="T50" fmla="*/ 103 w 154"/>
                  <a:gd name="T51" fmla="*/ 158 h 175"/>
                  <a:gd name="T52" fmla="*/ 84 w 154"/>
                  <a:gd name="T53" fmla="*/ 164 h 175"/>
                  <a:gd name="T54" fmla="*/ 64 w 154"/>
                  <a:gd name="T55" fmla="*/ 163 h 175"/>
                  <a:gd name="T56" fmla="*/ 44 w 154"/>
                  <a:gd name="T57" fmla="*/ 155 h 175"/>
                  <a:gd name="T58" fmla="*/ 28 w 154"/>
                  <a:gd name="T59" fmla="*/ 141 h 175"/>
                  <a:gd name="T60" fmla="*/ 17 w 154"/>
                  <a:gd name="T61" fmla="*/ 122 h 175"/>
                  <a:gd name="T62" fmla="*/ 10 w 154"/>
                  <a:gd name="T63" fmla="*/ 101 h 175"/>
                  <a:gd name="T64" fmla="*/ 9 w 154"/>
                  <a:gd name="T65" fmla="*/ 75 h 175"/>
                  <a:gd name="T66" fmla="*/ 14 w 154"/>
                  <a:gd name="T67" fmla="*/ 53 h 175"/>
                  <a:gd name="T68" fmla="*/ 24 w 154"/>
                  <a:gd name="T69" fmla="*/ 32 h 175"/>
                  <a:gd name="T70" fmla="*/ 38 w 154"/>
                  <a:gd name="T71" fmla="*/ 17 h 175"/>
                  <a:gd name="T72" fmla="*/ 57 w 154"/>
                  <a:gd name="T73" fmla="*/ 7 h 175"/>
                  <a:gd name="T74" fmla="*/ 77 w 154"/>
                  <a:gd name="T75" fmla="*/ 2 h 175"/>
                  <a:gd name="T76" fmla="*/ 97 w 154"/>
                  <a:gd name="T77" fmla="*/ 7 h 175"/>
                  <a:gd name="T78" fmla="*/ 115 w 154"/>
                  <a:gd name="T79" fmla="*/ 17 h 175"/>
                  <a:gd name="T80" fmla="*/ 129 w 154"/>
                  <a:gd name="T81" fmla="*/ 32 h 175"/>
                  <a:gd name="T82" fmla="*/ 139 w 154"/>
                  <a:gd name="T83" fmla="*/ 53 h 175"/>
                  <a:gd name="T84" fmla="*/ 144 w 154"/>
                  <a:gd name="T85" fmla="*/ 75 h 175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w 154"/>
                  <a:gd name="T130" fmla="*/ 0 h 175"/>
                  <a:gd name="T131" fmla="*/ 154 w 154"/>
                  <a:gd name="T132" fmla="*/ 175 h 175"/>
                </a:gdLst>
                <a:ahLst/>
                <a:cxnLst>
                  <a:cxn ang="T86">
                    <a:pos x="T0" y="T1"/>
                  </a:cxn>
                  <a:cxn ang="T87">
                    <a:pos x="T2" y="T3"/>
                  </a:cxn>
                  <a:cxn ang="T88">
                    <a:pos x="T4" y="T5"/>
                  </a:cxn>
                  <a:cxn ang="T89">
                    <a:pos x="T6" y="T7"/>
                  </a:cxn>
                  <a:cxn ang="T90">
                    <a:pos x="T8" y="T9"/>
                  </a:cxn>
                  <a:cxn ang="T91">
                    <a:pos x="T10" y="T11"/>
                  </a:cxn>
                  <a:cxn ang="T92">
                    <a:pos x="T12" y="T13"/>
                  </a:cxn>
                  <a:cxn ang="T93">
                    <a:pos x="T14" y="T15"/>
                  </a:cxn>
                  <a:cxn ang="T94">
                    <a:pos x="T16" y="T17"/>
                  </a:cxn>
                  <a:cxn ang="T95">
                    <a:pos x="T18" y="T19"/>
                  </a:cxn>
                  <a:cxn ang="T96">
                    <a:pos x="T20" y="T21"/>
                  </a:cxn>
                  <a:cxn ang="T97">
                    <a:pos x="T22" y="T23"/>
                  </a:cxn>
                  <a:cxn ang="T98">
                    <a:pos x="T24" y="T25"/>
                  </a:cxn>
                  <a:cxn ang="T99">
                    <a:pos x="T26" y="T27"/>
                  </a:cxn>
                  <a:cxn ang="T100">
                    <a:pos x="T28" y="T29"/>
                  </a:cxn>
                  <a:cxn ang="T101">
                    <a:pos x="T30" y="T31"/>
                  </a:cxn>
                  <a:cxn ang="T102">
                    <a:pos x="T32" y="T33"/>
                  </a:cxn>
                  <a:cxn ang="T103">
                    <a:pos x="T34" y="T35"/>
                  </a:cxn>
                  <a:cxn ang="T104">
                    <a:pos x="T36" y="T37"/>
                  </a:cxn>
                  <a:cxn ang="T105">
                    <a:pos x="T38" y="T39"/>
                  </a:cxn>
                  <a:cxn ang="T106">
                    <a:pos x="T40" y="T41"/>
                  </a:cxn>
                  <a:cxn ang="T107">
                    <a:pos x="T42" y="T43"/>
                  </a:cxn>
                  <a:cxn ang="T108">
                    <a:pos x="T44" y="T45"/>
                  </a:cxn>
                  <a:cxn ang="T109">
                    <a:pos x="T46" y="T47"/>
                  </a:cxn>
                  <a:cxn ang="T110">
                    <a:pos x="T48" y="T49"/>
                  </a:cxn>
                  <a:cxn ang="T111">
                    <a:pos x="T50" y="T51"/>
                  </a:cxn>
                  <a:cxn ang="T112">
                    <a:pos x="T52" y="T53"/>
                  </a:cxn>
                  <a:cxn ang="T113">
                    <a:pos x="T54" y="T55"/>
                  </a:cxn>
                  <a:cxn ang="T114">
                    <a:pos x="T56" y="T57"/>
                  </a:cxn>
                  <a:cxn ang="T115">
                    <a:pos x="T58" y="T59"/>
                  </a:cxn>
                  <a:cxn ang="T116">
                    <a:pos x="T60" y="T61"/>
                  </a:cxn>
                  <a:cxn ang="T117">
                    <a:pos x="T62" y="T63"/>
                  </a:cxn>
                  <a:cxn ang="T118">
                    <a:pos x="T64" y="T65"/>
                  </a:cxn>
                  <a:cxn ang="T119">
                    <a:pos x="T66" y="T67"/>
                  </a:cxn>
                  <a:cxn ang="T120">
                    <a:pos x="T68" y="T69"/>
                  </a:cxn>
                  <a:cxn ang="T121">
                    <a:pos x="T70" y="T71"/>
                  </a:cxn>
                  <a:cxn ang="T122">
                    <a:pos x="T72" y="T73"/>
                  </a:cxn>
                  <a:cxn ang="T123">
                    <a:pos x="T74" y="T75"/>
                  </a:cxn>
                  <a:cxn ang="T124">
                    <a:pos x="T76" y="T77"/>
                  </a:cxn>
                  <a:cxn ang="T125">
                    <a:pos x="T78" y="T79"/>
                  </a:cxn>
                  <a:cxn ang="T126">
                    <a:pos x="T80" y="T81"/>
                  </a:cxn>
                  <a:cxn ang="T127">
                    <a:pos x="T82" y="T83"/>
                  </a:cxn>
                  <a:cxn ang="T128">
                    <a:pos x="T84" y="T85"/>
                  </a:cxn>
                </a:cxnLst>
                <a:rect l="T129" t="T130" r="T131" b="T132"/>
                <a:pathLst>
                  <a:path w="154" h="175">
                    <a:moveTo>
                      <a:pt x="154" y="84"/>
                    </a:moveTo>
                    <a:lnTo>
                      <a:pt x="153" y="75"/>
                    </a:lnTo>
                    <a:lnTo>
                      <a:pt x="152" y="67"/>
                    </a:lnTo>
                    <a:lnTo>
                      <a:pt x="151" y="59"/>
                    </a:lnTo>
                    <a:lnTo>
                      <a:pt x="148" y="50"/>
                    </a:lnTo>
                    <a:lnTo>
                      <a:pt x="146" y="43"/>
                    </a:lnTo>
                    <a:lnTo>
                      <a:pt x="142" y="36"/>
                    </a:lnTo>
                    <a:lnTo>
                      <a:pt x="138" y="29"/>
                    </a:lnTo>
                    <a:lnTo>
                      <a:pt x="134" y="23"/>
                    </a:lnTo>
                    <a:lnTo>
                      <a:pt x="133" y="21"/>
                    </a:lnTo>
                    <a:lnTo>
                      <a:pt x="132" y="21"/>
                    </a:lnTo>
                    <a:lnTo>
                      <a:pt x="131" y="20"/>
                    </a:lnTo>
                    <a:lnTo>
                      <a:pt x="130" y="20"/>
                    </a:lnTo>
                    <a:lnTo>
                      <a:pt x="130" y="19"/>
                    </a:lnTo>
                    <a:lnTo>
                      <a:pt x="119" y="13"/>
                    </a:lnTo>
                    <a:lnTo>
                      <a:pt x="108" y="8"/>
                    </a:lnTo>
                    <a:lnTo>
                      <a:pt x="97" y="4"/>
                    </a:lnTo>
                    <a:lnTo>
                      <a:pt x="86" y="1"/>
                    </a:lnTo>
                    <a:lnTo>
                      <a:pt x="75" y="0"/>
                    </a:lnTo>
                    <a:lnTo>
                      <a:pt x="64" y="0"/>
                    </a:lnTo>
                    <a:lnTo>
                      <a:pt x="52" y="1"/>
                    </a:lnTo>
                    <a:lnTo>
                      <a:pt x="40" y="2"/>
                    </a:lnTo>
                    <a:lnTo>
                      <a:pt x="32" y="9"/>
                    </a:lnTo>
                    <a:lnTo>
                      <a:pt x="24" y="17"/>
                    </a:lnTo>
                    <a:lnTo>
                      <a:pt x="17" y="26"/>
                    </a:lnTo>
                    <a:lnTo>
                      <a:pt x="11" y="36"/>
                    </a:lnTo>
                    <a:lnTo>
                      <a:pt x="6" y="47"/>
                    </a:lnTo>
                    <a:lnTo>
                      <a:pt x="3" y="59"/>
                    </a:lnTo>
                    <a:lnTo>
                      <a:pt x="0" y="71"/>
                    </a:lnTo>
                    <a:lnTo>
                      <a:pt x="0" y="84"/>
                    </a:lnTo>
                    <a:lnTo>
                      <a:pt x="0" y="93"/>
                    </a:lnTo>
                    <a:lnTo>
                      <a:pt x="1" y="102"/>
                    </a:lnTo>
                    <a:lnTo>
                      <a:pt x="3" y="111"/>
                    </a:lnTo>
                    <a:lnTo>
                      <a:pt x="6" y="120"/>
                    </a:lnTo>
                    <a:lnTo>
                      <a:pt x="9" y="127"/>
                    </a:lnTo>
                    <a:lnTo>
                      <a:pt x="13" y="135"/>
                    </a:lnTo>
                    <a:lnTo>
                      <a:pt x="17" y="143"/>
                    </a:lnTo>
                    <a:lnTo>
                      <a:pt x="22" y="149"/>
                    </a:lnTo>
                    <a:lnTo>
                      <a:pt x="27" y="155"/>
                    </a:lnTo>
                    <a:lnTo>
                      <a:pt x="33" y="159"/>
                    </a:lnTo>
                    <a:lnTo>
                      <a:pt x="40" y="164"/>
                    </a:lnTo>
                    <a:lnTo>
                      <a:pt x="46" y="168"/>
                    </a:lnTo>
                    <a:lnTo>
                      <a:pt x="54" y="171"/>
                    </a:lnTo>
                    <a:lnTo>
                      <a:pt x="62" y="174"/>
                    </a:lnTo>
                    <a:lnTo>
                      <a:pt x="69" y="175"/>
                    </a:lnTo>
                    <a:lnTo>
                      <a:pt x="77" y="175"/>
                    </a:lnTo>
                    <a:lnTo>
                      <a:pt x="85" y="175"/>
                    </a:lnTo>
                    <a:lnTo>
                      <a:pt x="93" y="174"/>
                    </a:lnTo>
                    <a:lnTo>
                      <a:pt x="100" y="171"/>
                    </a:lnTo>
                    <a:lnTo>
                      <a:pt x="107" y="168"/>
                    </a:lnTo>
                    <a:lnTo>
                      <a:pt x="114" y="164"/>
                    </a:lnTo>
                    <a:lnTo>
                      <a:pt x="120" y="159"/>
                    </a:lnTo>
                    <a:lnTo>
                      <a:pt x="126" y="155"/>
                    </a:lnTo>
                    <a:lnTo>
                      <a:pt x="131" y="149"/>
                    </a:lnTo>
                    <a:lnTo>
                      <a:pt x="136" y="143"/>
                    </a:lnTo>
                    <a:lnTo>
                      <a:pt x="140" y="135"/>
                    </a:lnTo>
                    <a:lnTo>
                      <a:pt x="144" y="127"/>
                    </a:lnTo>
                    <a:lnTo>
                      <a:pt x="148" y="120"/>
                    </a:lnTo>
                    <a:lnTo>
                      <a:pt x="150" y="111"/>
                    </a:lnTo>
                    <a:lnTo>
                      <a:pt x="152" y="102"/>
                    </a:lnTo>
                    <a:lnTo>
                      <a:pt x="153" y="93"/>
                    </a:lnTo>
                    <a:lnTo>
                      <a:pt x="154" y="84"/>
                    </a:lnTo>
                    <a:close/>
                    <a:moveTo>
                      <a:pt x="145" y="84"/>
                    </a:moveTo>
                    <a:lnTo>
                      <a:pt x="144" y="92"/>
                    </a:lnTo>
                    <a:lnTo>
                      <a:pt x="143" y="101"/>
                    </a:lnTo>
                    <a:lnTo>
                      <a:pt x="142" y="108"/>
                    </a:lnTo>
                    <a:lnTo>
                      <a:pt x="139" y="115"/>
                    </a:lnTo>
                    <a:lnTo>
                      <a:pt x="136" y="122"/>
                    </a:lnTo>
                    <a:lnTo>
                      <a:pt x="133" y="129"/>
                    </a:lnTo>
                    <a:lnTo>
                      <a:pt x="129" y="135"/>
                    </a:lnTo>
                    <a:lnTo>
                      <a:pt x="125" y="141"/>
                    </a:lnTo>
                    <a:lnTo>
                      <a:pt x="120" y="146"/>
                    </a:lnTo>
                    <a:lnTo>
                      <a:pt x="115" y="151"/>
                    </a:lnTo>
                    <a:lnTo>
                      <a:pt x="109" y="155"/>
                    </a:lnTo>
                    <a:lnTo>
                      <a:pt x="103" y="158"/>
                    </a:lnTo>
                    <a:lnTo>
                      <a:pt x="97" y="161"/>
                    </a:lnTo>
                    <a:lnTo>
                      <a:pt x="91" y="163"/>
                    </a:lnTo>
                    <a:lnTo>
                      <a:pt x="84" y="164"/>
                    </a:lnTo>
                    <a:lnTo>
                      <a:pt x="77" y="164"/>
                    </a:lnTo>
                    <a:lnTo>
                      <a:pt x="70" y="164"/>
                    </a:lnTo>
                    <a:lnTo>
                      <a:pt x="64" y="163"/>
                    </a:lnTo>
                    <a:lnTo>
                      <a:pt x="57" y="161"/>
                    </a:lnTo>
                    <a:lnTo>
                      <a:pt x="51" y="158"/>
                    </a:lnTo>
                    <a:lnTo>
                      <a:pt x="44" y="155"/>
                    </a:lnTo>
                    <a:lnTo>
                      <a:pt x="38" y="151"/>
                    </a:lnTo>
                    <a:lnTo>
                      <a:pt x="33" y="146"/>
                    </a:lnTo>
                    <a:lnTo>
                      <a:pt x="28" y="141"/>
                    </a:lnTo>
                    <a:lnTo>
                      <a:pt x="24" y="135"/>
                    </a:lnTo>
                    <a:lnTo>
                      <a:pt x="20" y="129"/>
                    </a:lnTo>
                    <a:lnTo>
                      <a:pt x="17" y="122"/>
                    </a:lnTo>
                    <a:lnTo>
                      <a:pt x="14" y="115"/>
                    </a:lnTo>
                    <a:lnTo>
                      <a:pt x="12" y="108"/>
                    </a:lnTo>
                    <a:lnTo>
                      <a:pt x="10" y="101"/>
                    </a:lnTo>
                    <a:lnTo>
                      <a:pt x="9" y="92"/>
                    </a:lnTo>
                    <a:lnTo>
                      <a:pt x="9" y="84"/>
                    </a:lnTo>
                    <a:lnTo>
                      <a:pt x="9" y="75"/>
                    </a:lnTo>
                    <a:lnTo>
                      <a:pt x="10" y="67"/>
                    </a:lnTo>
                    <a:lnTo>
                      <a:pt x="12" y="60"/>
                    </a:lnTo>
                    <a:lnTo>
                      <a:pt x="14" y="53"/>
                    </a:lnTo>
                    <a:lnTo>
                      <a:pt x="17" y="45"/>
                    </a:lnTo>
                    <a:lnTo>
                      <a:pt x="20" y="38"/>
                    </a:lnTo>
                    <a:lnTo>
                      <a:pt x="24" y="32"/>
                    </a:lnTo>
                    <a:lnTo>
                      <a:pt x="28" y="26"/>
                    </a:lnTo>
                    <a:lnTo>
                      <a:pt x="33" y="21"/>
                    </a:lnTo>
                    <a:lnTo>
                      <a:pt x="38" y="17"/>
                    </a:lnTo>
                    <a:lnTo>
                      <a:pt x="44" y="13"/>
                    </a:lnTo>
                    <a:lnTo>
                      <a:pt x="51" y="9"/>
                    </a:lnTo>
                    <a:lnTo>
                      <a:pt x="57" y="7"/>
                    </a:lnTo>
                    <a:lnTo>
                      <a:pt x="64" y="5"/>
                    </a:lnTo>
                    <a:lnTo>
                      <a:pt x="70" y="4"/>
                    </a:lnTo>
                    <a:lnTo>
                      <a:pt x="77" y="2"/>
                    </a:lnTo>
                    <a:lnTo>
                      <a:pt x="84" y="4"/>
                    </a:lnTo>
                    <a:lnTo>
                      <a:pt x="91" y="5"/>
                    </a:lnTo>
                    <a:lnTo>
                      <a:pt x="97" y="7"/>
                    </a:lnTo>
                    <a:lnTo>
                      <a:pt x="103" y="9"/>
                    </a:lnTo>
                    <a:lnTo>
                      <a:pt x="109" y="13"/>
                    </a:lnTo>
                    <a:lnTo>
                      <a:pt x="115" y="17"/>
                    </a:lnTo>
                    <a:lnTo>
                      <a:pt x="120" y="21"/>
                    </a:lnTo>
                    <a:lnTo>
                      <a:pt x="125" y="26"/>
                    </a:lnTo>
                    <a:lnTo>
                      <a:pt x="129" y="32"/>
                    </a:lnTo>
                    <a:lnTo>
                      <a:pt x="133" y="38"/>
                    </a:lnTo>
                    <a:lnTo>
                      <a:pt x="136" y="45"/>
                    </a:lnTo>
                    <a:lnTo>
                      <a:pt x="139" y="53"/>
                    </a:lnTo>
                    <a:lnTo>
                      <a:pt x="142" y="60"/>
                    </a:lnTo>
                    <a:lnTo>
                      <a:pt x="143" y="67"/>
                    </a:lnTo>
                    <a:lnTo>
                      <a:pt x="144" y="75"/>
                    </a:lnTo>
                    <a:lnTo>
                      <a:pt x="145" y="84"/>
                    </a:lnTo>
                    <a:close/>
                  </a:path>
                </a:pathLst>
              </a:custGeom>
              <a:solidFill>
                <a:srgbClr val="F8D4AB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4" name="Freeform 233"/>
              <p:cNvSpPr>
                <a:spLocks noEditPoints="1"/>
              </p:cNvSpPr>
              <p:nvPr/>
            </p:nvSpPr>
            <p:spPr bwMode="auto">
              <a:xfrm>
                <a:off x="1147" y="2645"/>
                <a:ext cx="29" cy="29"/>
              </a:xfrm>
              <a:custGeom>
                <a:avLst/>
                <a:gdLst>
                  <a:gd name="T0" fmla="*/ 143 w 145"/>
                  <a:gd name="T1" fmla="*/ 62 h 170"/>
                  <a:gd name="T2" fmla="*/ 131 w 145"/>
                  <a:gd name="T3" fmla="*/ 33 h 170"/>
                  <a:gd name="T4" fmla="*/ 113 w 145"/>
                  <a:gd name="T5" fmla="*/ 12 h 170"/>
                  <a:gd name="T6" fmla="*/ 92 w 145"/>
                  <a:gd name="T7" fmla="*/ 4 h 170"/>
                  <a:gd name="T8" fmla="*/ 71 w 145"/>
                  <a:gd name="T9" fmla="*/ 0 h 170"/>
                  <a:gd name="T10" fmla="*/ 51 w 145"/>
                  <a:gd name="T11" fmla="*/ 1 h 170"/>
                  <a:gd name="T12" fmla="*/ 34 w 145"/>
                  <a:gd name="T13" fmla="*/ 11 h 170"/>
                  <a:gd name="T14" fmla="*/ 12 w 145"/>
                  <a:gd name="T15" fmla="*/ 36 h 170"/>
                  <a:gd name="T16" fmla="*/ 4 w 145"/>
                  <a:gd name="T17" fmla="*/ 55 h 170"/>
                  <a:gd name="T18" fmla="*/ 0 w 145"/>
                  <a:gd name="T19" fmla="*/ 77 h 170"/>
                  <a:gd name="T20" fmla="*/ 2 w 145"/>
                  <a:gd name="T21" fmla="*/ 101 h 170"/>
                  <a:gd name="T22" fmla="*/ 9 w 145"/>
                  <a:gd name="T23" fmla="*/ 125 h 170"/>
                  <a:gd name="T24" fmla="*/ 21 w 145"/>
                  <a:gd name="T25" fmla="*/ 145 h 170"/>
                  <a:gd name="T26" fmla="*/ 38 w 145"/>
                  <a:gd name="T27" fmla="*/ 159 h 170"/>
                  <a:gd name="T28" fmla="*/ 59 w 145"/>
                  <a:gd name="T29" fmla="*/ 169 h 170"/>
                  <a:gd name="T30" fmla="*/ 80 w 145"/>
                  <a:gd name="T31" fmla="*/ 170 h 170"/>
                  <a:gd name="T32" fmla="*/ 101 w 145"/>
                  <a:gd name="T33" fmla="*/ 163 h 170"/>
                  <a:gd name="T34" fmla="*/ 119 w 145"/>
                  <a:gd name="T35" fmla="*/ 151 h 170"/>
                  <a:gd name="T36" fmla="*/ 133 w 145"/>
                  <a:gd name="T37" fmla="*/ 132 h 170"/>
                  <a:gd name="T38" fmla="*/ 142 w 145"/>
                  <a:gd name="T39" fmla="*/ 109 h 170"/>
                  <a:gd name="T40" fmla="*/ 145 w 145"/>
                  <a:gd name="T41" fmla="*/ 84 h 170"/>
                  <a:gd name="T42" fmla="*/ 135 w 145"/>
                  <a:gd name="T43" fmla="*/ 99 h 170"/>
                  <a:gd name="T44" fmla="*/ 128 w 145"/>
                  <a:gd name="T45" fmla="*/ 120 h 170"/>
                  <a:gd name="T46" fmla="*/ 118 w 145"/>
                  <a:gd name="T47" fmla="*/ 138 h 170"/>
                  <a:gd name="T48" fmla="*/ 103 w 145"/>
                  <a:gd name="T49" fmla="*/ 150 h 170"/>
                  <a:gd name="T50" fmla="*/ 86 w 145"/>
                  <a:gd name="T51" fmla="*/ 158 h 170"/>
                  <a:gd name="T52" fmla="*/ 67 w 145"/>
                  <a:gd name="T53" fmla="*/ 159 h 170"/>
                  <a:gd name="T54" fmla="*/ 49 w 145"/>
                  <a:gd name="T55" fmla="*/ 153 h 170"/>
                  <a:gd name="T56" fmla="*/ 32 w 145"/>
                  <a:gd name="T57" fmla="*/ 143 h 170"/>
                  <a:gd name="T58" fmla="*/ 20 w 145"/>
                  <a:gd name="T59" fmla="*/ 126 h 170"/>
                  <a:gd name="T60" fmla="*/ 12 w 145"/>
                  <a:gd name="T61" fmla="*/ 107 h 170"/>
                  <a:gd name="T62" fmla="*/ 9 w 145"/>
                  <a:gd name="T63" fmla="*/ 84 h 170"/>
                  <a:gd name="T64" fmla="*/ 12 w 145"/>
                  <a:gd name="T65" fmla="*/ 61 h 170"/>
                  <a:gd name="T66" fmla="*/ 20 w 145"/>
                  <a:gd name="T67" fmla="*/ 42 h 170"/>
                  <a:gd name="T68" fmla="*/ 32 w 145"/>
                  <a:gd name="T69" fmla="*/ 25 h 170"/>
                  <a:gd name="T70" fmla="*/ 49 w 145"/>
                  <a:gd name="T71" fmla="*/ 14 h 170"/>
                  <a:gd name="T72" fmla="*/ 67 w 145"/>
                  <a:gd name="T73" fmla="*/ 8 h 170"/>
                  <a:gd name="T74" fmla="*/ 86 w 145"/>
                  <a:gd name="T75" fmla="*/ 9 h 170"/>
                  <a:gd name="T76" fmla="*/ 103 w 145"/>
                  <a:gd name="T77" fmla="*/ 18 h 170"/>
                  <a:gd name="T78" fmla="*/ 118 w 145"/>
                  <a:gd name="T79" fmla="*/ 30 h 170"/>
                  <a:gd name="T80" fmla="*/ 128 w 145"/>
                  <a:gd name="T81" fmla="*/ 48 h 170"/>
                  <a:gd name="T82" fmla="*/ 135 w 145"/>
                  <a:gd name="T83" fmla="*/ 68 h 170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w 145"/>
                  <a:gd name="T127" fmla="*/ 0 h 170"/>
                  <a:gd name="T128" fmla="*/ 145 w 145"/>
                  <a:gd name="T129" fmla="*/ 170 h 170"/>
                </a:gdLst>
                <a:ahLst/>
                <a:cxnLst>
                  <a:cxn ang="T84">
                    <a:pos x="T0" y="T1"/>
                  </a:cxn>
                  <a:cxn ang="T85">
                    <a:pos x="T2" y="T3"/>
                  </a:cxn>
                  <a:cxn ang="T86">
                    <a:pos x="T4" y="T5"/>
                  </a:cxn>
                  <a:cxn ang="T87">
                    <a:pos x="T6" y="T7"/>
                  </a:cxn>
                  <a:cxn ang="T88">
                    <a:pos x="T8" y="T9"/>
                  </a:cxn>
                  <a:cxn ang="T89">
                    <a:pos x="T10" y="T11"/>
                  </a:cxn>
                  <a:cxn ang="T90">
                    <a:pos x="T12" y="T13"/>
                  </a:cxn>
                  <a:cxn ang="T91">
                    <a:pos x="T14" y="T15"/>
                  </a:cxn>
                  <a:cxn ang="T92">
                    <a:pos x="T16" y="T17"/>
                  </a:cxn>
                  <a:cxn ang="T93">
                    <a:pos x="T18" y="T19"/>
                  </a:cxn>
                  <a:cxn ang="T94">
                    <a:pos x="T20" y="T21"/>
                  </a:cxn>
                  <a:cxn ang="T95">
                    <a:pos x="T22" y="T23"/>
                  </a:cxn>
                  <a:cxn ang="T96">
                    <a:pos x="T24" y="T25"/>
                  </a:cxn>
                  <a:cxn ang="T97">
                    <a:pos x="T26" y="T27"/>
                  </a:cxn>
                  <a:cxn ang="T98">
                    <a:pos x="T28" y="T29"/>
                  </a:cxn>
                  <a:cxn ang="T99">
                    <a:pos x="T30" y="T31"/>
                  </a:cxn>
                  <a:cxn ang="T100">
                    <a:pos x="T32" y="T33"/>
                  </a:cxn>
                  <a:cxn ang="T101">
                    <a:pos x="T34" y="T35"/>
                  </a:cxn>
                  <a:cxn ang="T102">
                    <a:pos x="T36" y="T37"/>
                  </a:cxn>
                  <a:cxn ang="T103">
                    <a:pos x="T38" y="T39"/>
                  </a:cxn>
                  <a:cxn ang="T104">
                    <a:pos x="T40" y="T41"/>
                  </a:cxn>
                  <a:cxn ang="T105">
                    <a:pos x="T42" y="T43"/>
                  </a:cxn>
                  <a:cxn ang="T106">
                    <a:pos x="T44" y="T45"/>
                  </a:cxn>
                  <a:cxn ang="T107">
                    <a:pos x="T46" y="T47"/>
                  </a:cxn>
                  <a:cxn ang="T108">
                    <a:pos x="T48" y="T49"/>
                  </a:cxn>
                  <a:cxn ang="T109">
                    <a:pos x="T50" y="T51"/>
                  </a:cxn>
                  <a:cxn ang="T110">
                    <a:pos x="T52" y="T53"/>
                  </a:cxn>
                  <a:cxn ang="T111">
                    <a:pos x="T54" y="T55"/>
                  </a:cxn>
                  <a:cxn ang="T112">
                    <a:pos x="T56" y="T57"/>
                  </a:cxn>
                  <a:cxn ang="T113">
                    <a:pos x="T58" y="T59"/>
                  </a:cxn>
                  <a:cxn ang="T114">
                    <a:pos x="T60" y="T61"/>
                  </a:cxn>
                  <a:cxn ang="T115">
                    <a:pos x="T62" y="T63"/>
                  </a:cxn>
                  <a:cxn ang="T116">
                    <a:pos x="T64" y="T65"/>
                  </a:cxn>
                  <a:cxn ang="T117">
                    <a:pos x="T66" y="T67"/>
                  </a:cxn>
                  <a:cxn ang="T118">
                    <a:pos x="T68" y="T69"/>
                  </a:cxn>
                  <a:cxn ang="T119">
                    <a:pos x="T70" y="T71"/>
                  </a:cxn>
                  <a:cxn ang="T120">
                    <a:pos x="T72" y="T73"/>
                  </a:cxn>
                  <a:cxn ang="T121">
                    <a:pos x="T74" y="T75"/>
                  </a:cxn>
                  <a:cxn ang="T122">
                    <a:pos x="T76" y="T77"/>
                  </a:cxn>
                  <a:cxn ang="T123">
                    <a:pos x="T78" y="T79"/>
                  </a:cxn>
                  <a:cxn ang="T124">
                    <a:pos x="T80" y="T81"/>
                  </a:cxn>
                  <a:cxn ang="T125">
                    <a:pos x="T82" y="T83"/>
                  </a:cxn>
                </a:cxnLst>
                <a:rect l="T126" t="T127" r="T128" b="T129"/>
                <a:pathLst>
                  <a:path w="145" h="170">
                    <a:moveTo>
                      <a:pt x="145" y="84"/>
                    </a:moveTo>
                    <a:lnTo>
                      <a:pt x="144" y="73"/>
                    </a:lnTo>
                    <a:lnTo>
                      <a:pt x="143" y="62"/>
                    </a:lnTo>
                    <a:lnTo>
                      <a:pt x="140" y="51"/>
                    </a:lnTo>
                    <a:lnTo>
                      <a:pt x="136" y="42"/>
                    </a:lnTo>
                    <a:lnTo>
                      <a:pt x="131" y="33"/>
                    </a:lnTo>
                    <a:lnTo>
                      <a:pt x="126" y="25"/>
                    </a:lnTo>
                    <a:lnTo>
                      <a:pt x="120" y="18"/>
                    </a:lnTo>
                    <a:lnTo>
                      <a:pt x="113" y="12"/>
                    </a:lnTo>
                    <a:lnTo>
                      <a:pt x="106" y="8"/>
                    </a:lnTo>
                    <a:lnTo>
                      <a:pt x="99" y="6"/>
                    </a:lnTo>
                    <a:lnTo>
                      <a:pt x="92" y="4"/>
                    </a:lnTo>
                    <a:lnTo>
                      <a:pt x="85" y="2"/>
                    </a:lnTo>
                    <a:lnTo>
                      <a:pt x="78" y="1"/>
                    </a:lnTo>
                    <a:lnTo>
                      <a:pt x="71" y="0"/>
                    </a:lnTo>
                    <a:lnTo>
                      <a:pt x="64" y="0"/>
                    </a:lnTo>
                    <a:lnTo>
                      <a:pt x="57" y="0"/>
                    </a:lnTo>
                    <a:lnTo>
                      <a:pt x="51" y="1"/>
                    </a:lnTo>
                    <a:lnTo>
                      <a:pt x="45" y="5"/>
                    </a:lnTo>
                    <a:lnTo>
                      <a:pt x="39" y="7"/>
                    </a:lnTo>
                    <a:lnTo>
                      <a:pt x="34" y="11"/>
                    </a:lnTo>
                    <a:lnTo>
                      <a:pt x="24" y="19"/>
                    </a:lnTo>
                    <a:lnTo>
                      <a:pt x="16" y="30"/>
                    </a:lnTo>
                    <a:lnTo>
                      <a:pt x="12" y="36"/>
                    </a:lnTo>
                    <a:lnTo>
                      <a:pt x="9" y="42"/>
                    </a:lnTo>
                    <a:lnTo>
                      <a:pt x="7" y="48"/>
                    </a:lnTo>
                    <a:lnTo>
                      <a:pt x="4" y="55"/>
                    </a:lnTo>
                    <a:lnTo>
                      <a:pt x="3" y="61"/>
                    </a:lnTo>
                    <a:lnTo>
                      <a:pt x="1" y="68"/>
                    </a:lnTo>
                    <a:lnTo>
                      <a:pt x="0" y="77"/>
                    </a:lnTo>
                    <a:lnTo>
                      <a:pt x="0" y="84"/>
                    </a:lnTo>
                    <a:lnTo>
                      <a:pt x="1" y="92"/>
                    </a:lnTo>
                    <a:lnTo>
                      <a:pt x="2" y="101"/>
                    </a:lnTo>
                    <a:lnTo>
                      <a:pt x="3" y="109"/>
                    </a:lnTo>
                    <a:lnTo>
                      <a:pt x="6" y="117"/>
                    </a:lnTo>
                    <a:lnTo>
                      <a:pt x="9" y="125"/>
                    </a:lnTo>
                    <a:lnTo>
                      <a:pt x="12" y="132"/>
                    </a:lnTo>
                    <a:lnTo>
                      <a:pt x="17" y="139"/>
                    </a:lnTo>
                    <a:lnTo>
                      <a:pt x="21" y="145"/>
                    </a:lnTo>
                    <a:lnTo>
                      <a:pt x="26" y="151"/>
                    </a:lnTo>
                    <a:lnTo>
                      <a:pt x="32" y="156"/>
                    </a:lnTo>
                    <a:lnTo>
                      <a:pt x="38" y="159"/>
                    </a:lnTo>
                    <a:lnTo>
                      <a:pt x="45" y="163"/>
                    </a:lnTo>
                    <a:lnTo>
                      <a:pt x="52" y="166"/>
                    </a:lnTo>
                    <a:lnTo>
                      <a:pt x="59" y="169"/>
                    </a:lnTo>
                    <a:lnTo>
                      <a:pt x="66" y="170"/>
                    </a:lnTo>
                    <a:lnTo>
                      <a:pt x="73" y="170"/>
                    </a:lnTo>
                    <a:lnTo>
                      <a:pt x="80" y="170"/>
                    </a:lnTo>
                    <a:lnTo>
                      <a:pt x="88" y="169"/>
                    </a:lnTo>
                    <a:lnTo>
                      <a:pt x="94" y="166"/>
                    </a:lnTo>
                    <a:lnTo>
                      <a:pt x="101" y="163"/>
                    </a:lnTo>
                    <a:lnTo>
                      <a:pt x="107" y="159"/>
                    </a:lnTo>
                    <a:lnTo>
                      <a:pt x="113" y="156"/>
                    </a:lnTo>
                    <a:lnTo>
                      <a:pt x="119" y="151"/>
                    </a:lnTo>
                    <a:lnTo>
                      <a:pt x="124" y="145"/>
                    </a:lnTo>
                    <a:lnTo>
                      <a:pt x="129" y="139"/>
                    </a:lnTo>
                    <a:lnTo>
                      <a:pt x="133" y="132"/>
                    </a:lnTo>
                    <a:lnTo>
                      <a:pt x="136" y="125"/>
                    </a:lnTo>
                    <a:lnTo>
                      <a:pt x="139" y="117"/>
                    </a:lnTo>
                    <a:lnTo>
                      <a:pt x="142" y="109"/>
                    </a:lnTo>
                    <a:lnTo>
                      <a:pt x="144" y="101"/>
                    </a:lnTo>
                    <a:lnTo>
                      <a:pt x="145" y="92"/>
                    </a:lnTo>
                    <a:lnTo>
                      <a:pt x="145" y="84"/>
                    </a:lnTo>
                    <a:close/>
                    <a:moveTo>
                      <a:pt x="136" y="84"/>
                    </a:moveTo>
                    <a:lnTo>
                      <a:pt x="136" y="91"/>
                    </a:lnTo>
                    <a:lnTo>
                      <a:pt x="135" y="99"/>
                    </a:lnTo>
                    <a:lnTo>
                      <a:pt x="133" y="107"/>
                    </a:lnTo>
                    <a:lnTo>
                      <a:pt x="131" y="113"/>
                    </a:lnTo>
                    <a:lnTo>
                      <a:pt x="128" y="120"/>
                    </a:lnTo>
                    <a:lnTo>
                      <a:pt x="125" y="126"/>
                    </a:lnTo>
                    <a:lnTo>
                      <a:pt x="122" y="132"/>
                    </a:lnTo>
                    <a:lnTo>
                      <a:pt x="118" y="138"/>
                    </a:lnTo>
                    <a:lnTo>
                      <a:pt x="113" y="143"/>
                    </a:lnTo>
                    <a:lnTo>
                      <a:pt x="108" y="146"/>
                    </a:lnTo>
                    <a:lnTo>
                      <a:pt x="103" y="150"/>
                    </a:lnTo>
                    <a:lnTo>
                      <a:pt x="98" y="153"/>
                    </a:lnTo>
                    <a:lnTo>
                      <a:pt x="92" y="156"/>
                    </a:lnTo>
                    <a:lnTo>
                      <a:pt x="86" y="158"/>
                    </a:lnTo>
                    <a:lnTo>
                      <a:pt x="80" y="159"/>
                    </a:lnTo>
                    <a:lnTo>
                      <a:pt x="73" y="159"/>
                    </a:lnTo>
                    <a:lnTo>
                      <a:pt x="67" y="159"/>
                    </a:lnTo>
                    <a:lnTo>
                      <a:pt x="60" y="158"/>
                    </a:lnTo>
                    <a:lnTo>
                      <a:pt x="54" y="156"/>
                    </a:lnTo>
                    <a:lnTo>
                      <a:pt x="49" y="153"/>
                    </a:lnTo>
                    <a:lnTo>
                      <a:pt x="42" y="150"/>
                    </a:lnTo>
                    <a:lnTo>
                      <a:pt x="37" y="146"/>
                    </a:lnTo>
                    <a:lnTo>
                      <a:pt x="32" y="143"/>
                    </a:lnTo>
                    <a:lnTo>
                      <a:pt x="28" y="138"/>
                    </a:lnTo>
                    <a:lnTo>
                      <a:pt x="24" y="132"/>
                    </a:lnTo>
                    <a:lnTo>
                      <a:pt x="20" y="126"/>
                    </a:lnTo>
                    <a:lnTo>
                      <a:pt x="17" y="120"/>
                    </a:lnTo>
                    <a:lnTo>
                      <a:pt x="14" y="113"/>
                    </a:lnTo>
                    <a:lnTo>
                      <a:pt x="12" y="107"/>
                    </a:lnTo>
                    <a:lnTo>
                      <a:pt x="10" y="99"/>
                    </a:lnTo>
                    <a:lnTo>
                      <a:pt x="9" y="91"/>
                    </a:lnTo>
                    <a:lnTo>
                      <a:pt x="9" y="84"/>
                    </a:lnTo>
                    <a:lnTo>
                      <a:pt x="9" y="77"/>
                    </a:lnTo>
                    <a:lnTo>
                      <a:pt x="10" y="68"/>
                    </a:lnTo>
                    <a:lnTo>
                      <a:pt x="12" y="61"/>
                    </a:lnTo>
                    <a:lnTo>
                      <a:pt x="14" y="54"/>
                    </a:lnTo>
                    <a:lnTo>
                      <a:pt x="17" y="48"/>
                    </a:lnTo>
                    <a:lnTo>
                      <a:pt x="20" y="42"/>
                    </a:lnTo>
                    <a:lnTo>
                      <a:pt x="24" y="36"/>
                    </a:lnTo>
                    <a:lnTo>
                      <a:pt x="28" y="30"/>
                    </a:lnTo>
                    <a:lnTo>
                      <a:pt x="32" y="25"/>
                    </a:lnTo>
                    <a:lnTo>
                      <a:pt x="37" y="21"/>
                    </a:lnTo>
                    <a:lnTo>
                      <a:pt x="42" y="18"/>
                    </a:lnTo>
                    <a:lnTo>
                      <a:pt x="49" y="14"/>
                    </a:lnTo>
                    <a:lnTo>
                      <a:pt x="54" y="12"/>
                    </a:lnTo>
                    <a:lnTo>
                      <a:pt x="60" y="9"/>
                    </a:lnTo>
                    <a:lnTo>
                      <a:pt x="67" y="8"/>
                    </a:lnTo>
                    <a:lnTo>
                      <a:pt x="73" y="8"/>
                    </a:lnTo>
                    <a:lnTo>
                      <a:pt x="80" y="8"/>
                    </a:lnTo>
                    <a:lnTo>
                      <a:pt x="86" y="9"/>
                    </a:lnTo>
                    <a:lnTo>
                      <a:pt x="92" y="12"/>
                    </a:lnTo>
                    <a:lnTo>
                      <a:pt x="98" y="14"/>
                    </a:lnTo>
                    <a:lnTo>
                      <a:pt x="103" y="18"/>
                    </a:lnTo>
                    <a:lnTo>
                      <a:pt x="108" y="21"/>
                    </a:lnTo>
                    <a:lnTo>
                      <a:pt x="113" y="25"/>
                    </a:lnTo>
                    <a:lnTo>
                      <a:pt x="118" y="30"/>
                    </a:lnTo>
                    <a:lnTo>
                      <a:pt x="122" y="36"/>
                    </a:lnTo>
                    <a:lnTo>
                      <a:pt x="125" y="42"/>
                    </a:lnTo>
                    <a:lnTo>
                      <a:pt x="128" y="48"/>
                    </a:lnTo>
                    <a:lnTo>
                      <a:pt x="131" y="54"/>
                    </a:lnTo>
                    <a:lnTo>
                      <a:pt x="133" y="61"/>
                    </a:lnTo>
                    <a:lnTo>
                      <a:pt x="135" y="68"/>
                    </a:lnTo>
                    <a:lnTo>
                      <a:pt x="136" y="77"/>
                    </a:lnTo>
                    <a:lnTo>
                      <a:pt x="136" y="84"/>
                    </a:lnTo>
                    <a:close/>
                  </a:path>
                </a:pathLst>
              </a:custGeom>
              <a:solidFill>
                <a:srgbClr val="F8D7A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5" name="Freeform 234"/>
              <p:cNvSpPr>
                <a:spLocks noEditPoints="1"/>
              </p:cNvSpPr>
              <p:nvPr/>
            </p:nvSpPr>
            <p:spPr bwMode="auto">
              <a:xfrm>
                <a:off x="1148" y="2646"/>
                <a:ext cx="27" cy="27"/>
              </a:xfrm>
              <a:custGeom>
                <a:avLst/>
                <a:gdLst>
                  <a:gd name="T0" fmla="*/ 134 w 136"/>
                  <a:gd name="T1" fmla="*/ 65 h 162"/>
                  <a:gd name="T2" fmla="*/ 127 w 136"/>
                  <a:gd name="T3" fmla="*/ 43 h 162"/>
                  <a:gd name="T4" fmla="*/ 116 w 136"/>
                  <a:gd name="T5" fmla="*/ 24 h 162"/>
                  <a:gd name="T6" fmla="*/ 100 w 136"/>
                  <a:gd name="T7" fmla="*/ 11 h 162"/>
                  <a:gd name="T8" fmla="*/ 82 w 136"/>
                  <a:gd name="T9" fmla="*/ 3 h 162"/>
                  <a:gd name="T10" fmla="*/ 61 w 136"/>
                  <a:gd name="T11" fmla="*/ 2 h 162"/>
                  <a:gd name="T12" fmla="*/ 42 w 136"/>
                  <a:gd name="T13" fmla="*/ 7 h 162"/>
                  <a:gd name="T14" fmla="*/ 24 w 136"/>
                  <a:gd name="T15" fmla="*/ 19 h 162"/>
                  <a:gd name="T16" fmla="*/ 11 w 136"/>
                  <a:gd name="T17" fmla="*/ 36 h 162"/>
                  <a:gd name="T18" fmla="*/ 3 w 136"/>
                  <a:gd name="T19" fmla="*/ 58 h 162"/>
                  <a:gd name="T20" fmla="*/ 0 w 136"/>
                  <a:gd name="T21" fmla="*/ 82 h 162"/>
                  <a:gd name="T22" fmla="*/ 3 w 136"/>
                  <a:gd name="T23" fmla="*/ 106 h 162"/>
                  <a:gd name="T24" fmla="*/ 11 w 136"/>
                  <a:gd name="T25" fmla="*/ 127 h 162"/>
                  <a:gd name="T26" fmla="*/ 24 w 136"/>
                  <a:gd name="T27" fmla="*/ 144 h 162"/>
                  <a:gd name="T28" fmla="*/ 42 w 136"/>
                  <a:gd name="T29" fmla="*/ 156 h 162"/>
                  <a:gd name="T30" fmla="*/ 61 w 136"/>
                  <a:gd name="T31" fmla="*/ 162 h 162"/>
                  <a:gd name="T32" fmla="*/ 82 w 136"/>
                  <a:gd name="T33" fmla="*/ 161 h 162"/>
                  <a:gd name="T34" fmla="*/ 100 w 136"/>
                  <a:gd name="T35" fmla="*/ 153 h 162"/>
                  <a:gd name="T36" fmla="*/ 116 w 136"/>
                  <a:gd name="T37" fmla="*/ 139 h 162"/>
                  <a:gd name="T38" fmla="*/ 127 w 136"/>
                  <a:gd name="T39" fmla="*/ 120 h 162"/>
                  <a:gd name="T40" fmla="*/ 134 w 136"/>
                  <a:gd name="T41" fmla="*/ 99 h 162"/>
                  <a:gd name="T42" fmla="*/ 127 w 136"/>
                  <a:gd name="T43" fmla="*/ 82 h 162"/>
                  <a:gd name="T44" fmla="*/ 124 w 136"/>
                  <a:gd name="T45" fmla="*/ 102 h 162"/>
                  <a:gd name="T46" fmla="*/ 117 w 136"/>
                  <a:gd name="T47" fmla="*/ 121 h 162"/>
                  <a:gd name="T48" fmla="*/ 105 w 136"/>
                  <a:gd name="T49" fmla="*/ 136 h 162"/>
                  <a:gd name="T50" fmla="*/ 91 w 136"/>
                  <a:gd name="T51" fmla="*/ 147 h 162"/>
                  <a:gd name="T52" fmla="*/ 74 w 136"/>
                  <a:gd name="T53" fmla="*/ 151 h 162"/>
                  <a:gd name="T54" fmla="*/ 56 w 136"/>
                  <a:gd name="T55" fmla="*/ 150 h 162"/>
                  <a:gd name="T56" fmla="*/ 40 w 136"/>
                  <a:gd name="T57" fmla="*/ 143 h 162"/>
                  <a:gd name="T58" fmla="*/ 26 w 136"/>
                  <a:gd name="T59" fmla="*/ 131 h 162"/>
                  <a:gd name="T60" fmla="*/ 16 w 136"/>
                  <a:gd name="T61" fmla="*/ 115 h 162"/>
                  <a:gd name="T62" fmla="*/ 10 w 136"/>
                  <a:gd name="T63" fmla="*/ 96 h 162"/>
                  <a:gd name="T64" fmla="*/ 9 w 136"/>
                  <a:gd name="T65" fmla="*/ 75 h 162"/>
                  <a:gd name="T66" fmla="*/ 13 w 136"/>
                  <a:gd name="T67" fmla="*/ 54 h 162"/>
                  <a:gd name="T68" fmla="*/ 22 w 136"/>
                  <a:gd name="T69" fmla="*/ 37 h 162"/>
                  <a:gd name="T70" fmla="*/ 34 w 136"/>
                  <a:gd name="T71" fmla="*/ 23 h 162"/>
                  <a:gd name="T72" fmla="*/ 51 w 136"/>
                  <a:gd name="T73" fmla="*/ 15 h 162"/>
                  <a:gd name="T74" fmla="*/ 68 w 136"/>
                  <a:gd name="T75" fmla="*/ 11 h 162"/>
                  <a:gd name="T76" fmla="*/ 85 w 136"/>
                  <a:gd name="T77" fmla="*/ 15 h 162"/>
                  <a:gd name="T78" fmla="*/ 101 w 136"/>
                  <a:gd name="T79" fmla="*/ 23 h 162"/>
                  <a:gd name="T80" fmla="*/ 113 w 136"/>
                  <a:gd name="T81" fmla="*/ 37 h 162"/>
                  <a:gd name="T82" fmla="*/ 122 w 136"/>
                  <a:gd name="T83" fmla="*/ 54 h 162"/>
                  <a:gd name="T84" fmla="*/ 126 w 136"/>
                  <a:gd name="T85" fmla="*/ 75 h 162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w 136"/>
                  <a:gd name="T130" fmla="*/ 0 h 162"/>
                  <a:gd name="T131" fmla="*/ 136 w 136"/>
                  <a:gd name="T132" fmla="*/ 162 h 162"/>
                </a:gdLst>
                <a:ahLst/>
                <a:cxnLst>
                  <a:cxn ang="T86">
                    <a:pos x="T0" y="T1"/>
                  </a:cxn>
                  <a:cxn ang="T87">
                    <a:pos x="T2" y="T3"/>
                  </a:cxn>
                  <a:cxn ang="T88">
                    <a:pos x="T4" y="T5"/>
                  </a:cxn>
                  <a:cxn ang="T89">
                    <a:pos x="T6" y="T7"/>
                  </a:cxn>
                  <a:cxn ang="T90">
                    <a:pos x="T8" y="T9"/>
                  </a:cxn>
                  <a:cxn ang="T91">
                    <a:pos x="T10" y="T11"/>
                  </a:cxn>
                  <a:cxn ang="T92">
                    <a:pos x="T12" y="T13"/>
                  </a:cxn>
                  <a:cxn ang="T93">
                    <a:pos x="T14" y="T15"/>
                  </a:cxn>
                  <a:cxn ang="T94">
                    <a:pos x="T16" y="T17"/>
                  </a:cxn>
                  <a:cxn ang="T95">
                    <a:pos x="T18" y="T19"/>
                  </a:cxn>
                  <a:cxn ang="T96">
                    <a:pos x="T20" y="T21"/>
                  </a:cxn>
                  <a:cxn ang="T97">
                    <a:pos x="T22" y="T23"/>
                  </a:cxn>
                  <a:cxn ang="T98">
                    <a:pos x="T24" y="T25"/>
                  </a:cxn>
                  <a:cxn ang="T99">
                    <a:pos x="T26" y="T27"/>
                  </a:cxn>
                  <a:cxn ang="T100">
                    <a:pos x="T28" y="T29"/>
                  </a:cxn>
                  <a:cxn ang="T101">
                    <a:pos x="T30" y="T31"/>
                  </a:cxn>
                  <a:cxn ang="T102">
                    <a:pos x="T32" y="T33"/>
                  </a:cxn>
                  <a:cxn ang="T103">
                    <a:pos x="T34" y="T35"/>
                  </a:cxn>
                  <a:cxn ang="T104">
                    <a:pos x="T36" y="T37"/>
                  </a:cxn>
                  <a:cxn ang="T105">
                    <a:pos x="T38" y="T39"/>
                  </a:cxn>
                  <a:cxn ang="T106">
                    <a:pos x="T40" y="T41"/>
                  </a:cxn>
                  <a:cxn ang="T107">
                    <a:pos x="T42" y="T43"/>
                  </a:cxn>
                  <a:cxn ang="T108">
                    <a:pos x="T44" y="T45"/>
                  </a:cxn>
                  <a:cxn ang="T109">
                    <a:pos x="T46" y="T47"/>
                  </a:cxn>
                  <a:cxn ang="T110">
                    <a:pos x="T48" y="T49"/>
                  </a:cxn>
                  <a:cxn ang="T111">
                    <a:pos x="T50" y="T51"/>
                  </a:cxn>
                  <a:cxn ang="T112">
                    <a:pos x="T52" y="T53"/>
                  </a:cxn>
                  <a:cxn ang="T113">
                    <a:pos x="T54" y="T55"/>
                  </a:cxn>
                  <a:cxn ang="T114">
                    <a:pos x="T56" y="T57"/>
                  </a:cxn>
                  <a:cxn ang="T115">
                    <a:pos x="T58" y="T59"/>
                  </a:cxn>
                  <a:cxn ang="T116">
                    <a:pos x="T60" y="T61"/>
                  </a:cxn>
                  <a:cxn ang="T117">
                    <a:pos x="T62" y="T63"/>
                  </a:cxn>
                  <a:cxn ang="T118">
                    <a:pos x="T64" y="T65"/>
                  </a:cxn>
                  <a:cxn ang="T119">
                    <a:pos x="T66" y="T67"/>
                  </a:cxn>
                  <a:cxn ang="T120">
                    <a:pos x="T68" y="T69"/>
                  </a:cxn>
                  <a:cxn ang="T121">
                    <a:pos x="T70" y="T71"/>
                  </a:cxn>
                  <a:cxn ang="T122">
                    <a:pos x="T72" y="T73"/>
                  </a:cxn>
                  <a:cxn ang="T123">
                    <a:pos x="T74" y="T75"/>
                  </a:cxn>
                  <a:cxn ang="T124">
                    <a:pos x="T76" y="T77"/>
                  </a:cxn>
                  <a:cxn ang="T125">
                    <a:pos x="T78" y="T79"/>
                  </a:cxn>
                  <a:cxn ang="T126">
                    <a:pos x="T80" y="T81"/>
                  </a:cxn>
                  <a:cxn ang="T127">
                    <a:pos x="T82" y="T83"/>
                  </a:cxn>
                  <a:cxn ang="T128">
                    <a:pos x="T84" y="T85"/>
                  </a:cxn>
                </a:cxnLst>
                <a:rect l="T129" t="T130" r="T131" b="T132"/>
                <a:pathLst>
                  <a:path w="136" h="162">
                    <a:moveTo>
                      <a:pt x="136" y="82"/>
                    </a:moveTo>
                    <a:lnTo>
                      <a:pt x="135" y="73"/>
                    </a:lnTo>
                    <a:lnTo>
                      <a:pt x="134" y="65"/>
                    </a:lnTo>
                    <a:lnTo>
                      <a:pt x="133" y="58"/>
                    </a:lnTo>
                    <a:lnTo>
                      <a:pt x="130" y="51"/>
                    </a:lnTo>
                    <a:lnTo>
                      <a:pt x="127" y="43"/>
                    </a:lnTo>
                    <a:lnTo>
                      <a:pt x="124" y="36"/>
                    </a:lnTo>
                    <a:lnTo>
                      <a:pt x="120" y="30"/>
                    </a:lnTo>
                    <a:lnTo>
                      <a:pt x="116" y="24"/>
                    </a:lnTo>
                    <a:lnTo>
                      <a:pt x="111" y="19"/>
                    </a:lnTo>
                    <a:lnTo>
                      <a:pt x="106" y="15"/>
                    </a:lnTo>
                    <a:lnTo>
                      <a:pt x="100" y="11"/>
                    </a:lnTo>
                    <a:lnTo>
                      <a:pt x="94" y="7"/>
                    </a:lnTo>
                    <a:lnTo>
                      <a:pt x="88" y="5"/>
                    </a:lnTo>
                    <a:lnTo>
                      <a:pt x="82" y="3"/>
                    </a:lnTo>
                    <a:lnTo>
                      <a:pt x="75" y="2"/>
                    </a:lnTo>
                    <a:lnTo>
                      <a:pt x="68" y="0"/>
                    </a:lnTo>
                    <a:lnTo>
                      <a:pt x="61" y="2"/>
                    </a:lnTo>
                    <a:lnTo>
                      <a:pt x="55" y="3"/>
                    </a:lnTo>
                    <a:lnTo>
                      <a:pt x="48" y="5"/>
                    </a:lnTo>
                    <a:lnTo>
                      <a:pt x="42" y="7"/>
                    </a:lnTo>
                    <a:lnTo>
                      <a:pt x="35" y="11"/>
                    </a:lnTo>
                    <a:lnTo>
                      <a:pt x="29" y="15"/>
                    </a:lnTo>
                    <a:lnTo>
                      <a:pt x="24" y="19"/>
                    </a:lnTo>
                    <a:lnTo>
                      <a:pt x="19" y="24"/>
                    </a:lnTo>
                    <a:lnTo>
                      <a:pt x="15" y="30"/>
                    </a:lnTo>
                    <a:lnTo>
                      <a:pt x="11" y="36"/>
                    </a:lnTo>
                    <a:lnTo>
                      <a:pt x="8" y="43"/>
                    </a:lnTo>
                    <a:lnTo>
                      <a:pt x="5" y="51"/>
                    </a:lnTo>
                    <a:lnTo>
                      <a:pt x="3" y="58"/>
                    </a:lnTo>
                    <a:lnTo>
                      <a:pt x="1" y="65"/>
                    </a:lnTo>
                    <a:lnTo>
                      <a:pt x="0" y="73"/>
                    </a:lnTo>
                    <a:lnTo>
                      <a:pt x="0" y="82"/>
                    </a:lnTo>
                    <a:lnTo>
                      <a:pt x="0" y="90"/>
                    </a:lnTo>
                    <a:lnTo>
                      <a:pt x="1" y="99"/>
                    </a:lnTo>
                    <a:lnTo>
                      <a:pt x="3" y="106"/>
                    </a:lnTo>
                    <a:lnTo>
                      <a:pt x="5" y="113"/>
                    </a:lnTo>
                    <a:lnTo>
                      <a:pt x="8" y="120"/>
                    </a:lnTo>
                    <a:lnTo>
                      <a:pt x="11" y="127"/>
                    </a:lnTo>
                    <a:lnTo>
                      <a:pt x="15" y="133"/>
                    </a:lnTo>
                    <a:lnTo>
                      <a:pt x="19" y="139"/>
                    </a:lnTo>
                    <a:lnTo>
                      <a:pt x="24" y="144"/>
                    </a:lnTo>
                    <a:lnTo>
                      <a:pt x="29" y="149"/>
                    </a:lnTo>
                    <a:lnTo>
                      <a:pt x="35" y="153"/>
                    </a:lnTo>
                    <a:lnTo>
                      <a:pt x="42" y="156"/>
                    </a:lnTo>
                    <a:lnTo>
                      <a:pt x="48" y="159"/>
                    </a:lnTo>
                    <a:lnTo>
                      <a:pt x="55" y="161"/>
                    </a:lnTo>
                    <a:lnTo>
                      <a:pt x="61" y="162"/>
                    </a:lnTo>
                    <a:lnTo>
                      <a:pt x="68" y="162"/>
                    </a:lnTo>
                    <a:lnTo>
                      <a:pt x="75" y="162"/>
                    </a:lnTo>
                    <a:lnTo>
                      <a:pt x="82" y="161"/>
                    </a:lnTo>
                    <a:lnTo>
                      <a:pt x="88" y="159"/>
                    </a:lnTo>
                    <a:lnTo>
                      <a:pt x="94" y="156"/>
                    </a:lnTo>
                    <a:lnTo>
                      <a:pt x="100" y="153"/>
                    </a:lnTo>
                    <a:lnTo>
                      <a:pt x="106" y="149"/>
                    </a:lnTo>
                    <a:lnTo>
                      <a:pt x="111" y="144"/>
                    </a:lnTo>
                    <a:lnTo>
                      <a:pt x="116" y="139"/>
                    </a:lnTo>
                    <a:lnTo>
                      <a:pt x="120" y="133"/>
                    </a:lnTo>
                    <a:lnTo>
                      <a:pt x="124" y="127"/>
                    </a:lnTo>
                    <a:lnTo>
                      <a:pt x="127" y="120"/>
                    </a:lnTo>
                    <a:lnTo>
                      <a:pt x="130" y="113"/>
                    </a:lnTo>
                    <a:lnTo>
                      <a:pt x="133" y="106"/>
                    </a:lnTo>
                    <a:lnTo>
                      <a:pt x="134" y="99"/>
                    </a:lnTo>
                    <a:lnTo>
                      <a:pt x="135" y="90"/>
                    </a:lnTo>
                    <a:lnTo>
                      <a:pt x="136" y="82"/>
                    </a:lnTo>
                    <a:close/>
                    <a:moveTo>
                      <a:pt x="127" y="82"/>
                    </a:moveTo>
                    <a:lnTo>
                      <a:pt x="126" y="89"/>
                    </a:lnTo>
                    <a:lnTo>
                      <a:pt x="125" y="96"/>
                    </a:lnTo>
                    <a:lnTo>
                      <a:pt x="124" y="102"/>
                    </a:lnTo>
                    <a:lnTo>
                      <a:pt x="122" y="109"/>
                    </a:lnTo>
                    <a:lnTo>
                      <a:pt x="120" y="115"/>
                    </a:lnTo>
                    <a:lnTo>
                      <a:pt x="117" y="121"/>
                    </a:lnTo>
                    <a:lnTo>
                      <a:pt x="113" y="126"/>
                    </a:lnTo>
                    <a:lnTo>
                      <a:pt x="109" y="131"/>
                    </a:lnTo>
                    <a:lnTo>
                      <a:pt x="105" y="136"/>
                    </a:lnTo>
                    <a:lnTo>
                      <a:pt x="101" y="141"/>
                    </a:lnTo>
                    <a:lnTo>
                      <a:pt x="96" y="143"/>
                    </a:lnTo>
                    <a:lnTo>
                      <a:pt x="91" y="147"/>
                    </a:lnTo>
                    <a:lnTo>
                      <a:pt x="85" y="149"/>
                    </a:lnTo>
                    <a:lnTo>
                      <a:pt x="80" y="150"/>
                    </a:lnTo>
                    <a:lnTo>
                      <a:pt x="74" y="151"/>
                    </a:lnTo>
                    <a:lnTo>
                      <a:pt x="68" y="151"/>
                    </a:lnTo>
                    <a:lnTo>
                      <a:pt x="62" y="151"/>
                    </a:lnTo>
                    <a:lnTo>
                      <a:pt x="56" y="150"/>
                    </a:lnTo>
                    <a:lnTo>
                      <a:pt x="51" y="149"/>
                    </a:lnTo>
                    <a:lnTo>
                      <a:pt x="45" y="147"/>
                    </a:lnTo>
                    <a:lnTo>
                      <a:pt x="40" y="143"/>
                    </a:lnTo>
                    <a:lnTo>
                      <a:pt x="34" y="141"/>
                    </a:lnTo>
                    <a:lnTo>
                      <a:pt x="30" y="136"/>
                    </a:lnTo>
                    <a:lnTo>
                      <a:pt x="26" y="131"/>
                    </a:lnTo>
                    <a:lnTo>
                      <a:pt x="22" y="126"/>
                    </a:lnTo>
                    <a:lnTo>
                      <a:pt x="19" y="121"/>
                    </a:lnTo>
                    <a:lnTo>
                      <a:pt x="16" y="115"/>
                    </a:lnTo>
                    <a:lnTo>
                      <a:pt x="13" y="109"/>
                    </a:lnTo>
                    <a:lnTo>
                      <a:pt x="11" y="102"/>
                    </a:lnTo>
                    <a:lnTo>
                      <a:pt x="10" y="96"/>
                    </a:lnTo>
                    <a:lnTo>
                      <a:pt x="9" y="89"/>
                    </a:lnTo>
                    <a:lnTo>
                      <a:pt x="9" y="82"/>
                    </a:lnTo>
                    <a:lnTo>
                      <a:pt x="9" y="75"/>
                    </a:lnTo>
                    <a:lnTo>
                      <a:pt x="10" y="67"/>
                    </a:lnTo>
                    <a:lnTo>
                      <a:pt x="11" y="61"/>
                    </a:lnTo>
                    <a:lnTo>
                      <a:pt x="13" y="54"/>
                    </a:lnTo>
                    <a:lnTo>
                      <a:pt x="16" y="48"/>
                    </a:lnTo>
                    <a:lnTo>
                      <a:pt x="19" y="42"/>
                    </a:lnTo>
                    <a:lnTo>
                      <a:pt x="22" y="37"/>
                    </a:lnTo>
                    <a:lnTo>
                      <a:pt x="26" y="33"/>
                    </a:lnTo>
                    <a:lnTo>
                      <a:pt x="30" y="28"/>
                    </a:lnTo>
                    <a:lnTo>
                      <a:pt x="34" y="23"/>
                    </a:lnTo>
                    <a:lnTo>
                      <a:pt x="40" y="21"/>
                    </a:lnTo>
                    <a:lnTo>
                      <a:pt x="45" y="17"/>
                    </a:lnTo>
                    <a:lnTo>
                      <a:pt x="51" y="15"/>
                    </a:lnTo>
                    <a:lnTo>
                      <a:pt x="56" y="13"/>
                    </a:lnTo>
                    <a:lnTo>
                      <a:pt x="62" y="12"/>
                    </a:lnTo>
                    <a:lnTo>
                      <a:pt x="68" y="11"/>
                    </a:lnTo>
                    <a:lnTo>
                      <a:pt x="74" y="12"/>
                    </a:lnTo>
                    <a:lnTo>
                      <a:pt x="80" y="13"/>
                    </a:lnTo>
                    <a:lnTo>
                      <a:pt x="85" y="15"/>
                    </a:lnTo>
                    <a:lnTo>
                      <a:pt x="91" y="17"/>
                    </a:lnTo>
                    <a:lnTo>
                      <a:pt x="96" y="21"/>
                    </a:lnTo>
                    <a:lnTo>
                      <a:pt x="101" y="23"/>
                    </a:lnTo>
                    <a:lnTo>
                      <a:pt x="105" y="28"/>
                    </a:lnTo>
                    <a:lnTo>
                      <a:pt x="109" y="33"/>
                    </a:lnTo>
                    <a:lnTo>
                      <a:pt x="113" y="37"/>
                    </a:lnTo>
                    <a:lnTo>
                      <a:pt x="117" y="42"/>
                    </a:lnTo>
                    <a:lnTo>
                      <a:pt x="120" y="48"/>
                    </a:lnTo>
                    <a:lnTo>
                      <a:pt x="122" y="54"/>
                    </a:lnTo>
                    <a:lnTo>
                      <a:pt x="124" y="61"/>
                    </a:lnTo>
                    <a:lnTo>
                      <a:pt x="125" y="67"/>
                    </a:lnTo>
                    <a:lnTo>
                      <a:pt x="126" y="75"/>
                    </a:lnTo>
                    <a:lnTo>
                      <a:pt x="127" y="82"/>
                    </a:lnTo>
                    <a:close/>
                  </a:path>
                </a:pathLst>
              </a:custGeom>
              <a:solidFill>
                <a:srgbClr val="F9DAB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6" name="Freeform 235"/>
              <p:cNvSpPr>
                <a:spLocks noEditPoints="1"/>
              </p:cNvSpPr>
              <p:nvPr/>
            </p:nvSpPr>
            <p:spPr bwMode="auto">
              <a:xfrm>
                <a:off x="1149" y="2647"/>
                <a:ext cx="25" cy="25"/>
              </a:xfrm>
              <a:custGeom>
                <a:avLst/>
                <a:gdLst>
                  <a:gd name="T0" fmla="*/ 127 w 127"/>
                  <a:gd name="T1" fmla="*/ 69 h 151"/>
                  <a:gd name="T2" fmla="*/ 124 w 127"/>
                  <a:gd name="T3" fmla="*/ 53 h 151"/>
                  <a:gd name="T4" fmla="*/ 119 w 127"/>
                  <a:gd name="T5" fmla="*/ 40 h 151"/>
                  <a:gd name="T6" fmla="*/ 113 w 127"/>
                  <a:gd name="T7" fmla="*/ 28 h 151"/>
                  <a:gd name="T8" fmla="*/ 104 w 127"/>
                  <a:gd name="T9" fmla="*/ 17 h 151"/>
                  <a:gd name="T10" fmla="*/ 94 w 127"/>
                  <a:gd name="T11" fmla="*/ 10 h 151"/>
                  <a:gd name="T12" fmla="*/ 83 w 127"/>
                  <a:gd name="T13" fmla="*/ 4 h 151"/>
                  <a:gd name="T14" fmla="*/ 71 w 127"/>
                  <a:gd name="T15" fmla="*/ 0 h 151"/>
                  <a:gd name="T16" fmla="*/ 58 w 127"/>
                  <a:gd name="T17" fmla="*/ 0 h 151"/>
                  <a:gd name="T18" fmla="*/ 45 w 127"/>
                  <a:gd name="T19" fmla="*/ 4 h 151"/>
                  <a:gd name="T20" fmla="*/ 33 w 127"/>
                  <a:gd name="T21" fmla="*/ 10 h 151"/>
                  <a:gd name="T22" fmla="*/ 23 w 127"/>
                  <a:gd name="T23" fmla="*/ 17 h 151"/>
                  <a:gd name="T24" fmla="*/ 15 w 127"/>
                  <a:gd name="T25" fmla="*/ 28 h 151"/>
                  <a:gd name="T26" fmla="*/ 8 w 127"/>
                  <a:gd name="T27" fmla="*/ 40 h 151"/>
                  <a:gd name="T28" fmla="*/ 3 w 127"/>
                  <a:gd name="T29" fmla="*/ 53 h 151"/>
                  <a:gd name="T30" fmla="*/ 0 w 127"/>
                  <a:gd name="T31" fmla="*/ 69 h 151"/>
                  <a:gd name="T32" fmla="*/ 0 w 127"/>
                  <a:gd name="T33" fmla="*/ 83 h 151"/>
                  <a:gd name="T34" fmla="*/ 3 w 127"/>
                  <a:gd name="T35" fmla="*/ 99 h 151"/>
                  <a:gd name="T36" fmla="*/ 8 w 127"/>
                  <a:gd name="T37" fmla="*/ 112 h 151"/>
                  <a:gd name="T38" fmla="*/ 15 w 127"/>
                  <a:gd name="T39" fmla="*/ 124 h 151"/>
                  <a:gd name="T40" fmla="*/ 23 w 127"/>
                  <a:gd name="T41" fmla="*/ 135 h 151"/>
                  <a:gd name="T42" fmla="*/ 33 w 127"/>
                  <a:gd name="T43" fmla="*/ 142 h 151"/>
                  <a:gd name="T44" fmla="*/ 45 w 127"/>
                  <a:gd name="T45" fmla="*/ 148 h 151"/>
                  <a:gd name="T46" fmla="*/ 58 w 127"/>
                  <a:gd name="T47" fmla="*/ 151 h 151"/>
                  <a:gd name="T48" fmla="*/ 71 w 127"/>
                  <a:gd name="T49" fmla="*/ 151 h 151"/>
                  <a:gd name="T50" fmla="*/ 83 w 127"/>
                  <a:gd name="T51" fmla="*/ 148 h 151"/>
                  <a:gd name="T52" fmla="*/ 94 w 127"/>
                  <a:gd name="T53" fmla="*/ 142 h 151"/>
                  <a:gd name="T54" fmla="*/ 104 w 127"/>
                  <a:gd name="T55" fmla="*/ 135 h 151"/>
                  <a:gd name="T56" fmla="*/ 113 w 127"/>
                  <a:gd name="T57" fmla="*/ 124 h 151"/>
                  <a:gd name="T58" fmla="*/ 119 w 127"/>
                  <a:gd name="T59" fmla="*/ 112 h 151"/>
                  <a:gd name="T60" fmla="*/ 124 w 127"/>
                  <a:gd name="T61" fmla="*/ 99 h 151"/>
                  <a:gd name="T62" fmla="*/ 127 w 127"/>
                  <a:gd name="T63" fmla="*/ 83 h 151"/>
                  <a:gd name="T64" fmla="*/ 118 w 127"/>
                  <a:gd name="T65" fmla="*/ 76 h 151"/>
                  <a:gd name="T66" fmla="*/ 117 w 127"/>
                  <a:gd name="T67" fmla="*/ 89 h 151"/>
                  <a:gd name="T68" fmla="*/ 114 w 127"/>
                  <a:gd name="T69" fmla="*/ 101 h 151"/>
                  <a:gd name="T70" fmla="*/ 102 w 127"/>
                  <a:gd name="T71" fmla="*/ 121 h 151"/>
                  <a:gd name="T72" fmla="*/ 85 w 127"/>
                  <a:gd name="T73" fmla="*/ 136 h 151"/>
                  <a:gd name="T74" fmla="*/ 75 w 127"/>
                  <a:gd name="T75" fmla="*/ 139 h 151"/>
                  <a:gd name="T76" fmla="*/ 64 w 127"/>
                  <a:gd name="T77" fmla="*/ 141 h 151"/>
                  <a:gd name="T78" fmla="*/ 53 w 127"/>
                  <a:gd name="T79" fmla="*/ 139 h 151"/>
                  <a:gd name="T80" fmla="*/ 43 w 127"/>
                  <a:gd name="T81" fmla="*/ 136 h 151"/>
                  <a:gd name="T82" fmla="*/ 33 w 127"/>
                  <a:gd name="T83" fmla="*/ 130 h 151"/>
                  <a:gd name="T84" fmla="*/ 25 w 127"/>
                  <a:gd name="T85" fmla="*/ 121 h 151"/>
                  <a:gd name="T86" fmla="*/ 18 w 127"/>
                  <a:gd name="T87" fmla="*/ 112 h 151"/>
                  <a:gd name="T88" fmla="*/ 13 w 127"/>
                  <a:gd name="T89" fmla="*/ 101 h 151"/>
                  <a:gd name="T90" fmla="*/ 10 w 127"/>
                  <a:gd name="T91" fmla="*/ 89 h 151"/>
                  <a:gd name="T92" fmla="*/ 9 w 127"/>
                  <a:gd name="T93" fmla="*/ 76 h 151"/>
                  <a:gd name="T94" fmla="*/ 10 w 127"/>
                  <a:gd name="T95" fmla="*/ 63 h 151"/>
                  <a:gd name="T96" fmla="*/ 13 w 127"/>
                  <a:gd name="T97" fmla="*/ 51 h 151"/>
                  <a:gd name="T98" fmla="*/ 25 w 127"/>
                  <a:gd name="T99" fmla="*/ 30 h 151"/>
                  <a:gd name="T100" fmla="*/ 43 w 127"/>
                  <a:gd name="T101" fmla="*/ 16 h 151"/>
                  <a:gd name="T102" fmla="*/ 53 w 127"/>
                  <a:gd name="T103" fmla="*/ 12 h 151"/>
                  <a:gd name="T104" fmla="*/ 64 w 127"/>
                  <a:gd name="T105" fmla="*/ 11 h 151"/>
                  <a:gd name="T106" fmla="*/ 75 w 127"/>
                  <a:gd name="T107" fmla="*/ 12 h 151"/>
                  <a:gd name="T108" fmla="*/ 85 w 127"/>
                  <a:gd name="T109" fmla="*/ 16 h 151"/>
                  <a:gd name="T110" fmla="*/ 102 w 127"/>
                  <a:gd name="T111" fmla="*/ 30 h 151"/>
                  <a:gd name="T112" fmla="*/ 114 w 127"/>
                  <a:gd name="T113" fmla="*/ 51 h 151"/>
                  <a:gd name="T114" fmla="*/ 117 w 127"/>
                  <a:gd name="T115" fmla="*/ 63 h 151"/>
                  <a:gd name="T116" fmla="*/ 118 w 127"/>
                  <a:gd name="T117" fmla="*/ 76 h 151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w 127"/>
                  <a:gd name="T178" fmla="*/ 0 h 151"/>
                  <a:gd name="T179" fmla="*/ 127 w 127"/>
                  <a:gd name="T180" fmla="*/ 151 h 151"/>
                </a:gdLst>
                <a:ahLst/>
                <a:cxnLst>
                  <a:cxn ang="T118">
                    <a:pos x="T0" y="T1"/>
                  </a:cxn>
                  <a:cxn ang="T119">
                    <a:pos x="T2" y="T3"/>
                  </a:cxn>
                  <a:cxn ang="T120">
                    <a:pos x="T4" y="T5"/>
                  </a:cxn>
                  <a:cxn ang="T121">
                    <a:pos x="T6" y="T7"/>
                  </a:cxn>
                  <a:cxn ang="T122">
                    <a:pos x="T8" y="T9"/>
                  </a:cxn>
                  <a:cxn ang="T123">
                    <a:pos x="T10" y="T11"/>
                  </a:cxn>
                  <a:cxn ang="T124">
                    <a:pos x="T12" y="T13"/>
                  </a:cxn>
                  <a:cxn ang="T125">
                    <a:pos x="T14" y="T15"/>
                  </a:cxn>
                  <a:cxn ang="T126">
                    <a:pos x="T16" y="T17"/>
                  </a:cxn>
                  <a:cxn ang="T127">
                    <a:pos x="T18" y="T19"/>
                  </a:cxn>
                  <a:cxn ang="T128">
                    <a:pos x="T20" y="T21"/>
                  </a:cxn>
                  <a:cxn ang="T129">
                    <a:pos x="T22" y="T23"/>
                  </a:cxn>
                  <a:cxn ang="T130">
                    <a:pos x="T24" y="T25"/>
                  </a:cxn>
                  <a:cxn ang="T131">
                    <a:pos x="T26" y="T27"/>
                  </a:cxn>
                  <a:cxn ang="T132">
                    <a:pos x="T28" y="T29"/>
                  </a:cxn>
                  <a:cxn ang="T133">
                    <a:pos x="T30" y="T31"/>
                  </a:cxn>
                  <a:cxn ang="T134">
                    <a:pos x="T32" y="T33"/>
                  </a:cxn>
                  <a:cxn ang="T135">
                    <a:pos x="T34" y="T35"/>
                  </a:cxn>
                  <a:cxn ang="T136">
                    <a:pos x="T36" y="T37"/>
                  </a:cxn>
                  <a:cxn ang="T137">
                    <a:pos x="T38" y="T39"/>
                  </a:cxn>
                  <a:cxn ang="T138">
                    <a:pos x="T40" y="T41"/>
                  </a:cxn>
                  <a:cxn ang="T139">
                    <a:pos x="T42" y="T43"/>
                  </a:cxn>
                  <a:cxn ang="T140">
                    <a:pos x="T44" y="T45"/>
                  </a:cxn>
                  <a:cxn ang="T141">
                    <a:pos x="T46" y="T47"/>
                  </a:cxn>
                  <a:cxn ang="T142">
                    <a:pos x="T48" y="T49"/>
                  </a:cxn>
                  <a:cxn ang="T143">
                    <a:pos x="T50" y="T51"/>
                  </a:cxn>
                  <a:cxn ang="T144">
                    <a:pos x="T52" y="T53"/>
                  </a:cxn>
                  <a:cxn ang="T145">
                    <a:pos x="T54" y="T55"/>
                  </a:cxn>
                  <a:cxn ang="T146">
                    <a:pos x="T56" y="T57"/>
                  </a:cxn>
                  <a:cxn ang="T147">
                    <a:pos x="T58" y="T59"/>
                  </a:cxn>
                  <a:cxn ang="T148">
                    <a:pos x="T60" y="T61"/>
                  </a:cxn>
                  <a:cxn ang="T149">
                    <a:pos x="T62" y="T63"/>
                  </a:cxn>
                  <a:cxn ang="T150">
                    <a:pos x="T64" y="T65"/>
                  </a:cxn>
                  <a:cxn ang="T151">
                    <a:pos x="T66" y="T67"/>
                  </a:cxn>
                  <a:cxn ang="T152">
                    <a:pos x="T68" y="T69"/>
                  </a:cxn>
                  <a:cxn ang="T153">
                    <a:pos x="T70" y="T71"/>
                  </a:cxn>
                  <a:cxn ang="T154">
                    <a:pos x="T72" y="T73"/>
                  </a:cxn>
                  <a:cxn ang="T155">
                    <a:pos x="T74" y="T75"/>
                  </a:cxn>
                  <a:cxn ang="T156">
                    <a:pos x="T76" y="T77"/>
                  </a:cxn>
                  <a:cxn ang="T157">
                    <a:pos x="T78" y="T79"/>
                  </a:cxn>
                  <a:cxn ang="T158">
                    <a:pos x="T80" y="T81"/>
                  </a:cxn>
                  <a:cxn ang="T159">
                    <a:pos x="T82" y="T83"/>
                  </a:cxn>
                  <a:cxn ang="T160">
                    <a:pos x="T84" y="T85"/>
                  </a:cxn>
                  <a:cxn ang="T161">
                    <a:pos x="T86" y="T87"/>
                  </a:cxn>
                  <a:cxn ang="T162">
                    <a:pos x="T88" y="T89"/>
                  </a:cxn>
                  <a:cxn ang="T163">
                    <a:pos x="T90" y="T91"/>
                  </a:cxn>
                  <a:cxn ang="T164">
                    <a:pos x="T92" y="T93"/>
                  </a:cxn>
                  <a:cxn ang="T165">
                    <a:pos x="T94" y="T95"/>
                  </a:cxn>
                  <a:cxn ang="T166">
                    <a:pos x="T96" y="T97"/>
                  </a:cxn>
                  <a:cxn ang="T167">
                    <a:pos x="T98" y="T99"/>
                  </a:cxn>
                  <a:cxn ang="T168">
                    <a:pos x="T100" y="T101"/>
                  </a:cxn>
                  <a:cxn ang="T169">
                    <a:pos x="T102" y="T103"/>
                  </a:cxn>
                  <a:cxn ang="T170">
                    <a:pos x="T104" y="T105"/>
                  </a:cxn>
                  <a:cxn ang="T171">
                    <a:pos x="T106" y="T107"/>
                  </a:cxn>
                  <a:cxn ang="T172">
                    <a:pos x="T108" y="T109"/>
                  </a:cxn>
                  <a:cxn ang="T173">
                    <a:pos x="T110" y="T111"/>
                  </a:cxn>
                  <a:cxn ang="T174">
                    <a:pos x="T112" y="T113"/>
                  </a:cxn>
                  <a:cxn ang="T175">
                    <a:pos x="T114" y="T115"/>
                  </a:cxn>
                  <a:cxn ang="T176">
                    <a:pos x="T116" y="T117"/>
                  </a:cxn>
                </a:cxnLst>
                <a:rect l="T177" t="T178" r="T179" b="T180"/>
                <a:pathLst>
                  <a:path w="127" h="151">
                    <a:moveTo>
                      <a:pt x="127" y="76"/>
                    </a:moveTo>
                    <a:lnTo>
                      <a:pt x="127" y="69"/>
                    </a:lnTo>
                    <a:lnTo>
                      <a:pt x="126" y="60"/>
                    </a:lnTo>
                    <a:lnTo>
                      <a:pt x="124" y="53"/>
                    </a:lnTo>
                    <a:lnTo>
                      <a:pt x="122" y="46"/>
                    </a:lnTo>
                    <a:lnTo>
                      <a:pt x="119" y="40"/>
                    </a:lnTo>
                    <a:lnTo>
                      <a:pt x="116" y="34"/>
                    </a:lnTo>
                    <a:lnTo>
                      <a:pt x="113" y="28"/>
                    </a:lnTo>
                    <a:lnTo>
                      <a:pt x="109" y="22"/>
                    </a:lnTo>
                    <a:lnTo>
                      <a:pt x="104" y="17"/>
                    </a:lnTo>
                    <a:lnTo>
                      <a:pt x="99" y="13"/>
                    </a:lnTo>
                    <a:lnTo>
                      <a:pt x="94" y="10"/>
                    </a:lnTo>
                    <a:lnTo>
                      <a:pt x="89" y="6"/>
                    </a:lnTo>
                    <a:lnTo>
                      <a:pt x="83" y="4"/>
                    </a:lnTo>
                    <a:lnTo>
                      <a:pt x="77" y="1"/>
                    </a:lnTo>
                    <a:lnTo>
                      <a:pt x="71" y="0"/>
                    </a:lnTo>
                    <a:lnTo>
                      <a:pt x="64" y="0"/>
                    </a:lnTo>
                    <a:lnTo>
                      <a:pt x="58" y="0"/>
                    </a:lnTo>
                    <a:lnTo>
                      <a:pt x="51" y="1"/>
                    </a:lnTo>
                    <a:lnTo>
                      <a:pt x="45" y="4"/>
                    </a:lnTo>
                    <a:lnTo>
                      <a:pt x="40" y="6"/>
                    </a:lnTo>
                    <a:lnTo>
                      <a:pt x="33" y="10"/>
                    </a:lnTo>
                    <a:lnTo>
                      <a:pt x="28" y="13"/>
                    </a:lnTo>
                    <a:lnTo>
                      <a:pt x="23" y="17"/>
                    </a:lnTo>
                    <a:lnTo>
                      <a:pt x="19" y="22"/>
                    </a:lnTo>
                    <a:lnTo>
                      <a:pt x="15" y="28"/>
                    </a:lnTo>
                    <a:lnTo>
                      <a:pt x="11" y="34"/>
                    </a:lnTo>
                    <a:lnTo>
                      <a:pt x="8" y="40"/>
                    </a:lnTo>
                    <a:lnTo>
                      <a:pt x="5" y="46"/>
                    </a:lnTo>
                    <a:lnTo>
                      <a:pt x="3" y="53"/>
                    </a:lnTo>
                    <a:lnTo>
                      <a:pt x="1" y="60"/>
                    </a:lnTo>
                    <a:lnTo>
                      <a:pt x="0" y="69"/>
                    </a:lnTo>
                    <a:lnTo>
                      <a:pt x="0" y="76"/>
                    </a:lnTo>
                    <a:lnTo>
                      <a:pt x="0" y="83"/>
                    </a:lnTo>
                    <a:lnTo>
                      <a:pt x="1" y="91"/>
                    </a:lnTo>
                    <a:lnTo>
                      <a:pt x="3" y="99"/>
                    </a:lnTo>
                    <a:lnTo>
                      <a:pt x="5" y="105"/>
                    </a:lnTo>
                    <a:lnTo>
                      <a:pt x="8" y="112"/>
                    </a:lnTo>
                    <a:lnTo>
                      <a:pt x="11" y="118"/>
                    </a:lnTo>
                    <a:lnTo>
                      <a:pt x="15" y="124"/>
                    </a:lnTo>
                    <a:lnTo>
                      <a:pt x="19" y="130"/>
                    </a:lnTo>
                    <a:lnTo>
                      <a:pt x="23" y="135"/>
                    </a:lnTo>
                    <a:lnTo>
                      <a:pt x="28" y="138"/>
                    </a:lnTo>
                    <a:lnTo>
                      <a:pt x="33" y="142"/>
                    </a:lnTo>
                    <a:lnTo>
                      <a:pt x="40" y="145"/>
                    </a:lnTo>
                    <a:lnTo>
                      <a:pt x="45" y="148"/>
                    </a:lnTo>
                    <a:lnTo>
                      <a:pt x="51" y="150"/>
                    </a:lnTo>
                    <a:lnTo>
                      <a:pt x="58" y="151"/>
                    </a:lnTo>
                    <a:lnTo>
                      <a:pt x="64" y="151"/>
                    </a:lnTo>
                    <a:lnTo>
                      <a:pt x="71" y="151"/>
                    </a:lnTo>
                    <a:lnTo>
                      <a:pt x="77" y="150"/>
                    </a:lnTo>
                    <a:lnTo>
                      <a:pt x="83" y="148"/>
                    </a:lnTo>
                    <a:lnTo>
                      <a:pt x="89" y="145"/>
                    </a:lnTo>
                    <a:lnTo>
                      <a:pt x="94" y="142"/>
                    </a:lnTo>
                    <a:lnTo>
                      <a:pt x="99" y="138"/>
                    </a:lnTo>
                    <a:lnTo>
                      <a:pt x="104" y="135"/>
                    </a:lnTo>
                    <a:lnTo>
                      <a:pt x="109" y="130"/>
                    </a:lnTo>
                    <a:lnTo>
                      <a:pt x="113" y="124"/>
                    </a:lnTo>
                    <a:lnTo>
                      <a:pt x="116" y="118"/>
                    </a:lnTo>
                    <a:lnTo>
                      <a:pt x="119" y="112"/>
                    </a:lnTo>
                    <a:lnTo>
                      <a:pt x="122" y="105"/>
                    </a:lnTo>
                    <a:lnTo>
                      <a:pt x="124" y="99"/>
                    </a:lnTo>
                    <a:lnTo>
                      <a:pt x="126" y="91"/>
                    </a:lnTo>
                    <a:lnTo>
                      <a:pt x="127" y="83"/>
                    </a:lnTo>
                    <a:lnTo>
                      <a:pt x="127" y="76"/>
                    </a:lnTo>
                    <a:close/>
                    <a:moveTo>
                      <a:pt x="118" y="76"/>
                    </a:moveTo>
                    <a:lnTo>
                      <a:pt x="118" y="82"/>
                    </a:lnTo>
                    <a:lnTo>
                      <a:pt x="117" y="89"/>
                    </a:lnTo>
                    <a:lnTo>
                      <a:pt x="116" y="95"/>
                    </a:lnTo>
                    <a:lnTo>
                      <a:pt x="114" y="101"/>
                    </a:lnTo>
                    <a:lnTo>
                      <a:pt x="109" y="112"/>
                    </a:lnTo>
                    <a:lnTo>
                      <a:pt x="102" y="121"/>
                    </a:lnTo>
                    <a:lnTo>
                      <a:pt x="94" y="130"/>
                    </a:lnTo>
                    <a:lnTo>
                      <a:pt x="85" y="136"/>
                    </a:lnTo>
                    <a:lnTo>
                      <a:pt x="80" y="138"/>
                    </a:lnTo>
                    <a:lnTo>
                      <a:pt x="75" y="139"/>
                    </a:lnTo>
                    <a:lnTo>
                      <a:pt x="70" y="141"/>
                    </a:lnTo>
                    <a:lnTo>
                      <a:pt x="64" y="141"/>
                    </a:lnTo>
                    <a:lnTo>
                      <a:pt x="59" y="141"/>
                    </a:lnTo>
                    <a:lnTo>
                      <a:pt x="53" y="139"/>
                    </a:lnTo>
                    <a:lnTo>
                      <a:pt x="48" y="138"/>
                    </a:lnTo>
                    <a:lnTo>
                      <a:pt x="43" y="136"/>
                    </a:lnTo>
                    <a:lnTo>
                      <a:pt x="38" y="132"/>
                    </a:lnTo>
                    <a:lnTo>
                      <a:pt x="33" y="130"/>
                    </a:lnTo>
                    <a:lnTo>
                      <a:pt x="29" y="126"/>
                    </a:lnTo>
                    <a:lnTo>
                      <a:pt x="25" y="121"/>
                    </a:lnTo>
                    <a:lnTo>
                      <a:pt x="21" y="117"/>
                    </a:lnTo>
                    <a:lnTo>
                      <a:pt x="18" y="112"/>
                    </a:lnTo>
                    <a:lnTo>
                      <a:pt x="16" y="107"/>
                    </a:lnTo>
                    <a:lnTo>
                      <a:pt x="13" y="101"/>
                    </a:lnTo>
                    <a:lnTo>
                      <a:pt x="12" y="95"/>
                    </a:lnTo>
                    <a:lnTo>
                      <a:pt x="10" y="89"/>
                    </a:lnTo>
                    <a:lnTo>
                      <a:pt x="9" y="82"/>
                    </a:lnTo>
                    <a:lnTo>
                      <a:pt x="9" y="76"/>
                    </a:lnTo>
                    <a:lnTo>
                      <a:pt x="9" y="69"/>
                    </a:lnTo>
                    <a:lnTo>
                      <a:pt x="10" y="63"/>
                    </a:lnTo>
                    <a:lnTo>
                      <a:pt x="12" y="57"/>
                    </a:lnTo>
                    <a:lnTo>
                      <a:pt x="13" y="51"/>
                    </a:lnTo>
                    <a:lnTo>
                      <a:pt x="18" y="40"/>
                    </a:lnTo>
                    <a:lnTo>
                      <a:pt x="25" y="30"/>
                    </a:lnTo>
                    <a:lnTo>
                      <a:pt x="33" y="22"/>
                    </a:lnTo>
                    <a:lnTo>
                      <a:pt x="43" y="16"/>
                    </a:lnTo>
                    <a:lnTo>
                      <a:pt x="48" y="13"/>
                    </a:lnTo>
                    <a:lnTo>
                      <a:pt x="53" y="12"/>
                    </a:lnTo>
                    <a:lnTo>
                      <a:pt x="59" y="11"/>
                    </a:lnTo>
                    <a:lnTo>
                      <a:pt x="64" y="11"/>
                    </a:lnTo>
                    <a:lnTo>
                      <a:pt x="70" y="11"/>
                    </a:lnTo>
                    <a:lnTo>
                      <a:pt x="75" y="12"/>
                    </a:lnTo>
                    <a:lnTo>
                      <a:pt x="80" y="13"/>
                    </a:lnTo>
                    <a:lnTo>
                      <a:pt x="85" y="16"/>
                    </a:lnTo>
                    <a:lnTo>
                      <a:pt x="94" y="22"/>
                    </a:lnTo>
                    <a:lnTo>
                      <a:pt x="102" y="30"/>
                    </a:lnTo>
                    <a:lnTo>
                      <a:pt x="109" y="40"/>
                    </a:lnTo>
                    <a:lnTo>
                      <a:pt x="114" y="51"/>
                    </a:lnTo>
                    <a:lnTo>
                      <a:pt x="116" y="57"/>
                    </a:lnTo>
                    <a:lnTo>
                      <a:pt x="117" y="63"/>
                    </a:lnTo>
                    <a:lnTo>
                      <a:pt x="118" y="69"/>
                    </a:lnTo>
                    <a:lnTo>
                      <a:pt x="118" y="76"/>
                    </a:lnTo>
                    <a:close/>
                  </a:path>
                </a:pathLst>
              </a:custGeom>
              <a:solidFill>
                <a:srgbClr val="F9DDB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7" name="Freeform 236"/>
              <p:cNvSpPr>
                <a:spLocks noEditPoints="1"/>
              </p:cNvSpPr>
              <p:nvPr/>
            </p:nvSpPr>
            <p:spPr bwMode="auto">
              <a:xfrm>
                <a:off x="1150" y="2648"/>
                <a:ext cx="23" cy="23"/>
              </a:xfrm>
              <a:custGeom>
                <a:avLst/>
                <a:gdLst>
                  <a:gd name="T0" fmla="*/ 117 w 118"/>
                  <a:gd name="T1" fmla="*/ 64 h 140"/>
                  <a:gd name="T2" fmla="*/ 115 w 118"/>
                  <a:gd name="T3" fmla="*/ 50 h 140"/>
                  <a:gd name="T4" fmla="*/ 110 w 118"/>
                  <a:gd name="T5" fmla="*/ 37 h 140"/>
                  <a:gd name="T6" fmla="*/ 104 w 118"/>
                  <a:gd name="T7" fmla="*/ 26 h 140"/>
                  <a:gd name="T8" fmla="*/ 96 w 118"/>
                  <a:gd name="T9" fmla="*/ 17 h 140"/>
                  <a:gd name="T10" fmla="*/ 87 w 118"/>
                  <a:gd name="T11" fmla="*/ 10 h 140"/>
                  <a:gd name="T12" fmla="*/ 76 w 118"/>
                  <a:gd name="T13" fmla="*/ 4 h 140"/>
                  <a:gd name="T14" fmla="*/ 65 w 118"/>
                  <a:gd name="T15" fmla="*/ 1 h 140"/>
                  <a:gd name="T16" fmla="*/ 53 w 118"/>
                  <a:gd name="T17" fmla="*/ 1 h 140"/>
                  <a:gd name="T18" fmla="*/ 42 w 118"/>
                  <a:gd name="T19" fmla="*/ 4 h 140"/>
                  <a:gd name="T20" fmla="*/ 31 w 118"/>
                  <a:gd name="T21" fmla="*/ 10 h 140"/>
                  <a:gd name="T22" fmla="*/ 21 w 118"/>
                  <a:gd name="T23" fmla="*/ 17 h 140"/>
                  <a:gd name="T24" fmla="*/ 13 w 118"/>
                  <a:gd name="T25" fmla="*/ 26 h 140"/>
                  <a:gd name="T26" fmla="*/ 7 w 118"/>
                  <a:gd name="T27" fmla="*/ 37 h 140"/>
                  <a:gd name="T28" fmla="*/ 2 w 118"/>
                  <a:gd name="T29" fmla="*/ 50 h 140"/>
                  <a:gd name="T30" fmla="*/ 0 w 118"/>
                  <a:gd name="T31" fmla="*/ 64 h 140"/>
                  <a:gd name="T32" fmla="*/ 0 w 118"/>
                  <a:gd name="T33" fmla="*/ 78 h 140"/>
                  <a:gd name="T34" fmla="*/ 2 w 118"/>
                  <a:gd name="T35" fmla="*/ 91 h 140"/>
                  <a:gd name="T36" fmla="*/ 7 w 118"/>
                  <a:gd name="T37" fmla="*/ 104 h 140"/>
                  <a:gd name="T38" fmla="*/ 13 w 118"/>
                  <a:gd name="T39" fmla="*/ 115 h 140"/>
                  <a:gd name="T40" fmla="*/ 21 w 118"/>
                  <a:gd name="T41" fmla="*/ 125 h 140"/>
                  <a:gd name="T42" fmla="*/ 31 w 118"/>
                  <a:gd name="T43" fmla="*/ 132 h 140"/>
                  <a:gd name="T44" fmla="*/ 42 w 118"/>
                  <a:gd name="T45" fmla="*/ 138 h 140"/>
                  <a:gd name="T46" fmla="*/ 53 w 118"/>
                  <a:gd name="T47" fmla="*/ 140 h 140"/>
                  <a:gd name="T48" fmla="*/ 65 w 118"/>
                  <a:gd name="T49" fmla="*/ 140 h 140"/>
                  <a:gd name="T50" fmla="*/ 76 w 118"/>
                  <a:gd name="T51" fmla="*/ 138 h 140"/>
                  <a:gd name="T52" fmla="*/ 87 w 118"/>
                  <a:gd name="T53" fmla="*/ 132 h 140"/>
                  <a:gd name="T54" fmla="*/ 96 w 118"/>
                  <a:gd name="T55" fmla="*/ 125 h 140"/>
                  <a:gd name="T56" fmla="*/ 104 w 118"/>
                  <a:gd name="T57" fmla="*/ 115 h 140"/>
                  <a:gd name="T58" fmla="*/ 110 w 118"/>
                  <a:gd name="T59" fmla="*/ 104 h 140"/>
                  <a:gd name="T60" fmla="*/ 115 w 118"/>
                  <a:gd name="T61" fmla="*/ 91 h 140"/>
                  <a:gd name="T62" fmla="*/ 117 w 118"/>
                  <a:gd name="T63" fmla="*/ 78 h 140"/>
                  <a:gd name="T64" fmla="*/ 109 w 118"/>
                  <a:gd name="T65" fmla="*/ 71 h 140"/>
                  <a:gd name="T66" fmla="*/ 105 w 118"/>
                  <a:gd name="T67" fmla="*/ 94 h 140"/>
                  <a:gd name="T68" fmla="*/ 94 w 118"/>
                  <a:gd name="T69" fmla="*/ 113 h 140"/>
                  <a:gd name="T70" fmla="*/ 78 w 118"/>
                  <a:gd name="T71" fmla="*/ 126 h 140"/>
                  <a:gd name="T72" fmla="*/ 59 w 118"/>
                  <a:gd name="T73" fmla="*/ 130 h 140"/>
                  <a:gd name="T74" fmla="*/ 40 w 118"/>
                  <a:gd name="T75" fmla="*/ 126 h 140"/>
                  <a:gd name="T76" fmla="*/ 23 w 118"/>
                  <a:gd name="T77" fmla="*/ 113 h 140"/>
                  <a:gd name="T78" fmla="*/ 13 w 118"/>
                  <a:gd name="T79" fmla="*/ 94 h 140"/>
                  <a:gd name="T80" fmla="*/ 9 w 118"/>
                  <a:gd name="T81" fmla="*/ 71 h 140"/>
                  <a:gd name="T82" fmla="*/ 13 w 118"/>
                  <a:gd name="T83" fmla="*/ 48 h 140"/>
                  <a:gd name="T84" fmla="*/ 23 w 118"/>
                  <a:gd name="T85" fmla="*/ 29 h 140"/>
                  <a:gd name="T86" fmla="*/ 40 w 118"/>
                  <a:gd name="T87" fmla="*/ 16 h 140"/>
                  <a:gd name="T88" fmla="*/ 59 w 118"/>
                  <a:gd name="T89" fmla="*/ 11 h 140"/>
                  <a:gd name="T90" fmla="*/ 78 w 118"/>
                  <a:gd name="T91" fmla="*/ 16 h 140"/>
                  <a:gd name="T92" fmla="*/ 94 w 118"/>
                  <a:gd name="T93" fmla="*/ 29 h 140"/>
                  <a:gd name="T94" fmla="*/ 105 w 118"/>
                  <a:gd name="T95" fmla="*/ 48 h 140"/>
                  <a:gd name="T96" fmla="*/ 109 w 118"/>
                  <a:gd name="T97" fmla="*/ 71 h 140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w 118"/>
                  <a:gd name="T148" fmla="*/ 0 h 140"/>
                  <a:gd name="T149" fmla="*/ 118 w 118"/>
                  <a:gd name="T150" fmla="*/ 140 h 140"/>
                </a:gdLst>
                <a:ahLst/>
                <a:cxnLst>
                  <a:cxn ang="T98">
                    <a:pos x="T0" y="T1"/>
                  </a:cxn>
                  <a:cxn ang="T99">
                    <a:pos x="T2" y="T3"/>
                  </a:cxn>
                  <a:cxn ang="T100">
                    <a:pos x="T4" y="T5"/>
                  </a:cxn>
                  <a:cxn ang="T101">
                    <a:pos x="T6" y="T7"/>
                  </a:cxn>
                  <a:cxn ang="T102">
                    <a:pos x="T8" y="T9"/>
                  </a:cxn>
                  <a:cxn ang="T103">
                    <a:pos x="T10" y="T11"/>
                  </a:cxn>
                  <a:cxn ang="T104">
                    <a:pos x="T12" y="T13"/>
                  </a:cxn>
                  <a:cxn ang="T105">
                    <a:pos x="T14" y="T15"/>
                  </a:cxn>
                  <a:cxn ang="T106">
                    <a:pos x="T16" y="T17"/>
                  </a:cxn>
                  <a:cxn ang="T107">
                    <a:pos x="T18" y="T19"/>
                  </a:cxn>
                  <a:cxn ang="T108">
                    <a:pos x="T20" y="T21"/>
                  </a:cxn>
                  <a:cxn ang="T109">
                    <a:pos x="T22" y="T23"/>
                  </a:cxn>
                  <a:cxn ang="T110">
                    <a:pos x="T24" y="T25"/>
                  </a:cxn>
                  <a:cxn ang="T111">
                    <a:pos x="T26" y="T27"/>
                  </a:cxn>
                  <a:cxn ang="T112">
                    <a:pos x="T28" y="T29"/>
                  </a:cxn>
                  <a:cxn ang="T113">
                    <a:pos x="T30" y="T31"/>
                  </a:cxn>
                  <a:cxn ang="T114">
                    <a:pos x="T32" y="T33"/>
                  </a:cxn>
                  <a:cxn ang="T115">
                    <a:pos x="T34" y="T35"/>
                  </a:cxn>
                  <a:cxn ang="T116">
                    <a:pos x="T36" y="T37"/>
                  </a:cxn>
                  <a:cxn ang="T117">
                    <a:pos x="T38" y="T39"/>
                  </a:cxn>
                  <a:cxn ang="T118">
                    <a:pos x="T40" y="T41"/>
                  </a:cxn>
                  <a:cxn ang="T119">
                    <a:pos x="T42" y="T43"/>
                  </a:cxn>
                  <a:cxn ang="T120">
                    <a:pos x="T44" y="T45"/>
                  </a:cxn>
                  <a:cxn ang="T121">
                    <a:pos x="T46" y="T47"/>
                  </a:cxn>
                  <a:cxn ang="T122">
                    <a:pos x="T48" y="T49"/>
                  </a:cxn>
                  <a:cxn ang="T123">
                    <a:pos x="T50" y="T51"/>
                  </a:cxn>
                  <a:cxn ang="T124">
                    <a:pos x="T52" y="T53"/>
                  </a:cxn>
                  <a:cxn ang="T125">
                    <a:pos x="T54" y="T55"/>
                  </a:cxn>
                  <a:cxn ang="T126">
                    <a:pos x="T56" y="T57"/>
                  </a:cxn>
                  <a:cxn ang="T127">
                    <a:pos x="T58" y="T59"/>
                  </a:cxn>
                  <a:cxn ang="T128">
                    <a:pos x="T60" y="T61"/>
                  </a:cxn>
                  <a:cxn ang="T129">
                    <a:pos x="T62" y="T63"/>
                  </a:cxn>
                  <a:cxn ang="T130">
                    <a:pos x="T64" y="T65"/>
                  </a:cxn>
                  <a:cxn ang="T131">
                    <a:pos x="T66" y="T67"/>
                  </a:cxn>
                  <a:cxn ang="T132">
                    <a:pos x="T68" y="T69"/>
                  </a:cxn>
                  <a:cxn ang="T133">
                    <a:pos x="T70" y="T71"/>
                  </a:cxn>
                  <a:cxn ang="T134">
                    <a:pos x="T72" y="T73"/>
                  </a:cxn>
                  <a:cxn ang="T135">
                    <a:pos x="T74" y="T75"/>
                  </a:cxn>
                  <a:cxn ang="T136">
                    <a:pos x="T76" y="T77"/>
                  </a:cxn>
                  <a:cxn ang="T137">
                    <a:pos x="T78" y="T79"/>
                  </a:cxn>
                  <a:cxn ang="T138">
                    <a:pos x="T80" y="T81"/>
                  </a:cxn>
                  <a:cxn ang="T139">
                    <a:pos x="T82" y="T83"/>
                  </a:cxn>
                  <a:cxn ang="T140">
                    <a:pos x="T84" y="T85"/>
                  </a:cxn>
                  <a:cxn ang="T141">
                    <a:pos x="T86" y="T87"/>
                  </a:cxn>
                  <a:cxn ang="T142">
                    <a:pos x="T88" y="T89"/>
                  </a:cxn>
                  <a:cxn ang="T143">
                    <a:pos x="T90" y="T91"/>
                  </a:cxn>
                  <a:cxn ang="T144">
                    <a:pos x="T92" y="T93"/>
                  </a:cxn>
                  <a:cxn ang="T145">
                    <a:pos x="T94" y="T95"/>
                  </a:cxn>
                  <a:cxn ang="T146">
                    <a:pos x="T96" y="T97"/>
                  </a:cxn>
                </a:cxnLst>
                <a:rect l="T147" t="T148" r="T149" b="T150"/>
                <a:pathLst>
                  <a:path w="118" h="140">
                    <a:moveTo>
                      <a:pt x="118" y="71"/>
                    </a:moveTo>
                    <a:lnTo>
                      <a:pt x="117" y="64"/>
                    </a:lnTo>
                    <a:lnTo>
                      <a:pt x="116" y="56"/>
                    </a:lnTo>
                    <a:lnTo>
                      <a:pt x="115" y="50"/>
                    </a:lnTo>
                    <a:lnTo>
                      <a:pt x="113" y="43"/>
                    </a:lnTo>
                    <a:lnTo>
                      <a:pt x="110" y="37"/>
                    </a:lnTo>
                    <a:lnTo>
                      <a:pt x="108" y="31"/>
                    </a:lnTo>
                    <a:lnTo>
                      <a:pt x="104" y="26"/>
                    </a:lnTo>
                    <a:lnTo>
                      <a:pt x="100" y="22"/>
                    </a:lnTo>
                    <a:lnTo>
                      <a:pt x="96" y="17"/>
                    </a:lnTo>
                    <a:lnTo>
                      <a:pt x="92" y="12"/>
                    </a:lnTo>
                    <a:lnTo>
                      <a:pt x="87" y="10"/>
                    </a:lnTo>
                    <a:lnTo>
                      <a:pt x="82" y="6"/>
                    </a:lnTo>
                    <a:lnTo>
                      <a:pt x="76" y="4"/>
                    </a:lnTo>
                    <a:lnTo>
                      <a:pt x="71" y="2"/>
                    </a:lnTo>
                    <a:lnTo>
                      <a:pt x="65" y="1"/>
                    </a:lnTo>
                    <a:lnTo>
                      <a:pt x="59" y="0"/>
                    </a:lnTo>
                    <a:lnTo>
                      <a:pt x="53" y="1"/>
                    </a:lnTo>
                    <a:lnTo>
                      <a:pt x="47" y="2"/>
                    </a:lnTo>
                    <a:lnTo>
                      <a:pt x="42" y="4"/>
                    </a:lnTo>
                    <a:lnTo>
                      <a:pt x="36" y="6"/>
                    </a:lnTo>
                    <a:lnTo>
                      <a:pt x="31" y="10"/>
                    </a:lnTo>
                    <a:lnTo>
                      <a:pt x="25" y="12"/>
                    </a:lnTo>
                    <a:lnTo>
                      <a:pt x="21" y="17"/>
                    </a:lnTo>
                    <a:lnTo>
                      <a:pt x="17" y="22"/>
                    </a:lnTo>
                    <a:lnTo>
                      <a:pt x="13" y="26"/>
                    </a:lnTo>
                    <a:lnTo>
                      <a:pt x="10" y="31"/>
                    </a:lnTo>
                    <a:lnTo>
                      <a:pt x="7" y="37"/>
                    </a:lnTo>
                    <a:lnTo>
                      <a:pt x="4" y="43"/>
                    </a:lnTo>
                    <a:lnTo>
                      <a:pt x="2" y="50"/>
                    </a:lnTo>
                    <a:lnTo>
                      <a:pt x="1" y="56"/>
                    </a:lnTo>
                    <a:lnTo>
                      <a:pt x="0" y="64"/>
                    </a:lnTo>
                    <a:lnTo>
                      <a:pt x="0" y="71"/>
                    </a:lnTo>
                    <a:lnTo>
                      <a:pt x="0" y="78"/>
                    </a:lnTo>
                    <a:lnTo>
                      <a:pt x="1" y="85"/>
                    </a:lnTo>
                    <a:lnTo>
                      <a:pt x="2" y="91"/>
                    </a:lnTo>
                    <a:lnTo>
                      <a:pt x="4" y="98"/>
                    </a:lnTo>
                    <a:lnTo>
                      <a:pt x="7" y="104"/>
                    </a:lnTo>
                    <a:lnTo>
                      <a:pt x="10" y="110"/>
                    </a:lnTo>
                    <a:lnTo>
                      <a:pt x="13" y="115"/>
                    </a:lnTo>
                    <a:lnTo>
                      <a:pt x="17" y="120"/>
                    </a:lnTo>
                    <a:lnTo>
                      <a:pt x="21" y="125"/>
                    </a:lnTo>
                    <a:lnTo>
                      <a:pt x="25" y="128"/>
                    </a:lnTo>
                    <a:lnTo>
                      <a:pt x="31" y="132"/>
                    </a:lnTo>
                    <a:lnTo>
                      <a:pt x="36" y="136"/>
                    </a:lnTo>
                    <a:lnTo>
                      <a:pt x="42" y="138"/>
                    </a:lnTo>
                    <a:lnTo>
                      <a:pt x="47" y="139"/>
                    </a:lnTo>
                    <a:lnTo>
                      <a:pt x="53" y="140"/>
                    </a:lnTo>
                    <a:lnTo>
                      <a:pt x="59" y="140"/>
                    </a:lnTo>
                    <a:lnTo>
                      <a:pt x="65" y="140"/>
                    </a:lnTo>
                    <a:lnTo>
                      <a:pt x="71" y="139"/>
                    </a:lnTo>
                    <a:lnTo>
                      <a:pt x="76" y="138"/>
                    </a:lnTo>
                    <a:lnTo>
                      <a:pt x="82" y="136"/>
                    </a:lnTo>
                    <a:lnTo>
                      <a:pt x="87" y="132"/>
                    </a:lnTo>
                    <a:lnTo>
                      <a:pt x="92" y="128"/>
                    </a:lnTo>
                    <a:lnTo>
                      <a:pt x="96" y="125"/>
                    </a:lnTo>
                    <a:lnTo>
                      <a:pt x="100" y="120"/>
                    </a:lnTo>
                    <a:lnTo>
                      <a:pt x="104" y="115"/>
                    </a:lnTo>
                    <a:lnTo>
                      <a:pt x="108" y="110"/>
                    </a:lnTo>
                    <a:lnTo>
                      <a:pt x="110" y="104"/>
                    </a:lnTo>
                    <a:lnTo>
                      <a:pt x="113" y="98"/>
                    </a:lnTo>
                    <a:lnTo>
                      <a:pt x="115" y="91"/>
                    </a:lnTo>
                    <a:lnTo>
                      <a:pt x="116" y="85"/>
                    </a:lnTo>
                    <a:lnTo>
                      <a:pt x="117" y="78"/>
                    </a:lnTo>
                    <a:lnTo>
                      <a:pt x="118" y="71"/>
                    </a:lnTo>
                    <a:close/>
                    <a:moveTo>
                      <a:pt x="109" y="71"/>
                    </a:moveTo>
                    <a:lnTo>
                      <a:pt x="108" y="83"/>
                    </a:lnTo>
                    <a:lnTo>
                      <a:pt x="105" y="94"/>
                    </a:lnTo>
                    <a:lnTo>
                      <a:pt x="100" y="104"/>
                    </a:lnTo>
                    <a:lnTo>
                      <a:pt x="94" y="113"/>
                    </a:lnTo>
                    <a:lnTo>
                      <a:pt x="87" y="120"/>
                    </a:lnTo>
                    <a:lnTo>
                      <a:pt x="78" y="126"/>
                    </a:lnTo>
                    <a:lnTo>
                      <a:pt x="69" y="128"/>
                    </a:lnTo>
                    <a:lnTo>
                      <a:pt x="59" y="130"/>
                    </a:lnTo>
                    <a:lnTo>
                      <a:pt x="49" y="128"/>
                    </a:lnTo>
                    <a:lnTo>
                      <a:pt x="40" y="126"/>
                    </a:lnTo>
                    <a:lnTo>
                      <a:pt x="31" y="120"/>
                    </a:lnTo>
                    <a:lnTo>
                      <a:pt x="23" y="113"/>
                    </a:lnTo>
                    <a:lnTo>
                      <a:pt x="17" y="104"/>
                    </a:lnTo>
                    <a:lnTo>
                      <a:pt x="13" y="94"/>
                    </a:lnTo>
                    <a:lnTo>
                      <a:pt x="10" y="83"/>
                    </a:lnTo>
                    <a:lnTo>
                      <a:pt x="9" y="71"/>
                    </a:lnTo>
                    <a:lnTo>
                      <a:pt x="10" y="59"/>
                    </a:lnTo>
                    <a:lnTo>
                      <a:pt x="13" y="48"/>
                    </a:lnTo>
                    <a:lnTo>
                      <a:pt x="17" y="37"/>
                    </a:lnTo>
                    <a:lnTo>
                      <a:pt x="23" y="29"/>
                    </a:lnTo>
                    <a:lnTo>
                      <a:pt x="31" y="22"/>
                    </a:lnTo>
                    <a:lnTo>
                      <a:pt x="40" y="16"/>
                    </a:lnTo>
                    <a:lnTo>
                      <a:pt x="49" y="12"/>
                    </a:lnTo>
                    <a:lnTo>
                      <a:pt x="59" y="11"/>
                    </a:lnTo>
                    <a:lnTo>
                      <a:pt x="69" y="12"/>
                    </a:lnTo>
                    <a:lnTo>
                      <a:pt x="78" y="16"/>
                    </a:lnTo>
                    <a:lnTo>
                      <a:pt x="87" y="22"/>
                    </a:lnTo>
                    <a:lnTo>
                      <a:pt x="94" y="29"/>
                    </a:lnTo>
                    <a:lnTo>
                      <a:pt x="100" y="37"/>
                    </a:lnTo>
                    <a:lnTo>
                      <a:pt x="105" y="48"/>
                    </a:lnTo>
                    <a:lnTo>
                      <a:pt x="108" y="59"/>
                    </a:lnTo>
                    <a:lnTo>
                      <a:pt x="109" y="71"/>
                    </a:lnTo>
                    <a:close/>
                  </a:path>
                </a:pathLst>
              </a:custGeom>
              <a:solidFill>
                <a:srgbClr val="F9E0B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8" name="Freeform 237"/>
              <p:cNvSpPr>
                <a:spLocks noEditPoints="1"/>
              </p:cNvSpPr>
              <p:nvPr/>
            </p:nvSpPr>
            <p:spPr bwMode="auto">
              <a:xfrm>
                <a:off x="1151" y="2649"/>
                <a:ext cx="21" cy="21"/>
              </a:xfrm>
              <a:custGeom>
                <a:avLst/>
                <a:gdLst>
                  <a:gd name="T0" fmla="*/ 109 w 109"/>
                  <a:gd name="T1" fmla="*/ 58 h 130"/>
                  <a:gd name="T2" fmla="*/ 107 w 109"/>
                  <a:gd name="T3" fmla="*/ 46 h 130"/>
                  <a:gd name="T4" fmla="*/ 100 w 109"/>
                  <a:gd name="T5" fmla="*/ 29 h 130"/>
                  <a:gd name="T6" fmla="*/ 85 w 109"/>
                  <a:gd name="T7" fmla="*/ 11 h 130"/>
                  <a:gd name="T8" fmla="*/ 71 w 109"/>
                  <a:gd name="T9" fmla="*/ 2 h 130"/>
                  <a:gd name="T10" fmla="*/ 61 w 109"/>
                  <a:gd name="T11" fmla="*/ 0 h 130"/>
                  <a:gd name="T12" fmla="*/ 50 w 109"/>
                  <a:gd name="T13" fmla="*/ 0 h 130"/>
                  <a:gd name="T14" fmla="*/ 39 w 109"/>
                  <a:gd name="T15" fmla="*/ 2 h 130"/>
                  <a:gd name="T16" fmla="*/ 24 w 109"/>
                  <a:gd name="T17" fmla="*/ 11 h 130"/>
                  <a:gd name="T18" fmla="*/ 9 w 109"/>
                  <a:gd name="T19" fmla="*/ 29 h 130"/>
                  <a:gd name="T20" fmla="*/ 3 w 109"/>
                  <a:gd name="T21" fmla="*/ 46 h 130"/>
                  <a:gd name="T22" fmla="*/ 0 w 109"/>
                  <a:gd name="T23" fmla="*/ 58 h 130"/>
                  <a:gd name="T24" fmla="*/ 0 w 109"/>
                  <a:gd name="T25" fmla="*/ 71 h 130"/>
                  <a:gd name="T26" fmla="*/ 3 w 109"/>
                  <a:gd name="T27" fmla="*/ 84 h 130"/>
                  <a:gd name="T28" fmla="*/ 7 w 109"/>
                  <a:gd name="T29" fmla="*/ 96 h 130"/>
                  <a:gd name="T30" fmla="*/ 12 w 109"/>
                  <a:gd name="T31" fmla="*/ 106 h 130"/>
                  <a:gd name="T32" fmla="*/ 20 w 109"/>
                  <a:gd name="T33" fmla="*/ 115 h 130"/>
                  <a:gd name="T34" fmla="*/ 29 w 109"/>
                  <a:gd name="T35" fmla="*/ 121 h 130"/>
                  <a:gd name="T36" fmla="*/ 39 w 109"/>
                  <a:gd name="T37" fmla="*/ 127 h 130"/>
                  <a:gd name="T38" fmla="*/ 50 w 109"/>
                  <a:gd name="T39" fmla="*/ 130 h 130"/>
                  <a:gd name="T40" fmla="*/ 61 w 109"/>
                  <a:gd name="T41" fmla="*/ 130 h 130"/>
                  <a:gd name="T42" fmla="*/ 71 w 109"/>
                  <a:gd name="T43" fmla="*/ 127 h 130"/>
                  <a:gd name="T44" fmla="*/ 85 w 109"/>
                  <a:gd name="T45" fmla="*/ 119 h 130"/>
                  <a:gd name="T46" fmla="*/ 100 w 109"/>
                  <a:gd name="T47" fmla="*/ 101 h 130"/>
                  <a:gd name="T48" fmla="*/ 107 w 109"/>
                  <a:gd name="T49" fmla="*/ 84 h 130"/>
                  <a:gd name="T50" fmla="*/ 109 w 109"/>
                  <a:gd name="T51" fmla="*/ 71 h 130"/>
                  <a:gd name="T52" fmla="*/ 100 w 109"/>
                  <a:gd name="T53" fmla="*/ 65 h 130"/>
                  <a:gd name="T54" fmla="*/ 97 w 109"/>
                  <a:gd name="T55" fmla="*/ 85 h 130"/>
                  <a:gd name="T56" fmla="*/ 87 w 109"/>
                  <a:gd name="T57" fmla="*/ 103 h 130"/>
                  <a:gd name="T58" fmla="*/ 73 w 109"/>
                  <a:gd name="T59" fmla="*/ 114 h 130"/>
                  <a:gd name="T60" fmla="*/ 55 w 109"/>
                  <a:gd name="T61" fmla="*/ 119 h 130"/>
                  <a:gd name="T62" fmla="*/ 38 w 109"/>
                  <a:gd name="T63" fmla="*/ 114 h 130"/>
                  <a:gd name="T64" fmla="*/ 22 w 109"/>
                  <a:gd name="T65" fmla="*/ 103 h 130"/>
                  <a:gd name="T66" fmla="*/ 13 w 109"/>
                  <a:gd name="T67" fmla="*/ 85 h 130"/>
                  <a:gd name="T68" fmla="*/ 9 w 109"/>
                  <a:gd name="T69" fmla="*/ 65 h 130"/>
                  <a:gd name="T70" fmla="*/ 13 w 109"/>
                  <a:gd name="T71" fmla="*/ 43 h 130"/>
                  <a:gd name="T72" fmla="*/ 22 w 109"/>
                  <a:gd name="T73" fmla="*/ 26 h 130"/>
                  <a:gd name="T74" fmla="*/ 38 w 109"/>
                  <a:gd name="T75" fmla="*/ 16 h 130"/>
                  <a:gd name="T76" fmla="*/ 55 w 109"/>
                  <a:gd name="T77" fmla="*/ 11 h 130"/>
                  <a:gd name="T78" fmla="*/ 73 w 109"/>
                  <a:gd name="T79" fmla="*/ 16 h 130"/>
                  <a:gd name="T80" fmla="*/ 87 w 109"/>
                  <a:gd name="T81" fmla="*/ 26 h 130"/>
                  <a:gd name="T82" fmla="*/ 97 w 109"/>
                  <a:gd name="T83" fmla="*/ 43 h 130"/>
                  <a:gd name="T84" fmla="*/ 100 w 109"/>
                  <a:gd name="T85" fmla="*/ 65 h 130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w 109"/>
                  <a:gd name="T130" fmla="*/ 0 h 130"/>
                  <a:gd name="T131" fmla="*/ 109 w 109"/>
                  <a:gd name="T132" fmla="*/ 130 h 130"/>
                </a:gdLst>
                <a:ahLst/>
                <a:cxnLst>
                  <a:cxn ang="T86">
                    <a:pos x="T0" y="T1"/>
                  </a:cxn>
                  <a:cxn ang="T87">
                    <a:pos x="T2" y="T3"/>
                  </a:cxn>
                  <a:cxn ang="T88">
                    <a:pos x="T4" y="T5"/>
                  </a:cxn>
                  <a:cxn ang="T89">
                    <a:pos x="T6" y="T7"/>
                  </a:cxn>
                  <a:cxn ang="T90">
                    <a:pos x="T8" y="T9"/>
                  </a:cxn>
                  <a:cxn ang="T91">
                    <a:pos x="T10" y="T11"/>
                  </a:cxn>
                  <a:cxn ang="T92">
                    <a:pos x="T12" y="T13"/>
                  </a:cxn>
                  <a:cxn ang="T93">
                    <a:pos x="T14" y="T15"/>
                  </a:cxn>
                  <a:cxn ang="T94">
                    <a:pos x="T16" y="T17"/>
                  </a:cxn>
                  <a:cxn ang="T95">
                    <a:pos x="T18" y="T19"/>
                  </a:cxn>
                  <a:cxn ang="T96">
                    <a:pos x="T20" y="T21"/>
                  </a:cxn>
                  <a:cxn ang="T97">
                    <a:pos x="T22" y="T23"/>
                  </a:cxn>
                  <a:cxn ang="T98">
                    <a:pos x="T24" y="T25"/>
                  </a:cxn>
                  <a:cxn ang="T99">
                    <a:pos x="T26" y="T27"/>
                  </a:cxn>
                  <a:cxn ang="T100">
                    <a:pos x="T28" y="T29"/>
                  </a:cxn>
                  <a:cxn ang="T101">
                    <a:pos x="T30" y="T31"/>
                  </a:cxn>
                  <a:cxn ang="T102">
                    <a:pos x="T32" y="T33"/>
                  </a:cxn>
                  <a:cxn ang="T103">
                    <a:pos x="T34" y="T35"/>
                  </a:cxn>
                  <a:cxn ang="T104">
                    <a:pos x="T36" y="T37"/>
                  </a:cxn>
                  <a:cxn ang="T105">
                    <a:pos x="T38" y="T39"/>
                  </a:cxn>
                  <a:cxn ang="T106">
                    <a:pos x="T40" y="T41"/>
                  </a:cxn>
                  <a:cxn ang="T107">
                    <a:pos x="T42" y="T43"/>
                  </a:cxn>
                  <a:cxn ang="T108">
                    <a:pos x="T44" y="T45"/>
                  </a:cxn>
                  <a:cxn ang="T109">
                    <a:pos x="T46" y="T47"/>
                  </a:cxn>
                  <a:cxn ang="T110">
                    <a:pos x="T48" y="T49"/>
                  </a:cxn>
                  <a:cxn ang="T111">
                    <a:pos x="T50" y="T51"/>
                  </a:cxn>
                  <a:cxn ang="T112">
                    <a:pos x="T52" y="T53"/>
                  </a:cxn>
                  <a:cxn ang="T113">
                    <a:pos x="T54" y="T55"/>
                  </a:cxn>
                  <a:cxn ang="T114">
                    <a:pos x="T56" y="T57"/>
                  </a:cxn>
                  <a:cxn ang="T115">
                    <a:pos x="T58" y="T59"/>
                  </a:cxn>
                  <a:cxn ang="T116">
                    <a:pos x="T60" y="T61"/>
                  </a:cxn>
                  <a:cxn ang="T117">
                    <a:pos x="T62" y="T63"/>
                  </a:cxn>
                  <a:cxn ang="T118">
                    <a:pos x="T64" y="T65"/>
                  </a:cxn>
                  <a:cxn ang="T119">
                    <a:pos x="T66" y="T67"/>
                  </a:cxn>
                  <a:cxn ang="T120">
                    <a:pos x="T68" y="T69"/>
                  </a:cxn>
                  <a:cxn ang="T121">
                    <a:pos x="T70" y="T71"/>
                  </a:cxn>
                  <a:cxn ang="T122">
                    <a:pos x="T72" y="T73"/>
                  </a:cxn>
                  <a:cxn ang="T123">
                    <a:pos x="T74" y="T75"/>
                  </a:cxn>
                  <a:cxn ang="T124">
                    <a:pos x="T76" y="T77"/>
                  </a:cxn>
                  <a:cxn ang="T125">
                    <a:pos x="T78" y="T79"/>
                  </a:cxn>
                  <a:cxn ang="T126">
                    <a:pos x="T80" y="T81"/>
                  </a:cxn>
                  <a:cxn ang="T127">
                    <a:pos x="T82" y="T83"/>
                  </a:cxn>
                  <a:cxn ang="T128">
                    <a:pos x="T84" y="T85"/>
                  </a:cxn>
                </a:cxnLst>
                <a:rect l="T129" t="T130" r="T131" b="T132"/>
                <a:pathLst>
                  <a:path w="109" h="130">
                    <a:moveTo>
                      <a:pt x="109" y="65"/>
                    </a:moveTo>
                    <a:lnTo>
                      <a:pt x="109" y="58"/>
                    </a:lnTo>
                    <a:lnTo>
                      <a:pt x="108" y="52"/>
                    </a:lnTo>
                    <a:lnTo>
                      <a:pt x="107" y="46"/>
                    </a:lnTo>
                    <a:lnTo>
                      <a:pt x="105" y="40"/>
                    </a:lnTo>
                    <a:lnTo>
                      <a:pt x="100" y="29"/>
                    </a:lnTo>
                    <a:lnTo>
                      <a:pt x="93" y="19"/>
                    </a:lnTo>
                    <a:lnTo>
                      <a:pt x="85" y="11"/>
                    </a:lnTo>
                    <a:lnTo>
                      <a:pt x="76" y="5"/>
                    </a:lnTo>
                    <a:lnTo>
                      <a:pt x="71" y="2"/>
                    </a:lnTo>
                    <a:lnTo>
                      <a:pt x="66" y="1"/>
                    </a:lnTo>
                    <a:lnTo>
                      <a:pt x="61" y="0"/>
                    </a:lnTo>
                    <a:lnTo>
                      <a:pt x="55" y="0"/>
                    </a:lnTo>
                    <a:lnTo>
                      <a:pt x="50" y="0"/>
                    </a:lnTo>
                    <a:lnTo>
                      <a:pt x="44" y="1"/>
                    </a:lnTo>
                    <a:lnTo>
                      <a:pt x="39" y="2"/>
                    </a:lnTo>
                    <a:lnTo>
                      <a:pt x="34" y="5"/>
                    </a:lnTo>
                    <a:lnTo>
                      <a:pt x="24" y="11"/>
                    </a:lnTo>
                    <a:lnTo>
                      <a:pt x="16" y="19"/>
                    </a:lnTo>
                    <a:lnTo>
                      <a:pt x="9" y="29"/>
                    </a:lnTo>
                    <a:lnTo>
                      <a:pt x="4" y="40"/>
                    </a:lnTo>
                    <a:lnTo>
                      <a:pt x="3" y="46"/>
                    </a:lnTo>
                    <a:lnTo>
                      <a:pt x="1" y="52"/>
                    </a:lnTo>
                    <a:lnTo>
                      <a:pt x="0" y="58"/>
                    </a:lnTo>
                    <a:lnTo>
                      <a:pt x="0" y="65"/>
                    </a:lnTo>
                    <a:lnTo>
                      <a:pt x="0" y="71"/>
                    </a:lnTo>
                    <a:lnTo>
                      <a:pt x="1" y="78"/>
                    </a:lnTo>
                    <a:lnTo>
                      <a:pt x="3" y="84"/>
                    </a:lnTo>
                    <a:lnTo>
                      <a:pt x="4" y="90"/>
                    </a:lnTo>
                    <a:lnTo>
                      <a:pt x="7" y="96"/>
                    </a:lnTo>
                    <a:lnTo>
                      <a:pt x="9" y="101"/>
                    </a:lnTo>
                    <a:lnTo>
                      <a:pt x="12" y="106"/>
                    </a:lnTo>
                    <a:lnTo>
                      <a:pt x="16" y="110"/>
                    </a:lnTo>
                    <a:lnTo>
                      <a:pt x="20" y="115"/>
                    </a:lnTo>
                    <a:lnTo>
                      <a:pt x="24" y="119"/>
                    </a:lnTo>
                    <a:lnTo>
                      <a:pt x="29" y="121"/>
                    </a:lnTo>
                    <a:lnTo>
                      <a:pt x="34" y="125"/>
                    </a:lnTo>
                    <a:lnTo>
                      <a:pt x="39" y="127"/>
                    </a:lnTo>
                    <a:lnTo>
                      <a:pt x="44" y="128"/>
                    </a:lnTo>
                    <a:lnTo>
                      <a:pt x="50" y="130"/>
                    </a:lnTo>
                    <a:lnTo>
                      <a:pt x="55" y="130"/>
                    </a:lnTo>
                    <a:lnTo>
                      <a:pt x="61" y="130"/>
                    </a:lnTo>
                    <a:lnTo>
                      <a:pt x="66" y="128"/>
                    </a:lnTo>
                    <a:lnTo>
                      <a:pt x="71" y="127"/>
                    </a:lnTo>
                    <a:lnTo>
                      <a:pt x="76" y="125"/>
                    </a:lnTo>
                    <a:lnTo>
                      <a:pt x="85" y="119"/>
                    </a:lnTo>
                    <a:lnTo>
                      <a:pt x="93" y="110"/>
                    </a:lnTo>
                    <a:lnTo>
                      <a:pt x="100" y="101"/>
                    </a:lnTo>
                    <a:lnTo>
                      <a:pt x="105" y="90"/>
                    </a:lnTo>
                    <a:lnTo>
                      <a:pt x="107" y="84"/>
                    </a:lnTo>
                    <a:lnTo>
                      <a:pt x="108" y="78"/>
                    </a:lnTo>
                    <a:lnTo>
                      <a:pt x="109" y="71"/>
                    </a:lnTo>
                    <a:lnTo>
                      <a:pt x="109" y="65"/>
                    </a:lnTo>
                    <a:close/>
                    <a:moveTo>
                      <a:pt x="100" y="65"/>
                    </a:moveTo>
                    <a:lnTo>
                      <a:pt x="99" y="76"/>
                    </a:lnTo>
                    <a:lnTo>
                      <a:pt x="97" y="85"/>
                    </a:lnTo>
                    <a:lnTo>
                      <a:pt x="92" y="95"/>
                    </a:lnTo>
                    <a:lnTo>
                      <a:pt x="87" y="103"/>
                    </a:lnTo>
                    <a:lnTo>
                      <a:pt x="80" y="109"/>
                    </a:lnTo>
                    <a:lnTo>
                      <a:pt x="73" y="114"/>
                    </a:lnTo>
                    <a:lnTo>
                      <a:pt x="64" y="118"/>
                    </a:lnTo>
                    <a:lnTo>
                      <a:pt x="55" y="119"/>
                    </a:lnTo>
                    <a:lnTo>
                      <a:pt x="46" y="118"/>
                    </a:lnTo>
                    <a:lnTo>
                      <a:pt x="38" y="114"/>
                    </a:lnTo>
                    <a:lnTo>
                      <a:pt x="30" y="109"/>
                    </a:lnTo>
                    <a:lnTo>
                      <a:pt x="22" y="103"/>
                    </a:lnTo>
                    <a:lnTo>
                      <a:pt x="17" y="95"/>
                    </a:lnTo>
                    <a:lnTo>
                      <a:pt x="13" y="85"/>
                    </a:lnTo>
                    <a:lnTo>
                      <a:pt x="10" y="76"/>
                    </a:lnTo>
                    <a:lnTo>
                      <a:pt x="9" y="65"/>
                    </a:lnTo>
                    <a:lnTo>
                      <a:pt x="10" y="54"/>
                    </a:lnTo>
                    <a:lnTo>
                      <a:pt x="13" y="43"/>
                    </a:lnTo>
                    <a:lnTo>
                      <a:pt x="17" y="35"/>
                    </a:lnTo>
                    <a:lnTo>
                      <a:pt x="22" y="26"/>
                    </a:lnTo>
                    <a:lnTo>
                      <a:pt x="30" y="20"/>
                    </a:lnTo>
                    <a:lnTo>
                      <a:pt x="38" y="16"/>
                    </a:lnTo>
                    <a:lnTo>
                      <a:pt x="46" y="12"/>
                    </a:lnTo>
                    <a:lnTo>
                      <a:pt x="55" y="11"/>
                    </a:lnTo>
                    <a:lnTo>
                      <a:pt x="64" y="12"/>
                    </a:lnTo>
                    <a:lnTo>
                      <a:pt x="73" y="16"/>
                    </a:lnTo>
                    <a:lnTo>
                      <a:pt x="80" y="20"/>
                    </a:lnTo>
                    <a:lnTo>
                      <a:pt x="87" y="26"/>
                    </a:lnTo>
                    <a:lnTo>
                      <a:pt x="92" y="35"/>
                    </a:lnTo>
                    <a:lnTo>
                      <a:pt x="97" y="43"/>
                    </a:lnTo>
                    <a:lnTo>
                      <a:pt x="99" y="54"/>
                    </a:lnTo>
                    <a:lnTo>
                      <a:pt x="100" y="65"/>
                    </a:lnTo>
                    <a:close/>
                  </a:path>
                </a:pathLst>
              </a:custGeom>
              <a:solidFill>
                <a:srgbClr val="FAE3B4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9" name="Freeform 238"/>
              <p:cNvSpPr>
                <a:spLocks noEditPoints="1"/>
              </p:cNvSpPr>
              <p:nvPr/>
            </p:nvSpPr>
            <p:spPr bwMode="auto">
              <a:xfrm>
                <a:off x="1152" y="2649"/>
                <a:ext cx="20" cy="20"/>
              </a:xfrm>
              <a:custGeom>
                <a:avLst/>
                <a:gdLst>
                  <a:gd name="T0" fmla="*/ 99 w 100"/>
                  <a:gd name="T1" fmla="*/ 48 h 119"/>
                  <a:gd name="T2" fmla="*/ 91 w 100"/>
                  <a:gd name="T3" fmla="*/ 26 h 119"/>
                  <a:gd name="T4" fmla="*/ 78 w 100"/>
                  <a:gd name="T5" fmla="*/ 11 h 119"/>
                  <a:gd name="T6" fmla="*/ 60 w 100"/>
                  <a:gd name="T7" fmla="*/ 1 h 119"/>
                  <a:gd name="T8" fmla="*/ 40 w 100"/>
                  <a:gd name="T9" fmla="*/ 1 h 119"/>
                  <a:gd name="T10" fmla="*/ 22 w 100"/>
                  <a:gd name="T11" fmla="*/ 11 h 119"/>
                  <a:gd name="T12" fmla="*/ 8 w 100"/>
                  <a:gd name="T13" fmla="*/ 26 h 119"/>
                  <a:gd name="T14" fmla="*/ 1 w 100"/>
                  <a:gd name="T15" fmla="*/ 48 h 119"/>
                  <a:gd name="T16" fmla="*/ 1 w 100"/>
                  <a:gd name="T17" fmla="*/ 72 h 119"/>
                  <a:gd name="T18" fmla="*/ 8 w 100"/>
                  <a:gd name="T19" fmla="*/ 93 h 119"/>
                  <a:gd name="T20" fmla="*/ 22 w 100"/>
                  <a:gd name="T21" fmla="*/ 109 h 119"/>
                  <a:gd name="T22" fmla="*/ 40 w 100"/>
                  <a:gd name="T23" fmla="*/ 117 h 119"/>
                  <a:gd name="T24" fmla="*/ 60 w 100"/>
                  <a:gd name="T25" fmla="*/ 117 h 119"/>
                  <a:gd name="T26" fmla="*/ 78 w 100"/>
                  <a:gd name="T27" fmla="*/ 109 h 119"/>
                  <a:gd name="T28" fmla="*/ 91 w 100"/>
                  <a:gd name="T29" fmla="*/ 93 h 119"/>
                  <a:gd name="T30" fmla="*/ 99 w 100"/>
                  <a:gd name="T31" fmla="*/ 72 h 119"/>
                  <a:gd name="T32" fmla="*/ 91 w 100"/>
                  <a:gd name="T33" fmla="*/ 60 h 119"/>
                  <a:gd name="T34" fmla="*/ 87 w 100"/>
                  <a:gd name="T35" fmla="*/ 79 h 119"/>
                  <a:gd name="T36" fmla="*/ 79 w 100"/>
                  <a:gd name="T37" fmla="*/ 95 h 119"/>
                  <a:gd name="T38" fmla="*/ 66 w 100"/>
                  <a:gd name="T39" fmla="*/ 104 h 119"/>
                  <a:gd name="T40" fmla="*/ 50 w 100"/>
                  <a:gd name="T41" fmla="*/ 108 h 119"/>
                  <a:gd name="T42" fmla="*/ 34 w 100"/>
                  <a:gd name="T43" fmla="*/ 104 h 119"/>
                  <a:gd name="T44" fmla="*/ 20 w 100"/>
                  <a:gd name="T45" fmla="*/ 95 h 119"/>
                  <a:gd name="T46" fmla="*/ 12 w 100"/>
                  <a:gd name="T47" fmla="*/ 79 h 119"/>
                  <a:gd name="T48" fmla="*/ 9 w 100"/>
                  <a:gd name="T49" fmla="*/ 60 h 119"/>
                  <a:gd name="T50" fmla="*/ 12 w 100"/>
                  <a:gd name="T51" fmla="*/ 41 h 119"/>
                  <a:gd name="T52" fmla="*/ 20 w 100"/>
                  <a:gd name="T53" fmla="*/ 25 h 119"/>
                  <a:gd name="T54" fmla="*/ 34 w 100"/>
                  <a:gd name="T55" fmla="*/ 15 h 119"/>
                  <a:gd name="T56" fmla="*/ 50 w 100"/>
                  <a:gd name="T57" fmla="*/ 11 h 119"/>
                  <a:gd name="T58" fmla="*/ 66 w 100"/>
                  <a:gd name="T59" fmla="*/ 15 h 119"/>
                  <a:gd name="T60" fmla="*/ 79 w 100"/>
                  <a:gd name="T61" fmla="*/ 25 h 119"/>
                  <a:gd name="T62" fmla="*/ 87 w 100"/>
                  <a:gd name="T63" fmla="*/ 41 h 119"/>
                  <a:gd name="T64" fmla="*/ 91 w 100"/>
                  <a:gd name="T65" fmla="*/ 60 h 119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100"/>
                  <a:gd name="T100" fmla="*/ 0 h 119"/>
                  <a:gd name="T101" fmla="*/ 100 w 100"/>
                  <a:gd name="T102" fmla="*/ 119 h 119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100" h="119">
                    <a:moveTo>
                      <a:pt x="100" y="60"/>
                    </a:moveTo>
                    <a:lnTo>
                      <a:pt x="99" y="48"/>
                    </a:lnTo>
                    <a:lnTo>
                      <a:pt x="96" y="37"/>
                    </a:lnTo>
                    <a:lnTo>
                      <a:pt x="91" y="26"/>
                    </a:lnTo>
                    <a:lnTo>
                      <a:pt x="85" y="18"/>
                    </a:lnTo>
                    <a:lnTo>
                      <a:pt x="78" y="11"/>
                    </a:lnTo>
                    <a:lnTo>
                      <a:pt x="69" y="5"/>
                    </a:lnTo>
                    <a:lnTo>
                      <a:pt x="60" y="1"/>
                    </a:lnTo>
                    <a:lnTo>
                      <a:pt x="50" y="0"/>
                    </a:lnTo>
                    <a:lnTo>
                      <a:pt x="40" y="1"/>
                    </a:lnTo>
                    <a:lnTo>
                      <a:pt x="31" y="5"/>
                    </a:lnTo>
                    <a:lnTo>
                      <a:pt x="22" y="11"/>
                    </a:lnTo>
                    <a:lnTo>
                      <a:pt x="14" y="18"/>
                    </a:lnTo>
                    <a:lnTo>
                      <a:pt x="8" y="26"/>
                    </a:lnTo>
                    <a:lnTo>
                      <a:pt x="4" y="37"/>
                    </a:lnTo>
                    <a:lnTo>
                      <a:pt x="1" y="48"/>
                    </a:lnTo>
                    <a:lnTo>
                      <a:pt x="0" y="60"/>
                    </a:lnTo>
                    <a:lnTo>
                      <a:pt x="1" y="72"/>
                    </a:lnTo>
                    <a:lnTo>
                      <a:pt x="4" y="83"/>
                    </a:lnTo>
                    <a:lnTo>
                      <a:pt x="8" y="93"/>
                    </a:lnTo>
                    <a:lnTo>
                      <a:pt x="14" y="102"/>
                    </a:lnTo>
                    <a:lnTo>
                      <a:pt x="22" y="109"/>
                    </a:lnTo>
                    <a:lnTo>
                      <a:pt x="31" y="115"/>
                    </a:lnTo>
                    <a:lnTo>
                      <a:pt x="40" y="117"/>
                    </a:lnTo>
                    <a:lnTo>
                      <a:pt x="50" y="119"/>
                    </a:lnTo>
                    <a:lnTo>
                      <a:pt x="60" y="117"/>
                    </a:lnTo>
                    <a:lnTo>
                      <a:pt x="69" y="115"/>
                    </a:lnTo>
                    <a:lnTo>
                      <a:pt x="78" y="109"/>
                    </a:lnTo>
                    <a:lnTo>
                      <a:pt x="85" y="102"/>
                    </a:lnTo>
                    <a:lnTo>
                      <a:pt x="91" y="93"/>
                    </a:lnTo>
                    <a:lnTo>
                      <a:pt x="96" y="83"/>
                    </a:lnTo>
                    <a:lnTo>
                      <a:pt x="99" y="72"/>
                    </a:lnTo>
                    <a:lnTo>
                      <a:pt x="100" y="60"/>
                    </a:lnTo>
                    <a:close/>
                    <a:moveTo>
                      <a:pt x="91" y="60"/>
                    </a:moveTo>
                    <a:lnTo>
                      <a:pt x="90" y="69"/>
                    </a:lnTo>
                    <a:lnTo>
                      <a:pt x="87" y="79"/>
                    </a:lnTo>
                    <a:lnTo>
                      <a:pt x="84" y="87"/>
                    </a:lnTo>
                    <a:lnTo>
                      <a:pt x="79" y="95"/>
                    </a:lnTo>
                    <a:lnTo>
                      <a:pt x="73" y="101"/>
                    </a:lnTo>
                    <a:lnTo>
                      <a:pt x="66" y="104"/>
                    </a:lnTo>
                    <a:lnTo>
                      <a:pt x="58" y="108"/>
                    </a:lnTo>
                    <a:lnTo>
                      <a:pt x="50" y="108"/>
                    </a:lnTo>
                    <a:lnTo>
                      <a:pt x="42" y="108"/>
                    </a:lnTo>
                    <a:lnTo>
                      <a:pt x="34" y="104"/>
                    </a:lnTo>
                    <a:lnTo>
                      <a:pt x="27" y="101"/>
                    </a:lnTo>
                    <a:lnTo>
                      <a:pt x="20" y="95"/>
                    </a:lnTo>
                    <a:lnTo>
                      <a:pt x="16" y="87"/>
                    </a:lnTo>
                    <a:lnTo>
                      <a:pt x="12" y="79"/>
                    </a:lnTo>
                    <a:lnTo>
                      <a:pt x="9" y="69"/>
                    </a:lnTo>
                    <a:lnTo>
                      <a:pt x="9" y="60"/>
                    </a:lnTo>
                    <a:lnTo>
                      <a:pt x="9" y="50"/>
                    </a:lnTo>
                    <a:lnTo>
                      <a:pt x="12" y="41"/>
                    </a:lnTo>
                    <a:lnTo>
                      <a:pt x="16" y="32"/>
                    </a:lnTo>
                    <a:lnTo>
                      <a:pt x="20" y="25"/>
                    </a:lnTo>
                    <a:lnTo>
                      <a:pt x="27" y="19"/>
                    </a:lnTo>
                    <a:lnTo>
                      <a:pt x="34" y="15"/>
                    </a:lnTo>
                    <a:lnTo>
                      <a:pt x="42" y="12"/>
                    </a:lnTo>
                    <a:lnTo>
                      <a:pt x="50" y="11"/>
                    </a:lnTo>
                    <a:lnTo>
                      <a:pt x="58" y="12"/>
                    </a:lnTo>
                    <a:lnTo>
                      <a:pt x="66" y="15"/>
                    </a:lnTo>
                    <a:lnTo>
                      <a:pt x="73" y="19"/>
                    </a:lnTo>
                    <a:lnTo>
                      <a:pt x="79" y="25"/>
                    </a:lnTo>
                    <a:lnTo>
                      <a:pt x="84" y="32"/>
                    </a:lnTo>
                    <a:lnTo>
                      <a:pt x="87" y="41"/>
                    </a:lnTo>
                    <a:lnTo>
                      <a:pt x="90" y="50"/>
                    </a:lnTo>
                    <a:lnTo>
                      <a:pt x="91" y="60"/>
                    </a:lnTo>
                    <a:close/>
                  </a:path>
                </a:pathLst>
              </a:custGeom>
              <a:solidFill>
                <a:srgbClr val="FAE3B4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0" name="Freeform 239"/>
              <p:cNvSpPr>
                <a:spLocks noEditPoints="1"/>
              </p:cNvSpPr>
              <p:nvPr/>
            </p:nvSpPr>
            <p:spPr bwMode="auto">
              <a:xfrm>
                <a:off x="1152" y="2650"/>
                <a:ext cx="19" cy="18"/>
              </a:xfrm>
              <a:custGeom>
                <a:avLst/>
                <a:gdLst>
                  <a:gd name="T0" fmla="*/ 90 w 91"/>
                  <a:gd name="T1" fmla="*/ 43 h 108"/>
                  <a:gd name="T2" fmla="*/ 83 w 91"/>
                  <a:gd name="T3" fmla="*/ 24 h 108"/>
                  <a:gd name="T4" fmla="*/ 71 w 91"/>
                  <a:gd name="T5" fmla="*/ 9 h 108"/>
                  <a:gd name="T6" fmla="*/ 55 w 91"/>
                  <a:gd name="T7" fmla="*/ 1 h 108"/>
                  <a:gd name="T8" fmla="*/ 37 w 91"/>
                  <a:gd name="T9" fmla="*/ 1 h 108"/>
                  <a:gd name="T10" fmla="*/ 21 w 91"/>
                  <a:gd name="T11" fmla="*/ 9 h 108"/>
                  <a:gd name="T12" fmla="*/ 8 w 91"/>
                  <a:gd name="T13" fmla="*/ 24 h 108"/>
                  <a:gd name="T14" fmla="*/ 1 w 91"/>
                  <a:gd name="T15" fmla="*/ 43 h 108"/>
                  <a:gd name="T16" fmla="*/ 1 w 91"/>
                  <a:gd name="T17" fmla="*/ 65 h 108"/>
                  <a:gd name="T18" fmla="*/ 8 w 91"/>
                  <a:gd name="T19" fmla="*/ 84 h 108"/>
                  <a:gd name="T20" fmla="*/ 21 w 91"/>
                  <a:gd name="T21" fmla="*/ 98 h 108"/>
                  <a:gd name="T22" fmla="*/ 37 w 91"/>
                  <a:gd name="T23" fmla="*/ 107 h 108"/>
                  <a:gd name="T24" fmla="*/ 55 w 91"/>
                  <a:gd name="T25" fmla="*/ 107 h 108"/>
                  <a:gd name="T26" fmla="*/ 71 w 91"/>
                  <a:gd name="T27" fmla="*/ 98 h 108"/>
                  <a:gd name="T28" fmla="*/ 83 w 91"/>
                  <a:gd name="T29" fmla="*/ 84 h 108"/>
                  <a:gd name="T30" fmla="*/ 90 w 91"/>
                  <a:gd name="T31" fmla="*/ 65 h 108"/>
                  <a:gd name="T32" fmla="*/ 82 w 91"/>
                  <a:gd name="T33" fmla="*/ 54 h 108"/>
                  <a:gd name="T34" fmla="*/ 79 w 91"/>
                  <a:gd name="T35" fmla="*/ 71 h 108"/>
                  <a:gd name="T36" fmla="*/ 72 w 91"/>
                  <a:gd name="T37" fmla="*/ 84 h 108"/>
                  <a:gd name="T38" fmla="*/ 60 w 91"/>
                  <a:gd name="T39" fmla="*/ 93 h 108"/>
                  <a:gd name="T40" fmla="*/ 46 w 91"/>
                  <a:gd name="T41" fmla="*/ 97 h 108"/>
                  <a:gd name="T42" fmla="*/ 32 w 91"/>
                  <a:gd name="T43" fmla="*/ 93 h 108"/>
                  <a:gd name="T44" fmla="*/ 21 w 91"/>
                  <a:gd name="T45" fmla="*/ 84 h 108"/>
                  <a:gd name="T46" fmla="*/ 12 w 91"/>
                  <a:gd name="T47" fmla="*/ 71 h 108"/>
                  <a:gd name="T48" fmla="*/ 9 w 91"/>
                  <a:gd name="T49" fmla="*/ 54 h 108"/>
                  <a:gd name="T50" fmla="*/ 12 w 91"/>
                  <a:gd name="T51" fmla="*/ 37 h 108"/>
                  <a:gd name="T52" fmla="*/ 21 w 91"/>
                  <a:gd name="T53" fmla="*/ 24 h 108"/>
                  <a:gd name="T54" fmla="*/ 32 w 91"/>
                  <a:gd name="T55" fmla="*/ 14 h 108"/>
                  <a:gd name="T56" fmla="*/ 46 w 91"/>
                  <a:gd name="T57" fmla="*/ 11 h 108"/>
                  <a:gd name="T58" fmla="*/ 60 w 91"/>
                  <a:gd name="T59" fmla="*/ 14 h 108"/>
                  <a:gd name="T60" fmla="*/ 72 w 91"/>
                  <a:gd name="T61" fmla="*/ 24 h 108"/>
                  <a:gd name="T62" fmla="*/ 79 w 91"/>
                  <a:gd name="T63" fmla="*/ 37 h 108"/>
                  <a:gd name="T64" fmla="*/ 82 w 91"/>
                  <a:gd name="T65" fmla="*/ 54 h 108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91"/>
                  <a:gd name="T100" fmla="*/ 0 h 108"/>
                  <a:gd name="T101" fmla="*/ 91 w 91"/>
                  <a:gd name="T102" fmla="*/ 108 h 108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91" h="108">
                    <a:moveTo>
                      <a:pt x="91" y="54"/>
                    </a:moveTo>
                    <a:lnTo>
                      <a:pt x="90" y="43"/>
                    </a:lnTo>
                    <a:lnTo>
                      <a:pt x="88" y="32"/>
                    </a:lnTo>
                    <a:lnTo>
                      <a:pt x="83" y="24"/>
                    </a:lnTo>
                    <a:lnTo>
                      <a:pt x="78" y="15"/>
                    </a:lnTo>
                    <a:lnTo>
                      <a:pt x="71" y="9"/>
                    </a:lnTo>
                    <a:lnTo>
                      <a:pt x="64" y="3"/>
                    </a:lnTo>
                    <a:lnTo>
                      <a:pt x="55" y="1"/>
                    </a:lnTo>
                    <a:lnTo>
                      <a:pt x="46" y="0"/>
                    </a:lnTo>
                    <a:lnTo>
                      <a:pt x="37" y="1"/>
                    </a:lnTo>
                    <a:lnTo>
                      <a:pt x="29" y="3"/>
                    </a:lnTo>
                    <a:lnTo>
                      <a:pt x="21" y="9"/>
                    </a:lnTo>
                    <a:lnTo>
                      <a:pt x="13" y="15"/>
                    </a:lnTo>
                    <a:lnTo>
                      <a:pt x="8" y="24"/>
                    </a:lnTo>
                    <a:lnTo>
                      <a:pt x="4" y="32"/>
                    </a:lnTo>
                    <a:lnTo>
                      <a:pt x="1" y="43"/>
                    </a:lnTo>
                    <a:lnTo>
                      <a:pt x="0" y="54"/>
                    </a:lnTo>
                    <a:lnTo>
                      <a:pt x="1" y="65"/>
                    </a:lnTo>
                    <a:lnTo>
                      <a:pt x="4" y="74"/>
                    </a:lnTo>
                    <a:lnTo>
                      <a:pt x="8" y="84"/>
                    </a:lnTo>
                    <a:lnTo>
                      <a:pt x="13" y="92"/>
                    </a:lnTo>
                    <a:lnTo>
                      <a:pt x="21" y="98"/>
                    </a:lnTo>
                    <a:lnTo>
                      <a:pt x="29" y="103"/>
                    </a:lnTo>
                    <a:lnTo>
                      <a:pt x="37" y="107"/>
                    </a:lnTo>
                    <a:lnTo>
                      <a:pt x="46" y="108"/>
                    </a:lnTo>
                    <a:lnTo>
                      <a:pt x="55" y="107"/>
                    </a:lnTo>
                    <a:lnTo>
                      <a:pt x="64" y="103"/>
                    </a:lnTo>
                    <a:lnTo>
                      <a:pt x="71" y="98"/>
                    </a:lnTo>
                    <a:lnTo>
                      <a:pt x="78" y="92"/>
                    </a:lnTo>
                    <a:lnTo>
                      <a:pt x="83" y="84"/>
                    </a:lnTo>
                    <a:lnTo>
                      <a:pt x="88" y="74"/>
                    </a:lnTo>
                    <a:lnTo>
                      <a:pt x="90" y="65"/>
                    </a:lnTo>
                    <a:lnTo>
                      <a:pt x="91" y="54"/>
                    </a:lnTo>
                    <a:close/>
                    <a:moveTo>
                      <a:pt x="82" y="54"/>
                    </a:moveTo>
                    <a:lnTo>
                      <a:pt x="81" y="62"/>
                    </a:lnTo>
                    <a:lnTo>
                      <a:pt x="79" y="71"/>
                    </a:lnTo>
                    <a:lnTo>
                      <a:pt x="76" y="78"/>
                    </a:lnTo>
                    <a:lnTo>
                      <a:pt x="72" y="84"/>
                    </a:lnTo>
                    <a:lnTo>
                      <a:pt x="66" y="90"/>
                    </a:lnTo>
                    <a:lnTo>
                      <a:pt x="60" y="93"/>
                    </a:lnTo>
                    <a:lnTo>
                      <a:pt x="53" y="96"/>
                    </a:lnTo>
                    <a:lnTo>
                      <a:pt x="46" y="97"/>
                    </a:lnTo>
                    <a:lnTo>
                      <a:pt x="39" y="96"/>
                    </a:lnTo>
                    <a:lnTo>
                      <a:pt x="32" y="93"/>
                    </a:lnTo>
                    <a:lnTo>
                      <a:pt x="26" y="90"/>
                    </a:lnTo>
                    <a:lnTo>
                      <a:pt x="21" y="84"/>
                    </a:lnTo>
                    <a:lnTo>
                      <a:pt x="15" y="78"/>
                    </a:lnTo>
                    <a:lnTo>
                      <a:pt x="12" y="71"/>
                    </a:lnTo>
                    <a:lnTo>
                      <a:pt x="10" y="62"/>
                    </a:lnTo>
                    <a:lnTo>
                      <a:pt x="9" y="54"/>
                    </a:lnTo>
                    <a:lnTo>
                      <a:pt x="10" y="45"/>
                    </a:lnTo>
                    <a:lnTo>
                      <a:pt x="12" y="37"/>
                    </a:lnTo>
                    <a:lnTo>
                      <a:pt x="15" y="30"/>
                    </a:lnTo>
                    <a:lnTo>
                      <a:pt x="21" y="24"/>
                    </a:lnTo>
                    <a:lnTo>
                      <a:pt x="26" y="18"/>
                    </a:lnTo>
                    <a:lnTo>
                      <a:pt x="32" y="14"/>
                    </a:lnTo>
                    <a:lnTo>
                      <a:pt x="39" y="12"/>
                    </a:lnTo>
                    <a:lnTo>
                      <a:pt x="46" y="11"/>
                    </a:lnTo>
                    <a:lnTo>
                      <a:pt x="53" y="12"/>
                    </a:lnTo>
                    <a:lnTo>
                      <a:pt x="60" y="14"/>
                    </a:lnTo>
                    <a:lnTo>
                      <a:pt x="66" y="18"/>
                    </a:lnTo>
                    <a:lnTo>
                      <a:pt x="72" y="24"/>
                    </a:lnTo>
                    <a:lnTo>
                      <a:pt x="76" y="30"/>
                    </a:lnTo>
                    <a:lnTo>
                      <a:pt x="79" y="37"/>
                    </a:lnTo>
                    <a:lnTo>
                      <a:pt x="81" y="45"/>
                    </a:lnTo>
                    <a:lnTo>
                      <a:pt x="82" y="54"/>
                    </a:lnTo>
                    <a:close/>
                  </a:path>
                </a:pathLst>
              </a:custGeom>
              <a:solidFill>
                <a:srgbClr val="FAE6B8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1" name="Freeform 240"/>
              <p:cNvSpPr>
                <a:spLocks noEditPoints="1"/>
              </p:cNvSpPr>
              <p:nvPr/>
            </p:nvSpPr>
            <p:spPr bwMode="auto">
              <a:xfrm>
                <a:off x="1153" y="2651"/>
                <a:ext cx="17" cy="16"/>
              </a:xfrm>
              <a:custGeom>
                <a:avLst/>
                <a:gdLst>
                  <a:gd name="T0" fmla="*/ 81 w 82"/>
                  <a:gd name="T1" fmla="*/ 39 h 97"/>
                  <a:gd name="T2" fmla="*/ 75 w 82"/>
                  <a:gd name="T3" fmla="*/ 21 h 97"/>
                  <a:gd name="T4" fmla="*/ 64 w 82"/>
                  <a:gd name="T5" fmla="*/ 8 h 97"/>
                  <a:gd name="T6" fmla="*/ 49 w 82"/>
                  <a:gd name="T7" fmla="*/ 1 h 97"/>
                  <a:gd name="T8" fmla="*/ 33 w 82"/>
                  <a:gd name="T9" fmla="*/ 1 h 97"/>
                  <a:gd name="T10" fmla="*/ 18 w 82"/>
                  <a:gd name="T11" fmla="*/ 8 h 97"/>
                  <a:gd name="T12" fmla="*/ 7 w 82"/>
                  <a:gd name="T13" fmla="*/ 21 h 97"/>
                  <a:gd name="T14" fmla="*/ 0 w 82"/>
                  <a:gd name="T15" fmla="*/ 39 h 97"/>
                  <a:gd name="T16" fmla="*/ 0 w 82"/>
                  <a:gd name="T17" fmla="*/ 58 h 97"/>
                  <a:gd name="T18" fmla="*/ 7 w 82"/>
                  <a:gd name="T19" fmla="*/ 76 h 97"/>
                  <a:gd name="T20" fmla="*/ 18 w 82"/>
                  <a:gd name="T21" fmla="*/ 90 h 97"/>
                  <a:gd name="T22" fmla="*/ 33 w 82"/>
                  <a:gd name="T23" fmla="*/ 97 h 97"/>
                  <a:gd name="T24" fmla="*/ 49 w 82"/>
                  <a:gd name="T25" fmla="*/ 97 h 97"/>
                  <a:gd name="T26" fmla="*/ 64 w 82"/>
                  <a:gd name="T27" fmla="*/ 90 h 97"/>
                  <a:gd name="T28" fmla="*/ 75 w 82"/>
                  <a:gd name="T29" fmla="*/ 76 h 97"/>
                  <a:gd name="T30" fmla="*/ 81 w 82"/>
                  <a:gd name="T31" fmla="*/ 58 h 97"/>
                  <a:gd name="T32" fmla="*/ 73 w 82"/>
                  <a:gd name="T33" fmla="*/ 49 h 97"/>
                  <a:gd name="T34" fmla="*/ 70 w 82"/>
                  <a:gd name="T35" fmla="*/ 63 h 97"/>
                  <a:gd name="T36" fmla="*/ 63 w 82"/>
                  <a:gd name="T37" fmla="*/ 75 h 97"/>
                  <a:gd name="T38" fmla="*/ 53 w 82"/>
                  <a:gd name="T39" fmla="*/ 84 h 97"/>
                  <a:gd name="T40" fmla="*/ 41 w 82"/>
                  <a:gd name="T41" fmla="*/ 86 h 97"/>
                  <a:gd name="T42" fmla="*/ 29 w 82"/>
                  <a:gd name="T43" fmla="*/ 84 h 97"/>
                  <a:gd name="T44" fmla="*/ 19 w 82"/>
                  <a:gd name="T45" fmla="*/ 75 h 97"/>
                  <a:gd name="T46" fmla="*/ 11 w 82"/>
                  <a:gd name="T47" fmla="*/ 63 h 97"/>
                  <a:gd name="T48" fmla="*/ 9 w 82"/>
                  <a:gd name="T49" fmla="*/ 49 h 97"/>
                  <a:gd name="T50" fmla="*/ 11 w 82"/>
                  <a:gd name="T51" fmla="*/ 34 h 97"/>
                  <a:gd name="T52" fmla="*/ 19 w 82"/>
                  <a:gd name="T53" fmla="*/ 22 h 97"/>
                  <a:gd name="T54" fmla="*/ 29 w 82"/>
                  <a:gd name="T55" fmla="*/ 14 h 97"/>
                  <a:gd name="T56" fmla="*/ 41 w 82"/>
                  <a:gd name="T57" fmla="*/ 10 h 97"/>
                  <a:gd name="T58" fmla="*/ 53 w 82"/>
                  <a:gd name="T59" fmla="*/ 14 h 97"/>
                  <a:gd name="T60" fmla="*/ 63 w 82"/>
                  <a:gd name="T61" fmla="*/ 22 h 97"/>
                  <a:gd name="T62" fmla="*/ 70 w 82"/>
                  <a:gd name="T63" fmla="*/ 34 h 97"/>
                  <a:gd name="T64" fmla="*/ 73 w 82"/>
                  <a:gd name="T65" fmla="*/ 49 h 97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82"/>
                  <a:gd name="T100" fmla="*/ 0 h 97"/>
                  <a:gd name="T101" fmla="*/ 82 w 82"/>
                  <a:gd name="T102" fmla="*/ 97 h 97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82" h="97">
                    <a:moveTo>
                      <a:pt x="82" y="49"/>
                    </a:moveTo>
                    <a:lnTo>
                      <a:pt x="81" y="39"/>
                    </a:lnTo>
                    <a:lnTo>
                      <a:pt x="78" y="30"/>
                    </a:lnTo>
                    <a:lnTo>
                      <a:pt x="75" y="21"/>
                    </a:lnTo>
                    <a:lnTo>
                      <a:pt x="70" y="14"/>
                    </a:lnTo>
                    <a:lnTo>
                      <a:pt x="64" y="8"/>
                    </a:lnTo>
                    <a:lnTo>
                      <a:pt x="57" y="4"/>
                    </a:lnTo>
                    <a:lnTo>
                      <a:pt x="49" y="1"/>
                    </a:lnTo>
                    <a:lnTo>
                      <a:pt x="41" y="0"/>
                    </a:lnTo>
                    <a:lnTo>
                      <a:pt x="33" y="1"/>
                    </a:lnTo>
                    <a:lnTo>
                      <a:pt x="25" y="4"/>
                    </a:lnTo>
                    <a:lnTo>
                      <a:pt x="18" y="8"/>
                    </a:lnTo>
                    <a:lnTo>
                      <a:pt x="11" y="14"/>
                    </a:lnTo>
                    <a:lnTo>
                      <a:pt x="7" y="21"/>
                    </a:lnTo>
                    <a:lnTo>
                      <a:pt x="3" y="30"/>
                    </a:lnTo>
                    <a:lnTo>
                      <a:pt x="0" y="39"/>
                    </a:lnTo>
                    <a:lnTo>
                      <a:pt x="0" y="49"/>
                    </a:lnTo>
                    <a:lnTo>
                      <a:pt x="0" y="58"/>
                    </a:lnTo>
                    <a:lnTo>
                      <a:pt x="3" y="68"/>
                    </a:lnTo>
                    <a:lnTo>
                      <a:pt x="7" y="76"/>
                    </a:lnTo>
                    <a:lnTo>
                      <a:pt x="11" y="84"/>
                    </a:lnTo>
                    <a:lnTo>
                      <a:pt x="18" y="90"/>
                    </a:lnTo>
                    <a:lnTo>
                      <a:pt x="25" y="93"/>
                    </a:lnTo>
                    <a:lnTo>
                      <a:pt x="33" y="97"/>
                    </a:lnTo>
                    <a:lnTo>
                      <a:pt x="41" y="97"/>
                    </a:lnTo>
                    <a:lnTo>
                      <a:pt x="49" y="97"/>
                    </a:lnTo>
                    <a:lnTo>
                      <a:pt x="57" y="93"/>
                    </a:lnTo>
                    <a:lnTo>
                      <a:pt x="64" y="90"/>
                    </a:lnTo>
                    <a:lnTo>
                      <a:pt x="70" y="84"/>
                    </a:lnTo>
                    <a:lnTo>
                      <a:pt x="75" y="76"/>
                    </a:lnTo>
                    <a:lnTo>
                      <a:pt x="78" y="68"/>
                    </a:lnTo>
                    <a:lnTo>
                      <a:pt x="81" y="58"/>
                    </a:lnTo>
                    <a:lnTo>
                      <a:pt x="82" y="49"/>
                    </a:lnTo>
                    <a:close/>
                    <a:moveTo>
                      <a:pt x="73" y="49"/>
                    </a:moveTo>
                    <a:lnTo>
                      <a:pt x="72" y="56"/>
                    </a:lnTo>
                    <a:lnTo>
                      <a:pt x="70" y="63"/>
                    </a:lnTo>
                    <a:lnTo>
                      <a:pt x="67" y="70"/>
                    </a:lnTo>
                    <a:lnTo>
                      <a:pt x="63" y="75"/>
                    </a:lnTo>
                    <a:lnTo>
                      <a:pt x="59" y="80"/>
                    </a:lnTo>
                    <a:lnTo>
                      <a:pt x="53" y="84"/>
                    </a:lnTo>
                    <a:lnTo>
                      <a:pt x="47" y="86"/>
                    </a:lnTo>
                    <a:lnTo>
                      <a:pt x="41" y="86"/>
                    </a:lnTo>
                    <a:lnTo>
                      <a:pt x="35" y="86"/>
                    </a:lnTo>
                    <a:lnTo>
                      <a:pt x="29" y="84"/>
                    </a:lnTo>
                    <a:lnTo>
                      <a:pt x="24" y="80"/>
                    </a:lnTo>
                    <a:lnTo>
                      <a:pt x="19" y="75"/>
                    </a:lnTo>
                    <a:lnTo>
                      <a:pt x="15" y="70"/>
                    </a:lnTo>
                    <a:lnTo>
                      <a:pt x="11" y="63"/>
                    </a:lnTo>
                    <a:lnTo>
                      <a:pt x="9" y="56"/>
                    </a:lnTo>
                    <a:lnTo>
                      <a:pt x="9" y="49"/>
                    </a:lnTo>
                    <a:lnTo>
                      <a:pt x="9" y="42"/>
                    </a:lnTo>
                    <a:lnTo>
                      <a:pt x="11" y="34"/>
                    </a:lnTo>
                    <a:lnTo>
                      <a:pt x="15" y="27"/>
                    </a:lnTo>
                    <a:lnTo>
                      <a:pt x="19" y="22"/>
                    </a:lnTo>
                    <a:lnTo>
                      <a:pt x="24" y="18"/>
                    </a:lnTo>
                    <a:lnTo>
                      <a:pt x="29" y="14"/>
                    </a:lnTo>
                    <a:lnTo>
                      <a:pt x="35" y="12"/>
                    </a:lnTo>
                    <a:lnTo>
                      <a:pt x="41" y="10"/>
                    </a:lnTo>
                    <a:lnTo>
                      <a:pt x="47" y="12"/>
                    </a:lnTo>
                    <a:lnTo>
                      <a:pt x="53" y="14"/>
                    </a:lnTo>
                    <a:lnTo>
                      <a:pt x="59" y="18"/>
                    </a:lnTo>
                    <a:lnTo>
                      <a:pt x="63" y="22"/>
                    </a:lnTo>
                    <a:lnTo>
                      <a:pt x="67" y="27"/>
                    </a:lnTo>
                    <a:lnTo>
                      <a:pt x="70" y="34"/>
                    </a:lnTo>
                    <a:lnTo>
                      <a:pt x="72" y="42"/>
                    </a:lnTo>
                    <a:lnTo>
                      <a:pt x="73" y="49"/>
                    </a:lnTo>
                    <a:close/>
                  </a:path>
                </a:pathLst>
              </a:custGeom>
              <a:solidFill>
                <a:srgbClr val="FBE9B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2" name="Freeform 241"/>
              <p:cNvSpPr>
                <a:spLocks noEditPoints="1"/>
              </p:cNvSpPr>
              <p:nvPr/>
            </p:nvSpPr>
            <p:spPr bwMode="auto">
              <a:xfrm>
                <a:off x="1154" y="2652"/>
                <a:ext cx="15" cy="14"/>
              </a:xfrm>
              <a:custGeom>
                <a:avLst/>
                <a:gdLst>
                  <a:gd name="T0" fmla="*/ 72 w 73"/>
                  <a:gd name="T1" fmla="*/ 34 h 86"/>
                  <a:gd name="T2" fmla="*/ 67 w 73"/>
                  <a:gd name="T3" fmla="*/ 19 h 86"/>
                  <a:gd name="T4" fmla="*/ 57 w 73"/>
                  <a:gd name="T5" fmla="*/ 7 h 86"/>
                  <a:gd name="T6" fmla="*/ 44 w 73"/>
                  <a:gd name="T7" fmla="*/ 1 h 86"/>
                  <a:gd name="T8" fmla="*/ 30 w 73"/>
                  <a:gd name="T9" fmla="*/ 1 h 86"/>
                  <a:gd name="T10" fmla="*/ 17 w 73"/>
                  <a:gd name="T11" fmla="*/ 7 h 86"/>
                  <a:gd name="T12" fmla="*/ 6 w 73"/>
                  <a:gd name="T13" fmla="*/ 19 h 86"/>
                  <a:gd name="T14" fmla="*/ 1 w 73"/>
                  <a:gd name="T15" fmla="*/ 34 h 86"/>
                  <a:gd name="T16" fmla="*/ 1 w 73"/>
                  <a:gd name="T17" fmla="*/ 51 h 86"/>
                  <a:gd name="T18" fmla="*/ 6 w 73"/>
                  <a:gd name="T19" fmla="*/ 67 h 86"/>
                  <a:gd name="T20" fmla="*/ 17 w 73"/>
                  <a:gd name="T21" fmla="*/ 79 h 86"/>
                  <a:gd name="T22" fmla="*/ 30 w 73"/>
                  <a:gd name="T23" fmla="*/ 85 h 86"/>
                  <a:gd name="T24" fmla="*/ 44 w 73"/>
                  <a:gd name="T25" fmla="*/ 85 h 86"/>
                  <a:gd name="T26" fmla="*/ 57 w 73"/>
                  <a:gd name="T27" fmla="*/ 79 h 86"/>
                  <a:gd name="T28" fmla="*/ 67 w 73"/>
                  <a:gd name="T29" fmla="*/ 67 h 86"/>
                  <a:gd name="T30" fmla="*/ 72 w 73"/>
                  <a:gd name="T31" fmla="*/ 51 h 86"/>
                  <a:gd name="T32" fmla="*/ 64 w 73"/>
                  <a:gd name="T33" fmla="*/ 43 h 86"/>
                  <a:gd name="T34" fmla="*/ 62 w 73"/>
                  <a:gd name="T35" fmla="*/ 55 h 86"/>
                  <a:gd name="T36" fmla="*/ 56 w 73"/>
                  <a:gd name="T37" fmla="*/ 66 h 86"/>
                  <a:gd name="T38" fmla="*/ 48 w 73"/>
                  <a:gd name="T39" fmla="*/ 73 h 86"/>
                  <a:gd name="T40" fmla="*/ 37 w 73"/>
                  <a:gd name="T41" fmla="*/ 75 h 86"/>
                  <a:gd name="T42" fmla="*/ 27 w 73"/>
                  <a:gd name="T43" fmla="*/ 73 h 86"/>
                  <a:gd name="T44" fmla="*/ 18 w 73"/>
                  <a:gd name="T45" fmla="*/ 66 h 86"/>
                  <a:gd name="T46" fmla="*/ 12 w 73"/>
                  <a:gd name="T47" fmla="*/ 55 h 86"/>
                  <a:gd name="T48" fmla="*/ 10 w 73"/>
                  <a:gd name="T49" fmla="*/ 43 h 86"/>
                  <a:gd name="T50" fmla="*/ 12 w 73"/>
                  <a:gd name="T51" fmla="*/ 30 h 86"/>
                  <a:gd name="T52" fmla="*/ 18 w 73"/>
                  <a:gd name="T53" fmla="*/ 20 h 86"/>
                  <a:gd name="T54" fmla="*/ 27 w 73"/>
                  <a:gd name="T55" fmla="*/ 13 h 86"/>
                  <a:gd name="T56" fmla="*/ 37 w 73"/>
                  <a:gd name="T57" fmla="*/ 10 h 86"/>
                  <a:gd name="T58" fmla="*/ 48 w 73"/>
                  <a:gd name="T59" fmla="*/ 13 h 86"/>
                  <a:gd name="T60" fmla="*/ 56 w 73"/>
                  <a:gd name="T61" fmla="*/ 20 h 86"/>
                  <a:gd name="T62" fmla="*/ 62 w 73"/>
                  <a:gd name="T63" fmla="*/ 30 h 86"/>
                  <a:gd name="T64" fmla="*/ 64 w 73"/>
                  <a:gd name="T65" fmla="*/ 43 h 8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73"/>
                  <a:gd name="T100" fmla="*/ 0 h 86"/>
                  <a:gd name="T101" fmla="*/ 73 w 73"/>
                  <a:gd name="T102" fmla="*/ 86 h 8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73" h="86">
                    <a:moveTo>
                      <a:pt x="73" y="43"/>
                    </a:moveTo>
                    <a:lnTo>
                      <a:pt x="72" y="34"/>
                    </a:lnTo>
                    <a:lnTo>
                      <a:pt x="70" y="26"/>
                    </a:lnTo>
                    <a:lnTo>
                      <a:pt x="67" y="19"/>
                    </a:lnTo>
                    <a:lnTo>
                      <a:pt x="63" y="13"/>
                    </a:lnTo>
                    <a:lnTo>
                      <a:pt x="57" y="7"/>
                    </a:lnTo>
                    <a:lnTo>
                      <a:pt x="51" y="3"/>
                    </a:lnTo>
                    <a:lnTo>
                      <a:pt x="44" y="1"/>
                    </a:lnTo>
                    <a:lnTo>
                      <a:pt x="37" y="0"/>
                    </a:lnTo>
                    <a:lnTo>
                      <a:pt x="30" y="1"/>
                    </a:lnTo>
                    <a:lnTo>
                      <a:pt x="23" y="3"/>
                    </a:lnTo>
                    <a:lnTo>
                      <a:pt x="17" y="7"/>
                    </a:lnTo>
                    <a:lnTo>
                      <a:pt x="12" y="13"/>
                    </a:lnTo>
                    <a:lnTo>
                      <a:pt x="6" y="19"/>
                    </a:lnTo>
                    <a:lnTo>
                      <a:pt x="3" y="26"/>
                    </a:lnTo>
                    <a:lnTo>
                      <a:pt x="1" y="34"/>
                    </a:lnTo>
                    <a:lnTo>
                      <a:pt x="0" y="43"/>
                    </a:lnTo>
                    <a:lnTo>
                      <a:pt x="1" y="51"/>
                    </a:lnTo>
                    <a:lnTo>
                      <a:pt x="3" y="60"/>
                    </a:lnTo>
                    <a:lnTo>
                      <a:pt x="6" y="67"/>
                    </a:lnTo>
                    <a:lnTo>
                      <a:pt x="12" y="73"/>
                    </a:lnTo>
                    <a:lnTo>
                      <a:pt x="17" y="79"/>
                    </a:lnTo>
                    <a:lnTo>
                      <a:pt x="23" y="82"/>
                    </a:lnTo>
                    <a:lnTo>
                      <a:pt x="30" y="85"/>
                    </a:lnTo>
                    <a:lnTo>
                      <a:pt x="37" y="86"/>
                    </a:lnTo>
                    <a:lnTo>
                      <a:pt x="44" y="85"/>
                    </a:lnTo>
                    <a:lnTo>
                      <a:pt x="51" y="82"/>
                    </a:lnTo>
                    <a:lnTo>
                      <a:pt x="57" y="79"/>
                    </a:lnTo>
                    <a:lnTo>
                      <a:pt x="63" y="73"/>
                    </a:lnTo>
                    <a:lnTo>
                      <a:pt x="67" y="67"/>
                    </a:lnTo>
                    <a:lnTo>
                      <a:pt x="70" y="60"/>
                    </a:lnTo>
                    <a:lnTo>
                      <a:pt x="72" y="51"/>
                    </a:lnTo>
                    <a:lnTo>
                      <a:pt x="73" y="43"/>
                    </a:lnTo>
                    <a:close/>
                    <a:moveTo>
                      <a:pt x="64" y="43"/>
                    </a:moveTo>
                    <a:lnTo>
                      <a:pt x="64" y="49"/>
                    </a:lnTo>
                    <a:lnTo>
                      <a:pt x="62" y="55"/>
                    </a:lnTo>
                    <a:lnTo>
                      <a:pt x="59" y="61"/>
                    </a:lnTo>
                    <a:lnTo>
                      <a:pt x="56" y="66"/>
                    </a:lnTo>
                    <a:lnTo>
                      <a:pt x="52" y="69"/>
                    </a:lnTo>
                    <a:lnTo>
                      <a:pt x="48" y="73"/>
                    </a:lnTo>
                    <a:lnTo>
                      <a:pt x="43" y="74"/>
                    </a:lnTo>
                    <a:lnTo>
                      <a:pt x="37" y="75"/>
                    </a:lnTo>
                    <a:lnTo>
                      <a:pt x="32" y="74"/>
                    </a:lnTo>
                    <a:lnTo>
                      <a:pt x="27" y="73"/>
                    </a:lnTo>
                    <a:lnTo>
                      <a:pt x="22" y="69"/>
                    </a:lnTo>
                    <a:lnTo>
                      <a:pt x="18" y="66"/>
                    </a:lnTo>
                    <a:lnTo>
                      <a:pt x="15" y="61"/>
                    </a:lnTo>
                    <a:lnTo>
                      <a:pt x="12" y="55"/>
                    </a:lnTo>
                    <a:lnTo>
                      <a:pt x="11" y="49"/>
                    </a:lnTo>
                    <a:lnTo>
                      <a:pt x="10" y="43"/>
                    </a:lnTo>
                    <a:lnTo>
                      <a:pt x="11" y="37"/>
                    </a:lnTo>
                    <a:lnTo>
                      <a:pt x="12" y="30"/>
                    </a:lnTo>
                    <a:lnTo>
                      <a:pt x="15" y="25"/>
                    </a:lnTo>
                    <a:lnTo>
                      <a:pt x="18" y="20"/>
                    </a:lnTo>
                    <a:lnTo>
                      <a:pt x="22" y="16"/>
                    </a:lnTo>
                    <a:lnTo>
                      <a:pt x="27" y="13"/>
                    </a:lnTo>
                    <a:lnTo>
                      <a:pt x="32" y="12"/>
                    </a:lnTo>
                    <a:lnTo>
                      <a:pt x="37" y="10"/>
                    </a:lnTo>
                    <a:lnTo>
                      <a:pt x="43" y="12"/>
                    </a:lnTo>
                    <a:lnTo>
                      <a:pt x="48" y="13"/>
                    </a:lnTo>
                    <a:lnTo>
                      <a:pt x="52" y="16"/>
                    </a:lnTo>
                    <a:lnTo>
                      <a:pt x="56" y="20"/>
                    </a:lnTo>
                    <a:lnTo>
                      <a:pt x="59" y="25"/>
                    </a:lnTo>
                    <a:lnTo>
                      <a:pt x="62" y="30"/>
                    </a:lnTo>
                    <a:lnTo>
                      <a:pt x="64" y="37"/>
                    </a:lnTo>
                    <a:lnTo>
                      <a:pt x="64" y="43"/>
                    </a:lnTo>
                    <a:close/>
                  </a:path>
                </a:pathLst>
              </a:custGeom>
              <a:solidFill>
                <a:srgbClr val="FBECB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3" name="Freeform 242"/>
              <p:cNvSpPr>
                <a:spLocks noEditPoints="1"/>
              </p:cNvSpPr>
              <p:nvPr/>
            </p:nvSpPr>
            <p:spPr bwMode="auto">
              <a:xfrm>
                <a:off x="1155" y="2653"/>
                <a:ext cx="13" cy="12"/>
              </a:xfrm>
              <a:custGeom>
                <a:avLst/>
                <a:gdLst>
                  <a:gd name="T0" fmla="*/ 63 w 64"/>
                  <a:gd name="T1" fmla="*/ 32 h 76"/>
                  <a:gd name="T2" fmla="*/ 58 w 64"/>
                  <a:gd name="T3" fmla="*/ 17 h 76"/>
                  <a:gd name="T4" fmla="*/ 50 w 64"/>
                  <a:gd name="T5" fmla="*/ 8 h 76"/>
                  <a:gd name="T6" fmla="*/ 38 w 64"/>
                  <a:gd name="T7" fmla="*/ 2 h 76"/>
                  <a:gd name="T8" fmla="*/ 26 w 64"/>
                  <a:gd name="T9" fmla="*/ 2 h 76"/>
                  <a:gd name="T10" fmla="*/ 15 w 64"/>
                  <a:gd name="T11" fmla="*/ 8 h 76"/>
                  <a:gd name="T12" fmla="*/ 6 w 64"/>
                  <a:gd name="T13" fmla="*/ 17 h 76"/>
                  <a:gd name="T14" fmla="*/ 0 w 64"/>
                  <a:gd name="T15" fmla="*/ 32 h 76"/>
                  <a:gd name="T16" fmla="*/ 0 w 64"/>
                  <a:gd name="T17" fmla="*/ 46 h 76"/>
                  <a:gd name="T18" fmla="*/ 6 w 64"/>
                  <a:gd name="T19" fmla="*/ 60 h 76"/>
                  <a:gd name="T20" fmla="*/ 15 w 64"/>
                  <a:gd name="T21" fmla="*/ 70 h 76"/>
                  <a:gd name="T22" fmla="*/ 26 w 64"/>
                  <a:gd name="T23" fmla="*/ 76 h 76"/>
                  <a:gd name="T24" fmla="*/ 38 w 64"/>
                  <a:gd name="T25" fmla="*/ 76 h 76"/>
                  <a:gd name="T26" fmla="*/ 50 w 64"/>
                  <a:gd name="T27" fmla="*/ 70 h 76"/>
                  <a:gd name="T28" fmla="*/ 58 w 64"/>
                  <a:gd name="T29" fmla="*/ 60 h 76"/>
                  <a:gd name="T30" fmla="*/ 63 w 64"/>
                  <a:gd name="T31" fmla="*/ 46 h 76"/>
                  <a:gd name="T32" fmla="*/ 55 w 64"/>
                  <a:gd name="T33" fmla="*/ 39 h 76"/>
                  <a:gd name="T34" fmla="*/ 53 w 64"/>
                  <a:gd name="T35" fmla="*/ 50 h 76"/>
                  <a:gd name="T36" fmla="*/ 48 w 64"/>
                  <a:gd name="T37" fmla="*/ 58 h 76"/>
                  <a:gd name="T38" fmla="*/ 41 w 64"/>
                  <a:gd name="T39" fmla="*/ 64 h 76"/>
                  <a:gd name="T40" fmla="*/ 32 w 64"/>
                  <a:gd name="T41" fmla="*/ 65 h 76"/>
                  <a:gd name="T42" fmla="*/ 23 w 64"/>
                  <a:gd name="T43" fmla="*/ 64 h 76"/>
                  <a:gd name="T44" fmla="*/ 16 w 64"/>
                  <a:gd name="T45" fmla="*/ 58 h 76"/>
                  <a:gd name="T46" fmla="*/ 11 w 64"/>
                  <a:gd name="T47" fmla="*/ 50 h 76"/>
                  <a:gd name="T48" fmla="*/ 10 w 64"/>
                  <a:gd name="T49" fmla="*/ 39 h 76"/>
                  <a:gd name="T50" fmla="*/ 11 w 64"/>
                  <a:gd name="T51" fmla="*/ 28 h 76"/>
                  <a:gd name="T52" fmla="*/ 16 w 64"/>
                  <a:gd name="T53" fmla="*/ 20 h 76"/>
                  <a:gd name="T54" fmla="*/ 23 w 64"/>
                  <a:gd name="T55" fmla="*/ 14 h 76"/>
                  <a:gd name="T56" fmla="*/ 32 w 64"/>
                  <a:gd name="T57" fmla="*/ 11 h 76"/>
                  <a:gd name="T58" fmla="*/ 41 w 64"/>
                  <a:gd name="T59" fmla="*/ 14 h 76"/>
                  <a:gd name="T60" fmla="*/ 48 w 64"/>
                  <a:gd name="T61" fmla="*/ 20 h 76"/>
                  <a:gd name="T62" fmla="*/ 53 w 64"/>
                  <a:gd name="T63" fmla="*/ 28 h 76"/>
                  <a:gd name="T64" fmla="*/ 55 w 64"/>
                  <a:gd name="T65" fmla="*/ 39 h 7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64"/>
                  <a:gd name="T100" fmla="*/ 0 h 76"/>
                  <a:gd name="T101" fmla="*/ 64 w 64"/>
                  <a:gd name="T102" fmla="*/ 76 h 7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64" h="76">
                    <a:moveTo>
                      <a:pt x="64" y="39"/>
                    </a:moveTo>
                    <a:lnTo>
                      <a:pt x="63" y="32"/>
                    </a:lnTo>
                    <a:lnTo>
                      <a:pt x="61" y="24"/>
                    </a:lnTo>
                    <a:lnTo>
                      <a:pt x="58" y="17"/>
                    </a:lnTo>
                    <a:lnTo>
                      <a:pt x="54" y="12"/>
                    </a:lnTo>
                    <a:lnTo>
                      <a:pt x="50" y="8"/>
                    </a:lnTo>
                    <a:lnTo>
                      <a:pt x="44" y="4"/>
                    </a:lnTo>
                    <a:lnTo>
                      <a:pt x="38" y="2"/>
                    </a:lnTo>
                    <a:lnTo>
                      <a:pt x="32" y="0"/>
                    </a:lnTo>
                    <a:lnTo>
                      <a:pt x="26" y="2"/>
                    </a:lnTo>
                    <a:lnTo>
                      <a:pt x="20" y="4"/>
                    </a:lnTo>
                    <a:lnTo>
                      <a:pt x="15" y="8"/>
                    </a:lnTo>
                    <a:lnTo>
                      <a:pt x="10" y="12"/>
                    </a:lnTo>
                    <a:lnTo>
                      <a:pt x="6" y="17"/>
                    </a:lnTo>
                    <a:lnTo>
                      <a:pt x="2" y="24"/>
                    </a:lnTo>
                    <a:lnTo>
                      <a:pt x="0" y="32"/>
                    </a:lnTo>
                    <a:lnTo>
                      <a:pt x="0" y="39"/>
                    </a:lnTo>
                    <a:lnTo>
                      <a:pt x="0" y="46"/>
                    </a:lnTo>
                    <a:lnTo>
                      <a:pt x="2" y="53"/>
                    </a:lnTo>
                    <a:lnTo>
                      <a:pt x="6" y="60"/>
                    </a:lnTo>
                    <a:lnTo>
                      <a:pt x="10" y="65"/>
                    </a:lnTo>
                    <a:lnTo>
                      <a:pt x="15" y="70"/>
                    </a:lnTo>
                    <a:lnTo>
                      <a:pt x="20" y="74"/>
                    </a:lnTo>
                    <a:lnTo>
                      <a:pt x="26" y="76"/>
                    </a:lnTo>
                    <a:lnTo>
                      <a:pt x="32" y="76"/>
                    </a:lnTo>
                    <a:lnTo>
                      <a:pt x="38" y="76"/>
                    </a:lnTo>
                    <a:lnTo>
                      <a:pt x="44" y="74"/>
                    </a:lnTo>
                    <a:lnTo>
                      <a:pt x="50" y="70"/>
                    </a:lnTo>
                    <a:lnTo>
                      <a:pt x="54" y="65"/>
                    </a:lnTo>
                    <a:lnTo>
                      <a:pt x="58" y="60"/>
                    </a:lnTo>
                    <a:lnTo>
                      <a:pt x="61" y="53"/>
                    </a:lnTo>
                    <a:lnTo>
                      <a:pt x="63" y="46"/>
                    </a:lnTo>
                    <a:lnTo>
                      <a:pt x="64" y="39"/>
                    </a:lnTo>
                    <a:close/>
                    <a:moveTo>
                      <a:pt x="55" y="39"/>
                    </a:moveTo>
                    <a:lnTo>
                      <a:pt x="54" y="45"/>
                    </a:lnTo>
                    <a:lnTo>
                      <a:pt x="53" y="50"/>
                    </a:lnTo>
                    <a:lnTo>
                      <a:pt x="51" y="54"/>
                    </a:lnTo>
                    <a:lnTo>
                      <a:pt x="48" y="58"/>
                    </a:lnTo>
                    <a:lnTo>
                      <a:pt x="45" y="62"/>
                    </a:lnTo>
                    <a:lnTo>
                      <a:pt x="41" y="64"/>
                    </a:lnTo>
                    <a:lnTo>
                      <a:pt x="37" y="65"/>
                    </a:lnTo>
                    <a:lnTo>
                      <a:pt x="32" y="65"/>
                    </a:lnTo>
                    <a:lnTo>
                      <a:pt x="28" y="65"/>
                    </a:lnTo>
                    <a:lnTo>
                      <a:pt x="23" y="64"/>
                    </a:lnTo>
                    <a:lnTo>
                      <a:pt x="20" y="62"/>
                    </a:lnTo>
                    <a:lnTo>
                      <a:pt x="16" y="58"/>
                    </a:lnTo>
                    <a:lnTo>
                      <a:pt x="13" y="54"/>
                    </a:lnTo>
                    <a:lnTo>
                      <a:pt x="11" y="50"/>
                    </a:lnTo>
                    <a:lnTo>
                      <a:pt x="10" y="45"/>
                    </a:lnTo>
                    <a:lnTo>
                      <a:pt x="10" y="39"/>
                    </a:lnTo>
                    <a:lnTo>
                      <a:pt x="10" y="33"/>
                    </a:lnTo>
                    <a:lnTo>
                      <a:pt x="11" y="28"/>
                    </a:lnTo>
                    <a:lnTo>
                      <a:pt x="13" y="23"/>
                    </a:lnTo>
                    <a:lnTo>
                      <a:pt x="16" y="20"/>
                    </a:lnTo>
                    <a:lnTo>
                      <a:pt x="20" y="16"/>
                    </a:lnTo>
                    <a:lnTo>
                      <a:pt x="23" y="14"/>
                    </a:lnTo>
                    <a:lnTo>
                      <a:pt x="28" y="12"/>
                    </a:lnTo>
                    <a:lnTo>
                      <a:pt x="32" y="11"/>
                    </a:lnTo>
                    <a:lnTo>
                      <a:pt x="37" y="12"/>
                    </a:lnTo>
                    <a:lnTo>
                      <a:pt x="41" y="14"/>
                    </a:lnTo>
                    <a:lnTo>
                      <a:pt x="45" y="16"/>
                    </a:lnTo>
                    <a:lnTo>
                      <a:pt x="48" y="20"/>
                    </a:lnTo>
                    <a:lnTo>
                      <a:pt x="51" y="23"/>
                    </a:lnTo>
                    <a:lnTo>
                      <a:pt x="53" y="28"/>
                    </a:lnTo>
                    <a:lnTo>
                      <a:pt x="54" y="33"/>
                    </a:lnTo>
                    <a:lnTo>
                      <a:pt x="55" y="39"/>
                    </a:lnTo>
                    <a:close/>
                  </a:path>
                </a:pathLst>
              </a:custGeom>
              <a:solidFill>
                <a:srgbClr val="FCEFB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4" name="Freeform 243"/>
              <p:cNvSpPr>
                <a:spLocks noEditPoints="1"/>
              </p:cNvSpPr>
              <p:nvPr/>
            </p:nvSpPr>
            <p:spPr bwMode="auto">
              <a:xfrm>
                <a:off x="1156" y="2654"/>
                <a:ext cx="11" cy="11"/>
              </a:xfrm>
              <a:custGeom>
                <a:avLst/>
                <a:gdLst>
                  <a:gd name="T0" fmla="*/ 54 w 54"/>
                  <a:gd name="T1" fmla="*/ 27 h 65"/>
                  <a:gd name="T2" fmla="*/ 49 w 54"/>
                  <a:gd name="T3" fmla="*/ 15 h 65"/>
                  <a:gd name="T4" fmla="*/ 42 w 54"/>
                  <a:gd name="T5" fmla="*/ 6 h 65"/>
                  <a:gd name="T6" fmla="*/ 33 w 54"/>
                  <a:gd name="T7" fmla="*/ 2 h 65"/>
                  <a:gd name="T8" fmla="*/ 22 w 54"/>
                  <a:gd name="T9" fmla="*/ 2 h 65"/>
                  <a:gd name="T10" fmla="*/ 12 w 54"/>
                  <a:gd name="T11" fmla="*/ 6 h 65"/>
                  <a:gd name="T12" fmla="*/ 5 w 54"/>
                  <a:gd name="T13" fmla="*/ 15 h 65"/>
                  <a:gd name="T14" fmla="*/ 1 w 54"/>
                  <a:gd name="T15" fmla="*/ 27 h 65"/>
                  <a:gd name="T16" fmla="*/ 1 w 54"/>
                  <a:gd name="T17" fmla="*/ 39 h 65"/>
                  <a:gd name="T18" fmla="*/ 5 w 54"/>
                  <a:gd name="T19" fmla="*/ 51 h 65"/>
                  <a:gd name="T20" fmla="*/ 12 w 54"/>
                  <a:gd name="T21" fmla="*/ 59 h 65"/>
                  <a:gd name="T22" fmla="*/ 22 w 54"/>
                  <a:gd name="T23" fmla="*/ 64 h 65"/>
                  <a:gd name="T24" fmla="*/ 33 w 54"/>
                  <a:gd name="T25" fmla="*/ 64 h 65"/>
                  <a:gd name="T26" fmla="*/ 42 w 54"/>
                  <a:gd name="T27" fmla="*/ 59 h 65"/>
                  <a:gd name="T28" fmla="*/ 49 w 54"/>
                  <a:gd name="T29" fmla="*/ 51 h 65"/>
                  <a:gd name="T30" fmla="*/ 54 w 54"/>
                  <a:gd name="T31" fmla="*/ 39 h 65"/>
                  <a:gd name="T32" fmla="*/ 45 w 54"/>
                  <a:gd name="T33" fmla="*/ 33 h 65"/>
                  <a:gd name="T34" fmla="*/ 44 w 54"/>
                  <a:gd name="T35" fmla="*/ 41 h 65"/>
                  <a:gd name="T36" fmla="*/ 40 w 54"/>
                  <a:gd name="T37" fmla="*/ 48 h 65"/>
                  <a:gd name="T38" fmla="*/ 34 w 54"/>
                  <a:gd name="T39" fmla="*/ 53 h 65"/>
                  <a:gd name="T40" fmla="*/ 27 w 54"/>
                  <a:gd name="T41" fmla="*/ 54 h 65"/>
                  <a:gd name="T42" fmla="*/ 20 w 54"/>
                  <a:gd name="T43" fmla="*/ 53 h 65"/>
                  <a:gd name="T44" fmla="*/ 14 w 54"/>
                  <a:gd name="T45" fmla="*/ 48 h 65"/>
                  <a:gd name="T46" fmla="*/ 11 w 54"/>
                  <a:gd name="T47" fmla="*/ 41 h 65"/>
                  <a:gd name="T48" fmla="*/ 9 w 54"/>
                  <a:gd name="T49" fmla="*/ 33 h 65"/>
                  <a:gd name="T50" fmla="*/ 11 w 54"/>
                  <a:gd name="T51" fmla="*/ 24 h 65"/>
                  <a:gd name="T52" fmla="*/ 14 w 54"/>
                  <a:gd name="T53" fmla="*/ 17 h 65"/>
                  <a:gd name="T54" fmla="*/ 20 w 54"/>
                  <a:gd name="T55" fmla="*/ 12 h 65"/>
                  <a:gd name="T56" fmla="*/ 27 w 54"/>
                  <a:gd name="T57" fmla="*/ 11 h 65"/>
                  <a:gd name="T58" fmla="*/ 34 w 54"/>
                  <a:gd name="T59" fmla="*/ 12 h 65"/>
                  <a:gd name="T60" fmla="*/ 40 w 54"/>
                  <a:gd name="T61" fmla="*/ 17 h 65"/>
                  <a:gd name="T62" fmla="*/ 44 w 54"/>
                  <a:gd name="T63" fmla="*/ 24 h 65"/>
                  <a:gd name="T64" fmla="*/ 45 w 54"/>
                  <a:gd name="T65" fmla="*/ 33 h 65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54"/>
                  <a:gd name="T100" fmla="*/ 0 h 65"/>
                  <a:gd name="T101" fmla="*/ 54 w 54"/>
                  <a:gd name="T102" fmla="*/ 65 h 65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54" h="65">
                    <a:moveTo>
                      <a:pt x="54" y="33"/>
                    </a:moveTo>
                    <a:lnTo>
                      <a:pt x="54" y="27"/>
                    </a:lnTo>
                    <a:lnTo>
                      <a:pt x="52" y="20"/>
                    </a:lnTo>
                    <a:lnTo>
                      <a:pt x="49" y="15"/>
                    </a:lnTo>
                    <a:lnTo>
                      <a:pt x="46" y="10"/>
                    </a:lnTo>
                    <a:lnTo>
                      <a:pt x="42" y="6"/>
                    </a:lnTo>
                    <a:lnTo>
                      <a:pt x="38" y="3"/>
                    </a:lnTo>
                    <a:lnTo>
                      <a:pt x="33" y="2"/>
                    </a:lnTo>
                    <a:lnTo>
                      <a:pt x="27" y="0"/>
                    </a:lnTo>
                    <a:lnTo>
                      <a:pt x="22" y="2"/>
                    </a:lnTo>
                    <a:lnTo>
                      <a:pt x="17" y="3"/>
                    </a:lnTo>
                    <a:lnTo>
                      <a:pt x="12" y="6"/>
                    </a:lnTo>
                    <a:lnTo>
                      <a:pt x="8" y="10"/>
                    </a:lnTo>
                    <a:lnTo>
                      <a:pt x="5" y="15"/>
                    </a:lnTo>
                    <a:lnTo>
                      <a:pt x="2" y="20"/>
                    </a:lnTo>
                    <a:lnTo>
                      <a:pt x="1" y="27"/>
                    </a:lnTo>
                    <a:lnTo>
                      <a:pt x="0" y="33"/>
                    </a:lnTo>
                    <a:lnTo>
                      <a:pt x="1" y="39"/>
                    </a:lnTo>
                    <a:lnTo>
                      <a:pt x="2" y="45"/>
                    </a:lnTo>
                    <a:lnTo>
                      <a:pt x="5" y="51"/>
                    </a:lnTo>
                    <a:lnTo>
                      <a:pt x="8" y="56"/>
                    </a:lnTo>
                    <a:lnTo>
                      <a:pt x="12" y="59"/>
                    </a:lnTo>
                    <a:lnTo>
                      <a:pt x="17" y="63"/>
                    </a:lnTo>
                    <a:lnTo>
                      <a:pt x="22" y="64"/>
                    </a:lnTo>
                    <a:lnTo>
                      <a:pt x="27" y="65"/>
                    </a:lnTo>
                    <a:lnTo>
                      <a:pt x="33" y="64"/>
                    </a:lnTo>
                    <a:lnTo>
                      <a:pt x="38" y="63"/>
                    </a:lnTo>
                    <a:lnTo>
                      <a:pt x="42" y="59"/>
                    </a:lnTo>
                    <a:lnTo>
                      <a:pt x="46" y="56"/>
                    </a:lnTo>
                    <a:lnTo>
                      <a:pt x="49" y="51"/>
                    </a:lnTo>
                    <a:lnTo>
                      <a:pt x="52" y="45"/>
                    </a:lnTo>
                    <a:lnTo>
                      <a:pt x="54" y="39"/>
                    </a:lnTo>
                    <a:lnTo>
                      <a:pt x="54" y="33"/>
                    </a:lnTo>
                    <a:close/>
                    <a:moveTo>
                      <a:pt x="45" y="33"/>
                    </a:moveTo>
                    <a:lnTo>
                      <a:pt x="45" y="38"/>
                    </a:lnTo>
                    <a:lnTo>
                      <a:pt x="44" y="41"/>
                    </a:lnTo>
                    <a:lnTo>
                      <a:pt x="42" y="45"/>
                    </a:lnTo>
                    <a:lnTo>
                      <a:pt x="40" y="48"/>
                    </a:lnTo>
                    <a:lnTo>
                      <a:pt x="37" y="51"/>
                    </a:lnTo>
                    <a:lnTo>
                      <a:pt x="34" y="53"/>
                    </a:lnTo>
                    <a:lnTo>
                      <a:pt x="31" y="54"/>
                    </a:lnTo>
                    <a:lnTo>
                      <a:pt x="27" y="54"/>
                    </a:lnTo>
                    <a:lnTo>
                      <a:pt x="23" y="54"/>
                    </a:lnTo>
                    <a:lnTo>
                      <a:pt x="20" y="53"/>
                    </a:lnTo>
                    <a:lnTo>
                      <a:pt x="17" y="51"/>
                    </a:lnTo>
                    <a:lnTo>
                      <a:pt x="14" y="48"/>
                    </a:lnTo>
                    <a:lnTo>
                      <a:pt x="12" y="45"/>
                    </a:lnTo>
                    <a:lnTo>
                      <a:pt x="11" y="41"/>
                    </a:lnTo>
                    <a:lnTo>
                      <a:pt x="9" y="38"/>
                    </a:lnTo>
                    <a:lnTo>
                      <a:pt x="9" y="33"/>
                    </a:lnTo>
                    <a:lnTo>
                      <a:pt x="9" y="28"/>
                    </a:lnTo>
                    <a:lnTo>
                      <a:pt x="11" y="24"/>
                    </a:lnTo>
                    <a:lnTo>
                      <a:pt x="12" y="21"/>
                    </a:lnTo>
                    <a:lnTo>
                      <a:pt x="14" y="17"/>
                    </a:lnTo>
                    <a:lnTo>
                      <a:pt x="17" y="15"/>
                    </a:lnTo>
                    <a:lnTo>
                      <a:pt x="20" y="12"/>
                    </a:lnTo>
                    <a:lnTo>
                      <a:pt x="23" y="11"/>
                    </a:lnTo>
                    <a:lnTo>
                      <a:pt x="27" y="11"/>
                    </a:lnTo>
                    <a:lnTo>
                      <a:pt x="31" y="11"/>
                    </a:lnTo>
                    <a:lnTo>
                      <a:pt x="34" y="12"/>
                    </a:lnTo>
                    <a:lnTo>
                      <a:pt x="37" y="15"/>
                    </a:lnTo>
                    <a:lnTo>
                      <a:pt x="40" y="17"/>
                    </a:lnTo>
                    <a:lnTo>
                      <a:pt x="42" y="21"/>
                    </a:lnTo>
                    <a:lnTo>
                      <a:pt x="44" y="24"/>
                    </a:lnTo>
                    <a:lnTo>
                      <a:pt x="45" y="28"/>
                    </a:lnTo>
                    <a:lnTo>
                      <a:pt x="45" y="33"/>
                    </a:lnTo>
                    <a:close/>
                  </a:path>
                </a:pathLst>
              </a:custGeom>
              <a:solidFill>
                <a:srgbClr val="FCEFB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5" name="Freeform 244"/>
              <p:cNvSpPr>
                <a:spLocks noEditPoints="1"/>
              </p:cNvSpPr>
              <p:nvPr/>
            </p:nvSpPr>
            <p:spPr bwMode="auto">
              <a:xfrm>
                <a:off x="1157" y="2655"/>
                <a:ext cx="9" cy="9"/>
              </a:xfrm>
              <a:custGeom>
                <a:avLst/>
                <a:gdLst>
                  <a:gd name="T0" fmla="*/ 44 w 45"/>
                  <a:gd name="T1" fmla="*/ 22 h 54"/>
                  <a:gd name="T2" fmla="*/ 41 w 45"/>
                  <a:gd name="T3" fmla="*/ 12 h 54"/>
                  <a:gd name="T4" fmla="*/ 35 w 45"/>
                  <a:gd name="T5" fmla="*/ 5 h 54"/>
                  <a:gd name="T6" fmla="*/ 27 w 45"/>
                  <a:gd name="T7" fmla="*/ 1 h 54"/>
                  <a:gd name="T8" fmla="*/ 18 w 45"/>
                  <a:gd name="T9" fmla="*/ 1 h 54"/>
                  <a:gd name="T10" fmla="*/ 10 w 45"/>
                  <a:gd name="T11" fmla="*/ 5 h 54"/>
                  <a:gd name="T12" fmla="*/ 3 w 45"/>
                  <a:gd name="T13" fmla="*/ 12 h 54"/>
                  <a:gd name="T14" fmla="*/ 0 w 45"/>
                  <a:gd name="T15" fmla="*/ 22 h 54"/>
                  <a:gd name="T16" fmla="*/ 0 w 45"/>
                  <a:gd name="T17" fmla="*/ 34 h 54"/>
                  <a:gd name="T18" fmla="*/ 3 w 45"/>
                  <a:gd name="T19" fmla="*/ 43 h 54"/>
                  <a:gd name="T20" fmla="*/ 10 w 45"/>
                  <a:gd name="T21" fmla="*/ 51 h 54"/>
                  <a:gd name="T22" fmla="*/ 18 w 45"/>
                  <a:gd name="T23" fmla="*/ 54 h 54"/>
                  <a:gd name="T24" fmla="*/ 27 w 45"/>
                  <a:gd name="T25" fmla="*/ 54 h 54"/>
                  <a:gd name="T26" fmla="*/ 35 w 45"/>
                  <a:gd name="T27" fmla="*/ 51 h 54"/>
                  <a:gd name="T28" fmla="*/ 41 w 45"/>
                  <a:gd name="T29" fmla="*/ 43 h 54"/>
                  <a:gd name="T30" fmla="*/ 44 w 45"/>
                  <a:gd name="T31" fmla="*/ 34 h 54"/>
                  <a:gd name="T32" fmla="*/ 36 w 45"/>
                  <a:gd name="T33" fmla="*/ 28 h 54"/>
                  <a:gd name="T34" fmla="*/ 35 w 45"/>
                  <a:gd name="T35" fmla="*/ 34 h 54"/>
                  <a:gd name="T36" fmla="*/ 32 w 45"/>
                  <a:gd name="T37" fmla="*/ 40 h 54"/>
                  <a:gd name="T38" fmla="*/ 27 w 45"/>
                  <a:gd name="T39" fmla="*/ 42 h 54"/>
                  <a:gd name="T40" fmla="*/ 22 w 45"/>
                  <a:gd name="T41" fmla="*/ 43 h 54"/>
                  <a:gd name="T42" fmla="*/ 17 w 45"/>
                  <a:gd name="T43" fmla="*/ 42 h 54"/>
                  <a:gd name="T44" fmla="*/ 13 w 45"/>
                  <a:gd name="T45" fmla="*/ 40 h 54"/>
                  <a:gd name="T46" fmla="*/ 10 w 45"/>
                  <a:gd name="T47" fmla="*/ 34 h 54"/>
                  <a:gd name="T48" fmla="*/ 9 w 45"/>
                  <a:gd name="T49" fmla="*/ 28 h 54"/>
                  <a:gd name="T50" fmla="*/ 10 w 45"/>
                  <a:gd name="T51" fmla="*/ 22 h 54"/>
                  <a:gd name="T52" fmla="*/ 13 w 45"/>
                  <a:gd name="T53" fmla="*/ 16 h 54"/>
                  <a:gd name="T54" fmla="*/ 17 w 45"/>
                  <a:gd name="T55" fmla="*/ 13 h 54"/>
                  <a:gd name="T56" fmla="*/ 22 w 45"/>
                  <a:gd name="T57" fmla="*/ 11 h 54"/>
                  <a:gd name="T58" fmla="*/ 27 w 45"/>
                  <a:gd name="T59" fmla="*/ 13 h 54"/>
                  <a:gd name="T60" fmla="*/ 32 w 45"/>
                  <a:gd name="T61" fmla="*/ 16 h 54"/>
                  <a:gd name="T62" fmla="*/ 35 w 45"/>
                  <a:gd name="T63" fmla="*/ 22 h 54"/>
                  <a:gd name="T64" fmla="*/ 36 w 45"/>
                  <a:gd name="T65" fmla="*/ 28 h 54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45"/>
                  <a:gd name="T100" fmla="*/ 0 h 54"/>
                  <a:gd name="T101" fmla="*/ 45 w 45"/>
                  <a:gd name="T102" fmla="*/ 54 h 54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45" h="54">
                    <a:moveTo>
                      <a:pt x="45" y="28"/>
                    </a:moveTo>
                    <a:lnTo>
                      <a:pt x="44" y="22"/>
                    </a:lnTo>
                    <a:lnTo>
                      <a:pt x="43" y="17"/>
                    </a:lnTo>
                    <a:lnTo>
                      <a:pt x="41" y="12"/>
                    </a:lnTo>
                    <a:lnTo>
                      <a:pt x="38" y="9"/>
                    </a:lnTo>
                    <a:lnTo>
                      <a:pt x="35" y="5"/>
                    </a:lnTo>
                    <a:lnTo>
                      <a:pt x="31" y="3"/>
                    </a:lnTo>
                    <a:lnTo>
                      <a:pt x="27" y="1"/>
                    </a:lnTo>
                    <a:lnTo>
                      <a:pt x="22" y="0"/>
                    </a:lnTo>
                    <a:lnTo>
                      <a:pt x="18" y="1"/>
                    </a:lnTo>
                    <a:lnTo>
                      <a:pt x="13" y="3"/>
                    </a:lnTo>
                    <a:lnTo>
                      <a:pt x="10" y="5"/>
                    </a:lnTo>
                    <a:lnTo>
                      <a:pt x="6" y="9"/>
                    </a:lnTo>
                    <a:lnTo>
                      <a:pt x="3" y="12"/>
                    </a:lnTo>
                    <a:lnTo>
                      <a:pt x="1" y="17"/>
                    </a:lnTo>
                    <a:lnTo>
                      <a:pt x="0" y="22"/>
                    </a:lnTo>
                    <a:lnTo>
                      <a:pt x="0" y="28"/>
                    </a:lnTo>
                    <a:lnTo>
                      <a:pt x="0" y="34"/>
                    </a:lnTo>
                    <a:lnTo>
                      <a:pt x="1" y="39"/>
                    </a:lnTo>
                    <a:lnTo>
                      <a:pt x="3" y="43"/>
                    </a:lnTo>
                    <a:lnTo>
                      <a:pt x="6" y="47"/>
                    </a:lnTo>
                    <a:lnTo>
                      <a:pt x="10" y="51"/>
                    </a:lnTo>
                    <a:lnTo>
                      <a:pt x="13" y="53"/>
                    </a:lnTo>
                    <a:lnTo>
                      <a:pt x="18" y="54"/>
                    </a:lnTo>
                    <a:lnTo>
                      <a:pt x="22" y="54"/>
                    </a:lnTo>
                    <a:lnTo>
                      <a:pt x="27" y="54"/>
                    </a:lnTo>
                    <a:lnTo>
                      <a:pt x="31" y="53"/>
                    </a:lnTo>
                    <a:lnTo>
                      <a:pt x="35" y="51"/>
                    </a:lnTo>
                    <a:lnTo>
                      <a:pt x="38" y="47"/>
                    </a:lnTo>
                    <a:lnTo>
                      <a:pt x="41" y="43"/>
                    </a:lnTo>
                    <a:lnTo>
                      <a:pt x="43" y="39"/>
                    </a:lnTo>
                    <a:lnTo>
                      <a:pt x="44" y="34"/>
                    </a:lnTo>
                    <a:lnTo>
                      <a:pt x="45" y="28"/>
                    </a:lnTo>
                    <a:close/>
                    <a:moveTo>
                      <a:pt x="36" y="28"/>
                    </a:moveTo>
                    <a:lnTo>
                      <a:pt x="35" y="31"/>
                    </a:lnTo>
                    <a:lnTo>
                      <a:pt x="35" y="34"/>
                    </a:lnTo>
                    <a:lnTo>
                      <a:pt x="33" y="37"/>
                    </a:lnTo>
                    <a:lnTo>
                      <a:pt x="32" y="40"/>
                    </a:lnTo>
                    <a:lnTo>
                      <a:pt x="30" y="41"/>
                    </a:lnTo>
                    <a:lnTo>
                      <a:pt x="27" y="42"/>
                    </a:lnTo>
                    <a:lnTo>
                      <a:pt x="25" y="43"/>
                    </a:lnTo>
                    <a:lnTo>
                      <a:pt x="22" y="43"/>
                    </a:lnTo>
                    <a:lnTo>
                      <a:pt x="19" y="43"/>
                    </a:lnTo>
                    <a:lnTo>
                      <a:pt x="17" y="42"/>
                    </a:lnTo>
                    <a:lnTo>
                      <a:pt x="15" y="41"/>
                    </a:lnTo>
                    <a:lnTo>
                      <a:pt x="13" y="40"/>
                    </a:lnTo>
                    <a:lnTo>
                      <a:pt x="11" y="37"/>
                    </a:lnTo>
                    <a:lnTo>
                      <a:pt x="10" y="34"/>
                    </a:lnTo>
                    <a:lnTo>
                      <a:pt x="9" y="31"/>
                    </a:lnTo>
                    <a:lnTo>
                      <a:pt x="9" y="28"/>
                    </a:lnTo>
                    <a:lnTo>
                      <a:pt x="9" y="24"/>
                    </a:lnTo>
                    <a:lnTo>
                      <a:pt x="10" y="22"/>
                    </a:lnTo>
                    <a:lnTo>
                      <a:pt x="11" y="18"/>
                    </a:lnTo>
                    <a:lnTo>
                      <a:pt x="13" y="16"/>
                    </a:lnTo>
                    <a:lnTo>
                      <a:pt x="15" y="15"/>
                    </a:lnTo>
                    <a:lnTo>
                      <a:pt x="17" y="13"/>
                    </a:lnTo>
                    <a:lnTo>
                      <a:pt x="19" y="12"/>
                    </a:lnTo>
                    <a:lnTo>
                      <a:pt x="22" y="11"/>
                    </a:lnTo>
                    <a:lnTo>
                      <a:pt x="25" y="12"/>
                    </a:lnTo>
                    <a:lnTo>
                      <a:pt x="27" y="13"/>
                    </a:lnTo>
                    <a:lnTo>
                      <a:pt x="30" y="15"/>
                    </a:lnTo>
                    <a:lnTo>
                      <a:pt x="32" y="16"/>
                    </a:lnTo>
                    <a:lnTo>
                      <a:pt x="33" y="18"/>
                    </a:lnTo>
                    <a:lnTo>
                      <a:pt x="35" y="22"/>
                    </a:lnTo>
                    <a:lnTo>
                      <a:pt x="35" y="24"/>
                    </a:lnTo>
                    <a:lnTo>
                      <a:pt x="36" y="28"/>
                    </a:lnTo>
                    <a:close/>
                  </a:path>
                </a:pathLst>
              </a:custGeom>
              <a:solidFill>
                <a:srgbClr val="FCF2C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6" name="Freeform 245"/>
              <p:cNvSpPr>
                <a:spLocks noEditPoints="1"/>
              </p:cNvSpPr>
              <p:nvPr/>
            </p:nvSpPr>
            <p:spPr bwMode="auto">
              <a:xfrm>
                <a:off x="1158" y="2656"/>
                <a:ext cx="7" cy="7"/>
              </a:xfrm>
              <a:custGeom>
                <a:avLst/>
                <a:gdLst>
                  <a:gd name="T0" fmla="*/ 36 w 36"/>
                  <a:gd name="T1" fmla="*/ 17 h 43"/>
                  <a:gd name="T2" fmla="*/ 33 w 36"/>
                  <a:gd name="T3" fmla="*/ 10 h 43"/>
                  <a:gd name="T4" fmla="*/ 28 w 36"/>
                  <a:gd name="T5" fmla="*/ 4 h 43"/>
                  <a:gd name="T6" fmla="*/ 22 w 36"/>
                  <a:gd name="T7" fmla="*/ 0 h 43"/>
                  <a:gd name="T8" fmla="*/ 14 w 36"/>
                  <a:gd name="T9" fmla="*/ 0 h 43"/>
                  <a:gd name="T10" fmla="*/ 8 w 36"/>
                  <a:gd name="T11" fmla="*/ 4 h 43"/>
                  <a:gd name="T12" fmla="*/ 3 w 36"/>
                  <a:gd name="T13" fmla="*/ 10 h 43"/>
                  <a:gd name="T14" fmla="*/ 0 w 36"/>
                  <a:gd name="T15" fmla="*/ 17 h 43"/>
                  <a:gd name="T16" fmla="*/ 0 w 36"/>
                  <a:gd name="T17" fmla="*/ 27 h 43"/>
                  <a:gd name="T18" fmla="*/ 3 w 36"/>
                  <a:gd name="T19" fmla="*/ 34 h 43"/>
                  <a:gd name="T20" fmla="*/ 8 w 36"/>
                  <a:gd name="T21" fmla="*/ 40 h 43"/>
                  <a:gd name="T22" fmla="*/ 14 w 36"/>
                  <a:gd name="T23" fmla="*/ 43 h 43"/>
                  <a:gd name="T24" fmla="*/ 22 w 36"/>
                  <a:gd name="T25" fmla="*/ 43 h 43"/>
                  <a:gd name="T26" fmla="*/ 28 w 36"/>
                  <a:gd name="T27" fmla="*/ 40 h 43"/>
                  <a:gd name="T28" fmla="*/ 33 w 36"/>
                  <a:gd name="T29" fmla="*/ 34 h 43"/>
                  <a:gd name="T30" fmla="*/ 36 w 36"/>
                  <a:gd name="T31" fmla="*/ 27 h 43"/>
                  <a:gd name="T32" fmla="*/ 27 w 36"/>
                  <a:gd name="T33" fmla="*/ 22 h 43"/>
                  <a:gd name="T34" fmla="*/ 26 w 36"/>
                  <a:gd name="T35" fmla="*/ 25 h 43"/>
                  <a:gd name="T36" fmla="*/ 24 w 36"/>
                  <a:gd name="T37" fmla="*/ 29 h 43"/>
                  <a:gd name="T38" fmla="*/ 22 w 36"/>
                  <a:gd name="T39" fmla="*/ 31 h 43"/>
                  <a:gd name="T40" fmla="*/ 18 w 36"/>
                  <a:gd name="T41" fmla="*/ 33 h 43"/>
                  <a:gd name="T42" fmla="*/ 15 w 36"/>
                  <a:gd name="T43" fmla="*/ 31 h 43"/>
                  <a:gd name="T44" fmla="*/ 12 w 36"/>
                  <a:gd name="T45" fmla="*/ 29 h 43"/>
                  <a:gd name="T46" fmla="*/ 10 w 36"/>
                  <a:gd name="T47" fmla="*/ 25 h 43"/>
                  <a:gd name="T48" fmla="*/ 9 w 36"/>
                  <a:gd name="T49" fmla="*/ 22 h 43"/>
                  <a:gd name="T50" fmla="*/ 10 w 36"/>
                  <a:gd name="T51" fmla="*/ 17 h 43"/>
                  <a:gd name="T52" fmla="*/ 12 w 36"/>
                  <a:gd name="T53" fmla="*/ 15 h 43"/>
                  <a:gd name="T54" fmla="*/ 15 w 36"/>
                  <a:gd name="T55" fmla="*/ 12 h 43"/>
                  <a:gd name="T56" fmla="*/ 18 w 36"/>
                  <a:gd name="T57" fmla="*/ 11 h 43"/>
                  <a:gd name="T58" fmla="*/ 22 w 36"/>
                  <a:gd name="T59" fmla="*/ 12 h 43"/>
                  <a:gd name="T60" fmla="*/ 24 w 36"/>
                  <a:gd name="T61" fmla="*/ 15 h 43"/>
                  <a:gd name="T62" fmla="*/ 26 w 36"/>
                  <a:gd name="T63" fmla="*/ 17 h 43"/>
                  <a:gd name="T64" fmla="*/ 27 w 36"/>
                  <a:gd name="T65" fmla="*/ 22 h 43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36"/>
                  <a:gd name="T100" fmla="*/ 0 h 43"/>
                  <a:gd name="T101" fmla="*/ 36 w 36"/>
                  <a:gd name="T102" fmla="*/ 43 h 43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36" h="43">
                    <a:moveTo>
                      <a:pt x="36" y="22"/>
                    </a:moveTo>
                    <a:lnTo>
                      <a:pt x="36" y="17"/>
                    </a:lnTo>
                    <a:lnTo>
                      <a:pt x="35" y="13"/>
                    </a:lnTo>
                    <a:lnTo>
                      <a:pt x="33" y="10"/>
                    </a:lnTo>
                    <a:lnTo>
                      <a:pt x="31" y="6"/>
                    </a:lnTo>
                    <a:lnTo>
                      <a:pt x="28" y="4"/>
                    </a:lnTo>
                    <a:lnTo>
                      <a:pt x="25" y="1"/>
                    </a:lnTo>
                    <a:lnTo>
                      <a:pt x="22" y="0"/>
                    </a:lnTo>
                    <a:lnTo>
                      <a:pt x="18" y="0"/>
                    </a:lnTo>
                    <a:lnTo>
                      <a:pt x="14" y="0"/>
                    </a:lnTo>
                    <a:lnTo>
                      <a:pt x="11" y="1"/>
                    </a:lnTo>
                    <a:lnTo>
                      <a:pt x="8" y="4"/>
                    </a:lnTo>
                    <a:lnTo>
                      <a:pt x="5" y="6"/>
                    </a:lnTo>
                    <a:lnTo>
                      <a:pt x="3" y="10"/>
                    </a:lnTo>
                    <a:lnTo>
                      <a:pt x="2" y="13"/>
                    </a:lnTo>
                    <a:lnTo>
                      <a:pt x="0" y="17"/>
                    </a:lnTo>
                    <a:lnTo>
                      <a:pt x="0" y="22"/>
                    </a:lnTo>
                    <a:lnTo>
                      <a:pt x="0" y="27"/>
                    </a:lnTo>
                    <a:lnTo>
                      <a:pt x="2" y="30"/>
                    </a:lnTo>
                    <a:lnTo>
                      <a:pt x="3" y="34"/>
                    </a:lnTo>
                    <a:lnTo>
                      <a:pt x="5" y="37"/>
                    </a:lnTo>
                    <a:lnTo>
                      <a:pt x="8" y="40"/>
                    </a:lnTo>
                    <a:lnTo>
                      <a:pt x="11" y="42"/>
                    </a:lnTo>
                    <a:lnTo>
                      <a:pt x="14" y="43"/>
                    </a:lnTo>
                    <a:lnTo>
                      <a:pt x="18" y="43"/>
                    </a:lnTo>
                    <a:lnTo>
                      <a:pt x="22" y="43"/>
                    </a:lnTo>
                    <a:lnTo>
                      <a:pt x="25" y="42"/>
                    </a:lnTo>
                    <a:lnTo>
                      <a:pt x="28" y="40"/>
                    </a:lnTo>
                    <a:lnTo>
                      <a:pt x="31" y="37"/>
                    </a:lnTo>
                    <a:lnTo>
                      <a:pt x="33" y="34"/>
                    </a:lnTo>
                    <a:lnTo>
                      <a:pt x="35" y="30"/>
                    </a:lnTo>
                    <a:lnTo>
                      <a:pt x="36" y="27"/>
                    </a:lnTo>
                    <a:lnTo>
                      <a:pt x="36" y="22"/>
                    </a:lnTo>
                    <a:close/>
                    <a:moveTo>
                      <a:pt x="27" y="22"/>
                    </a:moveTo>
                    <a:lnTo>
                      <a:pt x="27" y="24"/>
                    </a:lnTo>
                    <a:lnTo>
                      <a:pt x="26" y="25"/>
                    </a:lnTo>
                    <a:lnTo>
                      <a:pt x="26" y="28"/>
                    </a:lnTo>
                    <a:lnTo>
                      <a:pt x="24" y="29"/>
                    </a:lnTo>
                    <a:lnTo>
                      <a:pt x="23" y="30"/>
                    </a:lnTo>
                    <a:lnTo>
                      <a:pt x="22" y="31"/>
                    </a:lnTo>
                    <a:lnTo>
                      <a:pt x="20" y="33"/>
                    </a:lnTo>
                    <a:lnTo>
                      <a:pt x="18" y="33"/>
                    </a:lnTo>
                    <a:lnTo>
                      <a:pt x="16" y="33"/>
                    </a:lnTo>
                    <a:lnTo>
                      <a:pt x="15" y="31"/>
                    </a:lnTo>
                    <a:lnTo>
                      <a:pt x="13" y="30"/>
                    </a:lnTo>
                    <a:lnTo>
                      <a:pt x="12" y="29"/>
                    </a:lnTo>
                    <a:lnTo>
                      <a:pt x="11" y="28"/>
                    </a:lnTo>
                    <a:lnTo>
                      <a:pt x="10" y="25"/>
                    </a:lnTo>
                    <a:lnTo>
                      <a:pt x="9" y="24"/>
                    </a:lnTo>
                    <a:lnTo>
                      <a:pt x="9" y="22"/>
                    </a:lnTo>
                    <a:lnTo>
                      <a:pt x="9" y="19"/>
                    </a:lnTo>
                    <a:lnTo>
                      <a:pt x="10" y="17"/>
                    </a:lnTo>
                    <a:lnTo>
                      <a:pt x="11" y="16"/>
                    </a:lnTo>
                    <a:lnTo>
                      <a:pt x="12" y="15"/>
                    </a:lnTo>
                    <a:lnTo>
                      <a:pt x="13" y="13"/>
                    </a:lnTo>
                    <a:lnTo>
                      <a:pt x="15" y="12"/>
                    </a:lnTo>
                    <a:lnTo>
                      <a:pt x="16" y="11"/>
                    </a:lnTo>
                    <a:lnTo>
                      <a:pt x="18" y="11"/>
                    </a:lnTo>
                    <a:lnTo>
                      <a:pt x="20" y="11"/>
                    </a:lnTo>
                    <a:lnTo>
                      <a:pt x="22" y="12"/>
                    </a:lnTo>
                    <a:lnTo>
                      <a:pt x="23" y="13"/>
                    </a:lnTo>
                    <a:lnTo>
                      <a:pt x="24" y="15"/>
                    </a:lnTo>
                    <a:lnTo>
                      <a:pt x="26" y="16"/>
                    </a:lnTo>
                    <a:lnTo>
                      <a:pt x="26" y="17"/>
                    </a:lnTo>
                    <a:lnTo>
                      <a:pt x="27" y="19"/>
                    </a:lnTo>
                    <a:lnTo>
                      <a:pt x="27" y="22"/>
                    </a:lnTo>
                    <a:close/>
                  </a:path>
                </a:pathLst>
              </a:custGeom>
              <a:solidFill>
                <a:srgbClr val="FDF4C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7" name="Freeform 246"/>
              <p:cNvSpPr>
                <a:spLocks/>
              </p:cNvSpPr>
              <p:nvPr/>
            </p:nvSpPr>
            <p:spPr bwMode="auto">
              <a:xfrm>
                <a:off x="1159" y="2657"/>
                <a:ext cx="5" cy="5"/>
              </a:xfrm>
              <a:custGeom>
                <a:avLst/>
                <a:gdLst>
                  <a:gd name="T0" fmla="*/ 27 w 27"/>
                  <a:gd name="T1" fmla="*/ 17 h 32"/>
                  <a:gd name="T2" fmla="*/ 26 w 27"/>
                  <a:gd name="T3" fmla="*/ 13 h 32"/>
                  <a:gd name="T4" fmla="*/ 26 w 27"/>
                  <a:gd name="T5" fmla="*/ 11 h 32"/>
                  <a:gd name="T6" fmla="*/ 24 w 27"/>
                  <a:gd name="T7" fmla="*/ 7 h 32"/>
                  <a:gd name="T8" fmla="*/ 23 w 27"/>
                  <a:gd name="T9" fmla="*/ 5 h 32"/>
                  <a:gd name="T10" fmla="*/ 21 w 27"/>
                  <a:gd name="T11" fmla="*/ 4 h 32"/>
                  <a:gd name="T12" fmla="*/ 18 w 27"/>
                  <a:gd name="T13" fmla="*/ 2 h 32"/>
                  <a:gd name="T14" fmla="*/ 16 w 27"/>
                  <a:gd name="T15" fmla="*/ 1 h 32"/>
                  <a:gd name="T16" fmla="*/ 13 w 27"/>
                  <a:gd name="T17" fmla="*/ 0 h 32"/>
                  <a:gd name="T18" fmla="*/ 10 w 27"/>
                  <a:gd name="T19" fmla="*/ 1 h 32"/>
                  <a:gd name="T20" fmla="*/ 8 w 27"/>
                  <a:gd name="T21" fmla="*/ 2 h 32"/>
                  <a:gd name="T22" fmla="*/ 6 w 27"/>
                  <a:gd name="T23" fmla="*/ 4 h 32"/>
                  <a:gd name="T24" fmla="*/ 4 w 27"/>
                  <a:gd name="T25" fmla="*/ 5 h 32"/>
                  <a:gd name="T26" fmla="*/ 2 w 27"/>
                  <a:gd name="T27" fmla="*/ 7 h 32"/>
                  <a:gd name="T28" fmla="*/ 1 w 27"/>
                  <a:gd name="T29" fmla="*/ 11 h 32"/>
                  <a:gd name="T30" fmla="*/ 0 w 27"/>
                  <a:gd name="T31" fmla="*/ 13 h 32"/>
                  <a:gd name="T32" fmla="*/ 0 w 27"/>
                  <a:gd name="T33" fmla="*/ 17 h 32"/>
                  <a:gd name="T34" fmla="*/ 0 w 27"/>
                  <a:gd name="T35" fmla="*/ 20 h 32"/>
                  <a:gd name="T36" fmla="*/ 1 w 27"/>
                  <a:gd name="T37" fmla="*/ 23 h 32"/>
                  <a:gd name="T38" fmla="*/ 2 w 27"/>
                  <a:gd name="T39" fmla="*/ 26 h 32"/>
                  <a:gd name="T40" fmla="*/ 4 w 27"/>
                  <a:gd name="T41" fmla="*/ 29 h 32"/>
                  <a:gd name="T42" fmla="*/ 6 w 27"/>
                  <a:gd name="T43" fmla="*/ 30 h 32"/>
                  <a:gd name="T44" fmla="*/ 8 w 27"/>
                  <a:gd name="T45" fmla="*/ 31 h 32"/>
                  <a:gd name="T46" fmla="*/ 10 w 27"/>
                  <a:gd name="T47" fmla="*/ 32 h 32"/>
                  <a:gd name="T48" fmla="*/ 13 w 27"/>
                  <a:gd name="T49" fmla="*/ 32 h 32"/>
                  <a:gd name="T50" fmla="*/ 16 w 27"/>
                  <a:gd name="T51" fmla="*/ 32 h 32"/>
                  <a:gd name="T52" fmla="*/ 18 w 27"/>
                  <a:gd name="T53" fmla="*/ 31 h 32"/>
                  <a:gd name="T54" fmla="*/ 21 w 27"/>
                  <a:gd name="T55" fmla="*/ 30 h 32"/>
                  <a:gd name="T56" fmla="*/ 23 w 27"/>
                  <a:gd name="T57" fmla="*/ 29 h 32"/>
                  <a:gd name="T58" fmla="*/ 24 w 27"/>
                  <a:gd name="T59" fmla="*/ 26 h 32"/>
                  <a:gd name="T60" fmla="*/ 26 w 27"/>
                  <a:gd name="T61" fmla="*/ 23 h 32"/>
                  <a:gd name="T62" fmla="*/ 26 w 27"/>
                  <a:gd name="T63" fmla="*/ 20 h 32"/>
                  <a:gd name="T64" fmla="*/ 27 w 27"/>
                  <a:gd name="T65" fmla="*/ 17 h 32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27"/>
                  <a:gd name="T100" fmla="*/ 0 h 32"/>
                  <a:gd name="T101" fmla="*/ 27 w 27"/>
                  <a:gd name="T102" fmla="*/ 32 h 32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27" h="32">
                    <a:moveTo>
                      <a:pt x="27" y="17"/>
                    </a:moveTo>
                    <a:lnTo>
                      <a:pt x="26" y="13"/>
                    </a:lnTo>
                    <a:lnTo>
                      <a:pt x="26" y="11"/>
                    </a:lnTo>
                    <a:lnTo>
                      <a:pt x="24" y="7"/>
                    </a:lnTo>
                    <a:lnTo>
                      <a:pt x="23" y="5"/>
                    </a:lnTo>
                    <a:lnTo>
                      <a:pt x="21" y="4"/>
                    </a:lnTo>
                    <a:lnTo>
                      <a:pt x="18" y="2"/>
                    </a:lnTo>
                    <a:lnTo>
                      <a:pt x="16" y="1"/>
                    </a:lnTo>
                    <a:lnTo>
                      <a:pt x="13" y="0"/>
                    </a:lnTo>
                    <a:lnTo>
                      <a:pt x="10" y="1"/>
                    </a:lnTo>
                    <a:lnTo>
                      <a:pt x="8" y="2"/>
                    </a:lnTo>
                    <a:lnTo>
                      <a:pt x="6" y="4"/>
                    </a:lnTo>
                    <a:lnTo>
                      <a:pt x="4" y="5"/>
                    </a:lnTo>
                    <a:lnTo>
                      <a:pt x="2" y="7"/>
                    </a:lnTo>
                    <a:lnTo>
                      <a:pt x="1" y="11"/>
                    </a:lnTo>
                    <a:lnTo>
                      <a:pt x="0" y="13"/>
                    </a:lnTo>
                    <a:lnTo>
                      <a:pt x="0" y="17"/>
                    </a:lnTo>
                    <a:lnTo>
                      <a:pt x="0" y="20"/>
                    </a:lnTo>
                    <a:lnTo>
                      <a:pt x="1" y="23"/>
                    </a:lnTo>
                    <a:lnTo>
                      <a:pt x="2" y="26"/>
                    </a:lnTo>
                    <a:lnTo>
                      <a:pt x="4" y="29"/>
                    </a:lnTo>
                    <a:lnTo>
                      <a:pt x="6" y="30"/>
                    </a:lnTo>
                    <a:lnTo>
                      <a:pt x="8" y="31"/>
                    </a:lnTo>
                    <a:lnTo>
                      <a:pt x="10" y="32"/>
                    </a:lnTo>
                    <a:lnTo>
                      <a:pt x="13" y="32"/>
                    </a:lnTo>
                    <a:lnTo>
                      <a:pt x="16" y="32"/>
                    </a:lnTo>
                    <a:lnTo>
                      <a:pt x="18" y="31"/>
                    </a:lnTo>
                    <a:lnTo>
                      <a:pt x="21" y="30"/>
                    </a:lnTo>
                    <a:lnTo>
                      <a:pt x="23" y="29"/>
                    </a:lnTo>
                    <a:lnTo>
                      <a:pt x="24" y="26"/>
                    </a:lnTo>
                    <a:lnTo>
                      <a:pt x="26" y="23"/>
                    </a:lnTo>
                    <a:lnTo>
                      <a:pt x="26" y="20"/>
                    </a:lnTo>
                    <a:lnTo>
                      <a:pt x="27" y="17"/>
                    </a:lnTo>
                    <a:close/>
                  </a:path>
                </a:pathLst>
              </a:custGeom>
              <a:solidFill>
                <a:srgbClr val="FDF8C4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8" name="Freeform 247"/>
              <p:cNvSpPr>
                <a:spLocks/>
              </p:cNvSpPr>
              <p:nvPr/>
            </p:nvSpPr>
            <p:spPr bwMode="auto">
              <a:xfrm>
                <a:off x="1160" y="2658"/>
                <a:ext cx="3" cy="3"/>
              </a:xfrm>
              <a:custGeom>
                <a:avLst/>
                <a:gdLst>
                  <a:gd name="T0" fmla="*/ 18 w 18"/>
                  <a:gd name="T1" fmla="*/ 11 h 22"/>
                  <a:gd name="T2" fmla="*/ 18 w 18"/>
                  <a:gd name="T3" fmla="*/ 8 h 22"/>
                  <a:gd name="T4" fmla="*/ 17 w 18"/>
                  <a:gd name="T5" fmla="*/ 6 h 22"/>
                  <a:gd name="T6" fmla="*/ 17 w 18"/>
                  <a:gd name="T7" fmla="*/ 5 h 22"/>
                  <a:gd name="T8" fmla="*/ 15 w 18"/>
                  <a:gd name="T9" fmla="*/ 4 h 22"/>
                  <a:gd name="T10" fmla="*/ 14 w 18"/>
                  <a:gd name="T11" fmla="*/ 2 h 22"/>
                  <a:gd name="T12" fmla="*/ 13 w 18"/>
                  <a:gd name="T13" fmla="*/ 1 h 22"/>
                  <a:gd name="T14" fmla="*/ 11 w 18"/>
                  <a:gd name="T15" fmla="*/ 0 h 22"/>
                  <a:gd name="T16" fmla="*/ 9 w 18"/>
                  <a:gd name="T17" fmla="*/ 0 h 22"/>
                  <a:gd name="T18" fmla="*/ 7 w 18"/>
                  <a:gd name="T19" fmla="*/ 0 h 22"/>
                  <a:gd name="T20" fmla="*/ 6 w 18"/>
                  <a:gd name="T21" fmla="*/ 1 h 22"/>
                  <a:gd name="T22" fmla="*/ 4 w 18"/>
                  <a:gd name="T23" fmla="*/ 2 h 22"/>
                  <a:gd name="T24" fmla="*/ 3 w 18"/>
                  <a:gd name="T25" fmla="*/ 4 h 22"/>
                  <a:gd name="T26" fmla="*/ 2 w 18"/>
                  <a:gd name="T27" fmla="*/ 5 h 22"/>
                  <a:gd name="T28" fmla="*/ 1 w 18"/>
                  <a:gd name="T29" fmla="*/ 6 h 22"/>
                  <a:gd name="T30" fmla="*/ 0 w 18"/>
                  <a:gd name="T31" fmla="*/ 8 h 22"/>
                  <a:gd name="T32" fmla="*/ 0 w 18"/>
                  <a:gd name="T33" fmla="*/ 11 h 22"/>
                  <a:gd name="T34" fmla="*/ 0 w 18"/>
                  <a:gd name="T35" fmla="*/ 13 h 22"/>
                  <a:gd name="T36" fmla="*/ 1 w 18"/>
                  <a:gd name="T37" fmla="*/ 14 h 22"/>
                  <a:gd name="T38" fmla="*/ 2 w 18"/>
                  <a:gd name="T39" fmla="*/ 17 h 22"/>
                  <a:gd name="T40" fmla="*/ 3 w 18"/>
                  <a:gd name="T41" fmla="*/ 18 h 22"/>
                  <a:gd name="T42" fmla="*/ 4 w 18"/>
                  <a:gd name="T43" fmla="*/ 19 h 22"/>
                  <a:gd name="T44" fmla="*/ 6 w 18"/>
                  <a:gd name="T45" fmla="*/ 20 h 22"/>
                  <a:gd name="T46" fmla="*/ 7 w 18"/>
                  <a:gd name="T47" fmla="*/ 22 h 22"/>
                  <a:gd name="T48" fmla="*/ 9 w 18"/>
                  <a:gd name="T49" fmla="*/ 22 h 22"/>
                  <a:gd name="T50" fmla="*/ 11 w 18"/>
                  <a:gd name="T51" fmla="*/ 22 h 22"/>
                  <a:gd name="T52" fmla="*/ 13 w 18"/>
                  <a:gd name="T53" fmla="*/ 20 h 22"/>
                  <a:gd name="T54" fmla="*/ 14 w 18"/>
                  <a:gd name="T55" fmla="*/ 19 h 22"/>
                  <a:gd name="T56" fmla="*/ 15 w 18"/>
                  <a:gd name="T57" fmla="*/ 18 h 22"/>
                  <a:gd name="T58" fmla="*/ 17 w 18"/>
                  <a:gd name="T59" fmla="*/ 17 h 22"/>
                  <a:gd name="T60" fmla="*/ 17 w 18"/>
                  <a:gd name="T61" fmla="*/ 14 h 22"/>
                  <a:gd name="T62" fmla="*/ 18 w 18"/>
                  <a:gd name="T63" fmla="*/ 13 h 22"/>
                  <a:gd name="T64" fmla="*/ 18 w 18"/>
                  <a:gd name="T65" fmla="*/ 11 h 22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18"/>
                  <a:gd name="T100" fmla="*/ 0 h 22"/>
                  <a:gd name="T101" fmla="*/ 18 w 18"/>
                  <a:gd name="T102" fmla="*/ 22 h 22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18" h="22">
                    <a:moveTo>
                      <a:pt x="18" y="11"/>
                    </a:moveTo>
                    <a:lnTo>
                      <a:pt x="18" y="8"/>
                    </a:lnTo>
                    <a:lnTo>
                      <a:pt x="17" y="6"/>
                    </a:lnTo>
                    <a:lnTo>
                      <a:pt x="17" y="5"/>
                    </a:lnTo>
                    <a:lnTo>
                      <a:pt x="15" y="4"/>
                    </a:lnTo>
                    <a:lnTo>
                      <a:pt x="14" y="2"/>
                    </a:lnTo>
                    <a:lnTo>
                      <a:pt x="13" y="1"/>
                    </a:lnTo>
                    <a:lnTo>
                      <a:pt x="11" y="0"/>
                    </a:lnTo>
                    <a:lnTo>
                      <a:pt x="9" y="0"/>
                    </a:lnTo>
                    <a:lnTo>
                      <a:pt x="7" y="0"/>
                    </a:lnTo>
                    <a:lnTo>
                      <a:pt x="6" y="1"/>
                    </a:lnTo>
                    <a:lnTo>
                      <a:pt x="4" y="2"/>
                    </a:lnTo>
                    <a:lnTo>
                      <a:pt x="3" y="4"/>
                    </a:lnTo>
                    <a:lnTo>
                      <a:pt x="2" y="5"/>
                    </a:lnTo>
                    <a:lnTo>
                      <a:pt x="1" y="6"/>
                    </a:lnTo>
                    <a:lnTo>
                      <a:pt x="0" y="8"/>
                    </a:lnTo>
                    <a:lnTo>
                      <a:pt x="0" y="11"/>
                    </a:lnTo>
                    <a:lnTo>
                      <a:pt x="0" y="13"/>
                    </a:lnTo>
                    <a:lnTo>
                      <a:pt x="1" y="14"/>
                    </a:lnTo>
                    <a:lnTo>
                      <a:pt x="2" y="17"/>
                    </a:lnTo>
                    <a:lnTo>
                      <a:pt x="3" y="18"/>
                    </a:lnTo>
                    <a:lnTo>
                      <a:pt x="4" y="19"/>
                    </a:lnTo>
                    <a:lnTo>
                      <a:pt x="6" y="20"/>
                    </a:lnTo>
                    <a:lnTo>
                      <a:pt x="7" y="22"/>
                    </a:lnTo>
                    <a:lnTo>
                      <a:pt x="9" y="22"/>
                    </a:lnTo>
                    <a:lnTo>
                      <a:pt x="11" y="22"/>
                    </a:lnTo>
                    <a:lnTo>
                      <a:pt x="13" y="20"/>
                    </a:lnTo>
                    <a:lnTo>
                      <a:pt x="14" y="19"/>
                    </a:lnTo>
                    <a:lnTo>
                      <a:pt x="15" y="18"/>
                    </a:lnTo>
                    <a:lnTo>
                      <a:pt x="17" y="17"/>
                    </a:lnTo>
                    <a:lnTo>
                      <a:pt x="17" y="14"/>
                    </a:lnTo>
                    <a:lnTo>
                      <a:pt x="18" y="13"/>
                    </a:lnTo>
                    <a:lnTo>
                      <a:pt x="18" y="11"/>
                    </a:lnTo>
                    <a:close/>
                  </a:path>
                </a:pathLst>
              </a:custGeom>
              <a:solidFill>
                <a:srgbClr val="FDFAC4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9" name="Freeform 248"/>
              <p:cNvSpPr>
                <a:spLocks/>
              </p:cNvSpPr>
              <p:nvPr/>
            </p:nvSpPr>
            <p:spPr bwMode="auto">
              <a:xfrm>
                <a:off x="1161" y="2658"/>
                <a:ext cx="2" cy="2"/>
              </a:xfrm>
              <a:custGeom>
                <a:avLst/>
                <a:gdLst>
                  <a:gd name="T0" fmla="*/ 9 w 9"/>
                  <a:gd name="T1" fmla="*/ 6 h 11"/>
                  <a:gd name="T2" fmla="*/ 9 w 9"/>
                  <a:gd name="T3" fmla="*/ 5 h 11"/>
                  <a:gd name="T4" fmla="*/ 8 w 9"/>
                  <a:gd name="T5" fmla="*/ 3 h 11"/>
                  <a:gd name="T6" fmla="*/ 8 w 9"/>
                  <a:gd name="T7" fmla="*/ 2 h 11"/>
                  <a:gd name="T8" fmla="*/ 7 w 9"/>
                  <a:gd name="T9" fmla="*/ 2 h 11"/>
                  <a:gd name="T10" fmla="*/ 7 w 9"/>
                  <a:gd name="T11" fmla="*/ 1 h 11"/>
                  <a:gd name="T12" fmla="*/ 6 w 9"/>
                  <a:gd name="T13" fmla="*/ 1 h 11"/>
                  <a:gd name="T14" fmla="*/ 5 w 9"/>
                  <a:gd name="T15" fmla="*/ 1 h 11"/>
                  <a:gd name="T16" fmla="*/ 4 w 9"/>
                  <a:gd name="T17" fmla="*/ 0 h 11"/>
                  <a:gd name="T18" fmla="*/ 3 w 9"/>
                  <a:gd name="T19" fmla="*/ 1 h 11"/>
                  <a:gd name="T20" fmla="*/ 2 w 9"/>
                  <a:gd name="T21" fmla="*/ 1 h 11"/>
                  <a:gd name="T22" fmla="*/ 2 w 9"/>
                  <a:gd name="T23" fmla="*/ 1 h 11"/>
                  <a:gd name="T24" fmla="*/ 1 w 9"/>
                  <a:gd name="T25" fmla="*/ 2 h 11"/>
                  <a:gd name="T26" fmla="*/ 0 w 9"/>
                  <a:gd name="T27" fmla="*/ 2 h 11"/>
                  <a:gd name="T28" fmla="*/ 0 w 9"/>
                  <a:gd name="T29" fmla="*/ 3 h 11"/>
                  <a:gd name="T30" fmla="*/ 0 w 9"/>
                  <a:gd name="T31" fmla="*/ 5 h 11"/>
                  <a:gd name="T32" fmla="*/ 0 w 9"/>
                  <a:gd name="T33" fmla="*/ 6 h 11"/>
                  <a:gd name="T34" fmla="*/ 0 w 9"/>
                  <a:gd name="T35" fmla="*/ 7 h 11"/>
                  <a:gd name="T36" fmla="*/ 0 w 9"/>
                  <a:gd name="T37" fmla="*/ 8 h 11"/>
                  <a:gd name="T38" fmla="*/ 0 w 9"/>
                  <a:gd name="T39" fmla="*/ 8 h 11"/>
                  <a:gd name="T40" fmla="*/ 1 w 9"/>
                  <a:gd name="T41" fmla="*/ 9 h 11"/>
                  <a:gd name="T42" fmla="*/ 2 w 9"/>
                  <a:gd name="T43" fmla="*/ 11 h 11"/>
                  <a:gd name="T44" fmla="*/ 2 w 9"/>
                  <a:gd name="T45" fmla="*/ 11 h 11"/>
                  <a:gd name="T46" fmla="*/ 3 w 9"/>
                  <a:gd name="T47" fmla="*/ 11 h 11"/>
                  <a:gd name="T48" fmla="*/ 4 w 9"/>
                  <a:gd name="T49" fmla="*/ 11 h 11"/>
                  <a:gd name="T50" fmla="*/ 5 w 9"/>
                  <a:gd name="T51" fmla="*/ 11 h 11"/>
                  <a:gd name="T52" fmla="*/ 6 w 9"/>
                  <a:gd name="T53" fmla="*/ 11 h 11"/>
                  <a:gd name="T54" fmla="*/ 7 w 9"/>
                  <a:gd name="T55" fmla="*/ 11 h 11"/>
                  <a:gd name="T56" fmla="*/ 7 w 9"/>
                  <a:gd name="T57" fmla="*/ 9 h 11"/>
                  <a:gd name="T58" fmla="*/ 8 w 9"/>
                  <a:gd name="T59" fmla="*/ 8 h 11"/>
                  <a:gd name="T60" fmla="*/ 8 w 9"/>
                  <a:gd name="T61" fmla="*/ 8 h 11"/>
                  <a:gd name="T62" fmla="*/ 9 w 9"/>
                  <a:gd name="T63" fmla="*/ 7 h 11"/>
                  <a:gd name="T64" fmla="*/ 9 w 9"/>
                  <a:gd name="T65" fmla="*/ 6 h 11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9"/>
                  <a:gd name="T100" fmla="*/ 0 h 11"/>
                  <a:gd name="T101" fmla="*/ 9 w 9"/>
                  <a:gd name="T102" fmla="*/ 11 h 11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9" h="11">
                    <a:moveTo>
                      <a:pt x="9" y="6"/>
                    </a:moveTo>
                    <a:lnTo>
                      <a:pt x="9" y="5"/>
                    </a:lnTo>
                    <a:lnTo>
                      <a:pt x="8" y="3"/>
                    </a:lnTo>
                    <a:lnTo>
                      <a:pt x="8" y="2"/>
                    </a:lnTo>
                    <a:lnTo>
                      <a:pt x="7" y="2"/>
                    </a:lnTo>
                    <a:lnTo>
                      <a:pt x="7" y="1"/>
                    </a:lnTo>
                    <a:lnTo>
                      <a:pt x="6" y="1"/>
                    </a:lnTo>
                    <a:lnTo>
                      <a:pt x="5" y="1"/>
                    </a:lnTo>
                    <a:lnTo>
                      <a:pt x="4" y="0"/>
                    </a:lnTo>
                    <a:lnTo>
                      <a:pt x="3" y="1"/>
                    </a:lnTo>
                    <a:lnTo>
                      <a:pt x="2" y="1"/>
                    </a:lnTo>
                    <a:lnTo>
                      <a:pt x="1" y="2"/>
                    </a:lnTo>
                    <a:lnTo>
                      <a:pt x="0" y="2"/>
                    </a:lnTo>
                    <a:lnTo>
                      <a:pt x="0" y="3"/>
                    </a:lnTo>
                    <a:lnTo>
                      <a:pt x="0" y="5"/>
                    </a:lnTo>
                    <a:lnTo>
                      <a:pt x="0" y="6"/>
                    </a:lnTo>
                    <a:lnTo>
                      <a:pt x="0" y="7"/>
                    </a:lnTo>
                    <a:lnTo>
                      <a:pt x="0" y="8"/>
                    </a:lnTo>
                    <a:lnTo>
                      <a:pt x="1" y="9"/>
                    </a:lnTo>
                    <a:lnTo>
                      <a:pt x="2" y="11"/>
                    </a:lnTo>
                    <a:lnTo>
                      <a:pt x="3" y="11"/>
                    </a:lnTo>
                    <a:lnTo>
                      <a:pt x="4" y="11"/>
                    </a:lnTo>
                    <a:lnTo>
                      <a:pt x="5" y="11"/>
                    </a:lnTo>
                    <a:lnTo>
                      <a:pt x="6" y="11"/>
                    </a:lnTo>
                    <a:lnTo>
                      <a:pt x="7" y="11"/>
                    </a:lnTo>
                    <a:lnTo>
                      <a:pt x="7" y="9"/>
                    </a:lnTo>
                    <a:lnTo>
                      <a:pt x="8" y="8"/>
                    </a:lnTo>
                    <a:lnTo>
                      <a:pt x="9" y="7"/>
                    </a:lnTo>
                    <a:lnTo>
                      <a:pt x="9" y="6"/>
                    </a:lnTo>
                    <a:close/>
                  </a:path>
                </a:pathLst>
              </a:custGeom>
              <a:solidFill>
                <a:srgbClr val="FEFEC8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0" name="Freeform 249"/>
              <p:cNvSpPr>
                <a:spLocks/>
              </p:cNvSpPr>
              <p:nvPr/>
            </p:nvSpPr>
            <p:spPr bwMode="auto">
              <a:xfrm>
                <a:off x="1043" y="2596"/>
                <a:ext cx="44" cy="47"/>
              </a:xfrm>
              <a:custGeom>
                <a:avLst/>
                <a:gdLst>
                  <a:gd name="T0" fmla="*/ 185 w 220"/>
                  <a:gd name="T1" fmla="*/ 0 h 284"/>
                  <a:gd name="T2" fmla="*/ 0 w 220"/>
                  <a:gd name="T3" fmla="*/ 48 h 284"/>
                  <a:gd name="T4" fmla="*/ 58 w 220"/>
                  <a:gd name="T5" fmla="*/ 260 h 284"/>
                  <a:gd name="T6" fmla="*/ 94 w 220"/>
                  <a:gd name="T7" fmla="*/ 284 h 284"/>
                  <a:gd name="T8" fmla="*/ 220 w 220"/>
                  <a:gd name="T9" fmla="*/ 23 h 284"/>
                  <a:gd name="T10" fmla="*/ 185 w 220"/>
                  <a:gd name="T11" fmla="*/ 0 h 28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20"/>
                  <a:gd name="T19" fmla="*/ 0 h 284"/>
                  <a:gd name="T20" fmla="*/ 220 w 220"/>
                  <a:gd name="T21" fmla="*/ 284 h 28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20" h="284">
                    <a:moveTo>
                      <a:pt x="185" y="0"/>
                    </a:moveTo>
                    <a:lnTo>
                      <a:pt x="0" y="48"/>
                    </a:lnTo>
                    <a:lnTo>
                      <a:pt x="58" y="260"/>
                    </a:lnTo>
                    <a:lnTo>
                      <a:pt x="94" y="284"/>
                    </a:lnTo>
                    <a:lnTo>
                      <a:pt x="220" y="23"/>
                    </a:lnTo>
                    <a:lnTo>
                      <a:pt x="185" y="0"/>
                    </a:lnTo>
                    <a:close/>
                  </a:path>
                </a:pathLst>
              </a:custGeom>
              <a:solidFill>
                <a:srgbClr val="C2C2C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1" name="Freeform 250"/>
              <p:cNvSpPr>
                <a:spLocks/>
              </p:cNvSpPr>
              <p:nvPr/>
            </p:nvSpPr>
            <p:spPr bwMode="auto">
              <a:xfrm>
                <a:off x="1043" y="2596"/>
                <a:ext cx="44" cy="26"/>
              </a:xfrm>
              <a:custGeom>
                <a:avLst/>
                <a:gdLst>
                  <a:gd name="T0" fmla="*/ 186 w 222"/>
                  <a:gd name="T1" fmla="*/ 0 h 157"/>
                  <a:gd name="T2" fmla="*/ 0 w 222"/>
                  <a:gd name="T3" fmla="*/ 48 h 157"/>
                  <a:gd name="T4" fmla="*/ 157 w 222"/>
                  <a:gd name="T5" fmla="*/ 157 h 157"/>
                  <a:gd name="T6" fmla="*/ 222 w 222"/>
                  <a:gd name="T7" fmla="*/ 24 h 157"/>
                  <a:gd name="T8" fmla="*/ 186 w 222"/>
                  <a:gd name="T9" fmla="*/ 0 h 15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22"/>
                  <a:gd name="T16" fmla="*/ 0 h 157"/>
                  <a:gd name="T17" fmla="*/ 222 w 222"/>
                  <a:gd name="T18" fmla="*/ 157 h 15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22" h="157">
                    <a:moveTo>
                      <a:pt x="186" y="0"/>
                    </a:moveTo>
                    <a:lnTo>
                      <a:pt x="0" y="48"/>
                    </a:lnTo>
                    <a:lnTo>
                      <a:pt x="157" y="157"/>
                    </a:lnTo>
                    <a:lnTo>
                      <a:pt x="222" y="24"/>
                    </a:lnTo>
                    <a:lnTo>
                      <a:pt x="186" y="0"/>
                    </a:lnTo>
                    <a:close/>
                  </a:path>
                </a:pathLst>
              </a:custGeom>
              <a:solidFill>
                <a:srgbClr val="EBECE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2" name="Freeform 251"/>
              <p:cNvSpPr>
                <a:spLocks/>
              </p:cNvSpPr>
              <p:nvPr/>
            </p:nvSpPr>
            <p:spPr bwMode="auto">
              <a:xfrm>
                <a:off x="1043" y="2601"/>
                <a:ext cx="13" cy="15"/>
              </a:xfrm>
              <a:custGeom>
                <a:avLst/>
                <a:gdLst>
                  <a:gd name="T0" fmla="*/ 63 w 63"/>
                  <a:gd name="T1" fmla="*/ 0 h 89"/>
                  <a:gd name="T2" fmla="*/ 0 w 63"/>
                  <a:gd name="T3" fmla="*/ 16 h 89"/>
                  <a:gd name="T4" fmla="*/ 20 w 63"/>
                  <a:gd name="T5" fmla="*/ 89 h 89"/>
                  <a:gd name="T6" fmla="*/ 63 w 63"/>
                  <a:gd name="T7" fmla="*/ 0 h 8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63"/>
                  <a:gd name="T13" fmla="*/ 0 h 89"/>
                  <a:gd name="T14" fmla="*/ 63 w 63"/>
                  <a:gd name="T15" fmla="*/ 89 h 8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63" h="89">
                    <a:moveTo>
                      <a:pt x="63" y="0"/>
                    </a:moveTo>
                    <a:lnTo>
                      <a:pt x="0" y="16"/>
                    </a:lnTo>
                    <a:lnTo>
                      <a:pt x="20" y="89"/>
                    </a:lnTo>
                    <a:lnTo>
                      <a:pt x="63" y="0"/>
                    </a:lnTo>
                    <a:close/>
                  </a:path>
                </a:pathLst>
              </a:custGeom>
              <a:solidFill>
                <a:srgbClr val="A9A9A8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3" name="Freeform 252"/>
              <p:cNvSpPr>
                <a:spLocks/>
              </p:cNvSpPr>
              <p:nvPr/>
            </p:nvSpPr>
            <p:spPr bwMode="auto">
              <a:xfrm>
                <a:off x="1043" y="2601"/>
                <a:ext cx="13" cy="8"/>
              </a:xfrm>
              <a:custGeom>
                <a:avLst/>
                <a:gdLst>
                  <a:gd name="T0" fmla="*/ 63 w 63"/>
                  <a:gd name="T1" fmla="*/ 0 h 46"/>
                  <a:gd name="T2" fmla="*/ 0 w 63"/>
                  <a:gd name="T3" fmla="*/ 16 h 46"/>
                  <a:gd name="T4" fmla="*/ 41 w 63"/>
                  <a:gd name="T5" fmla="*/ 46 h 46"/>
                  <a:gd name="T6" fmla="*/ 63 w 63"/>
                  <a:gd name="T7" fmla="*/ 0 h 46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63"/>
                  <a:gd name="T13" fmla="*/ 0 h 46"/>
                  <a:gd name="T14" fmla="*/ 63 w 63"/>
                  <a:gd name="T15" fmla="*/ 46 h 4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63" h="46">
                    <a:moveTo>
                      <a:pt x="63" y="0"/>
                    </a:moveTo>
                    <a:lnTo>
                      <a:pt x="0" y="16"/>
                    </a:lnTo>
                    <a:lnTo>
                      <a:pt x="41" y="46"/>
                    </a:lnTo>
                    <a:lnTo>
                      <a:pt x="63" y="0"/>
                    </a:lnTo>
                    <a:close/>
                  </a:path>
                </a:pathLst>
              </a:custGeom>
              <a:solidFill>
                <a:srgbClr val="DEDDD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4" name="Freeform 253"/>
              <p:cNvSpPr>
                <a:spLocks/>
              </p:cNvSpPr>
              <p:nvPr/>
            </p:nvSpPr>
            <p:spPr bwMode="auto">
              <a:xfrm>
                <a:off x="1078" y="2596"/>
                <a:ext cx="93" cy="63"/>
              </a:xfrm>
              <a:custGeom>
                <a:avLst/>
                <a:gdLst>
                  <a:gd name="T0" fmla="*/ 8 w 463"/>
                  <a:gd name="T1" fmla="*/ 0 h 376"/>
                  <a:gd name="T2" fmla="*/ 0 w 463"/>
                  <a:gd name="T3" fmla="*/ 79 h 376"/>
                  <a:gd name="T4" fmla="*/ 432 w 463"/>
                  <a:gd name="T5" fmla="*/ 376 h 376"/>
                  <a:gd name="T6" fmla="*/ 463 w 463"/>
                  <a:gd name="T7" fmla="*/ 311 h 376"/>
                  <a:gd name="T8" fmla="*/ 8 w 463"/>
                  <a:gd name="T9" fmla="*/ 0 h 37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63"/>
                  <a:gd name="T16" fmla="*/ 0 h 376"/>
                  <a:gd name="T17" fmla="*/ 463 w 463"/>
                  <a:gd name="T18" fmla="*/ 376 h 37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63" h="376">
                    <a:moveTo>
                      <a:pt x="8" y="0"/>
                    </a:moveTo>
                    <a:lnTo>
                      <a:pt x="0" y="79"/>
                    </a:lnTo>
                    <a:lnTo>
                      <a:pt x="432" y="376"/>
                    </a:lnTo>
                    <a:lnTo>
                      <a:pt x="463" y="311"/>
                    </a:lnTo>
                    <a:lnTo>
                      <a:pt x="8" y="0"/>
                    </a:lnTo>
                    <a:close/>
                  </a:path>
                </a:pathLst>
              </a:custGeom>
              <a:solidFill>
                <a:srgbClr val="B5DC7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5" name="Freeform 254"/>
              <p:cNvSpPr>
                <a:spLocks/>
              </p:cNvSpPr>
              <p:nvPr/>
            </p:nvSpPr>
            <p:spPr bwMode="auto">
              <a:xfrm>
                <a:off x="1065" y="2609"/>
                <a:ext cx="100" cy="72"/>
              </a:xfrm>
              <a:custGeom>
                <a:avLst/>
                <a:gdLst>
                  <a:gd name="T0" fmla="*/ 69 w 501"/>
                  <a:gd name="T1" fmla="*/ 0 h 430"/>
                  <a:gd name="T2" fmla="*/ 14 w 501"/>
                  <a:gd name="T3" fmla="*/ 52 h 430"/>
                  <a:gd name="T4" fmla="*/ 0 w 501"/>
                  <a:gd name="T5" fmla="*/ 131 h 430"/>
                  <a:gd name="T6" fmla="*/ 436 w 501"/>
                  <a:gd name="T7" fmla="*/ 430 h 430"/>
                  <a:gd name="T8" fmla="*/ 501 w 501"/>
                  <a:gd name="T9" fmla="*/ 297 h 430"/>
                  <a:gd name="T10" fmla="*/ 69 w 501"/>
                  <a:gd name="T11" fmla="*/ 0 h 43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501"/>
                  <a:gd name="T19" fmla="*/ 0 h 430"/>
                  <a:gd name="T20" fmla="*/ 501 w 501"/>
                  <a:gd name="T21" fmla="*/ 430 h 430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501" h="430">
                    <a:moveTo>
                      <a:pt x="69" y="0"/>
                    </a:moveTo>
                    <a:lnTo>
                      <a:pt x="14" y="52"/>
                    </a:lnTo>
                    <a:lnTo>
                      <a:pt x="0" y="131"/>
                    </a:lnTo>
                    <a:lnTo>
                      <a:pt x="436" y="430"/>
                    </a:lnTo>
                    <a:lnTo>
                      <a:pt x="501" y="297"/>
                    </a:lnTo>
                    <a:lnTo>
                      <a:pt x="69" y="0"/>
                    </a:lnTo>
                    <a:close/>
                  </a:path>
                </a:pathLst>
              </a:custGeom>
              <a:solidFill>
                <a:srgbClr val="8DC634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6" name="Freeform 255"/>
              <p:cNvSpPr>
                <a:spLocks/>
              </p:cNvSpPr>
              <p:nvPr/>
            </p:nvSpPr>
            <p:spPr bwMode="auto">
              <a:xfrm>
                <a:off x="1055" y="2630"/>
                <a:ext cx="97" cy="61"/>
              </a:xfrm>
              <a:custGeom>
                <a:avLst/>
                <a:gdLst>
                  <a:gd name="T0" fmla="*/ 51 w 487"/>
                  <a:gd name="T1" fmla="*/ 0 h 367"/>
                  <a:gd name="T2" fmla="*/ 0 w 487"/>
                  <a:gd name="T3" fmla="*/ 55 h 367"/>
                  <a:gd name="T4" fmla="*/ 455 w 487"/>
                  <a:gd name="T5" fmla="*/ 367 h 367"/>
                  <a:gd name="T6" fmla="*/ 487 w 487"/>
                  <a:gd name="T7" fmla="*/ 301 h 367"/>
                  <a:gd name="T8" fmla="*/ 51 w 487"/>
                  <a:gd name="T9" fmla="*/ 0 h 36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87"/>
                  <a:gd name="T16" fmla="*/ 0 h 367"/>
                  <a:gd name="T17" fmla="*/ 487 w 487"/>
                  <a:gd name="T18" fmla="*/ 367 h 36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87" h="367">
                    <a:moveTo>
                      <a:pt x="51" y="0"/>
                    </a:moveTo>
                    <a:lnTo>
                      <a:pt x="0" y="55"/>
                    </a:lnTo>
                    <a:lnTo>
                      <a:pt x="455" y="367"/>
                    </a:lnTo>
                    <a:lnTo>
                      <a:pt x="487" y="301"/>
                    </a:lnTo>
                    <a:lnTo>
                      <a:pt x="51" y="0"/>
                    </a:lnTo>
                    <a:close/>
                  </a:path>
                </a:pathLst>
              </a:custGeom>
              <a:solidFill>
                <a:srgbClr val="6EAE3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7" name="Freeform 256"/>
              <p:cNvSpPr>
                <a:spLocks/>
              </p:cNvSpPr>
              <p:nvPr/>
            </p:nvSpPr>
            <p:spPr bwMode="auto">
              <a:xfrm>
                <a:off x="1143" y="2647"/>
                <a:ext cx="30" cy="45"/>
              </a:xfrm>
              <a:custGeom>
                <a:avLst/>
                <a:gdLst>
                  <a:gd name="T0" fmla="*/ 127 w 147"/>
                  <a:gd name="T1" fmla="*/ 0 h 276"/>
                  <a:gd name="T2" fmla="*/ 147 w 147"/>
                  <a:gd name="T3" fmla="*/ 14 h 276"/>
                  <a:gd name="T4" fmla="*/ 20 w 147"/>
                  <a:gd name="T5" fmla="*/ 276 h 276"/>
                  <a:gd name="T6" fmla="*/ 0 w 147"/>
                  <a:gd name="T7" fmla="*/ 263 h 276"/>
                  <a:gd name="T8" fmla="*/ 127 w 147"/>
                  <a:gd name="T9" fmla="*/ 0 h 27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47"/>
                  <a:gd name="T16" fmla="*/ 0 h 276"/>
                  <a:gd name="T17" fmla="*/ 147 w 147"/>
                  <a:gd name="T18" fmla="*/ 276 h 27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47" h="276">
                    <a:moveTo>
                      <a:pt x="127" y="0"/>
                    </a:moveTo>
                    <a:lnTo>
                      <a:pt x="147" y="14"/>
                    </a:lnTo>
                    <a:lnTo>
                      <a:pt x="20" y="276"/>
                    </a:lnTo>
                    <a:lnTo>
                      <a:pt x="0" y="263"/>
                    </a:lnTo>
                    <a:lnTo>
                      <a:pt x="127" y="0"/>
                    </a:lnTo>
                    <a:close/>
                  </a:path>
                </a:pathLst>
              </a:custGeom>
              <a:solidFill>
                <a:srgbClr val="C2C16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8" name="Freeform 257"/>
              <p:cNvSpPr>
                <a:spLocks/>
              </p:cNvSpPr>
              <p:nvPr/>
            </p:nvSpPr>
            <p:spPr bwMode="auto">
              <a:xfrm>
                <a:off x="1150" y="2647"/>
                <a:ext cx="23" cy="34"/>
              </a:xfrm>
              <a:custGeom>
                <a:avLst/>
                <a:gdLst>
                  <a:gd name="T0" fmla="*/ 94 w 114"/>
                  <a:gd name="T1" fmla="*/ 0 h 209"/>
                  <a:gd name="T2" fmla="*/ 114 w 114"/>
                  <a:gd name="T3" fmla="*/ 14 h 209"/>
                  <a:gd name="T4" fmla="*/ 20 w 114"/>
                  <a:gd name="T5" fmla="*/ 209 h 209"/>
                  <a:gd name="T6" fmla="*/ 0 w 114"/>
                  <a:gd name="T7" fmla="*/ 195 h 209"/>
                  <a:gd name="T8" fmla="*/ 94 w 114"/>
                  <a:gd name="T9" fmla="*/ 0 h 20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14"/>
                  <a:gd name="T16" fmla="*/ 0 h 209"/>
                  <a:gd name="T17" fmla="*/ 114 w 114"/>
                  <a:gd name="T18" fmla="*/ 209 h 20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14" h="209">
                    <a:moveTo>
                      <a:pt x="94" y="0"/>
                    </a:moveTo>
                    <a:lnTo>
                      <a:pt x="114" y="14"/>
                    </a:lnTo>
                    <a:lnTo>
                      <a:pt x="20" y="209"/>
                    </a:lnTo>
                    <a:lnTo>
                      <a:pt x="0" y="195"/>
                    </a:lnTo>
                    <a:lnTo>
                      <a:pt x="94" y="0"/>
                    </a:lnTo>
                    <a:close/>
                  </a:path>
                </a:pathLst>
              </a:custGeom>
              <a:solidFill>
                <a:srgbClr val="FDFC9B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9" name="Freeform 258"/>
              <p:cNvSpPr>
                <a:spLocks/>
              </p:cNvSpPr>
              <p:nvPr/>
            </p:nvSpPr>
            <p:spPr bwMode="auto">
              <a:xfrm>
                <a:off x="1162" y="2647"/>
                <a:ext cx="11" cy="13"/>
              </a:xfrm>
              <a:custGeom>
                <a:avLst/>
                <a:gdLst>
                  <a:gd name="T0" fmla="*/ 31 w 51"/>
                  <a:gd name="T1" fmla="*/ 0 h 78"/>
                  <a:gd name="T2" fmla="*/ 51 w 51"/>
                  <a:gd name="T3" fmla="*/ 14 h 78"/>
                  <a:gd name="T4" fmla="*/ 21 w 51"/>
                  <a:gd name="T5" fmla="*/ 78 h 78"/>
                  <a:gd name="T6" fmla="*/ 0 w 51"/>
                  <a:gd name="T7" fmla="*/ 65 h 78"/>
                  <a:gd name="T8" fmla="*/ 31 w 51"/>
                  <a:gd name="T9" fmla="*/ 0 h 7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1"/>
                  <a:gd name="T16" fmla="*/ 0 h 78"/>
                  <a:gd name="T17" fmla="*/ 51 w 51"/>
                  <a:gd name="T18" fmla="*/ 78 h 7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1" h="78">
                    <a:moveTo>
                      <a:pt x="31" y="0"/>
                    </a:moveTo>
                    <a:lnTo>
                      <a:pt x="51" y="14"/>
                    </a:lnTo>
                    <a:lnTo>
                      <a:pt x="21" y="78"/>
                    </a:lnTo>
                    <a:lnTo>
                      <a:pt x="0" y="65"/>
                    </a:lnTo>
                    <a:lnTo>
                      <a:pt x="31" y="0"/>
                    </a:lnTo>
                    <a:close/>
                  </a:path>
                </a:pathLst>
              </a:custGeom>
              <a:solidFill>
                <a:srgbClr val="FEFEC8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sp>
          <p:nvSpPr>
            <p:cNvPr id="6" name="Line 268"/>
            <p:cNvSpPr>
              <a:spLocks noChangeShapeType="1"/>
            </p:cNvSpPr>
            <p:nvPr/>
          </p:nvSpPr>
          <p:spPr bwMode="auto">
            <a:xfrm>
              <a:off x="2349" y="2208"/>
              <a:ext cx="3298" cy="29"/>
            </a:xfrm>
            <a:prstGeom prst="line">
              <a:avLst/>
            </a:prstGeom>
            <a:noFill/>
            <a:ln w="25400">
              <a:solidFill>
                <a:srgbClr val="C0C0C0"/>
              </a:solidFill>
              <a:prstDash val="sysDot"/>
              <a:round/>
              <a:headEnd/>
              <a:tailEnd type="oval" w="med" len="med"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7" name="Text Box 269"/>
            <p:cNvSpPr txBox="1">
              <a:spLocks noChangeArrowheads="1"/>
            </p:cNvSpPr>
            <p:nvPr/>
          </p:nvSpPr>
          <p:spPr bwMode="auto">
            <a:xfrm>
              <a:off x="2757" y="1398"/>
              <a:ext cx="2993" cy="834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lvl="0" algn="just"/>
              <a:r>
                <a:rPr lang="ru-RU" sz="2000" i="1" dirty="0" smtClean="0"/>
                <a:t>рассказать работникам о профсоюзной организации и вообще о профсоюзном  движении; о целях, задачах и направлениях профсоюзной работы;</a:t>
              </a:r>
              <a:endParaRPr lang="ru-RU" sz="2000" i="1" dirty="0" smtClean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60" name="Group 447"/>
          <p:cNvGrpSpPr>
            <a:grpSpLocks/>
          </p:cNvGrpSpPr>
          <p:nvPr/>
        </p:nvGrpSpPr>
        <p:grpSpPr bwMode="auto">
          <a:xfrm>
            <a:off x="1012604" y="2928934"/>
            <a:ext cx="7404492" cy="1331912"/>
            <a:chOff x="2197" y="1398"/>
            <a:chExt cx="3553" cy="839"/>
          </a:xfrm>
        </p:grpSpPr>
        <p:grpSp>
          <p:nvGrpSpPr>
            <p:cNvPr id="61" name="Group 259"/>
            <p:cNvGrpSpPr>
              <a:grpSpLocks/>
            </p:cNvGrpSpPr>
            <p:nvPr/>
          </p:nvGrpSpPr>
          <p:grpSpPr bwMode="auto">
            <a:xfrm rot="-4423226">
              <a:off x="2142" y="1580"/>
              <a:ext cx="407" cy="297"/>
              <a:chOff x="1043" y="2596"/>
              <a:chExt cx="142" cy="99"/>
            </a:xfrm>
          </p:grpSpPr>
          <p:sp>
            <p:nvSpPr>
              <p:cNvPr id="64" name="Freeform 207"/>
              <p:cNvSpPr>
                <a:spLocks/>
              </p:cNvSpPr>
              <p:nvPr/>
            </p:nvSpPr>
            <p:spPr bwMode="auto">
              <a:xfrm>
                <a:off x="1149" y="2693"/>
                <a:ext cx="12" cy="2"/>
              </a:xfrm>
              <a:custGeom>
                <a:avLst/>
                <a:gdLst>
                  <a:gd name="T0" fmla="*/ 63 w 63"/>
                  <a:gd name="T1" fmla="*/ 14 h 14"/>
                  <a:gd name="T2" fmla="*/ 55 w 63"/>
                  <a:gd name="T3" fmla="*/ 14 h 14"/>
                  <a:gd name="T4" fmla="*/ 48 w 63"/>
                  <a:gd name="T5" fmla="*/ 14 h 14"/>
                  <a:gd name="T6" fmla="*/ 40 w 63"/>
                  <a:gd name="T7" fmla="*/ 14 h 14"/>
                  <a:gd name="T8" fmla="*/ 31 w 63"/>
                  <a:gd name="T9" fmla="*/ 11 h 14"/>
                  <a:gd name="T10" fmla="*/ 23 w 63"/>
                  <a:gd name="T11" fmla="*/ 10 h 14"/>
                  <a:gd name="T12" fmla="*/ 16 w 63"/>
                  <a:gd name="T13" fmla="*/ 8 h 14"/>
                  <a:gd name="T14" fmla="*/ 8 w 63"/>
                  <a:gd name="T15" fmla="*/ 4 h 14"/>
                  <a:gd name="T16" fmla="*/ 0 w 63"/>
                  <a:gd name="T17" fmla="*/ 0 h 14"/>
                  <a:gd name="T18" fmla="*/ 8 w 63"/>
                  <a:gd name="T19" fmla="*/ 3 h 14"/>
                  <a:gd name="T20" fmla="*/ 15 w 63"/>
                  <a:gd name="T21" fmla="*/ 6 h 14"/>
                  <a:gd name="T22" fmla="*/ 23 w 63"/>
                  <a:gd name="T23" fmla="*/ 8 h 14"/>
                  <a:gd name="T24" fmla="*/ 30 w 63"/>
                  <a:gd name="T25" fmla="*/ 10 h 14"/>
                  <a:gd name="T26" fmla="*/ 39 w 63"/>
                  <a:gd name="T27" fmla="*/ 11 h 14"/>
                  <a:gd name="T28" fmla="*/ 47 w 63"/>
                  <a:gd name="T29" fmla="*/ 12 h 14"/>
                  <a:gd name="T30" fmla="*/ 55 w 63"/>
                  <a:gd name="T31" fmla="*/ 14 h 14"/>
                  <a:gd name="T32" fmla="*/ 63 w 63"/>
                  <a:gd name="T33" fmla="*/ 14 h 14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63"/>
                  <a:gd name="T52" fmla="*/ 0 h 14"/>
                  <a:gd name="T53" fmla="*/ 63 w 63"/>
                  <a:gd name="T54" fmla="*/ 14 h 14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63" h="14">
                    <a:moveTo>
                      <a:pt x="63" y="14"/>
                    </a:moveTo>
                    <a:lnTo>
                      <a:pt x="55" y="14"/>
                    </a:lnTo>
                    <a:lnTo>
                      <a:pt x="48" y="14"/>
                    </a:lnTo>
                    <a:lnTo>
                      <a:pt x="40" y="14"/>
                    </a:lnTo>
                    <a:lnTo>
                      <a:pt x="31" y="11"/>
                    </a:lnTo>
                    <a:lnTo>
                      <a:pt x="23" y="10"/>
                    </a:lnTo>
                    <a:lnTo>
                      <a:pt x="16" y="8"/>
                    </a:lnTo>
                    <a:lnTo>
                      <a:pt x="8" y="4"/>
                    </a:lnTo>
                    <a:lnTo>
                      <a:pt x="0" y="0"/>
                    </a:lnTo>
                    <a:lnTo>
                      <a:pt x="8" y="3"/>
                    </a:lnTo>
                    <a:lnTo>
                      <a:pt x="15" y="6"/>
                    </a:lnTo>
                    <a:lnTo>
                      <a:pt x="23" y="8"/>
                    </a:lnTo>
                    <a:lnTo>
                      <a:pt x="30" y="10"/>
                    </a:lnTo>
                    <a:lnTo>
                      <a:pt x="39" y="11"/>
                    </a:lnTo>
                    <a:lnTo>
                      <a:pt x="47" y="12"/>
                    </a:lnTo>
                    <a:lnTo>
                      <a:pt x="55" y="14"/>
                    </a:lnTo>
                    <a:lnTo>
                      <a:pt x="63" y="14"/>
                    </a:lnTo>
                    <a:close/>
                  </a:path>
                </a:pathLst>
              </a:custGeom>
              <a:solidFill>
                <a:srgbClr val="F0A78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5" name="Freeform 208"/>
              <p:cNvSpPr>
                <a:spLocks/>
              </p:cNvSpPr>
              <p:nvPr/>
            </p:nvSpPr>
            <p:spPr bwMode="auto">
              <a:xfrm>
                <a:off x="1143" y="2689"/>
                <a:ext cx="26" cy="6"/>
              </a:xfrm>
              <a:custGeom>
                <a:avLst/>
                <a:gdLst>
                  <a:gd name="T0" fmla="*/ 129 w 129"/>
                  <a:gd name="T1" fmla="*/ 28 h 38"/>
                  <a:gd name="T2" fmla="*/ 116 w 129"/>
                  <a:gd name="T3" fmla="*/ 33 h 38"/>
                  <a:gd name="T4" fmla="*/ 102 w 129"/>
                  <a:gd name="T5" fmla="*/ 36 h 38"/>
                  <a:gd name="T6" fmla="*/ 89 w 129"/>
                  <a:gd name="T7" fmla="*/ 38 h 38"/>
                  <a:gd name="T8" fmla="*/ 75 w 129"/>
                  <a:gd name="T9" fmla="*/ 38 h 38"/>
                  <a:gd name="T10" fmla="*/ 60 w 129"/>
                  <a:gd name="T11" fmla="*/ 35 h 38"/>
                  <a:gd name="T12" fmla="*/ 47 w 129"/>
                  <a:gd name="T13" fmla="*/ 32 h 38"/>
                  <a:gd name="T14" fmla="*/ 33 w 129"/>
                  <a:gd name="T15" fmla="*/ 26 h 38"/>
                  <a:gd name="T16" fmla="*/ 20 w 129"/>
                  <a:gd name="T17" fmla="*/ 18 h 38"/>
                  <a:gd name="T18" fmla="*/ 18 w 129"/>
                  <a:gd name="T19" fmla="*/ 16 h 38"/>
                  <a:gd name="T20" fmla="*/ 15 w 129"/>
                  <a:gd name="T21" fmla="*/ 14 h 38"/>
                  <a:gd name="T22" fmla="*/ 12 w 129"/>
                  <a:gd name="T23" fmla="*/ 11 h 38"/>
                  <a:gd name="T24" fmla="*/ 10 w 129"/>
                  <a:gd name="T25" fmla="*/ 10 h 38"/>
                  <a:gd name="T26" fmla="*/ 7 w 129"/>
                  <a:gd name="T27" fmla="*/ 8 h 38"/>
                  <a:gd name="T28" fmla="*/ 5 w 129"/>
                  <a:gd name="T29" fmla="*/ 5 h 38"/>
                  <a:gd name="T30" fmla="*/ 2 w 129"/>
                  <a:gd name="T31" fmla="*/ 3 h 38"/>
                  <a:gd name="T32" fmla="*/ 0 w 129"/>
                  <a:gd name="T33" fmla="*/ 0 h 38"/>
                  <a:gd name="T34" fmla="*/ 10 w 129"/>
                  <a:gd name="T35" fmla="*/ 8 h 38"/>
                  <a:gd name="T36" fmla="*/ 21 w 129"/>
                  <a:gd name="T37" fmla="*/ 14 h 38"/>
                  <a:gd name="T38" fmla="*/ 32 w 129"/>
                  <a:gd name="T39" fmla="*/ 20 h 38"/>
                  <a:gd name="T40" fmla="*/ 44 w 129"/>
                  <a:gd name="T41" fmla="*/ 23 h 38"/>
                  <a:gd name="T42" fmla="*/ 56 w 129"/>
                  <a:gd name="T43" fmla="*/ 27 h 38"/>
                  <a:gd name="T44" fmla="*/ 69 w 129"/>
                  <a:gd name="T45" fmla="*/ 30 h 38"/>
                  <a:gd name="T46" fmla="*/ 81 w 129"/>
                  <a:gd name="T47" fmla="*/ 32 h 38"/>
                  <a:gd name="T48" fmla="*/ 94 w 129"/>
                  <a:gd name="T49" fmla="*/ 33 h 38"/>
                  <a:gd name="T50" fmla="*/ 99 w 129"/>
                  <a:gd name="T51" fmla="*/ 32 h 38"/>
                  <a:gd name="T52" fmla="*/ 103 w 129"/>
                  <a:gd name="T53" fmla="*/ 32 h 38"/>
                  <a:gd name="T54" fmla="*/ 107 w 129"/>
                  <a:gd name="T55" fmla="*/ 32 h 38"/>
                  <a:gd name="T56" fmla="*/ 112 w 129"/>
                  <a:gd name="T57" fmla="*/ 32 h 38"/>
                  <a:gd name="T58" fmla="*/ 116 w 129"/>
                  <a:gd name="T59" fmla="*/ 30 h 38"/>
                  <a:gd name="T60" fmla="*/ 120 w 129"/>
                  <a:gd name="T61" fmla="*/ 30 h 38"/>
                  <a:gd name="T62" fmla="*/ 124 w 129"/>
                  <a:gd name="T63" fmla="*/ 29 h 38"/>
                  <a:gd name="T64" fmla="*/ 129 w 129"/>
                  <a:gd name="T65" fmla="*/ 28 h 38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129"/>
                  <a:gd name="T100" fmla="*/ 0 h 38"/>
                  <a:gd name="T101" fmla="*/ 129 w 129"/>
                  <a:gd name="T102" fmla="*/ 38 h 38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129" h="38">
                    <a:moveTo>
                      <a:pt x="129" y="28"/>
                    </a:moveTo>
                    <a:lnTo>
                      <a:pt x="116" y="33"/>
                    </a:lnTo>
                    <a:lnTo>
                      <a:pt x="102" y="36"/>
                    </a:lnTo>
                    <a:lnTo>
                      <a:pt x="89" y="38"/>
                    </a:lnTo>
                    <a:lnTo>
                      <a:pt x="75" y="38"/>
                    </a:lnTo>
                    <a:lnTo>
                      <a:pt x="60" y="35"/>
                    </a:lnTo>
                    <a:lnTo>
                      <a:pt x="47" y="32"/>
                    </a:lnTo>
                    <a:lnTo>
                      <a:pt x="33" y="26"/>
                    </a:lnTo>
                    <a:lnTo>
                      <a:pt x="20" y="18"/>
                    </a:lnTo>
                    <a:lnTo>
                      <a:pt x="18" y="16"/>
                    </a:lnTo>
                    <a:lnTo>
                      <a:pt x="15" y="14"/>
                    </a:lnTo>
                    <a:lnTo>
                      <a:pt x="12" y="11"/>
                    </a:lnTo>
                    <a:lnTo>
                      <a:pt x="10" y="10"/>
                    </a:lnTo>
                    <a:lnTo>
                      <a:pt x="7" y="8"/>
                    </a:lnTo>
                    <a:lnTo>
                      <a:pt x="5" y="5"/>
                    </a:lnTo>
                    <a:lnTo>
                      <a:pt x="2" y="3"/>
                    </a:lnTo>
                    <a:lnTo>
                      <a:pt x="0" y="0"/>
                    </a:lnTo>
                    <a:lnTo>
                      <a:pt x="10" y="8"/>
                    </a:lnTo>
                    <a:lnTo>
                      <a:pt x="21" y="14"/>
                    </a:lnTo>
                    <a:lnTo>
                      <a:pt x="32" y="20"/>
                    </a:lnTo>
                    <a:lnTo>
                      <a:pt x="44" y="23"/>
                    </a:lnTo>
                    <a:lnTo>
                      <a:pt x="56" y="27"/>
                    </a:lnTo>
                    <a:lnTo>
                      <a:pt x="69" y="30"/>
                    </a:lnTo>
                    <a:lnTo>
                      <a:pt x="81" y="32"/>
                    </a:lnTo>
                    <a:lnTo>
                      <a:pt x="94" y="33"/>
                    </a:lnTo>
                    <a:lnTo>
                      <a:pt x="99" y="32"/>
                    </a:lnTo>
                    <a:lnTo>
                      <a:pt x="103" y="32"/>
                    </a:lnTo>
                    <a:lnTo>
                      <a:pt x="107" y="32"/>
                    </a:lnTo>
                    <a:lnTo>
                      <a:pt x="112" y="32"/>
                    </a:lnTo>
                    <a:lnTo>
                      <a:pt x="116" y="30"/>
                    </a:lnTo>
                    <a:lnTo>
                      <a:pt x="120" y="30"/>
                    </a:lnTo>
                    <a:lnTo>
                      <a:pt x="124" y="29"/>
                    </a:lnTo>
                    <a:lnTo>
                      <a:pt x="129" y="28"/>
                    </a:lnTo>
                    <a:close/>
                  </a:path>
                </a:pathLst>
              </a:custGeom>
              <a:solidFill>
                <a:srgbClr val="F1AA8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6" name="Freeform 209"/>
              <p:cNvSpPr>
                <a:spLocks/>
              </p:cNvSpPr>
              <p:nvPr/>
            </p:nvSpPr>
            <p:spPr bwMode="auto">
              <a:xfrm>
                <a:off x="1140" y="2685"/>
                <a:ext cx="33" cy="10"/>
              </a:xfrm>
              <a:custGeom>
                <a:avLst/>
                <a:gdLst>
                  <a:gd name="T0" fmla="*/ 47 w 166"/>
                  <a:gd name="T1" fmla="*/ 45 h 59"/>
                  <a:gd name="T2" fmla="*/ 54 w 166"/>
                  <a:gd name="T3" fmla="*/ 48 h 59"/>
                  <a:gd name="T4" fmla="*/ 61 w 166"/>
                  <a:gd name="T5" fmla="*/ 51 h 59"/>
                  <a:gd name="T6" fmla="*/ 69 w 166"/>
                  <a:gd name="T7" fmla="*/ 53 h 59"/>
                  <a:gd name="T8" fmla="*/ 76 w 166"/>
                  <a:gd name="T9" fmla="*/ 55 h 59"/>
                  <a:gd name="T10" fmla="*/ 85 w 166"/>
                  <a:gd name="T11" fmla="*/ 56 h 59"/>
                  <a:gd name="T12" fmla="*/ 93 w 166"/>
                  <a:gd name="T13" fmla="*/ 57 h 59"/>
                  <a:gd name="T14" fmla="*/ 101 w 166"/>
                  <a:gd name="T15" fmla="*/ 59 h 59"/>
                  <a:gd name="T16" fmla="*/ 109 w 166"/>
                  <a:gd name="T17" fmla="*/ 59 h 59"/>
                  <a:gd name="T18" fmla="*/ 117 w 166"/>
                  <a:gd name="T19" fmla="*/ 57 h 59"/>
                  <a:gd name="T20" fmla="*/ 124 w 166"/>
                  <a:gd name="T21" fmla="*/ 56 h 59"/>
                  <a:gd name="T22" fmla="*/ 131 w 166"/>
                  <a:gd name="T23" fmla="*/ 54 h 59"/>
                  <a:gd name="T24" fmla="*/ 139 w 166"/>
                  <a:gd name="T25" fmla="*/ 51 h 59"/>
                  <a:gd name="T26" fmla="*/ 146 w 166"/>
                  <a:gd name="T27" fmla="*/ 49 h 59"/>
                  <a:gd name="T28" fmla="*/ 153 w 166"/>
                  <a:gd name="T29" fmla="*/ 45 h 59"/>
                  <a:gd name="T30" fmla="*/ 159 w 166"/>
                  <a:gd name="T31" fmla="*/ 41 h 59"/>
                  <a:gd name="T32" fmla="*/ 166 w 166"/>
                  <a:gd name="T33" fmla="*/ 37 h 59"/>
                  <a:gd name="T34" fmla="*/ 159 w 166"/>
                  <a:gd name="T35" fmla="*/ 39 h 59"/>
                  <a:gd name="T36" fmla="*/ 152 w 166"/>
                  <a:gd name="T37" fmla="*/ 42 h 59"/>
                  <a:gd name="T38" fmla="*/ 146 w 166"/>
                  <a:gd name="T39" fmla="*/ 43 h 59"/>
                  <a:gd name="T40" fmla="*/ 139 w 166"/>
                  <a:gd name="T41" fmla="*/ 45 h 59"/>
                  <a:gd name="T42" fmla="*/ 132 w 166"/>
                  <a:gd name="T43" fmla="*/ 47 h 59"/>
                  <a:gd name="T44" fmla="*/ 125 w 166"/>
                  <a:gd name="T45" fmla="*/ 47 h 59"/>
                  <a:gd name="T46" fmla="*/ 117 w 166"/>
                  <a:gd name="T47" fmla="*/ 48 h 59"/>
                  <a:gd name="T48" fmla="*/ 110 w 166"/>
                  <a:gd name="T49" fmla="*/ 48 h 59"/>
                  <a:gd name="T50" fmla="*/ 95 w 166"/>
                  <a:gd name="T51" fmla="*/ 47 h 59"/>
                  <a:gd name="T52" fmla="*/ 79 w 166"/>
                  <a:gd name="T53" fmla="*/ 44 h 59"/>
                  <a:gd name="T54" fmla="*/ 64 w 166"/>
                  <a:gd name="T55" fmla="*/ 41 h 59"/>
                  <a:gd name="T56" fmla="*/ 50 w 166"/>
                  <a:gd name="T57" fmla="*/ 36 h 59"/>
                  <a:gd name="T58" fmla="*/ 36 w 166"/>
                  <a:gd name="T59" fmla="*/ 29 h 59"/>
                  <a:gd name="T60" fmla="*/ 24 w 166"/>
                  <a:gd name="T61" fmla="*/ 20 h 59"/>
                  <a:gd name="T62" fmla="*/ 11 w 166"/>
                  <a:gd name="T63" fmla="*/ 11 h 59"/>
                  <a:gd name="T64" fmla="*/ 0 w 166"/>
                  <a:gd name="T65" fmla="*/ 0 h 59"/>
                  <a:gd name="T66" fmla="*/ 4 w 166"/>
                  <a:gd name="T67" fmla="*/ 6 h 59"/>
                  <a:gd name="T68" fmla="*/ 8 w 166"/>
                  <a:gd name="T69" fmla="*/ 12 h 59"/>
                  <a:gd name="T70" fmla="*/ 12 w 166"/>
                  <a:gd name="T71" fmla="*/ 17 h 59"/>
                  <a:gd name="T72" fmla="*/ 16 w 166"/>
                  <a:gd name="T73" fmla="*/ 21 h 59"/>
                  <a:gd name="T74" fmla="*/ 21 w 166"/>
                  <a:gd name="T75" fmla="*/ 26 h 59"/>
                  <a:gd name="T76" fmla="*/ 26 w 166"/>
                  <a:gd name="T77" fmla="*/ 31 h 59"/>
                  <a:gd name="T78" fmla="*/ 31 w 166"/>
                  <a:gd name="T79" fmla="*/ 35 h 59"/>
                  <a:gd name="T80" fmla="*/ 36 w 166"/>
                  <a:gd name="T81" fmla="*/ 39 h 59"/>
                  <a:gd name="T82" fmla="*/ 38 w 166"/>
                  <a:gd name="T83" fmla="*/ 39 h 59"/>
                  <a:gd name="T84" fmla="*/ 39 w 166"/>
                  <a:gd name="T85" fmla="*/ 41 h 59"/>
                  <a:gd name="T86" fmla="*/ 40 w 166"/>
                  <a:gd name="T87" fmla="*/ 42 h 59"/>
                  <a:gd name="T88" fmla="*/ 41 w 166"/>
                  <a:gd name="T89" fmla="*/ 42 h 59"/>
                  <a:gd name="T90" fmla="*/ 43 w 166"/>
                  <a:gd name="T91" fmla="*/ 43 h 59"/>
                  <a:gd name="T92" fmla="*/ 44 w 166"/>
                  <a:gd name="T93" fmla="*/ 44 h 59"/>
                  <a:gd name="T94" fmla="*/ 45 w 166"/>
                  <a:gd name="T95" fmla="*/ 44 h 59"/>
                  <a:gd name="T96" fmla="*/ 47 w 166"/>
                  <a:gd name="T97" fmla="*/ 45 h 59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w 166"/>
                  <a:gd name="T148" fmla="*/ 0 h 59"/>
                  <a:gd name="T149" fmla="*/ 166 w 166"/>
                  <a:gd name="T150" fmla="*/ 59 h 59"/>
                </a:gdLst>
                <a:ahLst/>
                <a:cxnLst>
                  <a:cxn ang="T98">
                    <a:pos x="T0" y="T1"/>
                  </a:cxn>
                  <a:cxn ang="T99">
                    <a:pos x="T2" y="T3"/>
                  </a:cxn>
                  <a:cxn ang="T100">
                    <a:pos x="T4" y="T5"/>
                  </a:cxn>
                  <a:cxn ang="T101">
                    <a:pos x="T6" y="T7"/>
                  </a:cxn>
                  <a:cxn ang="T102">
                    <a:pos x="T8" y="T9"/>
                  </a:cxn>
                  <a:cxn ang="T103">
                    <a:pos x="T10" y="T11"/>
                  </a:cxn>
                  <a:cxn ang="T104">
                    <a:pos x="T12" y="T13"/>
                  </a:cxn>
                  <a:cxn ang="T105">
                    <a:pos x="T14" y="T15"/>
                  </a:cxn>
                  <a:cxn ang="T106">
                    <a:pos x="T16" y="T17"/>
                  </a:cxn>
                  <a:cxn ang="T107">
                    <a:pos x="T18" y="T19"/>
                  </a:cxn>
                  <a:cxn ang="T108">
                    <a:pos x="T20" y="T21"/>
                  </a:cxn>
                  <a:cxn ang="T109">
                    <a:pos x="T22" y="T23"/>
                  </a:cxn>
                  <a:cxn ang="T110">
                    <a:pos x="T24" y="T25"/>
                  </a:cxn>
                  <a:cxn ang="T111">
                    <a:pos x="T26" y="T27"/>
                  </a:cxn>
                  <a:cxn ang="T112">
                    <a:pos x="T28" y="T29"/>
                  </a:cxn>
                  <a:cxn ang="T113">
                    <a:pos x="T30" y="T31"/>
                  </a:cxn>
                  <a:cxn ang="T114">
                    <a:pos x="T32" y="T33"/>
                  </a:cxn>
                  <a:cxn ang="T115">
                    <a:pos x="T34" y="T35"/>
                  </a:cxn>
                  <a:cxn ang="T116">
                    <a:pos x="T36" y="T37"/>
                  </a:cxn>
                  <a:cxn ang="T117">
                    <a:pos x="T38" y="T39"/>
                  </a:cxn>
                  <a:cxn ang="T118">
                    <a:pos x="T40" y="T41"/>
                  </a:cxn>
                  <a:cxn ang="T119">
                    <a:pos x="T42" y="T43"/>
                  </a:cxn>
                  <a:cxn ang="T120">
                    <a:pos x="T44" y="T45"/>
                  </a:cxn>
                  <a:cxn ang="T121">
                    <a:pos x="T46" y="T47"/>
                  </a:cxn>
                  <a:cxn ang="T122">
                    <a:pos x="T48" y="T49"/>
                  </a:cxn>
                  <a:cxn ang="T123">
                    <a:pos x="T50" y="T51"/>
                  </a:cxn>
                  <a:cxn ang="T124">
                    <a:pos x="T52" y="T53"/>
                  </a:cxn>
                  <a:cxn ang="T125">
                    <a:pos x="T54" y="T55"/>
                  </a:cxn>
                  <a:cxn ang="T126">
                    <a:pos x="T56" y="T57"/>
                  </a:cxn>
                  <a:cxn ang="T127">
                    <a:pos x="T58" y="T59"/>
                  </a:cxn>
                  <a:cxn ang="T128">
                    <a:pos x="T60" y="T61"/>
                  </a:cxn>
                  <a:cxn ang="T129">
                    <a:pos x="T62" y="T63"/>
                  </a:cxn>
                  <a:cxn ang="T130">
                    <a:pos x="T64" y="T65"/>
                  </a:cxn>
                  <a:cxn ang="T131">
                    <a:pos x="T66" y="T67"/>
                  </a:cxn>
                  <a:cxn ang="T132">
                    <a:pos x="T68" y="T69"/>
                  </a:cxn>
                  <a:cxn ang="T133">
                    <a:pos x="T70" y="T71"/>
                  </a:cxn>
                  <a:cxn ang="T134">
                    <a:pos x="T72" y="T73"/>
                  </a:cxn>
                  <a:cxn ang="T135">
                    <a:pos x="T74" y="T75"/>
                  </a:cxn>
                  <a:cxn ang="T136">
                    <a:pos x="T76" y="T77"/>
                  </a:cxn>
                  <a:cxn ang="T137">
                    <a:pos x="T78" y="T79"/>
                  </a:cxn>
                  <a:cxn ang="T138">
                    <a:pos x="T80" y="T81"/>
                  </a:cxn>
                  <a:cxn ang="T139">
                    <a:pos x="T82" y="T83"/>
                  </a:cxn>
                  <a:cxn ang="T140">
                    <a:pos x="T84" y="T85"/>
                  </a:cxn>
                  <a:cxn ang="T141">
                    <a:pos x="T86" y="T87"/>
                  </a:cxn>
                  <a:cxn ang="T142">
                    <a:pos x="T88" y="T89"/>
                  </a:cxn>
                  <a:cxn ang="T143">
                    <a:pos x="T90" y="T91"/>
                  </a:cxn>
                  <a:cxn ang="T144">
                    <a:pos x="T92" y="T93"/>
                  </a:cxn>
                  <a:cxn ang="T145">
                    <a:pos x="T94" y="T95"/>
                  </a:cxn>
                  <a:cxn ang="T146">
                    <a:pos x="T96" y="T97"/>
                  </a:cxn>
                </a:cxnLst>
                <a:rect l="T147" t="T148" r="T149" b="T150"/>
                <a:pathLst>
                  <a:path w="166" h="59">
                    <a:moveTo>
                      <a:pt x="47" y="45"/>
                    </a:moveTo>
                    <a:lnTo>
                      <a:pt x="54" y="48"/>
                    </a:lnTo>
                    <a:lnTo>
                      <a:pt x="61" y="51"/>
                    </a:lnTo>
                    <a:lnTo>
                      <a:pt x="69" y="53"/>
                    </a:lnTo>
                    <a:lnTo>
                      <a:pt x="76" y="55"/>
                    </a:lnTo>
                    <a:lnTo>
                      <a:pt x="85" y="56"/>
                    </a:lnTo>
                    <a:lnTo>
                      <a:pt x="93" y="57"/>
                    </a:lnTo>
                    <a:lnTo>
                      <a:pt x="101" y="59"/>
                    </a:lnTo>
                    <a:lnTo>
                      <a:pt x="109" y="59"/>
                    </a:lnTo>
                    <a:lnTo>
                      <a:pt x="117" y="57"/>
                    </a:lnTo>
                    <a:lnTo>
                      <a:pt x="124" y="56"/>
                    </a:lnTo>
                    <a:lnTo>
                      <a:pt x="131" y="54"/>
                    </a:lnTo>
                    <a:lnTo>
                      <a:pt x="139" y="51"/>
                    </a:lnTo>
                    <a:lnTo>
                      <a:pt x="146" y="49"/>
                    </a:lnTo>
                    <a:lnTo>
                      <a:pt x="153" y="45"/>
                    </a:lnTo>
                    <a:lnTo>
                      <a:pt x="159" y="41"/>
                    </a:lnTo>
                    <a:lnTo>
                      <a:pt x="166" y="37"/>
                    </a:lnTo>
                    <a:lnTo>
                      <a:pt x="159" y="39"/>
                    </a:lnTo>
                    <a:lnTo>
                      <a:pt x="152" y="42"/>
                    </a:lnTo>
                    <a:lnTo>
                      <a:pt x="146" y="43"/>
                    </a:lnTo>
                    <a:lnTo>
                      <a:pt x="139" y="45"/>
                    </a:lnTo>
                    <a:lnTo>
                      <a:pt x="132" y="47"/>
                    </a:lnTo>
                    <a:lnTo>
                      <a:pt x="125" y="47"/>
                    </a:lnTo>
                    <a:lnTo>
                      <a:pt x="117" y="48"/>
                    </a:lnTo>
                    <a:lnTo>
                      <a:pt x="110" y="48"/>
                    </a:lnTo>
                    <a:lnTo>
                      <a:pt x="95" y="47"/>
                    </a:lnTo>
                    <a:lnTo>
                      <a:pt x="79" y="44"/>
                    </a:lnTo>
                    <a:lnTo>
                      <a:pt x="64" y="41"/>
                    </a:lnTo>
                    <a:lnTo>
                      <a:pt x="50" y="36"/>
                    </a:lnTo>
                    <a:lnTo>
                      <a:pt x="36" y="29"/>
                    </a:lnTo>
                    <a:lnTo>
                      <a:pt x="24" y="20"/>
                    </a:lnTo>
                    <a:lnTo>
                      <a:pt x="11" y="11"/>
                    </a:lnTo>
                    <a:lnTo>
                      <a:pt x="0" y="0"/>
                    </a:lnTo>
                    <a:lnTo>
                      <a:pt x="4" y="6"/>
                    </a:lnTo>
                    <a:lnTo>
                      <a:pt x="8" y="12"/>
                    </a:lnTo>
                    <a:lnTo>
                      <a:pt x="12" y="17"/>
                    </a:lnTo>
                    <a:lnTo>
                      <a:pt x="16" y="21"/>
                    </a:lnTo>
                    <a:lnTo>
                      <a:pt x="21" y="26"/>
                    </a:lnTo>
                    <a:lnTo>
                      <a:pt x="26" y="31"/>
                    </a:lnTo>
                    <a:lnTo>
                      <a:pt x="31" y="35"/>
                    </a:lnTo>
                    <a:lnTo>
                      <a:pt x="36" y="39"/>
                    </a:lnTo>
                    <a:lnTo>
                      <a:pt x="38" y="39"/>
                    </a:lnTo>
                    <a:lnTo>
                      <a:pt x="39" y="41"/>
                    </a:lnTo>
                    <a:lnTo>
                      <a:pt x="40" y="42"/>
                    </a:lnTo>
                    <a:lnTo>
                      <a:pt x="41" y="42"/>
                    </a:lnTo>
                    <a:lnTo>
                      <a:pt x="43" y="43"/>
                    </a:lnTo>
                    <a:lnTo>
                      <a:pt x="44" y="44"/>
                    </a:lnTo>
                    <a:lnTo>
                      <a:pt x="45" y="44"/>
                    </a:lnTo>
                    <a:lnTo>
                      <a:pt x="47" y="45"/>
                    </a:lnTo>
                    <a:close/>
                  </a:path>
                </a:pathLst>
              </a:custGeom>
              <a:solidFill>
                <a:srgbClr val="F1AB8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7" name="Freeform 210"/>
              <p:cNvSpPr>
                <a:spLocks/>
              </p:cNvSpPr>
              <p:nvPr/>
            </p:nvSpPr>
            <p:spPr bwMode="auto">
              <a:xfrm>
                <a:off x="1138" y="2682"/>
                <a:ext cx="38" cy="12"/>
              </a:xfrm>
              <a:custGeom>
                <a:avLst/>
                <a:gdLst>
                  <a:gd name="T0" fmla="*/ 26 w 191"/>
                  <a:gd name="T1" fmla="*/ 39 h 72"/>
                  <a:gd name="T2" fmla="*/ 36 w 191"/>
                  <a:gd name="T3" fmla="*/ 47 h 72"/>
                  <a:gd name="T4" fmla="*/ 47 w 191"/>
                  <a:gd name="T5" fmla="*/ 53 h 72"/>
                  <a:gd name="T6" fmla="*/ 58 w 191"/>
                  <a:gd name="T7" fmla="*/ 59 h 72"/>
                  <a:gd name="T8" fmla="*/ 70 w 191"/>
                  <a:gd name="T9" fmla="*/ 62 h 72"/>
                  <a:gd name="T10" fmla="*/ 82 w 191"/>
                  <a:gd name="T11" fmla="*/ 66 h 72"/>
                  <a:gd name="T12" fmla="*/ 95 w 191"/>
                  <a:gd name="T13" fmla="*/ 69 h 72"/>
                  <a:gd name="T14" fmla="*/ 107 w 191"/>
                  <a:gd name="T15" fmla="*/ 71 h 72"/>
                  <a:gd name="T16" fmla="*/ 120 w 191"/>
                  <a:gd name="T17" fmla="*/ 72 h 72"/>
                  <a:gd name="T18" fmla="*/ 125 w 191"/>
                  <a:gd name="T19" fmla="*/ 71 h 72"/>
                  <a:gd name="T20" fmla="*/ 129 w 191"/>
                  <a:gd name="T21" fmla="*/ 71 h 72"/>
                  <a:gd name="T22" fmla="*/ 133 w 191"/>
                  <a:gd name="T23" fmla="*/ 71 h 72"/>
                  <a:gd name="T24" fmla="*/ 138 w 191"/>
                  <a:gd name="T25" fmla="*/ 71 h 72"/>
                  <a:gd name="T26" fmla="*/ 142 w 191"/>
                  <a:gd name="T27" fmla="*/ 69 h 72"/>
                  <a:gd name="T28" fmla="*/ 146 w 191"/>
                  <a:gd name="T29" fmla="*/ 69 h 72"/>
                  <a:gd name="T30" fmla="*/ 150 w 191"/>
                  <a:gd name="T31" fmla="*/ 68 h 72"/>
                  <a:gd name="T32" fmla="*/ 155 w 191"/>
                  <a:gd name="T33" fmla="*/ 67 h 72"/>
                  <a:gd name="T34" fmla="*/ 160 w 191"/>
                  <a:gd name="T35" fmla="*/ 65 h 72"/>
                  <a:gd name="T36" fmla="*/ 164 w 191"/>
                  <a:gd name="T37" fmla="*/ 62 h 72"/>
                  <a:gd name="T38" fmla="*/ 169 w 191"/>
                  <a:gd name="T39" fmla="*/ 60 h 72"/>
                  <a:gd name="T40" fmla="*/ 174 w 191"/>
                  <a:gd name="T41" fmla="*/ 56 h 72"/>
                  <a:gd name="T42" fmla="*/ 178 w 191"/>
                  <a:gd name="T43" fmla="*/ 53 h 72"/>
                  <a:gd name="T44" fmla="*/ 183 w 191"/>
                  <a:gd name="T45" fmla="*/ 49 h 72"/>
                  <a:gd name="T46" fmla="*/ 187 w 191"/>
                  <a:gd name="T47" fmla="*/ 45 h 72"/>
                  <a:gd name="T48" fmla="*/ 191 w 191"/>
                  <a:gd name="T49" fmla="*/ 42 h 72"/>
                  <a:gd name="T50" fmla="*/ 183 w 191"/>
                  <a:gd name="T51" fmla="*/ 45 h 72"/>
                  <a:gd name="T52" fmla="*/ 175 w 191"/>
                  <a:gd name="T53" fmla="*/ 49 h 72"/>
                  <a:gd name="T54" fmla="*/ 166 w 191"/>
                  <a:gd name="T55" fmla="*/ 53 h 72"/>
                  <a:gd name="T56" fmla="*/ 157 w 191"/>
                  <a:gd name="T57" fmla="*/ 55 h 72"/>
                  <a:gd name="T58" fmla="*/ 148 w 191"/>
                  <a:gd name="T59" fmla="*/ 57 h 72"/>
                  <a:gd name="T60" fmla="*/ 139 w 191"/>
                  <a:gd name="T61" fmla="*/ 59 h 72"/>
                  <a:gd name="T62" fmla="*/ 130 w 191"/>
                  <a:gd name="T63" fmla="*/ 60 h 72"/>
                  <a:gd name="T64" fmla="*/ 120 w 191"/>
                  <a:gd name="T65" fmla="*/ 60 h 72"/>
                  <a:gd name="T66" fmla="*/ 103 w 191"/>
                  <a:gd name="T67" fmla="*/ 60 h 72"/>
                  <a:gd name="T68" fmla="*/ 85 w 191"/>
                  <a:gd name="T69" fmla="*/ 56 h 72"/>
                  <a:gd name="T70" fmla="*/ 69 w 191"/>
                  <a:gd name="T71" fmla="*/ 51 h 72"/>
                  <a:gd name="T72" fmla="*/ 53 w 191"/>
                  <a:gd name="T73" fmla="*/ 44 h 72"/>
                  <a:gd name="T74" fmla="*/ 38 w 191"/>
                  <a:gd name="T75" fmla="*/ 36 h 72"/>
                  <a:gd name="T76" fmla="*/ 24 w 191"/>
                  <a:gd name="T77" fmla="*/ 25 h 72"/>
                  <a:gd name="T78" fmla="*/ 12 w 191"/>
                  <a:gd name="T79" fmla="*/ 13 h 72"/>
                  <a:gd name="T80" fmla="*/ 0 w 191"/>
                  <a:gd name="T81" fmla="*/ 0 h 72"/>
                  <a:gd name="T82" fmla="*/ 2 w 191"/>
                  <a:gd name="T83" fmla="*/ 5 h 72"/>
                  <a:gd name="T84" fmla="*/ 5 w 191"/>
                  <a:gd name="T85" fmla="*/ 11 h 72"/>
                  <a:gd name="T86" fmla="*/ 8 w 191"/>
                  <a:gd name="T87" fmla="*/ 15 h 72"/>
                  <a:gd name="T88" fmla="*/ 11 w 191"/>
                  <a:gd name="T89" fmla="*/ 20 h 72"/>
                  <a:gd name="T90" fmla="*/ 15 w 191"/>
                  <a:gd name="T91" fmla="*/ 25 h 72"/>
                  <a:gd name="T92" fmla="*/ 18 w 191"/>
                  <a:gd name="T93" fmla="*/ 30 h 72"/>
                  <a:gd name="T94" fmla="*/ 22 w 191"/>
                  <a:gd name="T95" fmla="*/ 35 h 72"/>
                  <a:gd name="T96" fmla="*/ 26 w 191"/>
                  <a:gd name="T97" fmla="*/ 39 h 72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w 191"/>
                  <a:gd name="T148" fmla="*/ 0 h 72"/>
                  <a:gd name="T149" fmla="*/ 191 w 191"/>
                  <a:gd name="T150" fmla="*/ 72 h 72"/>
                </a:gdLst>
                <a:ahLst/>
                <a:cxnLst>
                  <a:cxn ang="T98">
                    <a:pos x="T0" y="T1"/>
                  </a:cxn>
                  <a:cxn ang="T99">
                    <a:pos x="T2" y="T3"/>
                  </a:cxn>
                  <a:cxn ang="T100">
                    <a:pos x="T4" y="T5"/>
                  </a:cxn>
                  <a:cxn ang="T101">
                    <a:pos x="T6" y="T7"/>
                  </a:cxn>
                  <a:cxn ang="T102">
                    <a:pos x="T8" y="T9"/>
                  </a:cxn>
                  <a:cxn ang="T103">
                    <a:pos x="T10" y="T11"/>
                  </a:cxn>
                  <a:cxn ang="T104">
                    <a:pos x="T12" y="T13"/>
                  </a:cxn>
                  <a:cxn ang="T105">
                    <a:pos x="T14" y="T15"/>
                  </a:cxn>
                  <a:cxn ang="T106">
                    <a:pos x="T16" y="T17"/>
                  </a:cxn>
                  <a:cxn ang="T107">
                    <a:pos x="T18" y="T19"/>
                  </a:cxn>
                  <a:cxn ang="T108">
                    <a:pos x="T20" y="T21"/>
                  </a:cxn>
                  <a:cxn ang="T109">
                    <a:pos x="T22" y="T23"/>
                  </a:cxn>
                  <a:cxn ang="T110">
                    <a:pos x="T24" y="T25"/>
                  </a:cxn>
                  <a:cxn ang="T111">
                    <a:pos x="T26" y="T27"/>
                  </a:cxn>
                  <a:cxn ang="T112">
                    <a:pos x="T28" y="T29"/>
                  </a:cxn>
                  <a:cxn ang="T113">
                    <a:pos x="T30" y="T31"/>
                  </a:cxn>
                  <a:cxn ang="T114">
                    <a:pos x="T32" y="T33"/>
                  </a:cxn>
                  <a:cxn ang="T115">
                    <a:pos x="T34" y="T35"/>
                  </a:cxn>
                  <a:cxn ang="T116">
                    <a:pos x="T36" y="T37"/>
                  </a:cxn>
                  <a:cxn ang="T117">
                    <a:pos x="T38" y="T39"/>
                  </a:cxn>
                  <a:cxn ang="T118">
                    <a:pos x="T40" y="T41"/>
                  </a:cxn>
                  <a:cxn ang="T119">
                    <a:pos x="T42" y="T43"/>
                  </a:cxn>
                  <a:cxn ang="T120">
                    <a:pos x="T44" y="T45"/>
                  </a:cxn>
                  <a:cxn ang="T121">
                    <a:pos x="T46" y="T47"/>
                  </a:cxn>
                  <a:cxn ang="T122">
                    <a:pos x="T48" y="T49"/>
                  </a:cxn>
                  <a:cxn ang="T123">
                    <a:pos x="T50" y="T51"/>
                  </a:cxn>
                  <a:cxn ang="T124">
                    <a:pos x="T52" y="T53"/>
                  </a:cxn>
                  <a:cxn ang="T125">
                    <a:pos x="T54" y="T55"/>
                  </a:cxn>
                  <a:cxn ang="T126">
                    <a:pos x="T56" y="T57"/>
                  </a:cxn>
                  <a:cxn ang="T127">
                    <a:pos x="T58" y="T59"/>
                  </a:cxn>
                  <a:cxn ang="T128">
                    <a:pos x="T60" y="T61"/>
                  </a:cxn>
                  <a:cxn ang="T129">
                    <a:pos x="T62" y="T63"/>
                  </a:cxn>
                  <a:cxn ang="T130">
                    <a:pos x="T64" y="T65"/>
                  </a:cxn>
                  <a:cxn ang="T131">
                    <a:pos x="T66" y="T67"/>
                  </a:cxn>
                  <a:cxn ang="T132">
                    <a:pos x="T68" y="T69"/>
                  </a:cxn>
                  <a:cxn ang="T133">
                    <a:pos x="T70" y="T71"/>
                  </a:cxn>
                  <a:cxn ang="T134">
                    <a:pos x="T72" y="T73"/>
                  </a:cxn>
                  <a:cxn ang="T135">
                    <a:pos x="T74" y="T75"/>
                  </a:cxn>
                  <a:cxn ang="T136">
                    <a:pos x="T76" y="T77"/>
                  </a:cxn>
                  <a:cxn ang="T137">
                    <a:pos x="T78" y="T79"/>
                  </a:cxn>
                  <a:cxn ang="T138">
                    <a:pos x="T80" y="T81"/>
                  </a:cxn>
                  <a:cxn ang="T139">
                    <a:pos x="T82" y="T83"/>
                  </a:cxn>
                  <a:cxn ang="T140">
                    <a:pos x="T84" y="T85"/>
                  </a:cxn>
                  <a:cxn ang="T141">
                    <a:pos x="T86" y="T87"/>
                  </a:cxn>
                  <a:cxn ang="T142">
                    <a:pos x="T88" y="T89"/>
                  </a:cxn>
                  <a:cxn ang="T143">
                    <a:pos x="T90" y="T91"/>
                  </a:cxn>
                  <a:cxn ang="T144">
                    <a:pos x="T92" y="T93"/>
                  </a:cxn>
                  <a:cxn ang="T145">
                    <a:pos x="T94" y="T95"/>
                  </a:cxn>
                  <a:cxn ang="T146">
                    <a:pos x="T96" y="T97"/>
                  </a:cxn>
                </a:cxnLst>
                <a:rect l="T147" t="T148" r="T149" b="T150"/>
                <a:pathLst>
                  <a:path w="191" h="72">
                    <a:moveTo>
                      <a:pt x="26" y="39"/>
                    </a:moveTo>
                    <a:lnTo>
                      <a:pt x="36" y="47"/>
                    </a:lnTo>
                    <a:lnTo>
                      <a:pt x="47" y="53"/>
                    </a:lnTo>
                    <a:lnTo>
                      <a:pt x="58" y="59"/>
                    </a:lnTo>
                    <a:lnTo>
                      <a:pt x="70" y="62"/>
                    </a:lnTo>
                    <a:lnTo>
                      <a:pt x="82" y="66"/>
                    </a:lnTo>
                    <a:lnTo>
                      <a:pt x="95" y="69"/>
                    </a:lnTo>
                    <a:lnTo>
                      <a:pt x="107" y="71"/>
                    </a:lnTo>
                    <a:lnTo>
                      <a:pt x="120" y="72"/>
                    </a:lnTo>
                    <a:lnTo>
                      <a:pt x="125" y="71"/>
                    </a:lnTo>
                    <a:lnTo>
                      <a:pt x="129" y="71"/>
                    </a:lnTo>
                    <a:lnTo>
                      <a:pt x="133" y="71"/>
                    </a:lnTo>
                    <a:lnTo>
                      <a:pt x="138" y="71"/>
                    </a:lnTo>
                    <a:lnTo>
                      <a:pt x="142" y="69"/>
                    </a:lnTo>
                    <a:lnTo>
                      <a:pt x="146" y="69"/>
                    </a:lnTo>
                    <a:lnTo>
                      <a:pt x="150" y="68"/>
                    </a:lnTo>
                    <a:lnTo>
                      <a:pt x="155" y="67"/>
                    </a:lnTo>
                    <a:lnTo>
                      <a:pt x="160" y="65"/>
                    </a:lnTo>
                    <a:lnTo>
                      <a:pt x="164" y="62"/>
                    </a:lnTo>
                    <a:lnTo>
                      <a:pt x="169" y="60"/>
                    </a:lnTo>
                    <a:lnTo>
                      <a:pt x="174" y="56"/>
                    </a:lnTo>
                    <a:lnTo>
                      <a:pt x="178" y="53"/>
                    </a:lnTo>
                    <a:lnTo>
                      <a:pt x="183" y="49"/>
                    </a:lnTo>
                    <a:lnTo>
                      <a:pt x="187" y="45"/>
                    </a:lnTo>
                    <a:lnTo>
                      <a:pt x="191" y="42"/>
                    </a:lnTo>
                    <a:lnTo>
                      <a:pt x="183" y="45"/>
                    </a:lnTo>
                    <a:lnTo>
                      <a:pt x="175" y="49"/>
                    </a:lnTo>
                    <a:lnTo>
                      <a:pt x="166" y="53"/>
                    </a:lnTo>
                    <a:lnTo>
                      <a:pt x="157" y="55"/>
                    </a:lnTo>
                    <a:lnTo>
                      <a:pt x="148" y="57"/>
                    </a:lnTo>
                    <a:lnTo>
                      <a:pt x="139" y="59"/>
                    </a:lnTo>
                    <a:lnTo>
                      <a:pt x="130" y="60"/>
                    </a:lnTo>
                    <a:lnTo>
                      <a:pt x="120" y="60"/>
                    </a:lnTo>
                    <a:lnTo>
                      <a:pt x="103" y="60"/>
                    </a:lnTo>
                    <a:lnTo>
                      <a:pt x="85" y="56"/>
                    </a:lnTo>
                    <a:lnTo>
                      <a:pt x="69" y="51"/>
                    </a:lnTo>
                    <a:lnTo>
                      <a:pt x="53" y="44"/>
                    </a:lnTo>
                    <a:lnTo>
                      <a:pt x="38" y="36"/>
                    </a:lnTo>
                    <a:lnTo>
                      <a:pt x="24" y="25"/>
                    </a:lnTo>
                    <a:lnTo>
                      <a:pt x="12" y="13"/>
                    </a:lnTo>
                    <a:lnTo>
                      <a:pt x="0" y="0"/>
                    </a:lnTo>
                    <a:lnTo>
                      <a:pt x="2" y="5"/>
                    </a:lnTo>
                    <a:lnTo>
                      <a:pt x="5" y="11"/>
                    </a:lnTo>
                    <a:lnTo>
                      <a:pt x="8" y="15"/>
                    </a:lnTo>
                    <a:lnTo>
                      <a:pt x="11" y="20"/>
                    </a:lnTo>
                    <a:lnTo>
                      <a:pt x="15" y="25"/>
                    </a:lnTo>
                    <a:lnTo>
                      <a:pt x="18" y="30"/>
                    </a:lnTo>
                    <a:lnTo>
                      <a:pt x="22" y="35"/>
                    </a:lnTo>
                    <a:lnTo>
                      <a:pt x="26" y="39"/>
                    </a:lnTo>
                    <a:close/>
                  </a:path>
                </a:pathLst>
              </a:custGeom>
              <a:solidFill>
                <a:srgbClr val="F1AB8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8" name="Freeform 211"/>
              <p:cNvSpPr>
                <a:spLocks/>
              </p:cNvSpPr>
              <p:nvPr/>
            </p:nvSpPr>
            <p:spPr bwMode="auto">
              <a:xfrm>
                <a:off x="1136" y="2679"/>
                <a:ext cx="42" cy="14"/>
              </a:xfrm>
              <a:custGeom>
                <a:avLst/>
                <a:gdLst>
                  <a:gd name="T0" fmla="*/ 17 w 210"/>
                  <a:gd name="T1" fmla="*/ 36 h 84"/>
                  <a:gd name="T2" fmla="*/ 28 w 210"/>
                  <a:gd name="T3" fmla="*/ 47 h 84"/>
                  <a:gd name="T4" fmla="*/ 41 w 210"/>
                  <a:gd name="T5" fmla="*/ 56 h 84"/>
                  <a:gd name="T6" fmla="*/ 53 w 210"/>
                  <a:gd name="T7" fmla="*/ 65 h 84"/>
                  <a:gd name="T8" fmla="*/ 67 w 210"/>
                  <a:gd name="T9" fmla="*/ 71 h 84"/>
                  <a:gd name="T10" fmla="*/ 81 w 210"/>
                  <a:gd name="T11" fmla="*/ 77 h 84"/>
                  <a:gd name="T12" fmla="*/ 96 w 210"/>
                  <a:gd name="T13" fmla="*/ 80 h 84"/>
                  <a:gd name="T14" fmla="*/ 112 w 210"/>
                  <a:gd name="T15" fmla="*/ 83 h 84"/>
                  <a:gd name="T16" fmla="*/ 127 w 210"/>
                  <a:gd name="T17" fmla="*/ 84 h 84"/>
                  <a:gd name="T18" fmla="*/ 134 w 210"/>
                  <a:gd name="T19" fmla="*/ 84 h 84"/>
                  <a:gd name="T20" fmla="*/ 142 w 210"/>
                  <a:gd name="T21" fmla="*/ 83 h 84"/>
                  <a:gd name="T22" fmla="*/ 149 w 210"/>
                  <a:gd name="T23" fmla="*/ 83 h 84"/>
                  <a:gd name="T24" fmla="*/ 156 w 210"/>
                  <a:gd name="T25" fmla="*/ 81 h 84"/>
                  <a:gd name="T26" fmla="*/ 163 w 210"/>
                  <a:gd name="T27" fmla="*/ 79 h 84"/>
                  <a:gd name="T28" fmla="*/ 170 w 210"/>
                  <a:gd name="T29" fmla="*/ 78 h 84"/>
                  <a:gd name="T30" fmla="*/ 176 w 210"/>
                  <a:gd name="T31" fmla="*/ 75 h 84"/>
                  <a:gd name="T32" fmla="*/ 183 w 210"/>
                  <a:gd name="T33" fmla="*/ 73 h 84"/>
                  <a:gd name="T34" fmla="*/ 187 w 210"/>
                  <a:gd name="T35" fmla="*/ 69 h 84"/>
                  <a:gd name="T36" fmla="*/ 190 w 210"/>
                  <a:gd name="T37" fmla="*/ 67 h 84"/>
                  <a:gd name="T38" fmla="*/ 194 w 210"/>
                  <a:gd name="T39" fmla="*/ 63 h 84"/>
                  <a:gd name="T40" fmla="*/ 197 w 210"/>
                  <a:gd name="T41" fmla="*/ 61 h 84"/>
                  <a:gd name="T42" fmla="*/ 200 w 210"/>
                  <a:gd name="T43" fmla="*/ 57 h 84"/>
                  <a:gd name="T44" fmla="*/ 204 w 210"/>
                  <a:gd name="T45" fmla="*/ 54 h 84"/>
                  <a:gd name="T46" fmla="*/ 207 w 210"/>
                  <a:gd name="T47" fmla="*/ 50 h 84"/>
                  <a:gd name="T48" fmla="*/ 210 w 210"/>
                  <a:gd name="T49" fmla="*/ 45 h 84"/>
                  <a:gd name="T50" fmla="*/ 201 w 210"/>
                  <a:gd name="T51" fmla="*/ 51 h 84"/>
                  <a:gd name="T52" fmla="*/ 191 w 210"/>
                  <a:gd name="T53" fmla="*/ 57 h 84"/>
                  <a:gd name="T54" fmla="*/ 181 w 210"/>
                  <a:gd name="T55" fmla="*/ 62 h 84"/>
                  <a:gd name="T56" fmla="*/ 171 w 210"/>
                  <a:gd name="T57" fmla="*/ 66 h 84"/>
                  <a:gd name="T58" fmla="*/ 160 w 210"/>
                  <a:gd name="T59" fmla="*/ 69 h 84"/>
                  <a:gd name="T60" fmla="*/ 149 w 210"/>
                  <a:gd name="T61" fmla="*/ 71 h 84"/>
                  <a:gd name="T62" fmla="*/ 138 w 210"/>
                  <a:gd name="T63" fmla="*/ 73 h 84"/>
                  <a:gd name="T64" fmla="*/ 127 w 210"/>
                  <a:gd name="T65" fmla="*/ 73 h 84"/>
                  <a:gd name="T66" fmla="*/ 118 w 210"/>
                  <a:gd name="T67" fmla="*/ 73 h 84"/>
                  <a:gd name="T68" fmla="*/ 108 w 210"/>
                  <a:gd name="T69" fmla="*/ 72 h 84"/>
                  <a:gd name="T70" fmla="*/ 99 w 210"/>
                  <a:gd name="T71" fmla="*/ 71 h 84"/>
                  <a:gd name="T72" fmla="*/ 89 w 210"/>
                  <a:gd name="T73" fmla="*/ 68 h 84"/>
                  <a:gd name="T74" fmla="*/ 80 w 210"/>
                  <a:gd name="T75" fmla="*/ 65 h 84"/>
                  <a:gd name="T76" fmla="*/ 71 w 210"/>
                  <a:gd name="T77" fmla="*/ 62 h 84"/>
                  <a:gd name="T78" fmla="*/ 63 w 210"/>
                  <a:gd name="T79" fmla="*/ 57 h 84"/>
                  <a:gd name="T80" fmla="*/ 55 w 210"/>
                  <a:gd name="T81" fmla="*/ 54 h 84"/>
                  <a:gd name="T82" fmla="*/ 39 w 210"/>
                  <a:gd name="T83" fmla="*/ 43 h 84"/>
                  <a:gd name="T84" fmla="*/ 25 w 210"/>
                  <a:gd name="T85" fmla="*/ 30 h 84"/>
                  <a:gd name="T86" fmla="*/ 12 w 210"/>
                  <a:gd name="T87" fmla="*/ 17 h 84"/>
                  <a:gd name="T88" fmla="*/ 0 w 210"/>
                  <a:gd name="T89" fmla="*/ 0 h 84"/>
                  <a:gd name="T90" fmla="*/ 1 w 210"/>
                  <a:gd name="T91" fmla="*/ 5 h 84"/>
                  <a:gd name="T92" fmla="*/ 3 w 210"/>
                  <a:gd name="T93" fmla="*/ 9 h 84"/>
                  <a:gd name="T94" fmla="*/ 5 w 210"/>
                  <a:gd name="T95" fmla="*/ 14 h 84"/>
                  <a:gd name="T96" fmla="*/ 7 w 210"/>
                  <a:gd name="T97" fmla="*/ 19 h 84"/>
                  <a:gd name="T98" fmla="*/ 9 w 210"/>
                  <a:gd name="T99" fmla="*/ 24 h 84"/>
                  <a:gd name="T100" fmla="*/ 12 w 210"/>
                  <a:gd name="T101" fmla="*/ 27 h 84"/>
                  <a:gd name="T102" fmla="*/ 14 w 210"/>
                  <a:gd name="T103" fmla="*/ 32 h 84"/>
                  <a:gd name="T104" fmla="*/ 17 w 210"/>
                  <a:gd name="T105" fmla="*/ 36 h 84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w 210"/>
                  <a:gd name="T160" fmla="*/ 0 h 84"/>
                  <a:gd name="T161" fmla="*/ 210 w 210"/>
                  <a:gd name="T162" fmla="*/ 84 h 84"/>
                </a:gdLst>
                <a:ahLst/>
                <a:cxnLst>
                  <a:cxn ang="T106">
                    <a:pos x="T0" y="T1"/>
                  </a:cxn>
                  <a:cxn ang="T107">
                    <a:pos x="T2" y="T3"/>
                  </a:cxn>
                  <a:cxn ang="T108">
                    <a:pos x="T4" y="T5"/>
                  </a:cxn>
                  <a:cxn ang="T109">
                    <a:pos x="T6" y="T7"/>
                  </a:cxn>
                  <a:cxn ang="T110">
                    <a:pos x="T8" y="T9"/>
                  </a:cxn>
                  <a:cxn ang="T111">
                    <a:pos x="T10" y="T11"/>
                  </a:cxn>
                  <a:cxn ang="T112">
                    <a:pos x="T12" y="T13"/>
                  </a:cxn>
                  <a:cxn ang="T113">
                    <a:pos x="T14" y="T15"/>
                  </a:cxn>
                  <a:cxn ang="T114">
                    <a:pos x="T16" y="T17"/>
                  </a:cxn>
                  <a:cxn ang="T115">
                    <a:pos x="T18" y="T19"/>
                  </a:cxn>
                  <a:cxn ang="T116">
                    <a:pos x="T20" y="T21"/>
                  </a:cxn>
                  <a:cxn ang="T117">
                    <a:pos x="T22" y="T23"/>
                  </a:cxn>
                  <a:cxn ang="T118">
                    <a:pos x="T24" y="T25"/>
                  </a:cxn>
                  <a:cxn ang="T119">
                    <a:pos x="T26" y="T27"/>
                  </a:cxn>
                  <a:cxn ang="T120">
                    <a:pos x="T28" y="T29"/>
                  </a:cxn>
                  <a:cxn ang="T121">
                    <a:pos x="T30" y="T31"/>
                  </a:cxn>
                  <a:cxn ang="T122">
                    <a:pos x="T32" y="T33"/>
                  </a:cxn>
                  <a:cxn ang="T123">
                    <a:pos x="T34" y="T35"/>
                  </a:cxn>
                  <a:cxn ang="T124">
                    <a:pos x="T36" y="T37"/>
                  </a:cxn>
                  <a:cxn ang="T125">
                    <a:pos x="T38" y="T39"/>
                  </a:cxn>
                  <a:cxn ang="T126">
                    <a:pos x="T40" y="T41"/>
                  </a:cxn>
                  <a:cxn ang="T127">
                    <a:pos x="T42" y="T43"/>
                  </a:cxn>
                  <a:cxn ang="T128">
                    <a:pos x="T44" y="T45"/>
                  </a:cxn>
                  <a:cxn ang="T129">
                    <a:pos x="T46" y="T47"/>
                  </a:cxn>
                  <a:cxn ang="T130">
                    <a:pos x="T48" y="T49"/>
                  </a:cxn>
                  <a:cxn ang="T131">
                    <a:pos x="T50" y="T51"/>
                  </a:cxn>
                  <a:cxn ang="T132">
                    <a:pos x="T52" y="T53"/>
                  </a:cxn>
                  <a:cxn ang="T133">
                    <a:pos x="T54" y="T55"/>
                  </a:cxn>
                  <a:cxn ang="T134">
                    <a:pos x="T56" y="T57"/>
                  </a:cxn>
                  <a:cxn ang="T135">
                    <a:pos x="T58" y="T59"/>
                  </a:cxn>
                  <a:cxn ang="T136">
                    <a:pos x="T60" y="T61"/>
                  </a:cxn>
                  <a:cxn ang="T137">
                    <a:pos x="T62" y="T63"/>
                  </a:cxn>
                  <a:cxn ang="T138">
                    <a:pos x="T64" y="T65"/>
                  </a:cxn>
                  <a:cxn ang="T139">
                    <a:pos x="T66" y="T67"/>
                  </a:cxn>
                  <a:cxn ang="T140">
                    <a:pos x="T68" y="T69"/>
                  </a:cxn>
                  <a:cxn ang="T141">
                    <a:pos x="T70" y="T71"/>
                  </a:cxn>
                  <a:cxn ang="T142">
                    <a:pos x="T72" y="T73"/>
                  </a:cxn>
                  <a:cxn ang="T143">
                    <a:pos x="T74" y="T75"/>
                  </a:cxn>
                  <a:cxn ang="T144">
                    <a:pos x="T76" y="T77"/>
                  </a:cxn>
                  <a:cxn ang="T145">
                    <a:pos x="T78" y="T79"/>
                  </a:cxn>
                  <a:cxn ang="T146">
                    <a:pos x="T80" y="T81"/>
                  </a:cxn>
                  <a:cxn ang="T147">
                    <a:pos x="T82" y="T83"/>
                  </a:cxn>
                  <a:cxn ang="T148">
                    <a:pos x="T84" y="T85"/>
                  </a:cxn>
                  <a:cxn ang="T149">
                    <a:pos x="T86" y="T87"/>
                  </a:cxn>
                  <a:cxn ang="T150">
                    <a:pos x="T88" y="T89"/>
                  </a:cxn>
                  <a:cxn ang="T151">
                    <a:pos x="T90" y="T91"/>
                  </a:cxn>
                  <a:cxn ang="T152">
                    <a:pos x="T92" y="T93"/>
                  </a:cxn>
                  <a:cxn ang="T153">
                    <a:pos x="T94" y="T95"/>
                  </a:cxn>
                  <a:cxn ang="T154">
                    <a:pos x="T96" y="T97"/>
                  </a:cxn>
                  <a:cxn ang="T155">
                    <a:pos x="T98" y="T99"/>
                  </a:cxn>
                  <a:cxn ang="T156">
                    <a:pos x="T100" y="T101"/>
                  </a:cxn>
                  <a:cxn ang="T157">
                    <a:pos x="T102" y="T103"/>
                  </a:cxn>
                  <a:cxn ang="T158">
                    <a:pos x="T104" y="T105"/>
                  </a:cxn>
                </a:cxnLst>
                <a:rect l="T159" t="T160" r="T161" b="T162"/>
                <a:pathLst>
                  <a:path w="210" h="84">
                    <a:moveTo>
                      <a:pt x="17" y="36"/>
                    </a:moveTo>
                    <a:lnTo>
                      <a:pt x="28" y="47"/>
                    </a:lnTo>
                    <a:lnTo>
                      <a:pt x="41" y="56"/>
                    </a:lnTo>
                    <a:lnTo>
                      <a:pt x="53" y="65"/>
                    </a:lnTo>
                    <a:lnTo>
                      <a:pt x="67" y="71"/>
                    </a:lnTo>
                    <a:lnTo>
                      <a:pt x="81" y="77"/>
                    </a:lnTo>
                    <a:lnTo>
                      <a:pt x="96" y="80"/>
                    </a:lnTo>
                    <a:lnTo>
                      <a:pt x="112" y="83"/>
                    </a:lnTo>
                    <a:lnTo>
                      <a:pt x="127" y="84"/>
                    </a:lnTo>
                    <a:lnTo>
                      <a:pt x="134" y="84"/>
                    </a:lnTo>
                    <a:lnTo>
                      <a:pt x="142" y="83"/>
                    </a:lnTo>
                    <a:lnTo>
                      <a:pt x="149" y="83"/>
                    </a:lnTo>
                    <a:lnTo>
                      <a:pt x="156" y="81"/>
                    </a:lnTo>
                    <a:lnTo>
                      <a:pt x="163" y="79"/>
                    </a:lnTo>
                    <a:lnTo>
                      <a:pt x="170" y="78"/>
                    </a:lnTo>
                    <a:lnTo>
                      <a:pt x="176" y="75"/>
                    </a:lnTo>
                    <a:lnTo>
                      <a:pt x="183" y="73"/>
                    </a:lnTo>
                    <a:lnTo>
                      <a:pt x="187" y="69"/>
                    </a:lnTo>
                    <a:lnTo>
                      <a:pt x="190" y="67"/>
                    </a:lnTo>
                    <a:lnTo>
                      <a:pt x="194" y="63"/>
                    </a:lnTo>
                    <a:lnTo>
                      <a:pt x="197" y="61"/>
                    </a:lnTo>
                    <a:lnTo>
                      <a:pt x="200" y="57"/>
                    </a:lnTo>
                    <a:lnTo>
                      <a:pt x="204" y="54"/>
                    </a:lnTo>
                    <a:lnTo>
                      <a:pt x="207" y="50"/>
                    </a:lnTo>
                    <a:lnTo>
                      <a:pt x="210" y="45"/>
                    </a:lnTo>
                    <a:lnTo>
                      <a:pt x="201" y="51"/>
                    </a:lnTo>
                    <a:lnTo>
                      <a:pt x="191" y="57"/>
                    </a:lnTo>
                    <a:lnTo>
                      <a:pt x="181" y="62"/>
                    </a:lnTo>
                    <a:lnTo>
                      <a:pt x="171" y="66"/>
                    </a:lnTo>
                    <a:lnTo>
                      <a:pt x="160" y="69"/>
                    </a:lnTo>
                    <a:lnTo>
                      <a:pt x="149" y="71"/>
                    </a:lnTo>
                    <a:lnTo>
                      <a:pt x="138" y="73"/>
                    </a:lnTo>
                    <a:lnTo>
                      <a:pt x="127" y="73"/>
                    </a:lnTo>
                    <a:lnTo>
                      <a:pt x="118" y="73"/>
                    </a:lnTo>
                    <a:lnTo>
                      <a:pt x="108" y="72"/>
                    </a:lnTo>
                    <a:lnTo>
                      <a:pt x="99" y="71"/>
                    </a:lnTo>
                    <a:lnTo>
                      <a:pt x="89" y="68"/>
                    </a:lnTo>
                    <a:lnTo>
                      <a:pt x="80" y="65"/>
                    </a:lnTo>
                    <a:lnTo>
                      <a:pt x="71" y="62"/>
                    </a:lnTo>
                    <a:lnTo>
                      <a:pt x="63" y="57"/>
                    </a:lnTo>
                    <a:lnTo>
                      <a:pt x="55" y="54"/>
                    </a:lnTo>
                    <a:lnTo>
                      <a:pt x="39" y="43"/>
                    </a:lnTo>
                    <a:lnTo>
                      <a:pt x="25" y="30"/>
                    </a:lnTo>
                    <a:lnTo>
                      <a:pt x="12" y="17"/>
                    </a:lnTo>
                    <a:lnTo>
                      <a:pt x="0" y="0"/>
                    </a:lnTo>
                    <a:lnTo>
                      <a:pt x="1" y="5"/>
                    </a:lnTo>
                    <a:lnTo>
                      <a:pt x="3" y="9"/>
                    </a:lnTo>
                    <a:lnTo>
                      <a:pt x="5" y="14"/>
                    </a:lnTo>
                    <a:lnTo>
                      <a:pt x="7" y="19"/>
                    </a:lnTo>
                    <a:lnTo>
                      <a:pt x="9" y="24"/>
                    </a:lnTo>
                    <a:lnTo>
                      <a:pt x="12" y="27"/>
                    </a:lnTo>
                    <a:lnTo>
                      <a:pt x="14" y="32"/>
                    </a:lnTo>
                    <a:lnTo>
                      <a:pt x="17" y="36"/>
                    </a:lnTo>
                    <a:close/>
                  </a:path>
                </a:pathLst>
              </a:custGeom>
              <a:solidFill>
                <a:srgbClr val="F1AD8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9" name="Freeform 212"/>
              <p:cNvSpPr>
                <a:spLocks/>
              </p:cNvSpPr>
              <p:nvPr/>
            </p:nvSpPr>
            <p:spPr bwMode="auto">
              <a:xfrm>
                <a:off x="1135" y="2677"/>
                <a:ext cx="45" cy="15"/>
              </a:xfrm>
              <a:custGeom>
                <a:avLst/>
                <a:gdLst>
                  <a:gd name="T0" fmla="*/ 12 w 224"/>
                  <a:gd name="T1" fmla="*/ 35 h 95"/>
                  <a:gd name="T2" fmla="*/ 24 w 224"/>
                  <a:gd name="T3" fmla="*/ 48 h 95"/>
                  <a:gd name="T4" fmla="*/ 37 w 224"/>
                  <a:gd name="T5" fmla="*/ 60 h 95"/>
                  <a:gd name="T6" fmla="*/ 50 w 224"/>
                  <a:gd name="T7" fmla="*/ 71 h 95"/>
                  <a:gd name="T8" fmla="*/ 65 w 224"/>
                  <a:gd name="T9" fmla="*/ 79 h 95"/>
                  <a:gd name="T10" fmla="*/ 81 w 224"/>
                  <a:gd name="T11" fmla="*/ 86 h 95"/>
                  <a:gd name="T12" fmla="*/ 97 w 224"/>
                  <a:gd name="T13" fmla="*/ 91 h 95"/>
                  <a:gd name="T14" fmla="*/ 115 w 224"/>
                  <a:gd name="T15" fmla="*/ 95 h 95"/>
                  <a:gd name="T16" fmla="*/ 132 w 224"/>
                  <a:gd name="T17" fmla="*/ 95 h 95"/>
                  <a:gd name="T18" fmla="*/ 142 w 224"/>
                  <a:gd name="T19" fmla="*/ 95 h 95"/>
                  <a:gd name="T20" fmla="*/ 151 w 224"/>
                  <a:gd name="T21" fmla="*/ 94 h 95"/>
                  <a:gd name="T22" fmla="*/ 160 w 224"/>
                  <a:gd name="T23" fmla="*/ 92 h 95"/>
                  <a:gd name="T24" fmla="*/ 169 w 224"/>
                  <a:gd name="T25" fmla="*/ 90 h 95"/>
                  <a:gd name="T26" fmla="*/ 178 w 224"/>
                  <a:gd name="T27" fmla="*/ 88 h 95"/>
                  <a:gd name="T28" fmla="*/ 187 w 224"/>
                  <a:gd name="T29" fmla="*/ 84 h 95"/>
                  <a:gd name="T30" fmla="*/ 195 w 224"/>
                  <a:gd name="T31" fmla="*/ 80 h 95"/>
                  <a:gd name="T32" fmla="*/ 203 w 224"/>
                  <a:gd name="T33" fmla="*/ 77 h 95"/>
                  <a:gd name="T34" fmla="*/ 206 w 224"/>
                  <a:gd name="T35" fmla="*/ 73 h 95"/>
                  <a:gd name="T36" fmla="*/ 209 w 224"/>
                  <a:gd name="T37" fmla="*/ 70 h 95"/>
                  <a:gd name="T38" fmla="*/ 212 w 224"/>
                  <a:gd name="T39" fmla="*/ 67 h 95"/>
                  <a:gd name="T40" fmla="*/ 214 w 224"/>
                  <a:gd name="T41" fmla="*/ 64 h 95"/>
                  <a:gd name="T42" fmla="*/ 217 w 224"/>
                  <a:gd name="T43" fmla="*/ 60 h 95"/>
                  <a:gd name="T44" fmla="*/ 219 w 224"/>
                  <a:gd name="T45" fmla="*/ 56 h 95"/>
                  <a:gd name="T46" fmla="*/ 222 w 224"/>
                  <a:gd name="T47" fmla="*/ 53 h 95"/>
                  <a:gd name="T48" fmla="*/ 224 w 224"/>
                  <a:gd name="T49" fmla="*/ 49 h 95"/>
                  <a:gd name="T50" fmla="*/ 214 w 224"/>
                  <a:gd name="T51" fmla="*/ 56 h 95"/>
                  <a:gd name="T52" fmla="*/ 204 w 224"/>
                  <a:gd name="T53" fmla="*/ 64 h 95"/>
                  <a:gd name="T54" fmla="*/ 193 w 224"/>
                  <a:gd name="T55" fmla="*/ 70 h 95"/>
                  <a:gd name="T56" fmla="*/ 181 w 224"/>
                  <a:gd name="T57" fmla="*/ 76 h 95"/>
                  <a:gd name="T58" fmla="*/ 170 w 224"/>
                  <a:gd name="T59" fmla="*/ 79 h 95"/>
                  <a:gd name="T60" fmla="*/ 157 w 224"/>
                  <a:gd name="T61" fmla="*/ 82 h 95"/>
                  <a:gd name="T62" fmla="*/ 145 w 224"/>
                  <a:gd name="T63" fmla="*/ 84 h 95"/>
                  <a:gd name="T64" fmla="*/ 132 w 224"/>
                  <a:gd name="T65" fmla="*/ 84 h 95"/>
                  <a:gd name="T66" fmla="*/ 122 w 224"/>
                  <a:gd name="T67" fmla="*/ 84 h 95"/>
                  <a:gd name="T68" fmla="*/ 112 w 224"/>
                  <a:gd name="T69" fmla="*/ 83 h 95"/>
                  <a:gd name="T70" fmla="*/ 101 w 224"/>
                  <a:gd name="T71" fmla="*/ 82 h 95"/>
                  <a:gd name="T72" fmla="*/ 92 w 224"/>
                  <a:gd name="T73" fmla="*/ 78 h 95"/>
                  <a:gd name="T74" fmla="*/ 82 w 224"/>
                  <a:gd name="T75" fmla="*/ 76 h 95"/>
                  <a:gd name="T76" fmla="*/ 73 w 224"/>
                  <a:gd name="T77" fmla="*/ 71 h 95"/>
                  <a:gd name="T78" fmla="*/ 64 w 224"/>
                  <a:gd name="T79" fmla="*/ 67 h 95"/>
                  <a:gd name="T80" fmla="*/ 56 w 224"/>
                  <a:gd name="T81" fmla="*/ 61 h 95"/>
                  <a:gd name="T82" fmla="*/ 47 w 224"/>
                  <a:gd name="T83" fmla="*/ 55 h 95"/>
                  <a:gd name="T84" fmla="*/ 40 w 224"/>
                  <a:gd name="T85" fmla="*/ 49 h 95"/>
                  <a:gd name="T86" fmla="*/ 32 w 224"/>
                  <a:gd name="T87" fmla="*/ 42 h 95"/>
                  <a:gd name="T88" fmla="*/ 25 w 224"/>
                  <a:gd name="T89" fmla="*/ 35 h 95"/>
                  <a:gd name="T90" fmla="*/ 18 w 224"/>
                  <a:gd name="T91" fmla="*/ 28 h 95"/>
                  <a:gd name="T92" fmla="*/ 12 w 224"/>
                  <a:gd name="T93" fmla="*/ 19 h 95"/>
                  <a:gd name="T94" fmla="*/ 6 w 224"/>
                  <a:gd name="T95" fmla="*/ 10 h 95"/>
                  <a:gd name="T96" fmla="*/ 0 w 224"/>
                  <a:gd name="T97" fmla="*/ 0 h 95"/>
                  <a:gd name="T98" fmla="*/ 1 w 224"/>
                  <a:gd name="T99" fmla="*/ 5 h 95"/>
                  <a:gd name="T100" fmla="*/ 2 w 224"/>
                  <a:gd name="T101" fmla="*/ 10 h 95"/>
                  <a:gd name="T102" fmla="*/ 4 w 224"/>
                  <a:gd name="T103" fmla="*/ 13 h 95"/>
                  <a:gd name="T104" fmla="*/ 5 w 224"/>
                  <a:gd name="T105" fmla="*/ 18 h 95"/>
                  <a:gd name="T106" fmla="*/ 7 w 224"/>
                  <a:gd name="T107" fmla="*/ 23 h 95"/>
                  <a:gd name="T108" fmla="*/ 8 w 224"/>
                  <a:gd name="T109" fmla="*/ 26 h 95"/>
                  <a:gd name="T110" fmla="*/ 10 w 224"/>
                  <a:gd name="T111" fmla="*/ 30 h 95"/>
                  <a:gd name="T112" fmla="*/ 12 w 224"/>
                  <a:gd name="T113" fmla="*/ 35 h 95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w 224"/>
                  <a:gd name="T172" fmla="*/ 0 h 95"/>
                  <a:gd name="T173" fmla="*/ 224 w 224"/>
                  <a:gd name="T174" fmla="*/ 95 h 95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T171" t="T172" r="T173" b="T174"/>
                <a:pathLst>
                  <a:path w="224" h="95">
                    <a:moveTo>
                      <a:pt x="12" y="35"/>
                    </a:moveTo>
                    <a:lnTo>
                      <a:pt x="24" y="48"/>
                    </a:lnTo>
                    <a:lnTo>
                      <a:pt x="37" y="60"/>
                    </a:lnTo>
                    <a:lnTo>
                      <a:pt x="50" y="71"/>
                    </a:lnTo>
                    <a:lnTo>
                      <a:pt x="65" y="79"/>
                    </a:lnTo>
                    <a:lnTo>
                      <a:pt x="81" y="86"/>
                    </a:lnTo>
                    <a:lnTo>
                      <a:pt x="97" y="91"/>
                    </a:lnTo>
                    <a:lnTo>
                      <a:pt x="115" y="95"/>
                    </a:lnTo>
                    <a:lnTo>
                      <a:pt x="132" y="95"/>
                    </a:lnTo>
                    <a:lnTo>
                      <a:pt x="142" y="95"/>
                    </a:lnTo>
                    <a:lnTo>
                      <a:pt x="151" y="94"/>
                    </a:lnTo>
                    <a:lnTo>
                      <a:pt x="160" y="92"/>
                    </a:lnTo>
                    <a:lnTo>
                      <a:pt x="169" y="90"/>
                    </a:lnTo>
                    <a:lnTo>
                      <a:pt x="178" y="88"/>
                    </a:lnTo>
                    <a:lnTo>
                      <a:pt x="187" y="84"/>
                    </a:lnTo>
                    <a:lnTo>
                      <a:pt x="195" y="80"/>
                    </a:lnTo>
                    <a:lnTo>
                      <a:pt x="203" y="77"/>
                    </a:lnTo>
                    <a:lnTo>
                      <a:pt x="206" y="73"/>
                    </a:lnTo>
                    <a:lnTo>
                      <a:pt x="209" y="70"/>
                    </a:lnTo>
                    <a:lnTo>
                      <a:pt x="212" y="67"/>
                    </a:lnTo>
                    <a:lnTo>
                      <a:pt x="214" y="64"/>
                    </a:lnTo>
                    <a:lnTo>
                      <a:pt x="217" y="60"/>
                    </a:lnTo>
                    <a:lnTo>
                      <a:pt x="219" y="56"/>
                    </a:lnTo>
                    <a:lnTo>
                      <a:pt x="222" y="53"/>
                    </a:lnTo>
                    <a:lnTo>
                      <a:pt x="224" y="49"/>
                    </a:lnTo>
                    <a:lnTo>
                      <a:pt x="214" y="56"/>
                    </a:lnTo>
                    <a:lnTo>
                      <a:pt x="204" y="64"/>
                    </a:lnTo>
                    <a:lnTo>
                      <a:pt x="193" y="70"/>
                    </a:lnTo>
                    <a:lnTo>
                      <a:pt x="181" y="76"/>
                    </a:lnTo>
                    <a:lnTo>
                      <a:pt x="170" y="79"/>
                    </a:lnTo>
                    <a:lnTo>
                      <a:pt x="157" y="82"/>
                    </a:lnTo>
                    <a:lnTo>
                      <a:pt x="145" y="84"/>
                    </a:lnTo>
                    <a:lnTo>
                      <a:pt x="132" y="84"/>
                    </a:lnTo>
                    <a:lnTo>
                      <a:pt x="122" y="84"/>
                    </a:lnTo>
                    <a:lnTo>
                      <a:pt x="112" y="83"/>
                    </a:lnTo>
                    <a:lnTo>
                      <a:pt x="101" y="82"/>
                    </a:lnTo>
                    <a:lnTo>
                      <a:pt x="92" y="78"/>
                    </a:lnTo>
                    <a:lnTo>
                      <a:pt x="82" y="76"/>
                    </a:lnTo>
                    <a:lnTo>
                      <a:pt x="73" y="71"/>
                    </a:lnTo>
                    <a:lnTo>
                      <a:pt x="64" y="67"/>
                    </a:lnTo>
                    <a:lnTo>
                      <a:pt x="56" y="61"/>
                    </a:lnTo>
                    <a:lnTo>
                      <a:pt x="47" y="55"/>
                    </a:lnTo>
                    <a:lnTo>
                      <a:pt x="40" y="49"/>
                    </a:lnTo>
                    <a:lnTo>
                      <a:pt x="32" y="42"/>
                    </a:lnTo>
                    <a:lnTo>
                      <a:pt x="25" y="35"/>
                    </a:lnTo>
                    <a:lnTo>
                      <a:pt x="18" y="28"/>
                    </a:lnTo>
                    <a:lnTo>
                      <a:pt x="12" y="19"/>
                    </a:lnTo>
                    <a:lnTo>
                      <a:pt x="6" y="10"/>
                    </a:lnTo>
                    <a:lnTo>
                      <a:pt x="0" y="0"/>
                    </a:lnTo>
                    <a:lnTo>
                      <a:pt x="1" y="5"/>
                    </a:lnTo>
                    <a:lnTo>
                      <a:pt x="2" y="10"/>
                    </a:lnTo>
                    <a:lnTo>
                      <a:pt x="4" y="13"/>
                    </a:lnTo>
                    <a:lnTo>
                      <a:pt x="5" y="18"/>
                    </a:lnTo>
                    <a:lnTo>
                      <a:pt x="7" y="23"/>
                    </a:lnTo>
                    <a:lnTo>
                      <a:pt x="8" y="26"/>
                    </a:lnTo>
                    <a:lnTo>
                      <a:pt x="10" y="30"/>
                    </a:lnTo>
                    <a:lnTo>
                      <a:pt x="12" y="35"/>
                    </a:lnTo>
                    <a:close/>
                  </a:path>
                </a:pathLst>
              </a:custGeom>
              <a:solidFill>
                <a:srgbClr val="F2AF9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0" name="Freeform 213"/>
              <p:cNvSpPr>
                <a:spLocks/>
              </p:cNvSpPr>
              <p:nvPr/>
            </p:nvSpPr>
            <p:spPr bwMode="auto">
              <a:xfrm>
                <a:off x="1135" y="2674"/>
                <a:ext cx="47" cy="18"/>
              </a:xfrm>
              <a:custGeom>
                <a:avLst/>
                <a:gdLst>
                  <a:gd name="T0" fmla="*/ 20 w 235"/>
                  <a:gd name="T1" fmla="*/ 50 h 106"/>
                  <a:gd name="T2" fmla="*/ 47 w 235"/>
                  <a:gd name="T3" fmla="*/ 76 h 106"/>
                  <a:gd name="T4" fmla="*/ 71 w 235"/>
                  <a:gd name="T5" fmla="*/ 90 h 106"/>
                  <a:gd name="T6" fmla="*/ 88 w 235"/>
                  <a:gd name="T7" fmla="*/ 98 h 106"/>
                  <a:gd name="T8" fmla="*/ 107 w 235"/>
                  <a:gd name="T9" fmla="*/ 104 h 106"/>
                  <a:gd name="T10" fmla="*/ 126 w 235"/>
                  <a:gd name="T11" fmla="*/ 106 h 106"/>
                  <a:gd name="T12" fmla="*/ 146 w 235"/>
                  <a:gd name="T13" fmla="*/ 106 h 106"/>
                  <a:gd name="T14" fmla="*/ 168 w 235"/>
                  <a:gd name="T15" fmla="*/ 102 h 106"/>
                  <a:gd name="T16" fmla="*/ 189 w 235"/>
                  <a:gd name="T17" fmla="*/ 95 h 106"/>
                  <a:gd name="T18" fmla="*/ 209 w 235"/>
                  <a:gd name="T19" fmla="*/ 84 h 106"/>
                  <a:gd name="T20" fmla="*/ 220 w 235"/>
                  <a:gd name="T21" fmla="*/ 76 h 106"/>
                  <a:gd name="T22" fmla="*/ 224 w 235"/>
                  <a:gd name="T23" fmla="*/ 70 h 106"/>
                  <a:gd name="T24" fmla="*/ 228 w 235"/>
                  <a:gd name="T25" fmla="*/ 63 h 106"/>
                  <a:gd name="T26" fmla="*/ 233 w 235"/>
                  <a:gd name="T27" fmla="*/ 57 h 106"/>
                  <a:gd name="T28" fmla="*/ 235 w 235"/>
                  <a:gd name="T29" fmla="*/ 53 h 106"/>
                  <a:gd name="T30" fmla="*/ 235 w 235"/>
                  <a:gd name="T31" fmla="*/ 52 h 106"/>
                  <a:gd name="T32" fmla="*/ 235 w 235"/>
                  <a:gd name="T33" fmla="*/ 52 h 106"/>
                  <a:gd name="T34" fmla="*/ 235 w 235"/>
                  <a:gd name="T35" fmla="*/ 52 h 106"/>
                  <a:gd name="T36" fmla="*/ 224 w 235"/>
                  <a:gd name="T37" fmla="*/ 62 h 106"/>
                  <a:gd name="T38" fmla="*/ 201 w 235"/>
                  <a:gd name="T39" fmla="*/ 77 h 106"/>
                  <a:gd name="T40" fmla="*/ 176 w 235"/>
                  <a:gd name="T41" fmla="*/ 88 h 106"/>
                  <a:gd name="T42" fmla="*/ 149 w 235"/>
                  <a:gd name="T43" fmla="*/ 94 h 106"/>
                  <a:gd name="T44" fmla="*/ 124 w 235"/>
                  <a:gd name="T45" fmla="*/ 95 h 106"/>
                  <a:gd name="T46" fmla="*/ 103 w 235"/>
                  <a:gd name="T47" fmla="*/ 92 h 106"/>
                  <a:gd name="T48" fmla="*/ 83 w 235"/>
                  <a:gd name="T49" fmla="*/ 84 h 106"/>
                  <a:gd name="T50" fmla="*/ 64 w 235"/>
                  <a:gd name="T51" fmla="*/ 75 h 106"/>
                  <a:gd name="T52" fmla="*/ 47 w 235"/>
                  <a:gd name="T53" fmla="*/ 63 h 106"/>
                  <a:gd name="T54" fmla="*/ 31 w 235"/>
                  <a:gd name="T55" fmla="*/ 47 h 106"/>
                  <a:gd name="T56" fmla="*/ 17 w 235"/>
                  <a:gd name="T57" fmla="*/ 30 h 106"/>
                  <a:gd name="T58" fmla="*/ 6 w 235"/>
                  <a:gd name="T59" fmla="*/ 11 h 106"/>
                  <a:gd name="T60" fmla="*/ 1 w 235"/>
                  <a:gd name="T61" fmla="*/ 5 h 106"/>
                  <a:gd name="T62" fmla="*/ 2 w 235"/>
                  <a:gd name="T63" fmla="*/ 14 h 106"/>
                  <a:gd name="T64" fmla="*/ 4 w 235"/>
                  <a:gd name="T65" fmla="*/ 21 h 106"/>
                  <a:gd name="T66" fmla="*/ 7 w 235"/>
                  <a:gd name="T67" fmla="*/ 29 h 10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w 235"/>
                  <a:gd name="T103" fmla="*/ 0 h 106"/>
                  <a:gd name="T104" fmla="*/ 235 w 235"/>
                  <a:gd name="T105" fmla="*/ 106 h 106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T102" t="T103" r="T104" b="T105"/>
                <a:pathLst>
                  <a:path w="235" h="106">
                    <a:moveTo>
                      <a:pt x="8" y="33"/>
                    </a:moveTo>
                    <a:lnTo>
                      <a:pt x="20" y="50"/>
                    </a:lnTo>
                    <a:lnTo>
                      <a:pt x="33" y="63"/>
                    </a:lnTo>
                    <a:lnTo>
                      <a:pt x="47" y="76"/>
                    </a:lnTo>
                    <a:lnTo>
                      <a:pt x="63" y="87"/>
                    </a:lnTo>
                    <a:lnTo>
                      <a:pt x="71" y="90"/>
                    </a:lnTo>
                    <a:lnTo>
                      <a:pt x="79" y="95"/>
                    </a:lnTo>
                    <a:lnTo>
                      <a:pt x="88" y="98"/>
                    </a:lnTo>
                    <a:lnTo>
                      <a:pt x="97" y="101"/>
                    </a:lnTo>
                    <a:lnTo>
                      <a:pt x="107" y="104"/>
                    </a:lnTo>
                    <a:lnTo>
                      <a:pt x="116" y="105"/>
                    </a:lnTo>
                    <a:lnTo>
                      <a:pt x="126" y="106"/>
                    </a:lnTo>
                    <a:lnTo>
                      <a:pt x="135" y="106"/>
                    </a:lnTo>
                    <a:lnTo>
                      <a:pt x="146" y="106"/>
                    </a:lnTo>
                    <a:lnTo>
                      <a:pt x="157" y="104"/>
                    </a:lnTo>
                    <a:lnTo>
                      <a:pt x="168" y="102"/>
                    </a:lnTo>
                    <a:lnTo>
                      <a:pt x="179" y="99"/>
                    </a:lnTo>
                    <a:lnTo>
                      <a:pt x="189" y="95"/>
                    </a:lnTo>
                    <a:lnTo>
                      <a:pt x="199" y="90"/>
                    </a:lnTo>
                    <a:lnTo>
                      <a:pt x="209" y="84"/>
                    </a:lnTo>
                    <a:lnTo>
                      <a:pt x="218" y="78"/>
                    </a:lnTo>
                    <a:lnTo>
                      <a:pt x="220" y="76"/>
                    </a:lnTo>
                    <a:lnTo>
                      <a:pt x="222" y="72"/>
                    </a:lnTo>
                    <a:lnTo>
                      <a:pt x="224" y="70"/>
                    </a:lnTo>
                    <a:lnTo>
                      <a:pt x="226" y="66"/>
                    </a:lnTo>
                    <a:lnTo>
                      <a:pt x="228" y="63"/>
                    </a:lnTo>
                    <a:lnTo>
                      <a:pt x="231" y="59"/>
                    </a:lnTo>
                    <a:lnTo>
                      <a:pt x="233" y="57"/>
                    </a:lnTo>
                    <a:lnTo>
                      <a:pt x="235" y="53"/>
                    </a:lnTo>
                    <a:lnTo>
                      <a:pt x="235" y="52"/>
                    </a:lnTo>
                    <a:lnTo>
                      <a:pt x="235" y="51"/>
                    </a:lnTo>
                    <a:lnTo>
                      <a:pt x="224" y="62"/>
                    </a:lnTo>
                    <a:lnTo>
                      <a:pt x="213" y="70"/>
                    </a:lnTo>
                    <a:lnTo>
                      <a:pt x="201" y="77"/>
                    </a:lnTo>
                    <a:lnTo>
                      <a:pt x="189" y="83"/>
                    </a:lnTo>
                    <a:lnTo>
                      <a:pt x="176" y="88"/>
                    </a:lnTo>
                    <a:lnTo>
                      <a:pt x="163" y="92"/>
                    </a:lnTo>
                    <a:lnTo>
                      <a:pt x="149" y="94"/>
                    </a:lnTo>
                    <a:lnTo>
                      <a:pt x="135" y="95"/>
                    </a:lnTo>
                    <a:lnTo>
                      <a:pt x="124" y="95"/>
                    </a:lnTo>
                    <a:lnTo>
                      <a:pt x="114" y="94"/>
                    </a:lnTo>
                    <a:lnTo>
                      <a:pt x="103" y="92"/>
                    </a:lnTo>
                    <a:lnTo>
                      <a:pt x="93" y="88"/>
                    </a:lnTo>
                    <a:lnTo>
                      <a:pt x="83" y="84"/>
                    </a:lnTo>
                    <a:lnTo>
                      <a:pt x="73" y="80"/>
                    </a:lnTo>
                    <a:lnTo>
                      <a:pt x="64" y="75"/>
                    </a:lnTo>
                    <a:lnTo>
                      <a:pt x="55" y="69"/>
                    </a:lnTo>
                    <a:lnTo>
                      <a:pt x="47" y="63"/>
                    </a:lnTo>
                    <a:lnTo>
                      <a:pt x="39" y="56"/>
                    </a:lnTo>
                    <a:lnTo>
                      <a:pt x="31" y="47"/>
                    </a:lnTo>
                    <a:lnTo>
                      <a:pt x="24" y="39"/>
                    </a:lnTo>
                    <a:lnTo>
                      <a:pt x="17" y="30"/>
                    </a:lnTo>
                    <a:lnTo>
                      <a:pt x="11" y="21"/>
                    </a:lnTo>
                    <a:lnTo>
                      <a:pt x="6" y="11"/>
                    </a:lnTo>
                    <a:lnTo>
                      <a:pt x="0" y="0"/>
                    </a:lnTo>
                    <a:lnTo>
                      <a:pt x="1" y="5"/>
                    </a:lnTo>
                    <a:lnTo>
                      <a:pt x="2" y="9"/>
                    </a:lnTo>
                    <a:lnTo>
                      <a:pt x="2" y="14"/>
                    </a:lnTo>
                    <a:lnTo>
                      <a:pt x="3" y="17"/>
                    </a:lnTo>
                    <a:lnTo>
                      <a:pt x="4" y="21"/>
                    </a:lnTo>
                    <a:lnTo>
                      <a:pt x="5" y="26"/>
                    </a:lnTo>
                    <a:lnTo>
                      <a:pt x="7" y="29"/>
                    </a:lnTo>
                    <a:lnTo>
                      <a:pt x="8" y="33"/>
                    </a:lnTo>
                    <a:close/>
                  </a:path>
                </a:pathLst>
              </a:custGeom>
              <a:solidFill>
                <a:srgbClr val="F2B19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1" name="Freeform 214"/>
              <p:cNvSpPr>
                <a:spLocks/>
              </p:cNvSpPr>
              <p:nvPr/>
            </p:nvSpPr>
            <p:spPr bwMode="auto">
              <a:xfrm>
                <a:off x="1134" y="2672"/>
                <a:ext cx="49" cy="19"/>
              </a:xfrm>
              <a:custGeom>
                <a:avLst/>
                <a:gdLst>
                  <a:gd name="T0" fmla="*/ 10 w 242"/>
                  <a:gd name="T1" fmla="*/ 40 h 114"/>
                  <a:gd name="T2" fmla="*/ 22 w 242"/>
                  <a:gd name="T3" fmla="*/ 58 h 114"/>
                  <a:gd name="T4" fmla="*/ 36 w 242"/>
                  <a:gd name="T5" fmla="*/ 72 h 114"/>
                  <a:gd name="T6" fmla="*/ 51 w 242"/>
                  <a:gd name="T7" fmla="*/ 85 h 114"/>
                  <a:gd name="T8" fmla="*/ 68 w 242"/>
                  <a:gd name="T9" fmla="*/ 97 h 114"/>
                  <a:gd name="T10" fmla="*/ 86 w 242"/>
                  <a:gd name="T11" fmla="*/ 106 h 114"/>
                  <a:gd name="T12" fmla="*/ 105 w 242"/>
                  <a:gd name="T13" fmla="*/ 112 h 114"/>
                  <a:gd name="T14" fmla="*/ 126 w 242"/>
                  <a:gd name="T15" fmla="*/ 114 h 114"/>
                  <a:gd name="T16" fmla="*/ 149 w 242"/>
                  <a:gd name="T17" fmla="*/ 114 h 114"/>
                  <a:gd name="T18" fmla="*/ 174 w 242"/>
                  <a:gd name="T19" fmla="*/ 109 h 114"/>
                  <a:gd name="T20" fmla="*/ 197 w 242"/>
                  <a:gd name="T21" fmla="*/ 100 h 114"/>
                  <a:gd name="T22" fmla="*/ 218 w 242"/>
                  <a:gd name="T23" fmla="*/ 86 h 114"/>
                  <a:gd name="T24" fmla="*/ 229 w 242"/>
                  <a:gd name="T25" fmla="*/ 78 h 114"/>
                  <a:gd name="T26" fmla="*/ 232 w 242"/>
                  <a:gd name="T27" fmla="*/ 74 h 114"/>
                  <a:gd name="T28" fmla="*/ 233 w 242"/>
                  <a:gd name="T29" fmla="*/ 72 h 114"/>
                  <a:gd name="T30" fmla="*/ 235 w 242"/>
                  <a:gd name="T31" fmla="*/ 68 h 114"/>
                  <a:gd name="T32" fmla="*/ 237 w 242"/>
                  <a:gd name="T33" fmla="*/ 65 h 114"/>
                  <a:gd name="T34" fmla="*/ 238 w 242"/>
                  <a:gd name="T35" fmla="*/ 61 h 114"/>
                  <a:gd name="T36" fmla="*/ 240 w 242"/>
                  <a:gd name="T37" fmla="*/ 58 h 114"/>
                  <a:gd name="T38" fmla="*/ 241 w 242"/>
                  <a:gd name="T39" fmla="*/ 54 h 114"/>
                  <a:gd name="T40" fmla="*/ 230 w 242"/>
                  <a:gd name="T41" fmla="*/ 64 h 114"/>
                  <a:gd name="T42" fmla="*/ 207 w 242"/>
                  <a:gd name="T43" fmla="*/ 83 h 114"/>
                  <a:gd name="T44" fmla="*/ 180 w 242"/>
                  <a:gd name="T45" fmla="*/ 96 h 114"/>
                  <a:gd name="T46" fmla="*/ 151 w 242"/>
                  <a:gd name="T47" fmla="*/ 103 h 114"/>
                  <a:gd name="T48" fmla="*/ 125 w 242"/>
                  <a:gd name="T49" fmla="*/ 103 h 114"/>
                  <a:gd name="T50" fmla="*/ 102 w 242"/>
                  <a:gd name="T51" fmla="*/ 100 h 114"/>
                  <a:gd name="T52" fmla="*/ 82 w 242"/>
                  <a:gd name="T53" fmla="*/ 92 h 114"/>
                  <a:gd name="T54" fmla="*/ 63 w 242"/>
                  <a:gd name="T55" fmla="*/ 82 h 114"/>
                  <a:gd name="T56" fmla="*/ 45 w 242"/>
                  <a:gd name="T57" fmla="*/ 67 h 114"/>
                  <a:gd name="T58" fmla="*/ 30 w 242"/>
                  <a:gd name="T59" fmla="*/ 52 h 114"/>
                  <a:gd name="T60" fmla="*/ 16 w 242"/>
                  <a:gd name="T61" fmla="*/ 32 h 114"/>
                  <a:gd name="T62" fmla="*/ 5 w 242"/>
                  <a:gd name="T63" fmla="*/ 11 h 114"/>
                  <a:gd name="T64" fmla="*/ 0 w 242"/>
                  <a:gd name="T65" fmla="*/ 4 h 114"/>
                  <a:gd name="T66" fmla="*/ 1 w 242"/>
                  <a:gd name="T67" fmla="*/ 11 h 114"/>
                  <a:gd name="T68" fmla="*/ 2 w 242"/>
                  <a:gd name="T69" fmla="*/ 19 h 114"/>
                  <a:gd name="T70" fmla="*/ 3 w 242"/>
                  <a:gd name="T71" fmla="*/ 26 h 114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w 242"/>
                  <a:gd name="T109" fmla="*/ 0 h 114"/>
                  <a:gd name="T110" fmla="*/ 242 w 242"/>
                  <a:gd name="T111" fmla="*/ 114 h 114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T108" t="T109" r="T110" b="T111"/>
                <a:pathLst>
                  <a:path w="242" h="114">
                    <a:moveTo>
                      <a:pt x="4" y="30"/>
                    </a:moveTo>
                    <a:lnTo>
                      <a:pt x="10" y="40"/>
                    </a:lnTo>
                    <a:lnTo>
                      <a:pt x="16" y="49"/>
                    </a:lnTo>
                    <a:lnTo>
                      <a:pt x="22" y="58"/>
                    </a:lnTo>
                    <a:lnTo>
                      <a:pt x="29" y="65"/>
                    </a:lnTo>
                    <a:lnTo>
                      <a:pt x="36" y="72"/>
                    </a:lnTo>
                    <a:lnTo>
                      <a:pt x="44" y="79"/>
                    </a:lnTo>
                    <a:lnTo>
                      <a:pt x="51" y="85"/>
                    </a:lnTo>
                    <a:lnTo>
                      <a:pt x="60" y="91"/>
                    </a:lnTo>
                    <a:lnTo>
                      <a:pt x="68" y="97"/>
                    </a:lnTo>
                    <a:lnTo>
                      <a:pt x="77" y="101"/>
                    </a:lnTo>
                    <a:lnTo>
                      <a:pt x="86" y="106"/>
                    </a:lnTo>
                    <a:lnTo>
                      <a:pt x="96" y="108"/>
                    </a:lnTo>
                    <a:lnTo>
                      <a:pt x="105" y="112"/>
                    </a:lnTo>
                    <a:lnTo>
                      <a:pt x="116" y="113"/>
                    </a:lnTo>
                    <a:lnTo>
                      <a:pt x="126" y="114"/>
                    </a:lnTo>
                    <a:lnTo>
                      <a:pt x="136" y="114"/>
                    </a:lnTo>
                    <a:lnTo>
                      <a:pt x="149" y="114"/>
                    </a:lnTo>
                    <a:lnTo>
                      <a:pt x="161" y="112"/>
                    </a:lnTo>
                    <a:lnTo>
                      <a:pt x="174" y="109"/>
                    </a:lnTo>
                    <a:lnTo>
                      <a:pt x="185" y="106"/>
                    </a:lnTo>
                    <a:lnTo>
                      <a:pt x="197" y="100"/>
                    </a:lnTo>
                    <a:lnTo>
                      <a:pt x="208" y="94"/>
                    </a:lnTo>
                    <a:lnTo>
                      <a:pt x="218" y="86"/>
                    </a:lnTo>
                    <a:lnTo>
                      <a:pt x="228" y="79"/>
                    </a:lnTo>
                    <a:lnTo>
                      <a:pt x="229" y="78"/>
                    </a:lnTo>
                    <a:lnTo>
                      <a:pt x="230" y="76"/>
                    </a:lnTo>
                    <a:lnTo>
                      <a:pt x="232" y="74"/>
                    </a:lnTo>
                    <a:lnTo>
                      <a:pt x="232" y="73"/>
                    </a:lnTo>
                    <a:lnTo>
                      <a:pt x="233" y="72"/>
                    </a:lnTo>
                    <a:lnTo>
                      <a:pt x="234" y="70"/>
                    </a:lnTo>
                    <a:lnTo>
                      <a:pt x="235" y="68"/>
                    </a:lnTo>
                    <a:lnTo>
                      <a:pt x="236" y="67"/>
                    </a:lnTo>
                    <a:lnTo>
                      <a:pt x="237" y="65"/>
                    </a:lnTo>
                    <a:lnTo>
                      <a:pt x="237" y="64"/>
                    </a:lnTo>
                    <a:lnTo>
                      <a:pt x="238" y="61"/>
                    </a:lnTo>
                    <a:lnTo>
                      <a:pt x="239" y="59"/>
                    </a:lnTo>
                    <a:lnTo>
                      <a:pt x="240" y="58"/>
                    </a:lnTo>
                    <a:lnTo>
                      <a:pt x="241" y="55"/>
                    </a:lnTo>
                    <a:lnTo>
                      <a:pt x="241" y="54"/>
                    </a:lnTo>
                    <a:lnTo>
                      <a:pt x="242" y="52"/>
                    </a:lnTo>
                    <a:lnTo>
                      <a:pt x="230" y="64"/>
                    </a:lnTo>
                    <a:lnTo>
                      <a:pt x="219" y="73"/>
                    </a:lnTo>
                    <a:lnTo>
                      <a:pt x="207" y="83"/>
                    </a:lnTo>
                    <a:lnTo>
                      <a:pt x="194" y="90"/>
                    </a:lnTo>
                    <a:lnTo>
                      <a:pt x="180" y="96"/>
                    </a:lnTo>
                    <a:lnTo>
                      <a:pt x="166" y="100"/>
                    </a:lnTo>
                    <a:lnTo>
                      <a:pt x="151" y="103"/>
                    </a:lnTo>
                    <a:lnTo>
                      <a:pt x="136" y="103"/>
                    </a:lnTo>
                    <a:lnTo>
                      <a:pt x="125" y="103"/>
                    </a:lnTo>
                    <a:lnTo>
                      <a:pt x="114" y="102"/>
                    </a:lnTo>
                    <a:lnTo>
                      <a:pt x="102" y="100"/>
                    </a:lnTo>
                    <a:lnTo>
                      <a:pt x="92" y="96"/>
                    </a:lnTo>
                    <a:lnTo>
                      <a:pt x="82" y="92"/>
                    </a:lnTo>
                    <a:lnTo>
                      <a:pt x="72" y="88"/>
                    </a:lnTo>
                    <a:lnTo>
                      <a:pt x="63" y="82"/>
                    </a:lnTo>
                    <a:lnTo>
                      <a:pt x="54" y="74"/>
                    </a:lnTo>
                    <a:lnTo>
                      <a:pt x="45" y="67"/>
                    </a:lnTo>
                    <a:lnTo>
                      <a:pt x="37" y="60"/>
                    </a:lnTo>
                    <a:lnTo>
                      <a:pt x="30" y="52"/>
                    </a:lnTo>
                    <a:lnTo>
                      <a:pt x="23" y="42"/>
                    </a:lnTo>
                    <a:lnTo>
                      <a:pt x="16" y="32"/>
                    </a:lnTo>
                    <a:lnTo>
                      <a:pt x="10" y="22"/>
                    </a:lnTo>
                    <a:lnTo>
                      <a:pt x="5" y="11"/>
                    </a:lnTo>
                    <a:lnTo>
                      <a:pt x="0" y="0"/>
                    </a:lnTo>
                    <a:lnTo>
                      <a:pt x="0" y="4"/>
                    </a:lnTo>
                    <a:lnTo>
                      <a:pt x="1" y="7"/>
                    </a:lnTo>
                    <a:lnTo>
                      <a:pt x="1" y="11"/>
                    </a:lnTo>
                    <a:lnTo>
                      <a:pt x="1" y="16"/>
                    </a:lnTo>
                    <a:lnTo>
                      <a:pt x="2" y="19"/>
                    </a:lnTo>
                    <a:lnTo>
                      <a:pt x="3" y="23"/>
                    </a:lnTo>
                    <a:lnTo>
                      <a:pt x="3" y="26"/>
                    </a:lnTo>
                    <a:lnTo>
                      <a:pt x="4" y="30"/>
                    </a:lnTo>
                    <a:close/>
                  </a:path>
                </a:pathLst>
              </a:custGeom>
              <a:solidFill>
                <a:srgbClr val="F2B49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2" name="Freeform 215"/>
              <p:cNvSpPr>
                <a:spLocks/>
              </p:cNvSpPr>
              <p:nvPr/>
            </p:nvSpPr>
            <p:spPr bwMode="auto">
              <a:xfrm>
                <a:off x="1134" y="2669"/>
                <a:ext cx="50" cy="21"/>
              </a:xfrm>
              <a:custGeom>
                <a:avLst/>
                <a:gdLst>
                  <a:gd name="T0" fmla="*/ 7 w 246"/>
                  <a:gd name="T1" fmla="*/ 39 h 123"/>
                  <a:gd name="T2" fmla="*/ 18 w 246"/>
                  <a:gd name="T3" fmla="*/ 58 h 123"/>
                  <a:gd name="T4" fmla="*/ 32 w 246"/>
                  <a:gd name="T5" fmla="*/ 75 h 123"/>
                  <a:gd name="T6" fmla="*/ 48 w 246"/>
                  <a:gd name="T7" fmla="*/ 91 h 123"/>
                  <a:gd name="T8" fmla="*/ 65 w 246"/>
                  <a:gd name="T9" fmla="*/ 103 h 123"/>
                  <a:gd name="T10" fmla="*/ 84 w 246"/>
                  <a:gd name="T11" fmla="*/ 112 h 123"/>
                  <a:gd name="T12" fmla="*/ 104 w 246"/>
                  <a:gd name="T13" fmla="*/ 120 h 123"/>
                  <a:gd name="T14" fmla="*/ 125 w 246"/>
                  <a:gd name="T15" fmla="*/ 123 h 123"/>
                  <a:gd name="T16" fmla="*/ 150 w 246"/>
                  <a:gd name="T17" fmla="*/ 122 h 123"/>
                  <a:gd name="T18" fmla="*/ 177 w 246"/>
                  <a:gd name="T19" fmla="*/ 116 h 123"/>
                  <a:gd name="T20" fmla="*/ 202 w 246"/>
                  <a:gd name="T21" fmla="*/ 105 h 123"/>
                  <a:gd name="T22" fmla="*/ 225 w 246"/>
                  <a:gd name="T23" fmla="*/ 90 h 123"/>
                  <a:gd name="T24" fmla="*/ 238 w 246"/>
                  <a:gd name="T25" fmla="*/ 76 h 123"/>
                  <a:gd name="T26" fmla="*/ 241 w 246"/>
                  <a:gd name="T27" fmla="*/ 69 h 123"/>
                  <a:gd name="T28" fmla="*/ 243 w 246"/>
                  <a:gd name="T29" fmla="*/ 62 h 123"/>
                  <a:gd name="T30" fmla="*/ 245 w 246"/>
                  <a:gd name="T31" fmla="*/ 56 h 123"/>
                  <a:gd name="T32" fmla="*/ 236 w 246"/>
                  <a:gd name="T33" fmla="*/ 66 h 123"/>
                  <a:gd name="T34" fmla="*/ 211 w 246"/>
                  <a:gd name="T35" fmla="*/ 87 h 123"/>
                  <a:gd name="T36" fmla="*/ 183 w 246"/>
                  <a:gd name="T37" fmla="*/ 103 h 123"/>
                  <a:gd name="T38" fmla="*/ 152 w 246"/>
                  <a:gd name="T39" fmla="*/ 111 h 123"/>
                  <a:gd name="T40" fmla="*/ 125 w 246"/>
                  <a:gd name="T41" fmla="*/ 112 h 123"/>
                  <a:gd name="T42" fmla="*/ 101 w 246"/>
                  <a:gd name="T43" fmla="*/ 108 h 123"/>
                  <a:gd name="T44" fmla="*/ 80 w 246"/>
                  <a:gd name="T45" fmla="*/ 99 h 123"/>
                  <a:gd name="T46" fmla="*/ 61 w 246"/>
                  <a:gd name="T47" fmla="*/ 87 h 123"/>
                  <a:gd name="T48" fmla="*/ 43 w 246"/>
                  <a:gd name="T49" fmla="*/ 73 h 123"/>
                  <a:gd name="T50" fmla="*/ 28 w 246"/>
                  <a:gd name="T51" fmla="*/ 55 h 123"/>
                  <a:gd name="T52" fmla="*/ 15 w 246"/>
                  <a:gd name="T53" fmla="*/ 34 h 123"/>
                  <a:gd name="T54" fmla="*/ 4 w 246"/>
                  <a:gd name="T55" fmla="*/ 12 h 123"/>
                  <a:gd name="T56" fmla="*/ 0 w 246"/>
                  <a:gd name="T57" fmla="*/ 3 h 123"/>
                  <a:gd name="T58" fmla="*/ 0 w 246"/>
                  <a:gd name="T59" fmla="*/ 11 h 123"/>
                  <a:gd name="T60" fmla="*/ 0 w 246"/>
                  <a:gd name="T61" fmla="*/ 18 h 123"/>
                  <a:gd name="T62" fmla="*/ 1 w 246"/>
                  <a:gd name="T63" fmla="*/ 25 h 123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w 246"/>
                  <a:gd name="T97" fmla="*/ 0 h 123"/>
                  <a:gd name="T98" fmla="*/ 246 w 246"/>
                  <a:gd name="T99" fmla="*/ 123 h 123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T96" t="T97" r="T98" b="T99"/>
                <a:pathLst>
                  <a:path w="246" h="123">
                    <a:moveTo>
                      <a:pt x="1" y="28"/>
                    </a:moveTo>
                    <a:lnTo>
                      <a:pt x="7" y="39"/>
                    </a:lnTo>
                    <a:lnTo>
                      <a:pt x="12" y="49"/>
                    </a:lnTo>
                    <a:lnTo>
                      <a:pt x="18" y="58"/>
                    </a:lnTo>
                    <a:lnTo>
                      <a:pt x="25" y="67"/>
                    </a:lnTo>
                    <a:lnTo>
                      <a:pt x="32" y="75"/>
                    </a:lnTo>
                    <a:lnTo>
                      <a:pt x="40" y="84"/>
                    </a:lnTo>
                    <a:lnTo>
                      <a:pt x="48" y="91"/>
                    </a:lnTo>
                    <a:lnTo>
                      <a:pt x="56" y="97"/>
                    </a:lnTo>
                    <a:lnTo>
                      <a:pt x="65" y="103"/>
                    </a:lnTo>
                    <a:lnTo>
                      <a:pt x="74" y="108"/>
                    </a:lnTo>
                    <a:lnTo>
                      <a:pt x="84" y="112"/>
                    </a:lnTo>
                    <a:lnTo>
                      <a:pt x="94" y="116"/>
                    </a:lnTo>
                    <a:lnTo>
                      <a:pt x="104" y="120"/>
                    </a:lnTo>
                    <a:lnTo>
                      <a:pt x="115" y="122"/>
                    </a:lnTo>
                    <a:lnTo>
                      <a:pt x="125" y="123"/>
                    </a:lnTo>
                    <a:lnTo>
                      <a:pt x="136" y="123"/>
                    </a:lnTo>
                    <a:lnTo>
                      <a:pt x="150" y="122"/>
                    </a:lnTo>
                    <a:lnTo>
                      <a:pt x="164" y="120"/>
                    </a:lnTo>
                    <a:lnTo>
                      <a:pt x="177" y="116"/>
                    </a:lnTo>
                    <a:lnTo>
                      <a:pt x="190" y="111"/>
                    </a:lnTo>
                    <a:lnTo>
                      <a:pt x="202" y="105"/>
                    </a:lnTo>
                    <a:lnTo>
                      <a:pt x="214" y="98"/>
                    </a:lnTo>
                    <a:lnTo>
                      <a:pt x="225" y="90"/>
                    </a:lnTo>
                    <a:lnTo>
                      <a:pt x="236" y="79"/>
                    </a:lnTo>
                    <a:lnTo>
                      <a:pt x="238" y="76"/>
                    </a:lnTo>
                    <a:lnTo>
                      <a:pt x="239" y="73"/>
                    </a:lnTo>
                    <a:lnTo>
                      <a:pt x="241" y="69"/>
                    </a:lnTo>
                    <a:lnTo>
                      <a:pt x="242" y="66"/>
                    </a:lnTo>
                    <a:lnTo>
                      <a:pt x="243" y="62"/>
                    </a:lnTo>
                    <a:lnTo>
                      <a:pt x="244" y="60"/>
                    </a:lnTo>
                    <a:lnTo>
                      <a:pt x="245" y="56"/>
                    </a:lnTo>
                    <a:lnTo>
                      <a:pt x="246" y="52"/>
                    </a:lnTo>
                    <a:lnTo>
                      <a:pt x="236" y="66"/>
                    </a:lnTo>
                    <a:lnTo>
                      <a:pt x="223" y="78"/>
                    </a:lnTo>
                    <a:lnTo>
                      <a:pt x="211" y="87"/>
                    </a:lnTo>
                    <a:lnTo>
                      <a:pt x="197" y="96"/>
                    </a:lnTo>
                    <a:lnTo>
                      <a:pt x="183" y="103"/>
                    </a:lnTo>
                    <a:lnTo>
                      <a:pt x="168" y="108"/>
                    </a:lnTo>
                    <a:lnTo>
                      <a:pt x="152" y="111"/>
                    </a:lnTo>
                    <a:lnTo>
                      <a:pt x="136" y="112"/>
                    </a:lnTo>
                    <a:lnTo>
                      <a:pt x="125" y="112"/>
                    </a:lnTo>
                    <a:lnTo>
                      <a:pt x="113" y="110"/>
                    </a:lnTo>
                    <a:lnTo>
                      <a:pt x="101" y="108"/>
                    </a:lnTo>
                    <a:lnTo>
                      <a:pt x="91" y="104"/>
                    </a:lnTo>
                    <a:lnTo>
                      <a:pt x="80" y="99"/>
                    </a:lnTo>
                    <a:lnTo>
                      <a:pt x="70" y="94"/>
                    </a:lnTo>
                    <a:lnTo>
                      <a:pt x="61" y="87"/>
                    </a:lnTo>
                    <a:lnTo>
                      <a:pt x="52" y="80"/>
                    </a:lnTo>
                    <a:lnTo>
                      <a:pt x="43" y="73"/>
                    </a:lnTo>
                    <a:lnTo>
                      <a:pt x="35" y="64"/>
                    </a:lnTo>
                    <a:lnTo>
                      <a:pt x="28" y="55"/>
                    </a:lnTo>
                    <a:lnTo>
                      <a:pt x="21" y="45"/>
                    </a:lnTo>
                    <a:lnTo>
                      <a:pt x="15" y="34"/>
                    </a:lnTo>
                    <a:lnTo>
                      <a:pt x="9" y="22"/>
                    </a:lnTo>
                    <a:lnTo>
                      <a:pt x="4" y="12"/>
                    </a:lnTo>
                    <a:lnTo>
                      <a:pt x="0" y="0"/>
                    </a:lnTo>
                    <a:lnTo>
                      <a:pt x="0" y="3"/>
                    </a:lnTo>
                    <a:lnTo>
                      <a:pt x="0" y="7"/>
                    </a:lnTo>
                    <a:lnTo>
                      <a:pt x="0" y="11"/>
                    </a:lnTo>
                    <a:lnTo>
                      <a:pt x="0" y="14"/>
                    </a:lnTo>
                    <a:lnTo>
                      <a:pt x="0" y="18"/>
                    </a:lnTo>
                    <a:lnTo>
                      <a:pt x="1" y="21"/>
                    </a:lnTo>
                    <a:lnTo>
                      <a:pt x="1" y="25"/>
                    </a:lnTo>
                    <a:lnTo>
                      <a:pt x="1" y="28"/>
                    </a:lnTo>
                    <a:close/>
                  </a:path>
                </a:pathLst>
              </a:custGeom>
              <a:solidFill>
                <a:srgbClr val="F3B694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3" name="Freeform 216"/>
              <p:cNvSpPr>
                <a:spLocks/>
              </p:cNvSpPr>
              <p:nvPr/>
            </p:nvSpPr>
            <p:spPr bwMode="auto">
              <a:xfrm>
                <a:off x="1134" y="2667"/>
                <a:ext cx="50" cy="22"/>
              </a:xfrm>
              <a:custGeom>
                <a:avLst/>
                <a:gdLst>
                  <a:gd name="T0" fmla="*/ 5 w 249"/>
                  <a:gd name="T1" fmla="*/ 40 h 132"/>
                  <a:gd name="T2" fmla="*/ 16 w 249"/>
                  <a:gd name="T3" fmla="*/ 61 h 132"/>
                  <a:gd name="T4" fmla="*/ 30 w 249"/>
                  <a:gd name="T5" fmla="*/ 79 h 132"/>
                  <a:gd name="T6" fmla="*/ 45 w 249"/>
                  <a:gd name="T7" fmla="*/ 96 h 132"/>
                  <a:gd name="T8" fmla="*/ 63 w 249"/>
                  <a:gd name="T9" fmla="*/ 111 h 132"/>
                  <a:gd name="T10" fmla="*/ 82 w 249"/>
                  <a:gd name="T11" fmla="*/ 121 h 132"/>
                  <a:gd name="T12" fmla="*/ 102 w 249"/>
                  <a:gd name="T13" fmla="*/ 129 h 132"/>
                  <a:gd name="T14" fmla="*/ 125 w 249"/>
                  <a:gd name="T15" fmla="*/ 132 h 132"/>
                  <a:gd name="T16" fmla="*/ 151 w 249"/>
                  <a:gd name="T17" fmla="*/ 132 h 132"/>
                  <a:gd name="T18" fmla="*/ 180 w 249"/>
                  <a:gd name="T19" fmla="*/ 125 h 132"/>
                  <a:gd name="T20" fmla="*/ 207 w 249"/>
                  <a:gd name="T21" fmla="*/ 112 h 132"/>
                  <a:gd name="T22" fmla="*/ 230 w 249"/>
                  <a:gd name="T23" fmla="*/ 93 h 132"/>
                  <a:gd name="T24" fmla="*/ 243 w 249"/>
                  <a:gd name="T25" fmla="*/ 77 h 132"/>
                  <a:gd name="T26" fmla="*/ 245 w 249"/>
                  <a:gd name="T27" fmla="*/ 71 h 132"/>
                  <a:gd name="T28" fmla="*/ 247 w 249"/>
                  <a:gd name="T29" fmla="*/ 64 h 132"/>
                  <a:gd name="T30" fmla="*/ 249 w 249"/>
                  <a:gd name="T31" fmla="*/ 58 h 132"/>
                  <a:gd name="T32" fmla="*/ 239 w 249"/>
                  <a:gd name="T33" fmla="*/ 69 h 132"/>
                  <a:gd name="T34" fmla="*/ 214 w 249"/>
                  <a:gd name="T35" fmla="*/ 94 h 132"/>
                  <a:gd name="T36" fmla="*/ 185 w 249"/>
                  <a:gd name="T37" fmla="*/ 112 h 132"/>
                  <a:gd name="T38" fmla="*/ 161 w 249"/>
                  <a:gd name="T39" fmla="*/ 119 h 132"/>
                  <a:gd name="T40" fmla="*/ 145 w 249"/>
                  <a:gd name="T41" fmla="*/ 121 h 132"/>
                  <a:gd name="T42" fmla="*/ 124 w 249"/>
                  <a:gd name="T43" fmla="*/ 121 h 132"/>
                  <a:gd name="T44" fmla="*/ 100 w 249"/>
                  <a:gd name="T45" fmla="*/ 117 h 132"/>
                  <a:gd name="T46" fmla="*/ 79 w 249"/>
                  <a:gd name="T47" fmla="*/ 108 h 132"/>
                  <a:gd name="T48" fmla="*/ 59 w 249"/>
                  <a:gd name="T49" fmla="*/ 95 h 132"/>
                  <a:gd name="T50" fmla="*/ 42 w 249"/>
                  <a:gd name="T51" fmla="*/ 79 h 132"/>
                  <a:gd name="T52" fmla="*/ 27 w 249"/>
                  <a:gd name="T53" fmla="*/ 60 h 132"/>
                  <a:gd name="T54" fmla="*/ 14 w 249"/>
                  <a:gd name="T55" fmla="*/ 37 h 132"/>
                  <a:gd name="T56" fmla="*/ 5 w 249"/>
                  <a:gd name="T57" fmla="*/ 14 h 132"/>
                  <a:gd name="T58" fmla="*/ 1 w 249"/>
                  <a:gd name="T59" fmla="*/ 4 h 132"/>
                  <a:gd name="T60" fmla="*/ 0 w 249"/>
                  <a:gd name="T61" fmla="*/ 11 h 132"/>
                  <a:gd name="T62" fmla="*/ 0 w 249"/>
                  <a:gd name="T63" fmla="*/ 18 h 132"/>
                  <a:gd name="T64" fmla="*/ 0 w 249"/>
                  <a:gd name="T65" fmla="*/ 26 h 132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249"/>
                  <a:gd name="T100" fmla="*/ 0 h 132"/>
                  <a:gd name="T101" fmla="*/ 249 w 249"/>
                  <a:gd name="T102" fmla="*/ 132 h 132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249" h="132">
                    <a:moveTo>
                      <a:pt x="0" y="29"/>
                    </a:moveTo>
                    <a:lnTo>
                      <a:pt x="5" y="40"/>
                    </a:lnTo>
                    <a:lnTo>
                      <a:pt x="10" y="51"/>
                    </a:lnTo>
                    <a:lnTo>
                      <a:pt x="16" y="61"/>
                    </a:lnTo>
                    <a:lnTo>
                      <a:pt x="23" y="71"/>
                    </a:lnTo>
                    <a:lnTo>
                      <a:pt x="30" y="79"/>
                    </a:lnTo>
                    <a:lnTo>
                      <a:pt x="37" y="89"/>
                    </a:lnTo>
                    <a:lnTo>
                      <a:pt x="45" y="96"/>
                    </a:lnTo>
                    <a:lnTo>
                      <a:pt x="54" y="103"/>
                    </a:lnTo>
                    <a:lnTo>
                      <a:pt x="63" y="111"/>
                    </a:lnTo>
                    <a:lnTo>
                      <a:pt x="72" y="117"/>
                    </a:lnTo>
                    <a:lnTo>
                      <a:pt x="82" y="121"/>
                    </a:lnTo>
                    <a:lnTo>
                      <a:pt x="92" y="125"/>
                    </a:lnTo>
                    <a:lnTo>
                      <a:pt x="102" y="129"/>
                    </a:lnTo>
                    <a:lnTo>
                      <a:pt x="114" y="131"/>
                    </a:lnTo>
                    <a:lnTo>
                      <a:pt x="125" y="132"/>
                    </a:lnTo>
                    <a:lnTo>
                      <a:pt x="136" y="132"/>
                    </a:lnTo>
                    <a:lnTo>
                      <a:pt x="151" y="132"/>
                    </a:lnTo>
                    <a:lnTo>
                      <a:pt x="166" y="129"/>
                    </a:lnTo>
                    <a:lnTo>
                      <a:pt x="180" y="125"/>
                    </a:lnTo>
                    <a:lnTo>
                      <a:pt x="194" y="119"/>
                    </a:lnTo>
                    <a:lnTo>
                      <a:pt x="207" y="112"/>
                    </a:lnTo>
                    <a:lnTo>
                      <a:pt x="219" y="102"/>
                    </a:lnTo>
                    <a:lnTo>
                      <a:pt x="230" y="93"/>
                    </a:lnTo>
                    <a:lnTo>
                      <a:pt x="242" y="81"/>
                    </a:lnTo>
                    <a:lnTo>
                      <a:pt x="243" y="77"/>
                    </a:lnTo>
                    <a:lnTo>
                      <a:pt x="244" y="75"/>
                    </a:lnTo>
                    <a:lnTo>
                      <a:pt x="245" y="71"/>
                    </a:lnTo>
                    <a:lnTo>
                      <a:pt x="246" y="67"/>
                    </a:lnTo>
                    <a:lnTo>
                      <a:pt x="247" y="64"/>
                    </a:lnTo>
                    <a:lnTo>
                      <a:pt x="248" y="60"/>
                    </a:lnTo>
                    <a:lnTo>
                      <a:pt x="249" y="58"/>
                    </a:lnTo>
                    <a:lnTo>
                      <a:pt x="249" y="54"/>
                    </a:lnTo>
                    <a:lnTo>
                      <a:pt x="239" y="69"/>
                    </a:lnTo>
                    <a:lnTo>
                      <a:pt x="227" y="82"/>
                    </a:lnTo>
                    <a:lnTo>
                      <a:pt x="214" y="94"/>
                    </a:lnTo>
                    <a:lnTo>
                      <a:pt x="200" y="103"/>
                    </a:lnTo>
                    <a:lnTo>
                      <a:pt x="185" y="112"/>
                    </a:lnTo>
                    <a:lnTo>
                      <a:pt x="169" y="117"/>
                    </a:lnTo>
                    <a:lnTo>
                      <a:pt x="161" y="119"/>
                    </a:lnTo>
                    <a:lnTo>
                      <a:pt x="153" y="120"/>
                    </a:lnTo>
                    <a:lnTo>
                      <a:pt x="145" y="121"/>
                    </a:lnTo>
                    <a:lnTo>
                      <a:pt x="136" y="121"/>
                    </a:lnTo>
                    <a:lnTo>
                      <a:pt x="124" y="121"/>
                    </a:lnTo>
                    <a:lnTo>
                      <a:pt x="113" y="120"/>
                    </a:lnTo>
                    <a:lnTo>
                      <a:pt x="100" y="117"/>
                    </a:lnTo>
                    <a:lnTo>
                      <a:pt x="90" y="113"/>
                    </a:lnTo>
                    <a:lnTo>
                      <a:pt x="79" y="108"/>
                    </a:lnTo>
                    <a:lnTo>
                      <a:pt x="69" y="102"/>
                    </a:lnTo>
                    <a:lnTo>
                      <a:pt x="59" y="95"/>
                    </a:lnTo>
                    <a:lnTo>
                      <a:pt x="50" y="88"/>
                    </a:lnTo>
                    <a:lnTo>
                      <a:pt x="42" y="79"/>
                    </a:lnTo>
                    <a:lnTo>
                      <a:pt x="34" y="70"/>
                    </a:lnTo>
                    <a:lnTo>
                      <a:pt x="27" y="60"/>
                    </a:lnTo>
                    <a:lnTo>
                      <a:pt x="20" y="49"/>
                    </a:lnTo>
                    <a:lnTo>
                      <a:pt x="14" y="37"/>
                    </a:lnTo>
                    <a:lnTo>
                      <a:pt x="9" y="26"/>
                    </a:lnTo>
                    <a:lnTo>
                      <a:pt x="5" y="14"/>
                    </a:lnTo>
                    <a:lnTo>
                      <a:pt x="1" y="0"/>
                    </a:lnTo>
                    <a:lnTo>
                      <a:pt x="1" y="4"/>
                    </a:lnTo>
                    <a:lnTo>
                      <a:pt x="0" y="8"/>
                    </a:lnTo>
                    <a:lnTo>
                      <a:pt x="0" y="11"/>
                    </a:lnTo>
                    <a:lnTo>
                      <a:pt x="0" y="15"/>
                    </a:lnTo>
                    <a:lnTo>
                      <a:pt x="0" y="18"/>
                    </a:lnTo>
                    <a:lnTo>
                      <a:pt x="0" y="22"/>
                    </a:lnTo>
                    <a:lnTo>
                      <a:pt x="0" y="26"/>
                    </a:lnTo>
                    <a:lnTo>
                      <a:pt x="0" y="29"/>
                    </a:lnTo>
                    <a:close/>
                  </a:path>
                </a:pathLst>
              </a:custGeom>
              <a:solidFill>
                <a:srgbClr val="F3B694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4" name="Freeform 217"/>
              <p:cNvSpPr>
                <a:spLocks/>
              </p:cNvSpPr>
              <p:nvPr/>
            </p:nvSpPr>
            <p:spPr bwMode="auto">
              <a:xfrm>
                <a:off x="1134" y="2665"/>
                <a:ext cx="51" cy="23"/>
              </a:xfrm>
              <a:custGeom>
                <a:avLst/>
                <a:gdLst>
                  <a:gd name="T0" fmla="*/ 4 w 251"/>
                  <a:gd name="T1" fmla="*/ 40 h 140"/>
                  <a:gd name="T2" fmla="*/ 15 w 251"/>
                  <a:gd name="T3" fmla="*/ 62 h 140"/>
                  <a:gd name="T4" fmla="*/ 28 w 251"/>
                  <a:gd name="T5" fmla="*/ 83 h 140"/>
                  <a:gd name="T6" fmla="*/ 43 w 251"/>
                  <a:gd name="T7" fmla="*/ 101 h 140"/>
                  <a:gd name="T8" fmla="*/ 61 w 251"/>
                  <a:gd name="T9" fmla="*/ 115 h 140"/>
                  <a:gd name="T10" fmla="*/ 80 w 251"/>
                  <a:gd name="T11" fmla="*/ 127 h 140"/>
                  <a:gd name="T12" fmla="*/ 101 w 251"/>
                  <a:gd name="T13" fmla="*/ 136 h 140"/>
                  <a:gd name="T14" fmla="*/ 125 w 251"/>
                  <a:gd name="T15" fmla="*/ 140 h 140"/>
                  <a:gd name="T16" fmla="*/ 152 w 251"/>
                  <a:gd name="T17" fmla="*/ 139 h 140"/>
                  <a:gd name="T18" fmla="*/ 183 w 251"/>
                  <a:gd name="T19" fmla="*/ 131 h 140"/>
                  <a:gd name="T20" fmla="*/ 211 w 251"/>
                  <a:gd name="T21" fmla="*/ 115 h 140"/>
                  <a:gd name="T22" fmla="*/ 236 w 251"/>
                  <a:gd name="T23" fmla="*/ 94 h 140"/>
                  <a:gd name="T24" fmla="*/ 247 w 251"/>
                  <a:gd name="T25" fmla="*/ 77 h 140"/>
                  <a:gd name="T26" fmla="*/ 249 w 251"/>
                  <a:gd name="T27" fmla="*/ 71 h 140"/>
                  <a:gd name="T28" fmla="*/ 250 w 251"/>
                  <a:gd name="T29" fmla="*/ 64 h 140"/>
                  <a:gd name="T30" fmla="*/ 251 w 251"/>
                  <a:gd name="T31" fmla="*/ 58 h 140"/>
                  <a:gd name="T32" fmla="*/ 247 w 251"/>
                  <a:gd name="T33" fmla="*/ 62 h 140"/>
                  <a:gd name="T34" fmla="*/ 236 w 251"/>
                  <a:gd name="T35" fmla="*/ 78 h 140"/>
                  <a:gd name="T36" fmla="*/ 223 w 251"/>
                  <a:gd name="T37" fmla="*/ 91 h 140"/>
                  <a:gd name="T38" fmla="*/ 209 w 251"/>
                  <a:gd name="T39" fmla="*/ 103 h 140"/>
                  <a:gd name="T40" fmla="*/ 195 w 251"/>
                  <a:gd name="T41" fmla="*/ 114 h 140"/>
                  <a:gd name="T42" fmla="*/ 179 w 251"/>
                  <a:gd name="T43" fmla="*/ 121 h 140"/>
                  <a:gd name="T44" fmla="*/ 162 w 251"/>
                  <a:gd name="T45" fmla="*/ 126 h 140"/>
                  <a:gd name="T46" fmla="*/ 145 w 251"/>
                  <a:gd name="T47" fmla="*/ 130 h 140"/>
                  <a:gd name="T48" fmla="*/ 124 w 251"/>
                  <a:gd name="T49" fmla="*/ 128 h 140"/>
                  <a:gd name="T50" fmla="*/ 100 w 251"/>
                  <a:gd name="T51" fmla="*/ 124 h 140"/>
                  <a:gd name="T52" fmla="*/ 78 w 251"/>
                  <a:gd name="T53" fmla="*/ 114 h 140"/>
                  <a:gd name="T54" fmla="*/ 58 w 251"/>
                  <a:gd name="T55" fmla="*/ 101 h 140"/>
                  <a:gd name="T56" fmla="*/ 41 w 251"/>
                  <a:gd name="T57" fmla="*/ 84 h 140"/>
                  <a:gd name="T58" fmla="*/ 26 w 251"/>
                  <a:gd name="T59" fmla="*/ 62 h 140"/>
                  <a:gd name="T60" fmla="*/ 14 w 251"/>
                  <a:gd name="T61" fmla="*/ 40 h 140"/>
                  <a:gd name="T62" fmla="*/ 6 w 251"/>
                  <a:gd name="T63" fmla="*/ 15 h 140"/>
                  <a:gd name="T64" fmla="*/ 2 w 251"/>
                  <a:gd name="T65" fmla="*/ 4 h 140"/>
                  <a:gd name="T66" fmla="*/ 1 w 251"/>
                  <a:gd name="T67" fmla="*/ 11 h 140"/>
                  <a:gd name="T68" fmla="*/ 1 w 251"/>
                  <a:gd name="T69" fmla="*/ 17 h 140"/>
                  <a:gd name="T70" fmla="*/ 0 w 251"/>
                  <a:gd name="T71" fmla="*/ 24 h 140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w 251"/>
                  <a:gd name="T109" fmla="*/ 0 h 140"/>
                  <a:gd name="T110" fmla="*/ 251 w 251"/>
                  <a:gd name="T111" fmla="*/ 140 h 140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T108" t="T109" r="T110" b="T111"/>
                <a:pathLst>
                  <a:path w="251" h="140">
                    <a:moveTo>
                      <a:pt x="0" y="28"/>
                    </a:moveTo>
                    <a:lnTo>
                      <a:pt x="4" y="40"/>
                    </a:lnTo>
                    <a:lnTo>
                      <a:pt x="9" y="50"/>
                    </a:lnTo>
                    <a:lnTo>
                      <a:pt x="15" y="62"/>
                    </a:lnTo>
                    <a:lnTo>
                      <a:pt x="21" y="73"/>
                    </a:lnTo>
                    <a:lnTo>
                      <a:pt x="28" y="83"/>
                    </a:lnTo>
                    <a:lnTo>
                      <a:pt x="35" y="92"/>
                    </a:lnTo>
                    <a:lnTo>
                      <a:pt x="43" y="101"/>
                    </a:lnTo>
                    <a:lnTo>
                      <a:pt x="52" y="108"/>
                    </a:lnTo>
                    <a:lnTo>
                      <a:pt x="61" y="115"/>
                    </a:lnTo>
                    <a:lnTo>
                      <a:pt x="70" y="122"/>
                    </a:lnTo>
                    <a:lnTo>
                      <a:pt x="80" y="127"/>
                    </a:lnTo>
                    <a:lnTo>
                      <a:pt x="91" y="132"/>
                    </a:lnTo>
                    <a:lnTo>
                      <a:pt x="101" y="136"/>
                    </a:lnTo>
                    <a:lnTo>
                      <a:pt x="113" y="138"/>
                    </a:lnTo>
                    <a:lnTo>
                      <a:pt x="125" y="140"/>
                    </a:lnTo>
                    <a:lnTo>
                      <a:pt x="136" y="140"/>
                    </a:lnTo>
                    <a:lnTo>
                      <a:pt x="152" y="139"/>
                    </a:lnTo>
                    <a:lnTo>
                      <a:pt x="168" y="136"/>
                    </a:lnTo>
                    <a:lnTo>
                      <a:pt x="183" y="131"/>
                    </a:lnTo>
                    <a:lnTo>
                      <a:pt x="197" y="124"/>
                    </a:lnTo>
                    <a:lnTo>
                      <a:pt x="211" y="115"/>
                    </a:lnTo>
                    <a:lnTo>
                      <a:pt x="223" y="106"/>
                    </a:lnTo>
                    <a:lnTo>
                      <a:pt x="236" y="94"/>
                    </a:lnTo>
                    <a:lnTo>
                      <a:pt x="246" y="80"/>
                    </a:lnTo>
                    <a:lnTo>
                      <a:pt x="247" y="77"/>
                    </a:lnTo>
                    <a:lnTo>
                      <a:pt x="248" y="73"/>
                    </a:lnTo>
                    <a:lnTo>
                      <a:pt x="249" y="71"/>
                    </a:lnTo>
                    <a:lnTo>
                      <a:pt x="249" y="67"/>
                    </a:lnTo>
                    <a:lnTo>
                      <a:pt x="250" y="64"/>
                    </a:lnTo>
                    <a:lnTo>
                      <a:pt x="250" y="61"/>
                    </a:lnTo>
                    <a:lnTo>
                      <a:pt x="251" y="58"/>
                    </a:lnTo>
                    <a:lnTo>
                      <a:pt x="251" y="54"/>
                    </a:lnTo>
                    <a:lnTo>
                      <a:pt x="247" y="62"/>
                    </a:lnTo>
                    <a:lnTo>
                      <a:pt x="241" y="71"/>
                    </a:lnTo>
                    <a:lnTo>
                      <a:pt x="236" y="78"/>
                    </a:lnTo>
                    <a:lnTo>
                      <a:pt x="229" y="85"/>
                    </a:lnTo>
                    <a:lnTo>
                      <a:pt x="223" y="91"/>
                    </a:lnTo>
                    <a:lnTo>
                      <a:pt x="216" y="98"/>
                    </a:lnTo>
                    <a:lnTo>
                      <a:pt x="209" y="103"/>
                    </a:lnTo>
                    <a:lnTo>
                      <a:pt x="202" y="109"/>
                    </a:lnTo>
                    <a:lnTo>
                      <a:pt x="195" y="114"/>
                    </a:lnTo>
                    <a:lnTo>
                      <a:pt x="187" y="118"/>
                    </a:lnTo>
                    <a:lnTo>
                      <a:pt x="179" y="121"/>
                    </a:lnTo>
                    <a:lnTo>
                      <a:pt x="171" y="124"/>
                    </a:lnTo>
                    <a:lnTo>
                      <a:pt x="162" y="126"/>
                    </a:lnTo>
                    <a:lnTo>
                      <a:pt x="154" y="128"/>
                    </a:lnTo>
                    <a:lnTo>
                      <a:pt x="145" y="130"/>
                    </a:lnTo>
                    <a:lnTo>
                      <a:pt x="136" y="130"/>
                    </a:lnTo>
                    <a:lnTo>
                      <a:pt x="124" y="128"/>
                    </a:lnTo>
                    <a:lnTo>
                      <a:pt x="112" y="127"/>
                    </a:lnTo>
                    <a:lnTo>
                      <a:pt x="100" y="124"/>
                    </a:lnTo>
                    <a:lnTo>
                      <a:pt x="89" y="120"/>
                    </a:lnTo>
                    <a:lnTo>
                      <a:pt x="78" y="114"/>
                    </a:lnTo>
                    <a:lnTo>
                      <a:pt x="68" y="108"/>
                    </a:lnTo>
                    <a:lnTo>
                      <a:pt x="58" y="101"/>
                    </a:lnTo>
                    <a:lnTo>
                      <a:pt x="49" y="92"/>
                    </a:lnTo>
                    <a:lnTo>
                      <a:pt x="41" y="84"/>
                    </a:lnTo>
                    <a:lnTo>
                      <a:pt x="33" y="73"/>
                    </a:lnTo>
                    <a:lnTo>
                      <a:pt x="26" y="62"/>
                    </a:lnTo>
                    <a:lnTo>
                      <a:pt x="20" y="52"/>
                    </a:lnTo>
                    <a:lnTo>
                      <a:pt x="14" y="40"/>
                    </a:lnTo>
                    <a:lnTo>
                      <a:pt x="10" y="27"/>
                    </a:lnTo>
                    <a:lnTo>
                      <a:pt x="6" y="15"/>
                    </a:lnTo>
                    <a:lnTo>
                      <a:pt x="3" y="0"/>
                    </a:lnTo>
                    <a:lnTo>
                      <a:pt x="2" y="4"/>
                    </a:lnTo>
                    <a:lnTo>
                      <a:pt x="2" y="7"/>
                    </a:lnTo>
                    <a:lnTo>
                      <a:pt x="1" y="11"/>
                    </a:lnTo>
                    <a:lnTo>
                      <a:pt x="1" y="13"/>
                    </a:lnTo>
                    <a:lnTo>
                      <a:pt x="1" y="17"/>
                    </a:lnTo>
                    <a:lnTo>
                      <a:pt x="0" y="21"/>
                    </a:lnTo>
                    <a:lnTo>
                      <a:pt x="0" y="24"/>
                    </a:lnTo>
                    <a:lnTo>
                      <a:pt x="0" y="28"/>
                    </a:lnTo>
                    <a:close/>
                  </a:path>
                </a:pathLst>
              </a:custGeom>
              <a:solidFill>
                <a:srgbClr val="F3B89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5" name="Freeform 218"/>
              <p:cNvSpPr>
                <a:spLocks/>
              </p:cNvSpPr>
              <p:nvPr/>
            </p:nvSpPr>
            <p:spPr bwMode="auto">
              <a:xfrm>
                <a:off x="1135" y="2663"/>
                <a:ext cx="50" cy="24"/>
              </a:xfrm>
              <a:custGeom>
                <a:avLst/>
                <a:gdLst>
                  <a:gd name="T0" fmla="*/ 4 w 251"/>
                  <a:gd name="T1" fmla="*/ 39 h 146"/>
                  <a:gd name="T2" fmla="*/ 13 w 251"/>
                  <a:gd name="T3" fmla="*/ 62 h 146"/>
                  <a:gd name="T4" fmla="*/ 26 w 251"/>
                  <a:gd name="T5" fmla="*/ 85 h 146"/>
                  <a:gd name="T6" fmla="*/ 41 w 251"/>
                  <a:gd name="T7" fmla="*/ 104 h 146"/>
                  <a:gd name="T8" fmla="*/ 58 w 251"/>
                  <a:gd name="T9" fmla="*/ 120 h 146"/>
                  <a:gd name="T10" fmla="*/ 78 w 251"/>
                  <a:gd name="T11" fmla="*/ 133 h 146"/>
                  <a:gd name="T12" fmla="*/ 99 w 251"/>
                  <a:gd name="T13" fmla="*/ 142 h 146"/>
                  <a:gd name="T14" fmla="*/ 123 w 251"/>
                  <a:gd name="T15" fmla="*/ 146 h 146"/>
                  <a:gd name="T16" fmla="*/ 144 w 251"/>
                  <a:gd name="T17" fmla="*/ 146 h 146"/>
                  <a:gd name="T18" fmla="*/ 160 w 251"/>
                  <a:gd name="T19" fmla="*/ 144 h 146"/>
                  <a:gd name="T20" fmla="*/ 184 w 251"/>
                  <a:gd name="T21" fmla="*/ 137 h 146"/>
                  <a:gd name="T22" fmla="*/ 213 w 251"/>
                  <a:gd name="T23" fmla="*/ 119 h 146"/>
                  <a:gd name="T24" fmla="*/ 238 w 251"/>
                  <a:gd name="T25" fmla="*/ 94 h 146"/>
                  <a:gd name="T26" fmla="*/ 249 w 251"/>
                  <a:gd name="T27" fmla="*/ 76 h 146"/>
                  <a:gd name="T28" fmla="*/ 250 w 251"/>
                  <a:gd name="T29" fmla="*/ 70 h 146"/>
                  <a:gd name="T30" fmla="*/ 251 w 251"/>
                  <a:gd name="T31" fmla="*/ 62 h 146"/>
                  <a:gd name="T32" fmla="*/ 251 w 251"/>
                  <a:gd name="T33" fmla="*/ 57 h 146"/>
                  <a:gd name="T34" fmla="*/ 247 w 251"/>
                  <a:gd name="T35" fmla="*/ 62 h 146"/>
                  <a:gd name="T36" fmla="*/ 237 w 251"/>
                  <a:gd name="T37" fmla="*/ 79 h 146"/>
                  <a:gd name="T38" fmla="*/ 224 w 251"/>
                  <a:gd name="T39" fmla="*/ 95 h 146"/>
                  <a:gd name="T40" fmla="*/ 210 w 251"/>
                  <a:gd name="T41" fmla="*/ 108 h 146"/>
                  <a:gd name="T42" fmla="*/ 196 w 251"/>
                  <a:gd name="T43" fmla="*/ 119 h 146"/>
                  <a:gd name="T44" fmla="*/ 179 w 251"/>
                  <a:gd name="T45" fmla="*/ 127 h 146"/>
                  <a:gd name="T46" fmla="*/ 162 w 251"/>
                  <a:gd name="T47" fmla="*/ 133 h 146"/>
                  <a:gd name="T48" fmla="*/ 144 w 251"/>
                  <a:gd name="T49" fmla="*/ 136 h 146"/>
                  <a:gd name="T50" fmla="*/ 123 w 251"/>
                  <a:gd name="T51" fmla="*/ 136 h 146"/>
                  <a:gd name="T52" fmla="*/ 98 w 251"/>
                  <a:gd name="T53" fmla="*/ 130 h 146"/>
                  <a:gd name="T54" fmla="*/ 76 w 251"/>
                  <a:gd name="T55" fmla="*/ 120 h 146"/>
                  <a:gd name="T56" fmla="*/ 57 w 251"/>
                  <a:gd name="T57" fmla="*/ 106 h 146"/>
                  <a:gd name="T58" fmla="*/ 39 w 251"/>
                  <a:gd name="T59" fmla="*/ 88 h 146"/>
                  <a:gd name="T60" fmla="*/ 25 w 251"/>
                  <a:gd name="T61" fmla="*/ 66 h 146"/>
                  <a:gd name="T62" fmla="*/ 14 w 251"/>
                  <a:gd name="T63" fmla="*/ 41 h 146"/>
                  <a:gd name="T64" fmla="*/ 7 w 251"/>
                  <a:gd name="T65" fmla="*/ 15 h 146"/>
                  <a:gd name="T66" fmla="*/ 4 w 251"/>
                  <a:gd name="T67" fmla="*/ 3 h 146"/>
                  <a:gd name="T68" fmla="*/ 3 w 251"/>
                  <a:gd name="T69" fmla="*/ 10 h 146"/>
                  <a:gd name="T70" fmla="*/ 1 w 251"/>
                  <a:gd name="T71" fmla="*/ 16 h 146"/>
                  <a:gd name="T72" fmla="*/ 0 w 251"/>
                  <a:gd name="T73" fmla="*/ 22 h 14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w 251"/>
                  <a:gd name="T112" fmla="*/ 0 h 146"/>
                  <a:gd name="T113" fmla="*/ 251 w 251"/>
                  <a:gd name="T114" fmla="*/ 146 h 146"/>
                </a:gdLst>
                <a:ahLst/>
                <a:cxnLst>
                  <a:cxn ang="T74">
                    <a:pos x="T0" y="T1"/>
                  </a:cxn>
                  <a:cxn ang="T75">
                    <a:pos x="T2" y="T3"/>
                  </a:cxn>
                  <a:cxn ang="T76">
                    <a:pos x="T4" y="T5"/>
                  </a:cxn>
                  <a:cxn ang="T77">
                    <a:pos x="T6" y="T7"/>
                  </a:cxn>
                  <a:cxn ang="T78">
                    <a:pos x="T8" y="T9"/>
                  </a:cxn>
                  <a:cxn ang="T79">
                    <a:pos x="T10" y="T11"/>
                  </a:cxn>
                  <a:cxn ang="T80">
                    <a:pos x="T12" y="T13"/>
                  </a:cxn>
                  <a:cxn ang="T81">
                    <a:pos x="T14" y="T15"/>
                  </a:cxn>
                  <a:cxn ang="T82">
                    <a:pos x="T16" y="T17"/>
                  </a:cxn>
                  <a:cxn ang="T83">
                    <a:pos x="T18" y="T19"/>
                  </a:cxn>
                  <a:cxn ang="T84">
                    <a:pos x="T20" y="T21"/>
                  </a:cxn>
                  <a:cxn ang="T85">
                    <a:pos x="T22" y="T23"/>
                  </a:cxn>
                  <a:cxn ang="T86">
                    <a:pos x="T24" y="T25"/>
                  </a:cxn>
                  <a:cxn ang="T87">
                    <a:pos x="T26" y="T27"/>
                  </a:cxn>
                  <a:cxn ang="T88">
                    <a:pos x="T28" y="T29"/>
                  </a:cxn>
                  <a:cxn ang="T89">
                    <a:pos x="T30" y="T31"/>
                  </a:cxn>
                  <a:cxn ang="T90">
                    <a:pos x="T32" y="T33"/>
                  </a:cxn>
                  <a:cxn ang="T91">
                    <a:pos x="T34" y="T35"/>
                  </a:cxn>
                  <a:cxn ang="T92">
                    <a:pos x="T36" y="T37"/>
                  </a:cxn>
                  <a:cxn ang="T93">
                    <a:pos x="T38" y="T39"/>
                  </a:cxn>
                  <a:cxn ang="T94">
                    <a:pos x="T40" y="T41"/>
                  </a:cxn>
                  <a:cxn ang="T95">
                    <a:pos x="T42" y="T43"/>
                  </a:cxn>
                  <a:cxn ang="T96">
                    <a:pos x="T44" y="T45"/>
                  </a:cxn>
                  <a:cxn ang="T97">
                    <a:pos x="T46" y="T47"/>
                  </a:cxn>
                  <a:cxn ang="T98">
                    <a:pos x="T48" y="T49"/>
                  </a:cxn>
                  <a:cxn ang="T99">
                    <a:pos x="T50" y="T51"/>
                  </a:cxn>
                  <a:cxn ang="T100">
                    <a:pos x="T52" y="T53"/>
                  </a:cxn>
                  <a:cxn ang="T101">
                    <a:pos x="T54" y="T55"/>
                  </a:cxn>
                  <a:cxn ang="T102">
                    <a:pos x="T56" y="T57"/>
                  </a:cxn>
                  <a:cxn ang="T103">
                    <a:pos x="T58" y="T59"/>
                  </a:cxn>
                  <a:cxn ang="T104">
                    <a:pos x="T60" y="T61"/>
                  </a:cxn>
                  <a:cxn ang="T105">
                    <a:pos x="T62" y="T63"/>
                  </a:cxn>
                  <a:cxn ang="T106">
                    <a:pos x="T64" y="T65"/>
                  </a:cxn>
                  <a:cxn ang="T107">
                    <a:pos x="T66" y="T67"/>
                  </a:cxn>
                  <a:cxn ang="T108">
                    <a:pos x="T68" y="T69"/>
                  </a:cxn>
                  <a:cxn ang="T109">
                    <a:pos x="T70" y="T71"/>
                  </a:cxn>
                  <a:cxn ang="T110">
                    <a:pos x="T72" y="T73"/>
                  </a:cxn>
                </a:cxnLst>
                <a:rect l="T111" t="T112" r="T113" b="T114"/>
                <a:pathLst>
                  <a:path w="251" h="146">
                    <a:moveTo>
                      <a:pt x="0" y="25"/>
                    </a:moveTo>
                    <a:lnTo>
                      <a:pt x="4" y="39"/>
                    </a:lnTo>
                    <a:lnTo>
                      <a:pt x="8" y="51"/>
                    </a:lnTo>
                    <a:lnTo>
                      <a:pt x="13" y="62"/>
                    </a:lnTo>
                    <a:lnTo>
                      <a:pt x="19" y="74"/>
                    </a:lnTo>
                    <a:lnTo>
                      <a:pt x="26" y="85"/>
                    </a:lnTo>
                    <a:lnTo>
                      <a:pt x="33" y="95"/>
                    </a:lnTo>
                    <a:lnTo>
                      <a:pt x="41" y="104"/>
                    </a:lnTo>
                    <a:lnTo>
                      <a:pt x="49" y="113"/>
                    </a:lnTo>
                    <a:lnTo>
                      <a:pt x="58" y="120"/>
                    </a:lnTo>
                    <a:lnTo>
                      <a:pt x="68" y="127"/>
                    </a:lnTo>
                    <a:lnTo>
                      <a:pt x="78" y="133"/>
                    </a:lnTo>
                    <a:lnTo>
                      <a:pt x="89" y="138"/>
                    </a:lnTo>
                    <a:lnTo>
                      <a:pt x="99" y="142"/>
                    </a:lnTo>
                    <a:lnTo>
                      <a:pt x="112" y="145"/>
                    </a:lnTo>
                    <a:lnTo>
                      <a:pt x="123" y="146"/>
                    </a:lnTo>
                    <a:lnTo>
                      <a:pt x="135" y="146"/>
                    </a:lnTo>
                    <a:lnTo>
                      <a:pt x="144" y="146"/>
                    </a:lnTo>
                    <a:lnTo>
                      <a:pt x="152" y="145"/>
                    </a:lnTo>
                    <a:lnTo>
                      <a:pt x="160" y="144"/>
                    </a:lnTo>
                    <a:lnTo>
                      <a:pt x="168" y="142"/>
                    </a:lnTo>
                    <a:lnTo>
                      <a:pt x="184" y="137"/>
                    </a:lnTo>
                    <a:lnTo>
                      <a:pt x="199" y="128"/>
                    </a:lnTo>
                    <a:lnTo>
                      <a:pt x="213" y="119"/>
                    </a:lnTo>
                    <a:lnTo>
                      <a:pt x="226" y="107"/>
                    </a:lnTo>
                    <a:lnTo>
                      <a:pt x="238" y="94"/>
                    </a:lnTo>
                    <a:lnTo>
                      <a:pt x="248" y="79"/>
                    </a:lnTo>
                    <a:lnTo>
                      <a:pt x="249" y="76"/>
                    </a:lnTo>
                    <a:lnTo>
                      <a:pt x="249" y="72"/>
                    </a:lnTo>
                    <a:lnTo>
                      <a:pt x="250" y="70"/>
                    </a:lnTo>
                    <a:lnTo>
                      <a:pt x="250" y="66"/>
                    </a:lnTo>
                    <a:lnTo>
                      <a:pt x="251" y="62"/>
                    </a:lnTo>
                    <a:lnTo>
                      <a:pt x="251" y="60"/>
                    </a:lnTo>
                    <a:lnTo>
                      <a:pt x="251" y="57"/>
                    </a:lnTo>
                    <a:lnTo>
                      <a:pt x="251" y="53"/>
                    </a:lnTo>
                    <a:lnTo>
                      <a:pt x="247" y="62"/>
                    </a:lnTo>
                    <a:lnTo>
                      <a:pt x="242" y="71"/>
                    </a:lnTo>
                    <a:lnTo>
                      <a:pt x="237" y="79"/>
                    </a:lnTo>
                    <a:lnTo>
                      <a:pt x="231" y="86"/>
                    </a:lnTo>
                    <a:lnTo>
                      <a:pt x="224" y="95"/>
                    </a:lnTo>
                    <a:lnTo>
                      <a:pt x="217" y="101"/>
                    </a:lnTo>
                    <a:lnTo>
                      <a:pt x="210" y="108"/>
                    </a:lnTo>
                    <a:lnTo>
                      <a:pt x="203" y="113"/>
                    </a:lnTo>
                    <a:lnTo>
                      <a:pt x="196" y="119"/>
                    </a:lnTo>
                    <a:lnTo>
                      <a:pt x="188" y="122"/>
                    </a:lnTo>
                    <a:lnTo>
                      <a:pt x="179" y="127"/>
                    </a:lnTo>
                    <a:lnTo>
                      <a:pt x="171" y="130"/>
                    </a:lnTo>
                    <a:lnTo>
                      <a:pt x="162" y="133"/>
                    </a:lnTo>
                    <a:lnTo>
                      <a:pt x="153" y="134"/>
                    </a:lnTo>
                    <a:lnTo>
                      <a:pt x="144" y="136"/>
                    </a:lnTo>
                    <a:lnTo>
                      <a:pt x="135" y="136"/>
                    </a:lnTo>
                    <a:lnTo>
                      <a:pt x="123" y="136"/>
                    </a:lnTo>
                    <a:lnTo>
                      <a:pt x="111" y="133"/>
                    </a:lnTo>
                    <a:lnTo>
                      <a:pt x="98" y="130"/>
                    </a:lnTo>
                    <a:lnTo>
                      <a:pt x="87" y="126"/>
                    </a:lnTo>
                    <a:lnTo>
                      <a:pt x="76" y="120"/>
                    </a:lnTo>
                    <a:lnTo>
                      <a:pt x="66" y="113"/>
                    </a:lnTo>
                    <a:lnTo>
                      <a:pt x="57" y="106"/>
                    </a:lnTo>
                    <a:lnTo>
                      <a:pt x="48" y="97"/>
                    </a:lnTo>
                    <a:lnTo>
                      <a:pt x="39" y="88"/>
                    </a:lnTo>
                    <a:lnTo>
                      <a:pt x="32" y="77"/>
                    </a:lnTo>
                    <a:lnTo>
                      <a:pt x="25" y="66"/>
                    </a:lnTo>
                    <a:lnTo>
                      <a:pt x="19" y="54"/>
                    </a:lnTo>
                    <a:lnTo>
                      <a:pt x="14" y="41"/>
                    </a:lnTo>
                    <a:lnTo>
                      <a:pt x="10" y="28"/>
                    </a:lnTo>
                    <a:lnTo>
                      <a:pt x="7" y="15"/>
                    </a:lnTo>
                    <a:lnTo>
                      <a:pt x="5" y="0"/>
                    </a:lnTo>
                    <a:lnTo>
                      <a:pt x="4" y="3"/>
                    </a:lnTo>
                    <a:lnTo>
                      <a:pt x="3" y="6"/>
                    </a:lnTo>
                    <a:lnTo>
                      <a:pt x="3" y="10"/>
                    </a:lnTo>
                    <a:lnTo>
                      <a:pt x="2" y="12"/>
                    </a:lnTo>
                    <a:lnTo>
                      <a:pt x="1" y="16"/>
                    </a:lnTo>
                    <a:lnTo>
                      <a:pt x="1" y="19"/>
                    </a:lnTo>
                    <a:lnTo>
                      <a:pt x="0" y="22"/>
                    </a:lnTo>
                    <a:lnTo>
                      <a:pt x="0" y="25"/>
                    </a:lnTo>
                    <a:close/>
                  </a:path>
                </a:pathLst>
              </a:custGeom>
              <a:solidFill>
                <a:srgbClr val="F3BA98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6" name="Freeform 219"/>
              <p:cNvSpPr>
                <a:spLocks/>
              </p:cNvSpPr>
              <p:nvPr/>
            </p:nvSpPr>
            <p:spPr bwMode="auto">
              <a:xfrm>
                <a:off x="1135" y="2661"/>
                <a:ext cx="50" cy="25"/>
              </a:xfrm>
              <a:custGeom>
                <a:avLst/>
                <a:gdLst>
                  <a:gd name="T0" fmla="*/ 3 w 249"/>
                  <a:gd name="T1" fmla="*/ 39 h 154"/>
                  <a:gd name="T2" fmla="*/ 11 w 249"/>
                  <a:gd name="T3" fmla="*/ 64 h 154"/>
                  <a:gd name="T4" fmla="*/ 23 w 249"/>
                  <a:gd name="T5" fmla="*/ 86 h 154"/>
                  <a:gd name="T6" fmla="*/ 38 w 249"/>
                  <a:gd name="T7" fmla="*/ 108 h 154"/>
                  <a:gd name="T8" fmla="*/ 55 w 249"/>
                  <a:gd name="T9" fmla="*/ 125 h 154"/>
                  <a:gd name="T10" fmla="*/ 75 w 249"/>
                  <a:gd name="T11" fmla="*/ 138 h 154"/>
                  <a:gd name="T12" fmla="*/ 97 w 249"/>
                  <a:gd name="T13" fmla="*/ 148 h 154"/>
                  <a:gd name="T14" fmla="*/ 121 w 249"/>
                  <a:gd name="T15" fmla="*/ 152 h 154"/>
                  <a:gd name="T16" fmla="*/ 142 w 249"/>
                  <a:gd name="T17" fmla="*/ 154 h 154"/>
                  <a:gd name="T18" fmla="*/ 159 w 249"/>
                  <a:gd name="T19" fmla="*/ 150 h 154"/>
                  <a:gd name="T20" fmla="*/ 176 w 249"/>
                  <a:gd name="T21" fmla="*/ 145 h 154"/>
                  <a:gd name="T22" fmla="*/ 192 w 249"/>
                  <a:gd name="T23" fmla="*/ 138 h 154"/>
                  <a:gd name="T24" fmla="*/ 206 w 249"/>
                  <a:gd name="T25" fmla="*/ 127 h 154"/>
                  <a:gd name="T26" fmla="*/ 220 w 249"/>
                  <a:gd name="T27" fmla="*/ 115 h 154"/>
                  <a:gd name="T28" fmla="*/ 233 w 249"/>
                  <a:gd name="T29" fmla="*/ 102 h 154"/>
                  <a:gd name="T30" fmla="*/ 244 w 249"/>
                  <a:gd name="T31" fmla="*/ 86 h 154"/>
                  <a:gd name="T32" fmla="*/ 249 w 249"/>
                  <a:gd name="T33" fmla="*/ 74 h 154"/>
                  <a:gd name="T34" fmla="*/ 249 w 249"/>
                  <a:gd name="T35" fmla="*/ 69 h 154"/>
                  <a:gd name="T36" fmla="*/ 249 w 249"/>
                  <a:gd name="T37" fmla="*/ 63 h 154"/>
                  <a:gd name="T38" fmla="*/ 249 w 249"/>
                  <a:gd name="T39" fmla="*/ 57 h 154"/>
                  <a:gd name="T40" fmla="*/ 245 w 249"/>
                  <a:gd name="T41" fmla="*/ 63 h 154"/>
                  <a:gd name="T42" fmla="*/ 236 w 249"/>
                  <a:gd name="T43" fmla="*/ 80 h 154"/>
                  <a:gd name="T44" fmla="*/ 223 w 249"/>
                  <a:gd name="T45" fmla="*/ 97 h 154"/>
                  <a:gd name="T46" fmla="*/ 210 w 249"/>
                  <a:gd name="T47" fmla="*/ 112 h 154"/>
                  <a:gd name="T48" fmla="*/ 195 w 249"/>
                  <a:gd name="T49" fmla="*/ 124 h 154"/>
                  <a:gd name="T50" fmla="*/ 179 w 249"/>
                  <a:gd name="T51" fmla="*/ 133 h 154"/>
                  <a:gd name="T52" fmla="*/ 161 w 249"/>
                  <a:gd name="T53" fmla="*/ 139 h 154"/>
                  <a:gd name="T54" fmla="*/ 143 w 249"/>
                  <a:gd name="T55" fmla="*/ 143 h 154"/>
                  <a:gd name="T56" fmla="*/ 121 w 249"/>
                  <a:gd name="T57" fmla="*/ 142 h 154"/>
                  <a:gd name="T58" fmla="*/ 96 w 249"/>
                  <a:gd name="T59" fmla="*/ 137 h 154"/>
                  <a:gd name="T60" fmla="*/ 74 w 249"/>
                  <a:gd name="T61" fmla="*/ 126 h 154"/>
                  <a:gd name="T62" fmla="*/ 54 w 249"/>
                  <a:gd name="T63" fmla="*/ 110 h 154"/>
                  <a:gd name="T64" fmla="*/ 37 w 249"/>
                  <a:gd name="T65" fmla="*/ 91 h 154"/>
                  <a:gd name="T66" fmla="*/ 24 w 249"/>
                  <a:gd name="T67" fmla="*/ 69 h 154"/>
                  <a:gd name="T68" fmla="*/ 14 w 249"/>
                  <a:gd name="T69" fmla="*/ 43 h 154"/>
                  <a:gd name="T70" fmla="*/ 8 w 249"/>
                  <a:gd name="T71" fmla="*/ 15 h 154"/>
                  <a:gd name="T72" fmla="*/ 5 w 249"/>
                  <a:gd name="T73" fmla="*/ 3 h 154"/>
                  <a:gd name="T74" fmla="*/ 4 w 249"/>
                  <a:gd name="T75" fmla="*/ 9 h 154"/>
                  <a:gd name="T76" fmla="*/ 2 w 249"/>
                  <a:gd name="T77" fmla="*/ 16 h 154"/>
                  <a:gd name="T78" fmla="*/ 1 w 249"/>
                  <a:gd name="T79" fmla="*/ 22 h 154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w 249"/>
                  <a:gd name="T121" fmla="*/ 0 h 154"/>
                  <a:gd name="T122" fmla="*/ 249 w 249"/>
                  <a:gd name="T123" fmla="*/ 154 h 154"/>
                </a:gdLst>
                <a:ahLst/>
                <a:cxnLst>
                  <a:cxn ang="T80">
                    <a:pos x="T0" y="T1"/>
                  </a:cxn>
                  <a:cxn ang="T81">
                    <a:pos x="T2" y="T3"/>
                  </a:cxn>
                  <a:cxn ang="T82">
                    <a:pos x="T4" y="T5"/>
                  </a:cxn>
                  <a:cxn ang="T83">
                    <a:pos x="T6" y="T7"/>
                  </a:cxn>
                  <a:cxn ang="T84">
                    <a:pos x="T8" y="T9"/>
                  </a:cxn>
                  <a:cxn ang="T85">
                    <a:pos x="T10" y="T11"/>
                  </a:cxn>
                  <a:cxn ang="T86">
                    <a:pos x="T12" y="T13"/>
                  </a:cxn>
                  <a:cxn ang="T87">
                    <a:pos x="T14" y="T15"/>
                  </a:cxn>
                  <a:cxn ang="T88">
                    <a:pos x="T16" y="T17"/>
                  </a:cxn>
                  <a:cxn ang="T89">
                    <a:pos x="T18" y="T19"/>
                  </a:cxn>
                  <a:cxn ang="T90">
                    <a:pos x="T20" y="T21"/>
                  </a:cxn>
                  <a:cxn ang="T91">
                    <a:pos x="T22" y="T23"/>
                  </a:cxn>
                  <a:cxn ang="T92">
                    <a:pos x="T24" y="T25"/>
                  </a:cxn>
                  <a:cxn ang="T93">
                    <a:pos x="T26" y="T27"/>
                  </a:cxn>
                  <a:cxn ang="T94">
                    <a:pos x="T28" y="T29"/>
                  </a:cxn>
                  <a:cxn ang="T95">
                    <a:pos x="T30" y="T31"/>
                  </a:cxn>
                  <a:cxn ang="T96">
                    <a:pos x="T32" y="T33"/>
                  </a:cxn>
                  <a:cxn ang="T97">
                    <a:pos x="T34" y="T35"/>
                  </a:cxn>
                  <a:cxn ang="T98">
                    <a:pos x="T36" y="T37"/>
                  </a:cxn>
                  <a:cxn ang="T99">
                    <a:pos x="T38" y="T39"/>
                  </a:cxn>
                  <a:cxn ang="T100">
                    <a:pos x="T40" y="T41"/>
                  </a:cxn>
                  <a:cxn ang="T101">
                    <a:pos x="T42" y="T43"/>
                  </a:cxn>
                  <a:cxn ang="T102">
                    <a:pos x="T44" y="T45"/>
                  </a:cxn>
                  <a:cxn ang="T103">
                    <a:pos x="T46" y="T47"/>
                  </a:cxn>
                  <a:cxn ang="T104">
                    <a:pos x="T48" y="T49"/>
                  </a:cxn>
                  <a:cxn ang="T105">
                    <a:pos x="T50" y="T51"/>
                  </a:cxn>
                  <a:cxn ang="T106">
                    <a:pos x="T52" y="T53"/>
                  </a:cxn>
                  <a:cxn ang="T107">
                    <a:pos x="T54" y="T55"/>
                  </a:cxn>
                  <a:cxn ang="T108">
                    <a:pos x="T56" y="T57"/>
                  </a:cxn>
                  <a:cxn ang="T109">
                    <a:pos x="T58" y="T59"/>
                  </a:cxn>
                  <a:cxn ang="T110">
                    <a:pos x="T60" y="T61"/>
                  </a:cxn>
                  <a:cxn ang="T111">
                    <a:pos x="T62" y="T63"/>
                  </a:cxn>
                  <a:cxn ang="T112">
                    <a:pos x="T64" y="T65"/>
                  </a:cxn>
                  <a:cxn ang="T113">
                    <a:pos x="T66" y="T67"/>
                  </a:cxn>
                  <a:cxn ang="T114">
                    <a:pos x="T68" y="T69"/>
                  </a:cxn>
                  <a:cxn ang="T115">
                    <a:pos x="T70" y="T71"/>
                  </a:cxn>
                  <a:cxn ang="T116">
                    <a:pos x="T72" y="T73"/>
                  </a:cxn>
                  <a:cxn ang="T117">
                    <a:pos x="T74" y="T75"/>
                  </a:cxn>
                  <a:cxn ang="T118">
                    <a:pos x="T76" y="T77"/>
                  </a:cxn>
                  <a:cxn ang="T119">
                    <a:pos x="T78" y="T79"/>
                  </a:cxn>
                </a:cxnLst>
                <a:rect l="T120" t="T121" r="T122" b="T123"/>
                <a:pathLst>
                  <a:path w="249" h="154">
                    <a:moveTo>
                      <a:pt x="0" y="24"/>
                    </a:moveTo>
                    <a:lnTo>
                      <a:pt x="3" y="39"/>
                    </a:lnTo>
                    <a:lnTo>
                      <a:pt x="7" y="51"/>
                    </a:lnTo>
                    <a:lnTo>
                      <a:pt x="11" y="64"/>
                    </a:lnTo>
                    <a:lnTo>
                      <a:pt x="17" y="76"/>
                    </a:lnTo>
                    <a:lnTo>
                      <a:pt x="23" y="86"/>
                    </a:lnTo>
                    <a:lnTo>
                      <a:pt x="30" y="97"/>
                    </a:lnTo>
                    <a:lnTo>
                      <a:pt x="38" y="108"/>
                    </a:lnTo>
                    <a:lnTo>
                      <a:pt x="46" y="116"/>
                    </a:lnTo>
                    <a:lnTo>
                      <a:pt x="55" y="125"/>
                    </a:lnTo>
                    <a:lnTo>
                      <a:pt x="65" y="132"/>
                    </a:lnTo>
                    <a:lnTo>
                      <a:pt x="75" y="138"/>
                    </a:lnTo>
                    <a:lnTo>
                      <a:pt x="86" y="144"/>
                    </a:lnTo>
                    <a:lnTo>
                      <a:pt x="97" y="148"/>
                    </a:lnTo>
                    <a:lnTo>
                      <a:pt x="109" y="151"/>
                    </a:lnTo>
                    <a:lnTo>
                      <a:pt x="121" y="152"/>
                    </a:lnTo>
                    <a:lnTo>
                      <a:pt x="133" y="154"/>
                    </a:lnTo>
                    <a:lnTo>
                      <a:pt x="142" y="154"/>
                    </a:lnTo>
                    <a:lnTo>
                      <a:pt x="151" y="152"/>
                    </a:lnTo>
                    <a:lnTo>
                      <a:pt x="159" y="150"/>
                    </a:lnTo>
                    <a:lnTo>
                      <a:pt x="168" y="148"/>
                    </a:lnTo>
                    <a:lnTo>
                      <a:pt x="176" y="145"/>
                    </a:lnTo>
                    <a:lnTo>
                      <a:pt x="184" y="142"/>
                    </a:lnTo>
                    <a:lnTo>
                      <a:pt x="192" y="138"/>
                    </a:lnTo>
                    <a:lnTo>
                      <a:pt x="199" y="133"/>
                    </a:lnTo>
                    <a:lnTo>
                      <a:pt x="206" y="127"/>
                    </a:lnTo>
                    <a:lnTo>
                      <a:pt x="213" y="122"/>
                    </a:lnTo>
                    <a:lnTo>
                      <a:pt x="220" y="115"/>
                    </a:lnTo>
                    <a:lnTo>
                      <a:pt x="226" y="109"/>
                    </a:lnTo>
                    <a:lnTo>
                      <a:pt x="233" y="102"/>
                    </a:lnTo>
                    <a:lnTo>
                      <a:pt x="238" y="95"/>
                    </a:lnTo>
                    <a:lnTo>
                      <a:pt x="244" y="86"/>
                    </a:lnTo>
                    <a:lnTo>
                      <a:pt x="248" y="78"/>
                    </a:lnTo>
                    <a:lnTo>
                      <a:pt x="249" y="74"/>
                    </a:lnTo>
                    <a:lnTo>
                      <a:pt x="249" y="72"/>
                    </a:lnTo>
                    <a:lnTo>
                      <a:pt x="249" y="69"/>
                    </a:lnTo>
                    <a:lnTo>
                      <a:pt x="249" y="65"/>
                    </a:lnTo>
                    <a:lnTo>
                      <a:pt x="249" y="63"/>
                    </a:lnTo>
                    <a:lnTo>
                      <a:pt x="249" y="59"/>
                    </a:lnTo>
                    <a:lnTo>
                      <a:pt x="249" y="57"/>
                    </a:lnTo>
                    <a:lnTo>
                      <a:pt x="249" y="53"/>
                    </a:lnTo>
                    <a:lnTo>
                      <a:pt x="245" y="63"/>
                    </a:lnTo>
                    <a:lnTo>
                      <a:pt x="241" y="72"/>
                    </a:lnTo>
                    <a:lnTo>
                      <a:pt x="236" y="80"/>
                    </a:lnTo>
                    <a:lnTo>
                      <a:pt x="230" y="89"/>
                    </a:lnTo>
                    <a:lnTo>
                      <a:pt x="223" y="97"/>
                    </a:lnTo>
                    <a:lnTo>
                      <a:pt x="217" y="104"/>
                    </a:lnTo>
                    <a:lnTo>
                      <a:pt x="210" y="112"/>
                    </a:lnTo>
                    <a:lnTo>
                      <a:pt x="203" y="118"/>
                    </a:lnTo>
                    <a:lnTo>
                      <a:pt x="195" y="124"/>
                    </a:lnTo>
                    <a:lnTo>
                      <a:pt x="187" y="128"/>
                    </a:lnTo>
                    <a:lnTo>
                      <a:pt x="179" y="133"/>
                    </a:lnTo>
                    <a:lnTo>
                      <a:pt x="170" y="136"/>
                    </a:lnTo>
                    <a:lnTo>
                      <a:pt x="161" y="139"/>
                    </a:lnTo>
                    <a:lnTo>
                      <a:pt x="152" y="142"/>
                    </a:lnTo>
                    <a:lnTo>
                      <a:pt x="143" y="143"/>
                    </a:lnTo>
                    <a:lnTo>
                      <a:pt x="133" y="143"/>
                    </a:lnTo>
                    <a:lnTo>
                      <a:pt x="121" y="142"/>
                    </a:lnTo>
                    <a:lnTo>
                      <a:pt x="109" y="140"/>
                    </a:lnTo>
                    <a:lnTo>
                      <a:pt x="96" y="137"/>
                    </a:lnTo>
                    <a:lnTo>
                      <a:pt x="85" y="132"/>
                    </a:lnTo>
                    <a:lnTo>
                      <a:pt x="74" y="126"/>
                    </a:lnTo>
                    <a:lnTo>
                      <a:pt x="64" y="119"/>
                    </a:lnTo>
                    <a:lnTo>
                      <a:pt x="54" y="110"/>
                    </a:lnTo>
                    <a:lnTo>
                      <a:pt x="45" y="101"/>
                    </a:lnTo>
                    <a:lnTo>
                      <a:pt x="37" y="91"/>
                    </a:lnTo>
                    <a:lnTo>
                      <a:pt x="30" y="80"/>
                    </a:lnTo>
                    <a:lnTo>
                      <a:pt x="24" y="69"/>
                    </a:lnTo>
                    <a:lnTo>
                      <a:pt x="18" y="57"/>
                    </a:lnTo>
                    <a:lnTo>
                      <a:pt x="14" y="43"/>
                    </a:lnTo>
                    <a:lnTo>
                      <a:pt x="10" y="29"/>
                    </a:lnTo>
                    <a:lnTo>
                      <a:pt x="8" y="15"/>
                    </a:lnTo>
                    <a:lnTo>
                      <a:pt x="6" y="0"/>
                    </a:lnTo>
                    <a:lnTo>
                      <a:pt x="5" y="3"/>
                    </a:lnTo>
                    <a:lnTo>
                      <a:pt x="4" y="6"/>
                    </a:lnTo>
                    <a:lnTo>
                      <a:pt x="4" y="9"/>
                    </a:lnTo>
                    <a:lnTo>
                      <a:pt x="3" y="12"/>
                    </a:lnTo>
                    <a:lnTo>
                      <a:pt x="2" y="16"/>
                    </a:lnTo>
                    <a:lnTo>
                      <a:pt x="1" y="18"/>
                    </a:lnTo>
                    <a:lnTo>
                      <a:pt x="1" y="22"/>
                    </a:lnTo>
                    <a:lnTo>
                      <a:pt x="0" y="24"/>
                    </a:lnTo>
                    <a:close/>
                  </a:path>
                </a:pathLst>
              </a:custGeom>
              <a:solidFill>
                <a:srgbClr val="F4BD9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7" name="Freeform 220"/>
              <p:cNvSpPr>
                <a:spLocks/>
              </p:cNvSpPr>
              <p:nvPr/>
            </p:nvSpPr>
            <p:spPr bwMode="auto">
              <a:xfrm>
                <a:off x="1136" y="2659"/>
                <a:ext cx="49" cy="26"/>
              </a:xfrm>
              <a:custGeom>
                <a:avLst/>
                <a:gdLst>
                  <a:gd name="T0" fmla="*/ 2 w 246"/>
                  <a:gd name="T1" fmla="*/ 38 h 159"/>
                  <a:gd name="T2" fmla="*/ 9 w 246"/>
                  <a:gd name="T3" fmla="*/ 64 h 159"/>
                  <a:gd name="T4" fmla="*/ 20 w 246"/>
                  <a:gd name="T5" fmla="*/ 89 h 159"/>
                  <a:gd name="T6" fmla="*/ 34 w 246"/>
                  <a:gd name="T7" fmla="*/ 111 h 159"/>
                  <a:gd name="T8" fmla="*/ 52 w 246"/>
                  <a:gd name="T9" fmla="*/ 129 h 159"/>
                  <a:gd name="T10" fmla="*/ 71 w 246"/>
                  <a:gd name="T11" fmla="*/ 143 h 159"/>
                  <a:gd name="T12" fmla="*/ 93 w 246"/>
                  <a:gd name="T13" fmla="*/ 153 h 159"/>
                  <a:gd name="T14" fmla="*/ 118 w 246"/>
                  <a:gd name="T15" fmla="*/ 159 h 159"/>
                  <a:gd name="T16" fmla="*/ 139 w 246"/>
                  <a:gd name="T17" fmla="*/ 159 h 159"/>
                  <a:gd name="T18" fmla="*/ 157 w 246"/>
                  <a:gd name="T19" fmla="*/ 156 h 159"/>
                  <a:gd name="T20" fmla="*/ 174 w 246"/>
                  <a:gd name="T21" fmla="*/ 150 h 159"/>
                  <a:gd name="T22" fmla="*/ 191 w 246"/>
                  <a:gd name="T23" fmla="*/ 142 h 159"/>
                  <a:gd name="T24" fmla="*/ 205 w 246"/>
                  <a:gd name="T25" fmla="*/ 131 h 159"/>
                  <a:gd name="T26" fmla="*/ 219 w 246"/>
                  <a:gd name="T27" fmla="*/ 118 h 159"/>
                  <a:gd name="T28" fmla="*/ 232 w 246"/>
                  <a:gd name="T29" fmla="*/ 102 h 159"/>
                  <a:gd name="T30" fmla="*/ 242 w 246"/>
                  <a:gd name="T31" fmla="*/ 85 h 159"/>
                  <a:gd name="T32" fmla="*/ 246 w 246"/>
                  <a:gd name="T33" fmla="*/ 74 h 159"/>
                  <a:gd name="T34" fmla="*/ 246 w 246"/>
                  <a:gd name="T35" fmla="*/ 68 h 159"/>
                  <a:gd name="T36" fmla="*/ 246 w 246"/>
                  <a:gd name="T37" fmla="*/ 60 h 159"/>
                  <a:gd name="T38" fmla="*/ 246 w 246"/>
                  <a:gd name="T39" fmla="*/ 54 h 159"/>
                  <a:gd name="T40" fmla="*/ 242 w 246"/>
                  <a:gd name="T41" fmla="*/ 62 h 159"/>
                  <a:gd name="T42" fmla="*/ 233 w 246"/>
                  <a:gd name="T43" fmla="*/ 82 h 159"/>
                  <a:gd name="T44" fmla="*/ 221 w 246"/>
                  <a:gd name="T45" fmla="*/ 99 h 159"/>
                  <a:gd name="T46" fmla="*/ 208 w 246"/>
                  <a:gd name="T47" fmla="*/ 114 h 159"/>
                  <a:gd name="T48" fmla="*/ 193 w 246"/>
                  <a:gd name="T49" fmla="*/ 127 h 159"/>
                  <a:gd name="T50" fmla="*/ 177 w 246"/>
                  <a:gd name="T51" fmla="*/ 137 h 159"/>
                  <a:gd name="T52" fmla="*/ 159 w 246"/>
                  <a:gd name="T53" fmla="*/ 144 h 159"/>
                  <a:gd name="T54" fmla="*/ 140 w 246"/>
                  <a:gd name="T55" fmla="*/ 148 h 159"/>
                  <a:gd name="T56" fmla="*/ 118 w 246"/>
                  <a:gd name="T57" fmla="*/ 148 h 159"/>
                  <a:gd name="T58" fmla="*/ 93 w 246"/>
                  <a:gd name="T59" fmla="*/ 142 h 159"/>
                  <a:gd name="T60" fmla="*/ 71 w 246"/>
                  <a:gd name="T61" fmla="*/ 131 h 159"/>
                  <a:gd name="T62" fmla="*/ 52 w 246"/>
                  <a:gd name="T63" fmla="*/ 115 h 159"/>
                  <a:gd name="T64" fmla="*/ 35 w 246"/>
                  <a:gd name="T65" fmla="*/ 95 h 159"/>
                  <a:gd name="T66" fmla="*/ 22 w 246"/>
                  <a:gd name="T67" fmla="*/ 72 h 159"/>
                  <a:gd name="T68" fmla="*/ 13 w 246"/>
                  <a:gd name="T69" fmla="*/ 46 h 159"/>
                  <a:gd name="T70" fmla="*/ 8 w 246"/>
                  <a:gd name="T71" fmla="*/ 17 h 159"/>
                  <a:gd name="T72" fmla="*/ 8 w 246"/>
                  <a:gd name="T73" fmla="*/ 3 h 159"/>
                  <a:gd name="T74" fmla="*/ 8 w 246"/>
                  <a:gd name="T75" fmla="*/ 2 h 159"/>
                  <a:gd name="T76" fmla="*/ 8 w 246"/>
                  <a:gd name="T77" fmla="*/ 0 h 159"/>
                  <a:gd name="T78" fmla="*/ 8 w 246"/>
                  <a:gd name="T79" fmla="*/ 0 h 159"/>
                  <a:gd name="T80" fmla="*/ 7 w 246"/>
                  <a:gd name="T81" fmla="*/ 3 h 159"/>
                  <a:gd name="T82" fmla="*/ 4 w 246"/>
                  <a:gd name="T83" fmla="*/ 9 h 159"/>
                  <a:gd name="T84" fmla="*/ 2 w 246"/>
                  <a:gd name="T85" fmla="*/ 14 h 159"/>
                  <a:gd name="T86" fmla="*/ 1 w 246"/>
                  <a:gd name="T87" fmla="*/ 20 h 159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w 246"/>
                  <a:gd name="T133" fmla="*/ 0 h 159"/>
                  <a:gd name="T134" fmla="*/ 246 w 246"/>
                  <a:gd name="T135" fmla="*/ 159 h 159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T132" t="T133" r="T134" b="T135"/>
                <a:pathLst>
                  <a:path w="246" h="159">
                    <a:moveTo>
                      <a:pt x="0" y="23"/>
                    </a:moveTo>
                    <a:lnTo>
                      <a:pt x="2" y="38"/>
                    </a:lnTo>
                    <a:lnTo>
                      <a:pt x="5" y="51"/>
                    </a:lnTo>
                    <a:lnTo>
                      <a:pt x="9" y="64"/>
                    </a:lnTo>
                    <a:lnTo>
                      <a:pt x="14" y="77"/>
                    </a:lnTo>
                    <a:lnTo>
                      <a:pt x="20" y="89"/>
                    </a:lnTo>
                    <a:lnTo>
                      <a:pt x="27" y="100"/>
                    </a:lnTo>
                    <a:lnTo>
                      <a:pt x="34" y="111"/>
                    </a:lnTo>
                    <a:lnTo>
                      <a:pt x="43" y="120"/>
                    </a:lnTo>
                    <a:lnTo>
                      <a:pt x="52" y="129"/>
                    </a:lnTo>
                    <a:lnTo>
                      <a:pt x="61" y="136"/>
                    </a:lnTo>
                    <a:lnTo>
                      <a:pt x="71" y="143"/>
                    </a:lnTo>
                    <a:lnTo>
                      <a:pt x="82" y="149"/>
                    </a:lnTo>
                    <a:lnTo>
                      <a:pt x="93" y="153"/>
                    </a:lnTo>
                    <a:lnTo>
                      <a:pt x="106" y="156"/>
                    </a:lnTo>
                    <a:lnTo>
                      <a:pt x="118" y="159"/>
                    </a:lnTo>
                    <a:lnTo>
                      <a:pt x="130" y="159"/>
                    </a:lnTo>
                    <a:lnTo>
                      <a:pt x="139" y="159"/>
                    </a:lnTo>
                    <a:lnTo>
                      <a:pt x="148" y="157"/>
                    </a:lnTo>
                    <a:lnTo>
                      <a:pt x="157" y="156"/>
                    </a:lnTo>
                    <a:lnTo>
                      <a:pt x="166" y="153"/>
                    </a:lnTo>
                    <a:lnTo>
                      <a:pt x="174" y="150"/>
                    </a:lnTo>
                    <a:lnTo>
                      <a:pt x="183" y="145"/>
                    </a:lnTo>
                    <a:lnTo>
                      <a:pt x="191" y="142"/>
                    </a:lnTo>
                    <a:lnTo>
                      <a:pt x="198" y="136"/>
                    </a:lnTo>
                    <a:lnTo>
                      <a:pt x="205" y="131"/>
                    </a:lnTo>
                    <a:lnTo>
                      <a:pt x="212" y="124"/>
                    </a:lnTo>
                    <a:lnTo>
                      <a:pt x="219" y="118"/>
                    </a:lnTo>
                    <a:lnTo>
                      <a:pt x="226" y="111"/>
                    </a:lnTo>
                    <a:lnTo>
                      <a:pt x="232" y="102"/>
                    </a:lnTo>
                    <a:lnTo>
                      <a:pt x="237" y="94"/>
                    </a:lnTo>
                    <a:lnTo>
                      <a:pt x="242" y="85"/>
                    </a:lnTo>
                    <a:lnTo>
                      <a:pt x="246" y="76"/>
                    </a:lnTo>
                    <a:lnTo>
                      <a:pt x="246" y="74"/>
                    </a:lnTo>
                    <a:lnTo>
                      <a:pt x="246" y="70"/>
                    </a:lnTo>
                    <a:lnTo>
                      <a:pt x="246" y="68"/>
                    </a:lnTo>
                    <a:lnTo>
                      <a:pt x="246" y="64"/>
                    </a:lnTo>
                    <a:lnTo>
                      <a:pt x="246" y="60"/>
                    </a:lnTo>
                    <a:lnTo>
                      <a:pt x="246" y="58"/>
                    </a:lnTo>
                    <a:lnTo>
                      <a:pt x="246" y="54"/>
                    </a:lnTo>
                    <a:lnTo>
                      <a:pt x="246" y="52"/>
                    </a:lnTo>
                    <a:lnTo>
                      <a:pt x="242" y="62"/>
                    </a:lnTo>
                    <a:lnTo>
                      <a:pt x="238" y="72"/>
                    </a:lnTo>
                    <a:lnTo>
                      <a:pt x="233" y="82"/>
                    </a:lnTo>
                    <a:lnTo>
                      <a:pt x="228" y="90"/>
                    </a:lnTo>
                    <a:lnTo>
                      <a:pt x="221" y="99"/>
                    </a:lnTo>
                    <a:lnTo>
                      <a:pt x="215" y="107"/>
                    </a:lnTo>
                    <a:lnTo>
                      <a:pt x="208" y="114"/>
                    </a:lnTo>
                    <a:lnTo>
                      <a:pt x="201" y="121"/>
                    </a:lnTo>
                    <a:lnTo>
                      <a:pt x="193" y="127"/>
                    </a:lnTo>
                    <a:lnTo>
                      <a:pt x="185" y="132"/>
                    </a:lnTo>
                    <a:lnTo>
                      <a:pt x="177" y="137"/>
                    </a:lnTo>
                    <a:lnTo>
                      <a:pt x="168" y="142"/>
                    </a:lnTo>
                    <a:lnTo>
                      <a:pt x="159" y="144"/>
                    </a:lnTo>
                    <a:lnTo>
                      <a:pt x="149" y="147"/>
                    </a:lnTo>
                    <a:lnTo>
                      <a:pt x="140" y="148"/>
                    </a:lnTo>
                    <a:lnTo>
                      <a:pt x="130" y="148"/>
                    </a:lnTo>
                    <a:lnTo>
                      <a:pt x="118" y="148"/>
                    </a:lnTo>
                    <a:lnTo>
                      <a:pt x="106" y="145"/>
                    </a:lnTo>
                    <a:lnTo>
                      <a:pt x="93" y="142"/>
                    </a:lnTo>
                    <a:lnTo>
                      <a:pt x="82" y="137"/>
                    </a:lnTo>
                    <a:lnTo>
                      <a:pt x="71" y="131"/>
                    </a:lnTo>
                    <a:lnTo>
                      <a:pt x="61" y="124"/>
                    </a:lnTo>
                    <a:lnTo>
                      <a:pt x="52" y="115"/>
                    </a:lnTo>
                    <a:lnTo>
                      <a:pt x="43" y="106"/>
                    </a:lnTo>
                    <a:lnTo>
                      <a:pt x="35" y="95"/>
                    </a:lnTo>
                    <a:lnTo>
                      <a:pt x="28" y="84"/>
                    </a:lnTo>
                    <a:lnTo>
                      <a:pt x="22" y="72"/>
                    </a:lnTo>
                    <a:lnTo>
                      <a:pt x="17" y="59"/>
                    </a:lnTo>
                    <a:lnTo>
                      <a:pt x="13" y="46"/>
                    </a:lnTo>
                    <a:lnTo>
                      <a:pt x="10" y="32"/>
                    </a:lnTo>
                    <a:lnTo>
                      <a:pt x="8" y="17"/>
                    </a:lnTo>
                    <a:lnTo>
                      <a:pt x="8" y="3"/>
                    </a:lnTo>
                    <a:lnTo>
                      <a:pt x="8" y="2"/>
                    </a:lnTo>
                    <a:lnTo>
                      <a:pt x="8" y="0"/>
                    </a:lnTo>
                    <a:lnTo>
                      <a:pt x="7" y="3"/>
                    </a:lnTo>
                    <a:lnTo>
                      <a:pt x="5" y="5"/>
                    </a:lnTo>
                    <a:lnTo>
                      <a:pt x="4" y="9"/>
                    </a:lnTo>
                    <a:lnTo>
                      <a:pt x="3" y="11"/>
                    </a:lnTo>
                    <a:lnTo>
                      <a:pt x="2" y="14"/>
                    </a:lnTo>
                    <a:lnTo>
                      <a:pt x="1" y="17"/>
                    </a:lnTo>
                    <a:lnTo>
                      <a:pt x="1" y="20"/>
                    </a:lnTo>
                    <a:lnTo>
                      <a:pt x="0" y="23"/>
                    </a:lnTo>
                    <a:close/>
                  </a:path>
                </a:pathLst>
              </a:custGeom>
              <a:solidFill>
                <a:srgbClr val="F4BF9B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8" name="Freeform 221"/>
              <p:cNvSpPr>
                <a:spLocks/>
              </p:cNvSpPr>
              <p:nvPr/>
            </p:nvSpPr>
            <p:spPr bwMode="auto">
              <a:xfrm>
                <a:off x="1136" y="2657"/>
                <a:ext cx="49" cy="27"/>
              </a:xfrm>
              <a:custGeom>
                <a:avLst/>
                <a:gdLst>
                  <a:gd name="T0" fmla="*/ 2 w 243"/>
                  <a:gd name="T1" fmla="*/ 36 h 164"/>
                  <a:gd name="T2" fmla="*/ 8 w 243"/>
                  <a:gd name="T3" fmla="*/ 64 h 164"/>
                  <a:gd name="T4" fmla="*/ 18 w 243"/>
                  <a:gd name="T5" fmla="*/ 90 h 164"/>
                  <a:gd name="T6" fmla="*/ 31 w 243"/>
                  <a:gd name="T7" fmla="*/ 112 h 164"/>
                  <a:gd name="T8" fmla="*/ 48 w 243"/>
                  <a:gd name="T9" fmla="*/ 131 h 164"/>
                  <a:gd name="T10" fmla="*/ 68 w 243"/>
                  <a:gd name="T11" fmla="*/ 147 h 164"/>
                  <a:gd name="T12" fmla="*/ 90 w 243"/>
                  <a:gd name="T13" fmla="*/ 158 h 164"/>
                  <a:gd name="T14" fmla="*/ 115 w 243"/>
                  <a:gd name="T15" fmla="*/ 163 h 164"/>
                  <a:gd name="T16" fmla="*/ 137 w 243"/>
                  <a:gd name="T17" fmla="*/ 164 h 164"/>
                  <a:gd name="T18" fmla="*/ 155 w 243"/>
                  <a:gd name="T19" fmla="*/ 160 h 164"/>
                  <a:gd name="T20" fmla="*/ 173 w 243"/>
                  <a:gd name="T21" fmla="*/ 154 h 164"/>
                  <a:gd name="T22" fmla="*/ 189 w 243"/>
                  <a:gd name="T23" fmla="*/ 145 h 164"/>
                  <a:gd name="T24" fmla="*/ 204 w 243"/>
                  <a:gd name="T25" fmla="*/ 133 h 164"/>
                  <a:gd name="T26" fmla="*/ 217 w 243"/>
                  <a:gd name="T27" fmla="*/ 118 h 164"/>
                  <a:gd name="T28" fmla="*/ 230 w 243"/>
                  <a:gd name="T29" fmla="*/ 101 h 164"/>
                  <a:gd name="T30" fmla="*/ 239 w 243"/>
                  <a:gd name="T31" fmla="*/ 84 h 164"/>
                  <a:gd name="T32" fmla="*/ 243 w 243"/>
                  <a:gd name="T33" fmla="*/ 70 h 164"/>
                  <a:gd name="T34" fmla="*/ 243 w 243"/>
                  <a:gd name="T35" fmla="*/ 64 h 164"/>
                  <a:gd name="T36" fmla="*/ 242 w 243"/>
                  <a:gd name="T37" fmla="*/ 58 h 164"/>
                  <a:gd name="T38" fmla="*/ 241 w 243"/>
                  <a:gd name="T39" fmla="*/ 52 h 164"/>
                  <a:gd name="T40" fmla="*/ 238 w 243"/>
                  <a:gd name="T41" fmla="*/ 61 h 164"/>
                  <a:gd name="T42" fmla="*/ 230 w 243"/>
                  <a:gd name="T43" fmla="*/ 81 h 164"/>
                  <a:gd name="T44" fmla="*/ 219 w 243"/>
                  <a:gd name="T45" fmla="*/ 100 h 164"/>
                  <a:gd name="T46" fmla="*/ 206 w 243"/>
                  <a:gd name="T47" fmla="*/ 116 h 164"/>
                  <a:gd name="T48" fmla="*/ 191 w 243"/>
                  <a:gd name="T49" fmla="*/ 130 h 164"/>
                  <a:gd name="T50" fmla="*/ 174 w 243"/>
                  <a:gd name="T51" fmla="*/ 141 h 164"/>
                  <a:gd name="T52" fmla="*/ 156 w 243"/>
                  <a:gd name="T53" fmla="*/ 148 h 164"/>
                  <a:gd name="T54" fmla="*/ 137 w 243"/>
                  <a:gd name="T55" fmla="*/ 153 h 164"/>
                  <a:gd name="T56" fmla="*/ 115 w 243"/>
                  <a:gd name="T57" fmla="*/ 152 h 164"/>
                  <a:gd name="T58" fmla="*/ 91 w 243"/>
                  <a:gd name="T59" fmla="*/ 147 h 164"/>
                  <a:gd name="T60" fmla="*/ 70 w 243"/>
                  <a:gd name="T61" fmla="*/ 136 h 164"/>
                  <a:gd name="T62" fmla="*/ 52 w 243"/>
                  <a:gd name="T63" fmla="*/ 121 h 164"/>
                  <a:gd name="T64" fmla="*/ 36 w 243"/>
                  <a:gd name="T65" fmla="*/ 101 h 164"/>
                  <a:gd name="T66" fmla="*/ 23 w 243"/>
                  <a:gd name="T67" fmla="*/ 80 h 164"/>
                  <a:gd name="T68" fmla="*/ 14 w 243"/>
                  <a:gd name="T69" fmla="*/ 55 h 164"/>
                  <a:gd name="T70" fmla="*/ 10 w 243"/>
                  <a:gd name="T71" fmla="*/ 27 h 164"/>
                  <a:gd name="T72" fmla="*/ 9 w 243"/>
                  <a:gd name="T73" fmla="*/ 12 h 164"/>
                  <a:gd name="T74" fmla="*/ 9 w 243"/>
                  <a:gd name="T75" fmla="*/ 8 h 164"/>
                  <a:gd name="T76" fmla="*/ 9 w 243"/>
                  <a:gd name="T77" fmla="*/ 4 h 164"/>
                  <a:gd name="T78" fmla="*/ 10 w 243"/>
                  <a:gd name="T79" fmla="*/ 1 h 164"/>
                  <a:gd name="T80" fmla="*/ 9 w 243"/>
                  <a:gd name="T81" fmla="*/ 0 h 164"/>
                  <a:gd name="T82" fmla="*/ 9 w 243"/>
                  <a:gd name="T83" fmla="*/ 1 h 164"/>
                  <a:gd name="T84" fmla="*/ 8 w 243"/>
                  <a:gd name="T85" fmla="*/ 2 h 164"/>
                  <a:gd name="T86" fmla="*/ 8 w 243"/>
                  <a:gd name="T87" fmla="*/ 3 h 164"/>
                  <a:gd name="T88" fmla="*/ 7 w 243"/>
                  <a:gd name="T89" fmla="*/ 6 h 164"/>
                  <a:gd name="T90" fmla="*/ 5 w 243"/>
                  <a:gd name="T91" fmla="*/ 10 h 164"/>
                  <a:gd name="T92" fmla="*/ 3 w 243"/>
                  <a:gd name="T93" fmla="*/ 14 h 164"/>
                  <a:gd name="T94" fmla="*/ 1 w 243"/>
                  <a:gd name="T95" fmla="*/ 19 h 164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w 243"/>
                  <a:gd name="T145" fmla="*/ 0 h 164"/>
                  <a:gd name="T146" fmla="*/ 243 w 243"/>
                  <a:gd name="T147" fmla="*/ 164 h 164"/>
                </a:gdLst>
                <a:ahLst/>
                <a:cxnLst>
                  <a:cxn ang="T96">
                    <a:pos x="T0" y="T1"/>
                  </a:cxn>
                  <a:cxn ang="T97">
                    <a:pos x="T2" y="T3"/>
                  </a:cxn>
                  <a:cxn ang="T98">
                    <a:pos x="T4" y="T5"/>
                  </a:cxn>
                  <a:cxn ang="T99">
                    <a:pos x="T6" y="T7"/>
                  </a:cxn>
                  <a:cxn ang="T100">
                    <a:pos x="T8" y="T9"/>
                  </a:cxn>
                  <a:cxn ang="T101">
                    <a:pos x="T10" y="T11"/>
                  </a:cxn>
                  <a:cxn ang="T102">
                    <a:pos x="T12" y="T13"/>
                  </a:cxn>
                  <a:cxn ang="T103">
                    <a:pos x="T14" y="T15"/>
                  </a:cxn>
                  <a:cxn ang="T104">
                    <a:pos x="T16" y="T17"/>
                  </a:cxn>
                  <a:cxn ang="T105">
                    <a:pos x="T18" y="T19"/>
                  </a:cxn>
                  <a:cxn ang="T106">
                    <a:pos x="T20" y="T21"/>
                  </a:cxn>
                  <a:cxn ang="T107">
                    <a:pos x="T22" y="T23"/>
                  </a:cxn>
                  <a:cxn ang="T108">
                    <a:pos x="T24" y="T25"/>
                  </a:cxn>
                  <a:cxn ang="T109">
                    <a:pos x="T26" y="T27"/>
                  </a:cxn>
                  <a:cxn ang="T110">
                    <a:pos x="T28" y="T29"/>
                  </a:cxn>
                  <a:cxn ang="T111">
                    <a:pos x="T30" y="T31"/>
                  </a:cxn>
                  <a:cxn ang="T112">
                    <a:pos x="T32" y="T33"/>
                  </a:cxn>
                  <a:cxn ang="T113">
                    <a:pos x="T34" y="T35"/>
                  </a:cxn>
                  <a:cxn ang="T114">
                    <a:pos x="T36" y="T37"/>
                  </a:cxn>
                  <a:cxn ang="T115">
                    <a:pos x="T38" y="T39"/>
                  </a:cxn>
                  <a:cxn ang="T116">
                    <a:pos x="T40" y="T41"/>
                  </a:cxn>
                  <a:cxn ang="T117">
                    <a:pos x="T42" y="T43"/>
                  </a:cxn>
                  <a:cxn ang="T118">
                    <a:pos x="T44" y="T45"/>
                  </a:cxn>
                  <a:cxn ang="T119">
                    <a:pos x="T46" y="T47"/>
                  </a:cxn>
                  <a:cxn ang="T120">
                    <a:pos x="T48" y="T49"/>
                  </a:cxn>
                  <a:cxn ang="T121">
                    <a:pos x="T50" y="T51"/>
                  </a:cxn>
                  <a:cxn ang="T122">
                    <a:pos x="T52" y="T53"/>
                  </a:cxn>
                  <a:cxn ang="T123">
                    <a:pos x="T54" y="T55"/>
                  </a:cxn>
                  <a:cxn ang="T124">
                    <a:pos x="T56" y="T57"/>
                  </a:cxn>
                  <a:cxn ang="T125">
                    <a:pos x="T58" y="T59"/>
                  </a:cxn>
                  <a:cxn ang="T126">
                    <a:pos x="T60" y="T61"/>
                  </a:cxn>
                  <a:cxn ang="T127">
                    <a:pos x="T62" y="T63"/>
                  </a:cxn>
                  <a:cxn ang="T128">
                    <a:pos x="T64" y="T65"/>
                  </a:cxn>
                  <a:cxn ang="T129">
                    <a:pos x="T66" y="T67"/>
                  </a:cxn>
                  <a:cxn ang="T130">
                    <a:pos x="T68" y="T69"/>
                  </a:cxn>
                  <a:cxn ang="T131">
                    <a:pos x="T70" y="T71"/>
                  </a:cxn>
                  <a:cxn ang="T132">
                    <a:pos x="T72" y="T73"/>
                  </a:cxn>
                  <a:cxn ang="T133">
                    <a:pos x="T74" y="T75"/>
                  </a:cxn>
                  <a:cxn ang="T134">
                    <a:pos x="T76" y="T77"/>
                  </a:cxn>
                  <a:cxn ang="T135">
                    <a:pos x="T78" y="T79"/>
                  </a:cxn>
                  <a:cxn ang="T136">
                    <a:pos x="T80" y="T81"/>
                  </a:cxn>
                  <a:cxn ang="T137">
                    <a:pos x="T82" y="T83"/>
                  </a:cxn>
                  <a:cxn ang="T138">
                    <a:pos x="T84" y="T85"/>
                  </a:cxn>
                  <a:cxn ang="T139">
                    <a:pos x="T86" y="T87"/>
                  </a:cxn>
                  <a:cxn ang="T140">
                    <a:pos x="T88" y="T89"/>
                  </a:cxn>
                  <a:cxn ang="T141">
                    <a:pos x="T90" y="T91"/>
                  </a:cxn>
                  <a:cxn ang="T142">
                    <a:pos x="T92" y="T93"/>
                  </a:cxn>
                  <a:cxn ang="T143">
                    <a:pos x="T94" y="T95"/>
                  </a:cxn>
                </a:cxnLst>
                <a:rect l="T144" t="T145" r="T146" b="T147"/>
                <a:pathLst>
                  <a:path w="243" h="164">
                    <a:moveTo>
                      <a:pt x="0" y="21"/>
                    </a:moveTo>
                    <a:lnTo>
                      <a:pt x="2" y="36"/>
                    </a:lnTo>
                    <a:lnTo>
                      <a:pt x="4" y="50"/>
                    </a:lnTo>
                    <a:lnTo>
                      <a:pt x="8" y="64"/>
                    </a:lnTo>
                    <a:lnTo>
                      <a:pt x="12" y="78"/>
                    </a:lnTo>
                    <a:lnTo>
                      <a:pt x="18" y="90"/>
                    </a:lnTo>
                    <a:lnTo>
                      <a:pt x="24" y="101"/>
                    </a:lnTo>
                    <a:lnTo>
                      <a:pt x="31" y="112"/>
                    </a:lnTo>
                    <a:lnTo>
                      <a:pt x="39" y="122"/>
                    </a:lnTo>
                    <a:lnTo>
                      <a:pt x="48" y="131"/>
                    </a:lnTo>
                    <a:lnTo>
                      <a:pt x="58" y="140"/>
                    </a:lnTo>
                    <a:lnTo>
                      <a:pt x="68" y="147"/>
                    </a:lnTo>
                    <a:lnTo>
                      <a:pt x="79" y="153"/>
                    </a:lnTo>
                    <a:lnTo>
                      <a:pt x="90" y="158"/>
                    </a:lnTo>
                    <a:lnTo>
                      <a:pt x="103" y="161"/>
                    </a:lnTo>
                    <a:lnTo>
                      <a:pt x="115" y="163"/>
                    </a:lnTo>
                    <a:lnTo>
                      <a:pt x="127" y="164"/>
                    </a:lnTo>
                    <a:lnTo>
                      <a:pt x="137" y="164"/>
                    </a:lnTo>
                    <a:lnTo>
                      <a:pt x="146" y="163"/>
                    </a:lnTo>
                    <a:lnTo>
                      <a:pt x="155" y="160"/>
                    </a:lnTo>
                    <a:lnTo>
                      <a:pt x="164" y="157"/>
                    </a:lnTo>
                    <a:lnTo>
                      <a:pt x="173" y="154"/>
                    </a:lnTo>
                    <a:lnTo>
                      <a:pt x="181" y="149"/>
                    </a:lnTo>
                    <a:lnTo>
                      <a:pt x="189" y="145"/>
                    </a:lnTo>
                    <a:lnTo>
                      <a:pt x="197" y="139"/>
                    </a:lnTo>
                    <a:lnTo>
                      <a:pt x="204" y="133"/>
                    </a:lnTo>
                    <a:lnTo>
                      <a:pt x="211" y="125"/>
                    </a:lnTo>
                    <a:lnTo>
                      <a:pt x="217" y="118"/>
                    </a:lnTo>
                    <a:lnTo>
                      <a:pt x="224" y="110"/>
                    </a:lnTo>
                    <a:lnTo>
                      <a:pt x="230" y="101"/>
                    </a:lnTo>
                    <a:lnTo>
                      <a:pt x="235" y="93"/>
                    </a:lnTo>
                    <a:lnTo>
                      <a:pt x="239" y="84"/>
                    </a:lnTo>
                    <a:lnTo>
                      <a:pt x="243" y="74"/>
                    </a:lnTo>
                    <a:lnTo>
                      <a:pt x="243" y="70"/>
                    </a:lnTo>
                    <a:lnTo>
                      <a:pt x="243" y="68"/>
                    </a:lnTo>
                    <a:lnTo>
                      <a:pt x="243" y="64"/>
                    </a:lnTo>
                    <a:lnTo>
                      <a:pt x="243" y="62"/>
                    </a:lnTo>
                    <a:lnTo>
                      <a:pt x="242" y="58"/>
                    </a:lnTo>
                    <a:lnTo>
                      <a:pt x="242" y="56"/>
                    </a:lnTo>
                    <a:lnTo>
                      <a:pt x="241" y="52"/>
                    </a:lnTo>
                    <a:lnTo>
                      <a:pt x="241" y="50"/>
                    </a:lnTo>
                    <a:lnTo>
                      <a:pt x="238" y="61"/>
                    </a:lnTo>
                    <a:lnTo>
                      <a:pt x="234" y="72"/>
                    </a:lnTo>
                    <a:lnTo>
                      <a:pt x="230" y="81"/>
                    </a:lnTo>
                    <a:lnTo>
                      <a:pt x="225" y="91"/>
                    </a:lnTo>
                    <a:lnTo>
                      <a:pt x="219" y="100"/>
                    </a:lnTo>
                    <a:lnTo>
                      <a:pt x="213" y="109"/>
                    </a:lnTo>
                    <a:lnTo>
                      <a:pt x="206" y="116"/>
                    </a:lnTo>
                    <a:lnTo>
                      <a:pt x="199" y="123"/>
                    </a:lnTo>
                    <a:lnTo>
                      <a:pt x="191" y="130"/>
                    </a:lnTo>
                    <a:lnTo>
                      <a:pt x="183" y="136"/>
                    </a:lnTo>
                    <a:lnTo>
                      <a:pt x="174" y="141"/>
                    </a:lnTo>
                    <a:lnTo>
                      <a:pt x="166" y="146"/>
                    </a:lnTo>
                    <a:lnTo>
                      <a:pt x="156" y="148"/>
                    </a:lnTo>
                    <a:lnTo>
                      <a:pt x="147" y="151"/>
                    </a:lnTo>
                    <a:lnTo>
                      <a:pt x="137" y="153"/>
                    </a:lnTo>
                    <a:lnTo>
                      <a:pt x="127" y="153"/>
                    </a:lnTo>
                    <a:lnTo>
                      <a:pt x="115" y="152"/>
                    </a:lnTo>
                    <a:lnTo>
                      <a:pt x="104" y="151"/>
                    </a:lnTo>
                    <a:lnTo>
                      <a:pt x="91" y="147"/>
                    </a:lnTo>
                    <a:lnTo>
                      <a:pt x="81" y="142"/>
                    </a:lnTo>
                    <a:lnTo>
                      <a:pt x="70" y="136"/>
                    </a:lnTo>
                    <a:lnTo>
                      <a:pt x="61" y="129"/>
                    </a:lnTo>
                    <a:lnTo>
                      <a:pt x="52" y="121"/>
                    </a:lnTo>
                    <a:lnTo>
                      <a:pt x="43" y="112"/>
                    </a:lnTo>
                    <a:lnTo>
                      <a:pt x="36" y="101"/>
                    </a:lnTo>
                    <a:lnTo>
                      <a:pt x="29" y="91"/>
                    </a:lnTo>
                    <a:lnTo>
                      <a:pt x="23" y="80"/>
                    </a:lnTo>
                    <a:lnTo>
                      <a:pt x="18" y="68"/>
                    </a:lnTo>
                    <a:lnTo>
                      <a:pt x="14" y="55"/>
                    </a:lnTo>
                    <a:lnTo>
                      <a:pt x="12" y="42"/>
                    </a:lnTo>
                    <a:lnTo>
                      <a:pt x="10" y="27"/>
                    </a:lnTo>
                    <a:lnTo>
                      <a:pt x="9" y="13"/>
                    </a:lnTo>
                    <a:lnTo>
                      <a:pt x="9" y="12"/>
                    </a:lnTo>
                    <a:lnTo>
                      <a:pt x="9" y="9"/>
                    </a:lnTo>
                    <a:lnTo>
                      <a:pt x="9" y="8"/>
                    </a:lnTo>
                    <a:lnTo>
                      <a:pt x="9" y="6"/>
                    </a:lnTo>
                    <a:lnTo>
                      <a:pt x="9" y="4"/>
                    </a:lnTo>
                    <a:lnTo>
                      <a:pt x="9" y="3"/>
                    </a:lnTo>
                    <a:lnTo>
                      <a:pt x="10" y="1"/>
                    </a:lnTo>
                    <a:lnTo>
                      <a:pt x="10" y="0"/>
                    </a:lnTo>
                    <a:lnTo>
                      <a:pt x="9" y="0"/>
                    </a:lnTo>
                    <a:lnTo>
                      <a:pt x="9" y="1"/>
                    </a:lnTo>
                    <a:lnTo>
                      <a:pt x="8" y="2"/>
                    </a:lnTo>
                    <a:lnTo>
                      <a:pt x="8" y="3"/>
                    </a:lnTo>
                    <a:lnTo>
                      <a:pt x="7" y="6"/>
                    </a:lnTo>
                    <a:lnTo>
                      <a:pt x="6" y="8"/>
                    </a:lnTo>
                    <a:lnTo>
                      <a:pt x="5" y="10"/>
                    </a:lnTo>
                    <a:lnTo>
                      <a:pt x="4" y="13"/>
                    </a:lnTo>
                    <a:lnTo>
                      <a:pt x="3" y="14"/>
                    </a:lnTo>
                    <a:lnTo>
                      <a:pt x="2" y="16"/>
                    </a:lnTo>
                    <a:lnTo>
                      <a:pt x="1" y="19"/>
                    </a:lnTo>
                    <a:lnTo>
                      <a:pt x="0" y="21"/>
                    </a:lnTo>
                    <a:close/>
                  </a:path>
                </a:pathLst>
              </a:custGeom>
              <a:solidFill>
                <a:srgbClr val="F4BF9B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9" name="Freeform 222"/>
              <p:cNvSpPr>
                <a:spLocks/>
              </p:cNvSpPr>
              <p:nvPr/>
            </p:nvSpPr>
            <p:spPr bwMode="auto">
              <a:xfrm>
                <a:off x="1137" y="2655"/>
                <a:ext cx="48" cy="28"/>
              </a:xfrm>
              <a:custGeom>
                <a:avLst/>
                <a:gdLst>
                  <a:gd name="T0" fmla="*/ 0 w 238"/>
                  <a:gd name="T1" fmla="*/ 21 h 169"/>
                  <a:gd name="T2" fmla="*/ 0 w 238"/>
                  <a:gd name="T3" fmla="*/ 21 h 169"/>
                  <a:gd name="T4" fmla="*/ 0 w 238"/>
                  <a:gd name="T5" fmla="*/ 23 h 169"/>
                  <a:gd name="T6" fmla="*/ 0 w 238"/>
                  <a:gd name="T7" fmla="*/ 24 h 169"/>
                  <a:gd name="T8" fmla="*/ 0 w 238"/>
                  <a:gd name="T9" fmla="*/ 38 h 169"/>
                  <a:gd name="T10" fmla="*/ 5 w 238"/>
                  <a:gd name="T11" fmla="*/ 67 h 169"/>
                  <a:gd name="T12" fmla="*/ 14 w 238"/>
                  <a:gd name="T13" fmla="*/ 93 h 169"/>
                  <a:gd name="T14" fmla="*/ 27 w 238"/>
                  <a:gd name="T15" fmla="*/ 116 h 169"/>
                  <a:gd name="T16" fmla="*/ 44 w 238"/>
                  <a:gd name="T17" fmla="*/ 136 h 169"/>
                  <a:gd name="T18" fmla="*/ 63 w 238"/>
                  <a:gd name="T19" fmla="*/ 152 h 169"/>
                  <a:gd name="T20" fmla="*/ 85 w 238"/>
                  <a:gd name="T21" fmla="*/ 163 h 169"/>
                  <a:gd name="T22" fmla="*/ 110 w 238"/>
                  <a:gd name="T23" fmla="*/ 169 h 169"/>
                  <a:gd name="T24" fmla="*/ 132 w 238"/>
                  <a:gd name="T25" fmla="*/ 169 h 169"/>
                  <a:gd name="T26" fmla="*/ 151 w 238"/>
                  <a:gd name="T27" fmla="*/ 165 h 169"/>
                  <a:gd name="T28" fmla="*/ 169 w 238"/>
                  <a:gd name="T29" fmla="*/ 158 h 169"/>
                  <a:gd name="T30" fmla="*/ 185 w 238"/>
                  <a:gd name="T31" fmla="*/ 148 h 169"/>
                  <a:gd name="T32" fmla="*/ 200 w 238"/>
                  <a:gd name="T33" fmla="*/ 135 h 169"/>
                  <a:gd name="T34" fmla="*/ 213 w 238"/>
                  <a:gd name="T35" fmla="*/ 120 h 169"/>
                  <a:gd name="T36" fmla="*/ 225 w 238"/>
                  <a:gd name="T37" fmla="*/ 103 h 169"/>
                  <a:gd name="T38" fmla="*/ 234 w 238"/>
                  <a:gd name="T39" fmla="*/ 83 h 169"/>
                  <a:gd name="T40" fmla="*/ 237 w 238"/>
                  <a:gd name="T41" fmla="*/ 69 h 169"/>
                  <a:gd name="T42" fmla="*/ 236 w 238"/>
                  <a:gd name="T43" fmla="*/ 63 h 169"/>
                  <a:gd name="T44" fmla="*/ 235 w 238"/>
                  <a:gd name="T45" fmla="*/ 57 h 169"/>
                  <a:gd name="T46" fmla="*/ 234 w 238"/>
                  <a:gd name="T47" fmla="*/ 51 h 169"/>
                  <a:gd name="T48" fmla="*/ 231 w 238"/>
                  <a:gd name="T49" fmla="*/ 61 h 169"/>
                  <a:gd name="T50" fmla="*/ 224 w 238"/>
                  <a:gd name="T51" fmla="*/ 83 h 169"/>
                  <a:gd name="T52" fmla="*/ 214 w 238"/>
                  <a:gd name="T53" fmla="*/ 102 h 169"/>
                  <a:gd name="T54" fmla="*/ 201 w 238"/>
                  <a:gd name="T55" fmla="*/ 120 h 169"/>
                  <a:gd name="T56" fmla="*/ 187 w 238"/>
                  <a:gd name="T57" fmla="*/ 134 h 169"/>
                  <a:gd name="T58" fmla="*/ 170 w 238"/>
                  <a:gd name="T59" fmla="*/ 146 h 169"/>
                  <a:gd name="T60" fmla="*/ 152 w 238"/>
                  <a:gd name="T61" fmla="*/ 154 h 169"/>
                  <a:gd name="T62" fmla="*/ 132 w 238"/>
                  <a:gd name="T63" fmla="*/ 158 h 169"/>
                  <a:gd name="T64" fmla="*/ 111 w 238"/>
                  <a:gd name="T65" fmla="*/ 158 h 169"/>
                  <a:gd name="T66" fmla="*/ 88 w 238"/>
                  <a:gd name="T67" fmla="*/ 152 h 169"/>
                  <a:gd name="T68" fmla="*/ 67 w 238"/>
                  <a:gd name="T69" fmla="*/ 142 h 169"/>
                  <a:gd name="T70" fmla="*/ 50 w 238"/>
                  <a:gd name="T71" fmla="*/ 128 h 169"/>
                  <a:gd name="T72" fmla="*/ 34 w 238"/>
                  <a:gd name="T73" fmla="*/ 110 h 169"/>
                  <a:gd name="T74" fmla="*/ 22 w 238"/>
                  <a:gd name="T75" fmla="*/ 89 h 169"/>
                  <a:gd name="T76" fmla="*/ 14 w 238"/>
                  <a:gd name="T77" fmla="*/ 63 h 169"/>
                  <a:gd name="T78" fmla="*/ 9 w 238"/>
                  <a:gd name="T79" fmla="*/ 37 h 169"/>
                  <a:gd name="T80" fmla="*/ 9 w 238"/>
                  <a:gd name="T81" fmla="*/ 20 h 169"/>
                  <a:gd name="T82" fmla="*/ 9 w 238"/>
                  <a:gd name="T83" fmla="*/ 15 h 169"/>
                  <a:gd name="T84" fmla="*/ 9 w 238"/>
                  <a:gd name="T85" fmla="*/ 9 h 169"/>
                  <a:gd name="T86" fmla="*/ 10 w 238"/>
                  <a:gd name="T87" fmla="*/ 3 h 169"/>
                  <a:gd name="T88" fmla="*/ 9 w 238"/>
                  <a:gd name="T89" fmla="*/ 2 h 169"/>
                  <a:gd name="T90" fmla="*/ 7 w 238"/>
                  <a:gd name="T91" fmla="*/ 6 h 169"/>
                  <a:gd name="T92" fmla="*/ 5 w 238"/>
                  <a:gd name="T93" fmla="*/ 9 h 169"/>
                  <a:gd name="T94" fmla="*/ 3 w 238"/>
                  <a:gd name="T95" fmla="*/ 13 h 169"/>
                  <a:gd name="T96" fmla="*/ 2 w 238"/>
                  <a:gd name="T97" fmla="*/ 15 h 169"/>
                  <a:gd name="T98" fmla="*/ 1 w 238"/>
                  <a:gd name="T99" fmla="*/ 17 h 169"/>
                  <a:gd name="T100" fmla="*/ 1 w 238"/>
                  <a:gd name="T101" fmla="*/ 19 h 169"/>
                  <a:gd name="T102" fmla="*/ 0 w 238"/>
                  <a:gd name="T103" fmla="*/ 20 h 169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w 238"/>
                  <a:gd name="T157" fmla="*/ 0 h 169"/>
                  <a:gd name="T158" fmla="*/ 238 w 238"/>
                  <a:gd name="T159" fmla="*/ 169 h 169"/>
                </a:gdLst>
                <a:ahLst/>
                <a:cxnLst>
                  <a:cxn ang="T104">
                    <a:pos x="T0" y="T1"/>
                  </a:cxn>
                  <a:cxn ang="T105">
                    <a:pos x="T2" y="T3"/>
                  </a:cxn>
                  <a:cxn ang="T106">
                    <a:pos x="T4" y="T5"/>
                  </a:cxn>
                  <a:cxn ang="T107">
                    <a:pos x="T6" y="T7"/>
                  </a:cxn>
                  <a:cxn ang="T108">
                    <a:pos x="T8" y="T9"/>
                  </a:cxn>
                  <a:cxn ang="T109">
                    <a:pos x="T10" y="T11"/>
                  </a:cxn>
                  <a:cxn ang="T110">
                    <a:pos x="T12" y="T13"/>
                  </a:cxn>
                  <a:cxn ang="T111">
                    <a:pos x="T14" y="T15"/>
                  </a:cxn>
                  <a:cxn ang="T112">
                    <a:pos x="T16" y="T17"/>
                  </a:cxn>
                  <a:cxn ang="T113">
                    <a:pos x="T18" y="T19"/>
                  </a:cxn>
                  <a:cxn ang="T114">
                    <a:pos x="T20" y="T21"/>
                  </a:cxn>
                  <a:cxn ang="T115">
                    <a:pos x="T22" y="T23"/>
                  </a:cxn>
                  <a:cxn ang="T116">
                    <a:pos x="T24" y="T25"/>
                  </a:cxn>
                  <a:cxn ang="T117">
                    <a:pos x="T26" y="T27"/>
                  </a:cxn>
                  <a:cxn ang="T118">
                    <a:pos x="T28" y="T29"/>
                  </a:cxn>
                  <a:cxn ang="T119">
                    <a:pos x="T30" y="T31"/>
                  </a:cxn>
                  <a:cxn ang="T120">
                    <a:pos x="T32" y="T33"/>
                  </a:cxn>
                  <a:cxn ang="T121">
                    <a:pos x="T34" y="T35"/>
                  </a:cxn>
                  <a:cxn ang="T122">
                    <a:pos x="T36" y="T37"/>
                  </a:cxn>
                  <a:cxn ang="T123">
                    <a:pos x="T38" y="T39"/>
                  </a:cxn>
                  <a:cxn ang="T124">
                    <a:pos x="T40" y="T41"/>
                  </a:cxn>
                  <a:cxn ang="T125">
                    <a:pos x="T42" y="T43"/>
                  </a:cxn>
                  <a:cxn ang="T126">
                    <a:pos x="T44" y="T45"/>
                  </a:cxn>
                  <a:cxn ang="T127">
                    <a:pos x="T46" y="T47"/>
                  </a:cxn>
                  <a:cxn ang="T128">
                    <a:pos x="T48" y="T49"/>
                  </a:cxn>
                  <a:cxn ang="T129">
                    <a:pos x="T50" y="T51"/>
                  </a:cxn>
                  <a:cxn ang="T130">
                    <a:pos x="T52" y="T53"/>
                  </a:cxn>
                  <a:cxn ang="T131">
                    <a:pos x="T54" y="T55"/>
                  </a:cxn>
                  <a:cxn ang="T132">
                    <a:pos x="T56" y="T57"/>
                  </a:cxn>
                  <a:cxn ang="T133">
                    <a:pos x="T58" y="T59"/>
                  </a:cxn>
                  <a:cxn ang="T134">
                    <a:pos x="T60" y="T61"/>
                  </a:cxn>
                  <a:cxn ang="T135">
                    <a:pos x="T62" y="T63"/>
                  </a:cxn>
                  <a:cxn ang="T136">
                    <a:pos x="T64" y="T65"/>
                  </a:cxn>
                  <a:cxn ang="T137">
                    <a:pos x="T66" y="T67"/>
                  </a:cxn>
                  <a:cxn ang="T138">
                    <a:pos x="T68" y="T69"/>
                  </a:cxn>
                  <a:cxn ang="T139">
                    <a:pos x="T70" y="T71"/>
                  </a:cxn>
                  <a:cxn ang="T140">
                    <a:pos x="T72" y="T73"/>
                  </a:cxn>
                  <a:cxn ang="T141">
                    <a:pos x="T74" y="T75"/>
                  </a:cxn>
                  <a:cxn ang="T142">
                    <a:pos x="T76" y="T77"/>
                  </a:cxn>
                  <a:cxn ang="T143">
                    <a:pos x="T78" y="T79"/>
                  </a:cxn>
                  <a:cxn ang="T144">
                    <a:pos x="T80" y="T81"/>
                  </a:cxn>
                  <a:cxn ang="T145">
                    <a:pos x="T82" y="T83"/>
                  </a:cxn>
                  <a:cxn ang="T146">
                    <a:pos x="T84" y="T85"/>
                  </a:cxn>
                  <a:cxn ang="T147">
                    <a:pos x="T86" y="T87"/>
                  </a:cxn>
                  <a:cxn ang="T148">
                    <a:pos x="T88" y="T89"/>
                  </a:cxn>
                  <a:cxn ang="T149">
                    <a:pos x="T90" y="T91"/>
                  </a:cxn>
                  <a:cxn ang="T150">
                    <a:pos x="T92" y="T93"/>
                  </a:cxn>
                  <a:cxn ang="T151">
                    <a:pos x="T94" y="T95"/>
                  </a:cxn>
                  <a:cxn ang="T152">
                    <a:pos x="T96" y="T97"/>
                  </a:cxn>
                  <a:cxn ang="T153">
                    <a:pos x="T98" y="T99"/>
                  </a:cxn>
                  <a:cxn ang="T154">
                    <a:pos x="T100" y="T101"/>
                  </a:cxn>
                  <a:cxn ang="T155">
                    <a:pos x="T102" y="T103"/>
                  </a:cxn>
                </a:cxnLst>
                <a:rect l="T156" t="T157" r="T158" b="T159"/>
                <a:pathLst>
                  <a:path w="238" h="169">
                    <a:moveTo>
                      <a:pt x="0" y="21"/>
                    </a:moveTo>
                    <a:lnTo>
                      <a:pt x="0" y="21"/>
                    </a:lnTo>
                    <a:lnTo>
                      <a:pt x="0" y="23"/>
                    </a:lnTo>
                    <a:lnTo>
                      <a:pt x="0" y="24"/>
                    </a:lnTo>
                    <a:lnTo>
                      <a:pt x="0" y="38"/>
                    </a:lnTo>
                    <a:lnTo>
                      <a:pt x="2" y="53"/>
                    </a:lnTo>
                    <a:lnTo>
                      <a:pt x="5" y="67"/>
                    </a:lnTo>
                    <a:lnTo>
                      <a:pt x="9" y="80"/>
                    </a:lnTo>
                    <a:lnTo>
                      <a:pt x="14" y="93"/>
                    </a:lnTo>
                    <a:lnTo>
                      <a:pt x="20" y="105"/>
                    </a:lnTo>
                    <a:lnTo>
                      <a:pt x="27" y="116"/>
                    </a:lnTo>
                    <a:lnTo>
                      <a:pt x="35" y="127"/>
                    </a:lnTo>
                    <a:lnTo>
                      <a:pt x="44" y="136"/>
                    </a:lnTo>
                    <a:lnTo>
                      <a:pt x="53" y="145"/>
                    </a:lnTo>
                    <a:lnTo>
                      <a:pt x="63" y="152"/>
                    </a:lnTo>
                    <a:lnTo>
                      <a:pt x="74" y="158"/>
                    </a:lnTo>
                    <a:lnTo>
                      <a:pt x="85" y="163"/>
                    </a:lnTo>
                    <a:lnTo>
                      <a:pt x="98" y="166"/>
                    </a:lnTo>
                    <a:lnTo>
                      <a:pt x="110" y="169"/>
                    </a:lnTo>
                    <a:lnTo>
                      <a:pt x="122" y="169"/>
                    </a:lnTo>
                    <a:lnTo>
                      <a:pt x="132" y="169"/>
                    </a:lnTo>
                    <a:lnTo>
                      <a:pt x="141" y="168"/>
                    </a:lnTo>
                    <a:lnTo>
                      <a:pt x="151" y="165"/>
                    </a:lnTo>
                    <a:lnTo>
                      <a:pt x="160" y="162"/>
                    </a:lnTo>
                    <a:lnTo>
                      <a:pt x="169" y="158"/>
                    </a:lnTo>
                    <a:lnTo>
                      <a:pt x="177" y="153"/>
                    </a:lnTo>
                    <a:lnTo>
                      <a:pt x="185" y="148"/>
                    </a:lnTo>
                    <a:lnTo>
                      <a:pt x="193" y="142"/>
                    </a:lnTo>
                    <a:lnTo>
                      <a:pt x="200" y="135"/>
                    </a:lnTo>
                    <a:lnTo>
                      <a:pt x="207" y="128"/>
                    </a:lnTo>
                    <a:lnTo>
                      <a:pt x="213" y="120"/>
                    </a:lnTo>
                    <a:lnTo>
                      <a:pt x="220" y="111"/>
                    </a:lnTo>
                    <a:lnTo>
                      <a:pt x="225" y="103"/>
                    </a:lnTo>
                    <a:lnTo>
                      <a:pt x="230" y="93"/>
                    </a:lnTo>
                    <a:lnTo>
                      <a:pt x="234" y="83"/>
                    </a:lnTo>
                    <a:lnTo>
                      <a:pt x="238" y="73"/>
                    </a:lnTo>
                    <a:lnTo>
                      <a:pt x="237" y="69"/>
                    </a:lnTo>
                    <a:lnTo>
                      <a:pt x="237" y="67"/>
                    </a:lnTo>
                    <a:lnTo>
                      <a:pt x="236" y="63"/>
                    </a:lnTo>
                    <a:lnTo>
                      <a:pt x="236" y="61"/>
                    </a:lnTo>
                    <a:lnTo>
                      <a:pt x="235" y="57"/>
                    </a:lnTo>
                    <a:lnTo>
                      <a:pt x="235" y="55"/>
                    </a:lnTo>
                    <a:lnTo>
                      <a:pt x="234" y="51"/>
                    </a:lnTo>
                    <a:lnTo>
                      <a:pt x="234" y="49"/>
                    </a:lnTo>
                    <a:lnTo>
                      <a:pt x="231" y="61"/>
                    </a:lnTo>
                    <a:lnTo>
                      <a:pt x="228" y="72"/>
                    </a:lnTo>
                    <a:lnTo>
                      <a:pt x="224" y="83"/>
                    </a:lnTo>
                    <a:lnTo>
                      <a:pt x="220" y="92"/>
                    </a:lnTo>
                    <a:lnTo>
                      <a:pt x="214" y="102"/>
                    </a:lnTo>
                    <a:lnTo>
                      <a:pt x="208" y="111"/>
                    </a:lnTo>
                    <a:lnTo>
                      <a:pt x="201" y="120"/>
                    </a:lnTo>
                    <a:lnTo>
                      <a:pt x="194" y="127"/>
                    </a:lnTo>
                    <a:lnTo>
                      <a:pt x="187" y="134"/>
                    </a:lnTo>
                    <a:lnTo>
                      <a:pt x="179" y="140"/>
                    </a:lnTo>
                    <a:lnTo>
                      <a:pt x="170" y="146"/>
                    </a:lnTo>
                    <a:lnTo>
                      <a:pt x="161" y="151"/>
                    </a:lnTo>
                    <a:lnTo>
                      <a:pt x="152" y="154"/>
                    </a:lnTo>
                    <a:lnTo>
                      <a:pt x="142" y="157"/>
                    </a:lnTo>
                    <a:lnTo>
                      <a:pt x="132" y="158"/>
                    </a:lnTo>
                    <a:lnTo>
                      <a:pt x="122" y="158"/>
                    </a:lnTo>
                    <a:lnTo>
                      <a:pt x="111" y="158"/>
                    </a:lnTo>
                    <a:lnTo>
                      <a:pt x="99" y="156"/>
                    </a:lnTo>
                    <a:lnTo>
                      <a:pt x="88" y="152"/>
                    </a:lnTo>
                    <a:lnTo>
                      <a:pt x="77" y="148"/>
                    </a:lnTo>
                    <a:lnTo>
                      <a:pt x="67" y="142"/>
                    </a:lnTo>
                    <a:lnTo>
                      <a:pt x="58" y="135"/>
                    </a:lnTo>
                    <a:lnTo>
                      <a:pt x="50" y="128"/>
                    </a:lnTo>
                    <a:lnTo>
                      <a:pt x="42" y="120"/>
                    </a:lnTo>
                    <a:lnTo>
                      <a:pt x="34" y="110"/>
                    </a:lnTo>
                    <a:lnTo>
                      <a:pt x="28" y="99"/>
                    </a:lnTo>
                    <a:lnTo>
                      <a:pt x="22" y="89"/>
                    </a:lnTo>
                    <a:lnTo>
                      <a:pt x="18" y="77"/>
                    </a:lnTo>
                    <a:lnTo>
                      <a:pt x="14" y="63"/>
                    </a:lnTo>
                    <a:lnTo>
                      <a:pt x="11" y="51"/>
                    </a:lnTo>
                    <a:lnTo>
                      <a:pt x="9" y="37"/>
                    </a:lnTo>
                    <a:lnTo>
                      <a:pt x="9" y="24"/>
                    </a:lnTo>
                    <a:lnTo>
                      <a:pt x="9" y="20"/>
                    </a:lnTo>
                    <a:lnTo>
                      <a:pt x="9" y="18"/>
                    </a:lnTo>
                    <a:lnTo>
                      <a:pt x="9" y="15"/>
                    </a:lnTo>
                    <a:lnTo>
                      <a:pt x="9" y="12"/>
                    </a:lnTo>
                    <a:lnTo>
                      <a:pt x="9" y="9"/>
                    </a:lnTo>
                    <a:lnTo>
                      <a:pt x="10" y="6"/>
                    </a:lnTo>
                    <a:lnTo>
                      <a:pt x="10" y="3"/>
                    </a:lnTo>
                    <a:lnTo>
                      <a:pt x="10" y="0"/>
                    </a:lnTo>
                    <a:lnTo>
                      <a:pt x="9" y="2"/>
                    </a:lnTo>
                    <a:lnTo>
                      <a:pt x="8" y="3"/>
                    </a:lnTo>
                    <a:lnTo>
                      <a:pt x="7" y="6"/>
                    </a:lnTo>
                    <a:lnTo>
                      <a:pt x="6" y="7"/>
                    </a:lnTo>
                    <a:lnTo>
                      <a:pt x="5" y="9"/>
                    </a:lnTo>
                    <a:lnTo>
                      <a:pt x="4" y="11"/>
                    </a:lnTo>
                    <a:lnTo>
                      <a:pt x="3" y="13"/>
                    </a:lnTo>
                    <a:lnTo>
                      <a:pt x="3" y="14"/>
                    </a:lnTo>
                    <a:lnTo>
                      <a:pt x="2" y="15"/>
                    </a:lnTo>
                    <a:lnTo>
                      <a:pt x="2" y="17"/>
                    </a:lnTo>
                    <a:lnTo>
                      <a:pt x="1" y="17"/>
                    </a:lnTo>
                    <a:lnTo>
                      <a:pt x="1" y="18"/>
                    </a:lnTo>
                    <a:lnTo>
                      <a:pt x="1" y="19"/>
                    </a:lnTo>
                    <a:lnTo>
                      <a:pt x="0" y="19"/>
                    </a:lnTo>
                    <a:lnTo>
                      <a:pt x="0" y="20"/>
                    </a:lnTo>
                    <a:lnTo>
                      <a:pt x="0" y="21"/>
                    </a:lnTo>
                    <a:close/>
                  </a:path>
                </a:pathLst>
              </a:custGeom>
              <a:solidFill>
                <a:srgbClr val="F5C19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80" name="Freeform 223"/>
              <p:cNvSpPr>
                <a:spLocks/>
              </p:cNvSpPr>
              <p:nvPr/>
            </p:nvSpPr>
            <p:spPr bwMode="auto">
              <a:xfrm>
                <a:off x="1138" y="2654"/>
                <a:ext cx="46" cy="29"/>
              </a:xfrm>
              <a:custGeom>
                <a:avLst/>
                <a:gdLst>
                  <a:gd name="T0" fmla="*/ 1 w 232"/>
                  <a:gd name="T1" fmla="*/ 22 h 174"/>
                  <a:gd name="T2" fmla="*/ 0 w 232"/>
                  <a:gd name="T3" fmla="*/ 25 h 174"/>
                  <a:gd name="T4" fmla="*/ 0 w 232"/>
                  <a:gd name="T5" fmla="*/ 29 h 174"/>
                  <a:gd name="T6" fmla="*/ 0 w 232"/>
                  <a:gd name="T7" fmla="*/ 33 h 174"/>
                  <a:gd name="T8" fmla="*/ 1 w 232"/>
                  <a:gd name="T9" fmla="*/ 48 h 174"/>
                  <a:gd name="T10" fmla="*/ 5 w 232"/>
                  <a:gd name="T11" fmla="*/ 76 h 174"/>
                  <a:gd name="T12" fmla="*/ 14 w 232"/>
                  <a:gd name="T13" fmla="*/ 101 h 174"/>
                  <a:gd name="T14" fmla="*/ 27 w 232"/>
                  <a:gd name="T15" fmla="*/ 122 h 174"/>
                  <a:gd name="T16" fmla="*/ 43 w 232"/>
                  <a:gd name="T17" fmla="*/ 142 h 174"/>
                  <a:gd name="T18" fmla="*/ 61 w 232"/>
                  <a:gd name="T19" fmla="*/ 157 h 174"/>
                  <a:gd name="T20" fmla="*/ 82 w 232"/>
                  <a:gd name="T21" fmla="*/ 168 h 174"/>
                  <a:gd name="T22" fmla="*/ 106 w 232"/>
                  <a:gd name="T23" fmla="*/ 173 h 174"/>
                  <a:gd name="T24" fmla="*/ 128 w 232"/>
                  <a:gd name="T25" fmla="*/ 174 h 174"/>
                  <a:gd name="T26" fmla="*/ 147 w 232"/>
                  <a:gd name="T27" fmla="*/ 169 h 174"/>
                  <a:gd name="T28" fmla="*/ 165 w 232"/>
                  <a:gd name="T29" fmla="*/ 162 h 174"/>
                  <a:gd name="T30" fmla="*/ 182 w 232"/>
                  <a:gd name="T31" fmla="*/ 151 h 174"/>
                  <a:gd name="T32" fmla="*/ 197 w 232"/>
                  <a:gd name="T33" fmla="*/ 137 h 174"/>
                  <a:gd name="T34" fmla="*/ 210 w 232"/>
                  <a:gd name="T35" fmla="*/ 121 h 174"/>
                  <a:gd name="T36" fmla="*/ 221 w 232"/>
                  <a:gd name="T37" fmla="*/ 102 h 174"/>
                  <a:gd name="T38" fmla="*/ 229 w 232"/>
                  <a:gd name="T39" fmla="*/ 82 h 174"/>
                  <a:gd name="T40" fmla="*/ 231 w 232"/>
                  <a:gd name="T41" fmla="*/ 67 h 174"/>
                  <a:gd name="T42" fmla="*/ 230 w 232"/>
                  <a:gd name="T43" fmla="*/ 61 h 174"/>
                  <a:gd name="T44" fmla="*/ 229 w 232"/>
                  <a:gd name="T45" fmla="*/ 55 h 174"/>
                  <a:gd name="T46" fmla="*/ 227 w 232"/>
                  <a:gd name="T47" fmla="*/ 51 h 174"/>
                  <a:gd name="T48" fmla="*/ 225 w 232"/>
                  <a:gd name="T49" fmla="*/ 59 h 174"/>
                  <a:gd name="T50" fmla="*/ 219 w 232"/>
                  <a:gd name="T51" fmla="*/ 82 h 174"/>
                  <a:gd name="T52" fmla="*/ 209 w 232"/>
                  <a:gd name="T53" fmla="*/ 103 h 174"/>
                  <a:gd name="T54" fmla="*/ 197 w 232"/>
                  <a:gd name="T55" fmla="*/ 121 h 174"/>
                  <a:gd name="T56" fmla="*/ 183 w 232"/>
                  <a:gd name="T57" fmla="*/ 137 h 174"/>
                  <a:gd name="T58" fmla="*/ 167 w 232"/>
                  <a:gd name="T59" fmla="*/ 149 h 174"/>
                  <a:gd name="T60" fmla="*/ 148 w 232"/>
                  <a:gd name="T61" fmla="*/ 158 h 174"/>
                  <a:gd name="T62" fmla="*/ 128 w 232"/>
                  <a:gd name="T63" fmla="*/ 162 h 174"/>
                  <a:gd name="T64" fmla="*/ 107 w 232"/>
                  <a:gd name="T65" fmla="*/ 162 h 174"/>
                  <a:gd name="T66" fmla="*/ 85 w 232"/>
                  <a:gd name="T67" fmla="*/ 157 h 174"/>
                  <a:gd name="T68" fmla="*/ 66 w 232"/>
                  <a:gd name="T69" fmla="*/ 148 h 174"/>
                  <a:gd name="T70" fmla="*/ 48 w 232"/>
                  <a:gd name="T71" fmla="*/ 133 h 174"/>
                  <a:gd name="T72" fmla="*/ 34 w 232"/>
                  <a:gd name="T73" fmla="*/ 116 h 174"/>
                  <a:gd name="T74" fmla="*/ 22 w 232"/>
                  <a:gd name="T75" fmla="*/ 95 h 174"/>
                  <a:gd name="T76" fmla="*/ 14 w 232"/>
                  <a:gd name="T77" fmla="*/ 72 h 174"/>
                  <a:gd name="T78" fmla="*/ 10 w 232"/>
                  <a:gd name="T79" fmla="*/ 47 h 174"/>
                  <a:gd name="T80" fmla="*/ 9 w 232"/>
                  <a:gd name="T81" fmla="*/ 29 h 174"/>
                  <a:gd name="T82" fmla="*/ 10 w 232"/>
                  <a:gd name="T83" fmla="*/ 21 h 174"/>
                  <a:gd name="T84" fmla="*/ 11 w 232"/>
                  <a:gd name="T85" fmla="*/ 13 h 174"/>
                  <a:gd name="T86" fmla="*/ 12 w 232"/>
                  <a:gd name="T87" fmla="*/ 5 h 174"/>
                  <a:gd name="T88" fmla="*/ 11 w 232"/>
                  <a:gd name="T89" fmla="*/ 3 h 174"/>
                  <a:gd name="T90" fmla="*/ 8 w 232"/>
                  <a:gd name="T91" fmla="*/ 7 h 174"/>
                  <a:gd name="T92" fmla="*/ 5 w 232"/>
                  <a:gd name="T93" fmla="*/ 12 h 174"/>
                  <a:gd name="T94" fmla="*/ 2 w 232"/>
                  <a:gd name="T95" fmla="*/ 18 h 174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w 232"/>
                  <a:gd name="T145" fmla="*/ 0 h 174"/>
                  <a:gd name="T146" fmla="*/ 232 w 232"/>
                  <a:gd name="T147" fmla="*/ 174 h 174"/>
                </a:gdLst>
                <a:ahLst/>
                <a:cxnLst>
                  <a:cxn ang="T96">
                    <a:pos x="T0" y="T1"/>
                  </a:cxn>
                  <a:cxn ang="T97">
                    <a:pos x="T2" y="T3"/>
                  </a:cxn>
                  <a:cxn ang="T98">
                    <a:pos x="T4" y="T5"/>
                  </a:cxn>
                  <a:cxn ang="T99">
                    <a:pos x="T6" y="T7"/>
                  </a:cxn>
                  <a:cxn ang="T100">
                    <a:pos x="T8" y="T9"/>
                  </a:cxn>
                  <a:cxn ang="T101">
                    <a:pos x="T10" y="T11"/>
                  </a:cxn>
                  <a:cxn ang="T102">
                    <a:pos x="T12" y="T13"/>
                  </a:cxn>
                  <a:cxn ang="T103">
                    <a:pos x="T14" y="T15"/>
                  </a:cxn>
                  <a:cxn ang="T104">
                    <a:pos x="T16" y="T17"/>
                  </a:cxn>
                  <a:cxn ang="T105">
                    <a:pos x="T18" y="T19"/>
                  </a:cxn>
                  <a:cxn ang="T106">
                    <a:pos x="T20" y="T21"/>
                  </a:cxn>
                  <a:cxn ang="T107">
                    <a:pos x="T22" y="T23"/>
                  </a:cxn>
                  <a:cxn ang="T108">
                    <a:pos x="T24" y="T25"/>
                  </a:cxn>
                  <a:cxn ang="T109">
                    <a:pos x="T26" y="T27"/>
                  </a:cxn>
                  <a:cxn ang="T110">
                    <a:pos x="T28" y="T29"/>
                  </a:cxn>
                  <a:cxn ang="T111">
                    <a:pos x="T30" y="T31"/>
                  </a:cxn>
                  <a:cxn ang="T112">
                    <a:pos x="T32" y="T33"/>
                  </a:cxn>
                  <a:cxn ang="T113">
                    <a:pos x="T34" y="T35"/>
                  </a:cxn>
                  <a:cxn ang="T114">
                    <a:pos x="T36" y="T37"/>
                  </a:cxn>
                  <a:cxn ang="T115">
                    <a:pos x="T38" y="T39"/>
                  </a:cxn>
                  <a:cxn ang="T116">
                    <a:pos x="T40" y="T41"/>
                  </a:cxn>
                  <a:cxn ang="T117">
                    <a:pos x="T42" y="T43"/>
                  </a:cxn>
                  <a:cxn ang="T118">
                    <a:pos x="T44" y="T45"/>
                  </a:cxn>
                  <a:cxn ang="T119">
                    <a:pos x="T46" y="T47"/>
                  </a:cxn>
                  <a:cxn ang="T120">
                    <a:pos x="T48" y="T49"/>
                  </a:cxn>
                  <a:cxn ang="T121">
                    <a:pos x="T50" y="T51"/>
                  </a:cxn>
                  <a:cxn ang="T122">
                    <a:pos x="T52" y="T53"/>
                  </a:cxn>
                  <a:cxn ang="T123">
                    <a:pos x="T54" y="T55"/>
                  </a:cxn>
                  <a:cxn ang="T124">
                    <a:pos x="T56" y="T57"/>
                  </a:cxn>
                  <a:cxn ang="T125">
                    <a:pos x="T58" y="T59"/>
                  </a:cxn>
                  <a:cxn ang="T126">
                    <a:pos x="T60" y="T61"/>
                  </a:cxn>
                  <a:cxn ang="T127">
                    <a:pos x="T62" y="T63"/>
                  </a:cxn>
                  <a:cxn ang="T128">
                    <a:pos x="T64" y="T65"/>
                  </a:cxn>
                  <a:cxn ang="T129">
                    <a:pos x="T66" y="T67"/>
                  </a:cxn>
                  <a:cxn ang="T130">
                    <a:pos x="T68" y="T69"/>
                  </a:cxn>
                  <a:cxn ang="T131">
                    <a:pos x="T70" y="T71"/>
                  </a:cxn>
                  <a:cxn ang="T132">
                    <a:pos x="T72" y="T73"/>
                  </a:cxn>
                  <a:cxn ang="T133">
                    <a:pos x="T74" y="T75"/>
                  </a:cxn>
                  <a:cxn ang="T134">
                    <a:pos x="T76" y="T77"/>
                  </a:cxn>
                  <a:cxn ang="T135">
                    <a:pos x="T78" y="T79"/>
                  </a:cxn>
                  <a:cxn ang="T136">
                    <a:pos x="T80" y="T81"/>
                  </a:cxn>
                  <a:cxn ang="T137">
                    <a:pos x="T82" y="T83"/>
                  </a:cxn>
                  <a:cxn ang="T138">
                    <a:pos x="T84" y="T85"/>
                  </a:cxn>
                  <a:cxn ang="T139">
                    <a:pos x="T86" y="T87"/>
                  </a:cxn>
                  <a:cxn ang="T140">
                    <a:pos x="T88" y="T89"/>
                  </a:cxn>
                  <a:cxn ang="T141">
                    <a:pos x="T90" y="T91"/>
                  </a:cxn>
                  <a:cxn ang="T142">
                    <a:pos x="T92" y="T93"/>
                  </a:cxn>
                  <a:cxn ang="T143">
                    <a:pos x="T94" y="T95"/>
                  </a:cxn>
                </a:cxnLst>
                <a:rect l="T144" t="T145" r="T146" b="T147"/>
                <a:pathLst>
                  <a:path w="232" h="174">
                    <a:moveTo>
                      <a:pt x="1" y="21"/>
                    </a:moveTo>
                    <a:lnTo>
                      <a:pt x="1" y="22"/>
                    </a:lnTo>
                    <a:lnTo>
                      <a:pt x="0" y="24"/>
                    </a:lnTo>
                    <a:lnTo>
                      <a:pt x="0" y="25"/>
                    </a:lnTo>
                    <a:lnTo>
                      <a:pt x="0" y="27"/>
                    </a:lnTo>
                    <a:lnTo>
                      <a:pt x="0" y="29"/>
                    </a:lnTo>
                    <a:lnTo>
                      <a:pt x="0" y="30"/>
                    </a:lnTo>
                    <a:lnTo>
                      <a:pt x="0" y="33"/>
                    </a:lnTo>
                    <a:lnTo>
                      <a:pt x="0" y="34"/>
                    </a:lnTo>
                    <a:lnTo>
                      <a:pt x="1" y="48"/>
                    </a:lnTo>
                    <a:lnTo>
                      <a:pt x="3" y="63"/>
                    </a:lnTo>
                    <a:lnTo>
                      <a:pt x="5" y="76"/>
                    </a:lnTo>
                    <a:lnTo>
                      <a:pt x="9" y="89"/>
                    </a:lnTo>
                    <a:lnTo>
                      <a:pt x="14" y="101"/>
                    </a:lnTo>
                    <a:lnTo>
                      <a:pt x="20" y="112"/>
                    </a:lnTo>
                    <a:lnTo>
                      <a:pt x="27" y="122"/>
                    </a:lnTo>
                    <a:lnTo>
                      <a:pt x="34" y="133"/>
                    </a:lnTo>
                    <a:lnTo>
                      <a:pt x="43" y="142"/>
                    </a:lnTo>
                    <a:lnTo>
                      <a:pt x="52" y="150"/>
                    </a:lnTo>
                    <a:lnTo>
                      <a:pt x="61" y="157"/>
                    </a:lnTo>
                    <a:lnTo>
                      <a:pt x="72" y="163"/>
                    </a:lnTo>
                    <a:lnTo>
                      <a:pt x="82" y="168"/>
                    </a:lnTo>
                    <a:lnTo>
                      <a:pt x="95" y="172"/>
                    </a:lnTo>
                    <a:lnTo>
                      <a:pt x="106" y="173"/>
                    </a:lnTo>
                    <a:lnTo>
                      <a:pt x="118" y="174"/>
                    </a:lnTo>
                    <a:lnTo>
                      <a:pt x="128" y="174"/>
                    </a:lnTo>
                    <a:lnTo>
                      <a:pt x="138" y="172"/>
                    </a:lnTo>
                    <a:lnTo>
                      <a:pt x="147" y="169"/>
                    </a:lnTo>
                    <a:lnTo>
                      <a:pt x="157" y="167"/>
                    </a:lnTo>
                    <a:lnTo>
                      <a:pt x="165" y="162"/>
                    </a:lnTo>
                    <a:lnTo>
                      <a:pt x="174" y="157"/>
                    </a:lnTo>
                    <a:lnTo>
                      <a:pt x="182" y="151"/>
                    </a:lnTo>
                    <a:lnTo>
                      <a:pt x="190" y="145"/>
                    </a:lnTo>
                    <a:lnTo>
                      <a:pt x="197" y="137"/>
                    </a:lnTo>
                    <a:lnTo>
                      <a:pt x="204" y="130"/>
                    </a:lnTo>
                    <a:lnTo>
                      <a:pt x="210" y="121"/>
                    </a:lnTo>
                    <a:lnTo>
                      <a:pt x="216" y="112"/>
                    </a:lnTo>
                    <a:lnTo>
                      <a:pt x="221" y="102"/>
                    </a:lnTo>
                    <a:lnTo>
                      <a:pt x="225" y="93"/>
                    </a:lnTo>
                    <a:lnTo>
                      <a:pt x="229" y="82"/>
                    </a:lnTo>
                    <a:lnTo>
                      <a:pt x="232" y="71"/>
                    </a:lnTo>
                    <a:lnTo>
                      <a:pt x="231" y="67"/>
                    </a:lnTo>
                    <a:lnTo>
                      <a:pt x="231" y="65"/>
                    </a:lnTo>
                    <a:lnTo>
                      <a:pt x="230" y="61"/>
                    </a:lnTo>
                    <a:lnTo>
                      <a:pt x="230" y="59"/>
                    </a:lnTo>
                    <a:lnTo>
                      <a:pt x="229" y="55"/>
                    </a:lnTo>
                    <a:lnTo>
                      <a:pt x="228" y="53"/>
                    </a:lnTo>
                    <a:lnTo>
                      <a:pt x="227" y="51"/>
                    </a:lnTo>
                    <a:lnTo>
                      <a:pt x="226" y="47"/>
                    </a:lnTo>
                    <a:lnTo>
                      <a:pt x="225" y="59"/>
                    </a:lnTo>
                    <a:lnTo>
                      <a:pt x="223" y="71"/>
                    </a:lnTo>
                    <a:lnTo>
                      <a:pt x="219" y="82"/>
                    </a:lnTo>
                    <a:lnTo>
                      <a:pt x="215" y="93"/>
                    </a:lnTo>
                    <a:lnTo>
                      <a:pt x="209" y="103"/>
                    </a:lnTo>
                    <a:lnTo>
                      <a:pt x="204" y="113"/>
                    </a:lnTo>
                    <a:lnTo>
                      <a:pt x="197" y="121"/>
                    </a:lnTo>
                    <a:lnTo>
                      <a:pt x="191" y="130"/>
                    </a:lnTo>
                    <a:lnTo>
                      <a:pt x="183" y="137"/>
                    </a:lnTo>
                    <a:lnTo>
                      <a:pt x="175" y="144"/>
                    </a:lnTo>
                    <a:lnTo>
                      <a:pt x="167" y="149"/>
                    </a:lnTo>
                    <a:lnTo>
                      <a:pt x="158" y="155"/>
                    </a:lnTo>
                    <a:lnTo>
                      <a:pt x="148" y="158"/>
                    </a:lnTo>
                    <a:lnTo>
                      <a:pt x="139" y="161"/>
                    </a:lnTo>
                    <a:lnTo>
                      <a:pt x="128" y="162"/>
                    </a:lnTo>
                    <a:lnTo>
                      <a:pt x="118" y="163"/>
                    </a:lnTo>
                    <a:lnTo>
                      <a:pt x="107" y="162"/>
                    </a:lnTo>
                    <a:lnTo>
                      <a:pt x="96" y="161"/>
                    </a:lnTo>
                    <a:lnTo>
                      <a:pt x="85" y="157"/>
                    </a:lnTo>
                    <a:lnTo>
                      <a:pt x="75" y="152"/>
                    </a:lnTo>
                    <a:lnTo>
                      <a:pt x="66" y="148"/>
                    </a:lnTo>
                    <a:lnTo>
                      <a:pt x="57" y="142"/>
                    </a:lnTo>
                    <a:lnTo>
                      <a:pt x="48" y="133"/>
                    </a:lnTo>
                    <a:lnTo>
                      <a:pt x="41" y="125"/>
                    </a:lnTo>
                    <a:lnTo>
                      <a:pt x="34" y="116"/>
                    </a:lnTo>
                    <a:lnTo>
                      <a:pt x="28" y="106"/>
                    </a:lnTo>
                    <a:lnTo>
                      <a:pt x="22" y="95"/>
                    </a:lnTo>
                    <a:lnTo>
                      <a:pt x="18" y="84"/>
                    </a:lnTo>
                    <a:lnTo>
                      <a:pt x="14" y="72"/>
                    </a:lnTo>
                    <a:lnTo>
                      <a:pt x="11" y="60"/>
                    </a:lnTo>
                    <a:lnTo>
                      <a:pt x="10" y="47"/>
                    </a:lnTo>
                    <a:lnTo>
                      <a:pt x="9" y="34"/>
                    </a:lnTo>
                    <a:lnTo>
                      <a:pt x="9" y="29"/>
                    </a:lnTo>
                    <a:lnTo>
                      <a:pt x="9" y="25"/>
                    </a:lnTo>
                    <a:lnTo>
                      <a:pt x="10" y="21"/>
                    </a:lnTo>
                    <a:lnTo>
                      <a:pt x="10" y="17"/>
                    </a:lnTo>
                    <a:lnTo>
                      <a:pt x="11" y="13"/>
                    </a:lnTo>
                    <a:lnTo>
                      <a:pt x="11" y="9"/>
                    </a:lnTo>
                    <a:lnTo>
                      <a:pt x="12" y="5"/>
                    </a:lnTo>
                    <a:lnTo>
                      <a:pt x="13" y="0"/>
                    </a:lnTo>
                    <a:lnTo>
                      <a:pt x="11" y="3"/>
                    </a:lnTo>
                    <a:lnTo>
                      <a:pt x="10" y="5"/>
                    </a:lnTo>
                    <a:lnTo>
                      <a:pt x="8" y="7"/>
                    </a:lnTo>
                    <a:lnTo>
                      <a:pt x="6" y="10"/>
                    </a:lnTo>
                    <a:lnTo>
                      <a:pt x="5" y="12"/>
                    </a:lnTo>
                    <a:lnTo>
                      <a:pt x="4" y="15"/>
                    </a:lnTo>
                    <a:lnTo>
                      <a:pt x="2" y="18"/>
                    </a:lnTo>
                    <a:lnTo>
                      <a:pt x="1" y="21"/>
                    </a:lnTo>
                    <a:close/>
                  </a:path>
                </a:pathLst>
              </a:custGeom>
              <a:solidFill>
                <a:srgbClr val="F5C39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81" name="Freeform 224"/>
              <p:cNvSpPr>
                <a:spLocks/>
              </p:cNvSpPr>
              <p:nvPr/>
            </p:nvSpPr>
            <p:spPr bwMode="auto">
              <a:xfrm>
                <a:off x="1139" y="2652"/>
                <a:ext cx="45" cy="30"/>
              </a:xfrm>
              <a:custGeom>
                <a:avLst/>
                <a:gdLst>
                  <a:gd name="T0" fmla="*/ 1 w 225"/>
                  <a:gd name="T1" fmla="*/ 21 h 176"/>
                  <a:gd name="T2" fmla="*/ 0 w 225"/>
                  <a:gd name="T3" fmla="*/ 27 h 176"/>
                  <a:gd name="T4" fmla="*/ 0 w 225"/>
                  <a:gd name="T5" fmla="*/ 33 h 176"/>
                  <a:gd name="T6" fmla="*/ 0 w 225"/>
                  <a:gd name="T7" fmla="*/ 38 h 176"/>
                  <a:gd name="T8" fmla="*/ 0 w 225"/>
                  <a:gd name="T9" fmla="*/ 55 h 176"/>
                  <a:gd name="T10" fmla="*/ 5 w 225"/>
                  <a:gd name="T11" fmla="*/ 81 h 176"/>
                  <a:gd name="T12" fmla="*/ 13 w 225"/>
                  <a:gd name="T13" fmla="*/ 107 h 176"/>
                  <a:gd name="T14" fmla="*/ 25 w 225"/>
                  <a:gd name="T15" fmla="*/ 128 h 176"/>
                  <a:gd name="T16" fmla="*/ 41 w 225"/>
                  <a:gd name="T17" fmla="*/ 146 h 176"/>
                  <a:gd name="T18" fmla="*/ 59 w 225"/>
                  <a:gd name="T19" fmla="*/ 160 h 176"/>
                  <a:gd name="T20" fmla="*/ 79 w 225"/>
                  <a:gd name="T21" fmla="*/ 170 h 176"/>
                  <a:gd name="T22" fmla="*/ 102 w 225"/>
                  <a:gd name="T23" fmla="*/ 176 h 176"/>
                  <a:gd name="T24" fmla="*/ 123 w 225"/>
                  <a:gd name="T25" fmla="*/ 176 h 176"/>
                  <a:gd name="T26" fmla="*/ 143 w 225"/>
                  <a:gd name="T27" fmla="*/ 172 h 176"/>
                  <a:gd name="T28" fmla="*/ 161 w 225"/>
                  <a:gd name="T29" fmla="*/ 164 h 176"/>
                  <a:gd name="T30" fmla="*/ 178 w 225"/>
                  <a:gd name="T31" fmla="*/ 152 h 176"/>
                  <a:gd name="T32" fmla="*/ 192 w 225"/>
                  <a:gd name="T33" fmla="*/ 138 h 176"/>
                  <a:gd name="T34" fmla="*/ 205 w 225"/>
                  <a:gd name="T35" fmla="*/ 120 h 176"/>
                  <a:gd name="T36" fmla="*/ 215 w 225"/>
                  <a:gd name="T37" fmla="*/ 101 h 176"/>
                  <a:gd name="T38" fmla="*/ 222 w 225"/>
                  <a:gd name="T39" fmla="*/ 79 h 176"/>
                  <a:gd name="T40" fmla="*/ 224 w 225"/>
                  <a:gd name="T41" fmla="*/ 63 h 176"/>
                  <a:gd name="T42" fmla="*/ 222 w 225"/>
                  <a:gd name="T43" fmla="*/ 59 h 176"/>
                  <a:gd name="T44" fmla="*/ 221 w 225"/>
                  <a:gd name="T45" fmla="*/ 53 h 176"/>
                  <a:gd name="T46" fmla="*/ 219 w 225"/>
                  <a:gd name="T47" fmla="*/ 47 h 176"/>
                  <a:gd name="T48" fmla="*/ 217 w 225"/>
                  <a:gd name="T49" fmla="*/ 56 h 176"/>
                  <a:gd name="T50" fmla="*/ 212 w 225"/>
                  <a:gd name="T51" fmla="*/ 80 h 176"/>
                  <a:gd name="T52" fmla="*/ 203 w 225"/>
                  <a:gd name="T53" fmla="*/ 102 h 176"/>
                  <a:gd name="T54" fmla="*/ 192 w 225"/>
                  <a:gd name="T55" fmla="*/ 122 h 176"/>
                  <a:gd name="T56" fmla="*/ 178 w 225"/>
                  <a:gd name="T57" fmla="*/ 138 h 176"/>
                  <a:gd name="T58" fmla="*/ 162 w 225"/>
                  <a:gd name="T59" fmla="*/ 151 h 176"/>
                  <a:gd name="T60" fmla="*/ 144 w 225"/>
                  <a:gd name="T61" fmla="*/ 160 h 176"/>
                  <a:gd name="T62" fmla="*/ 124 w 225"/>
                  <a:gd name="T63" fmla="*/ 165 h 176"/>
                  <a:gd name="T64" fmla="*/ 103 w 225"/>
                  <a:gd name="T65" fmla="*/ 165 h 176"/>
                  <a:gd name="T66" fmla="*/ 81 w 225"/>
                  <a:gd name="T67" fmla="*/ 160 h 176"/>
                  <a:gd name="T68" fmla="*/ 63 w 225"/>
                  <a:gd name="T69" fmla="*/ 151 h 176"/>
                  <a:gd name="T70" fmla="*/ 46 w 225"/>
                  <a:gd name="T71" fmla="*/ 138 h 176"/>
                  <a:gd name="T72" fmla="*/ 32 w 225"/>
                  <a:gd name="T73" fmla="*/ 121 h 176"/>
                  <a:gd name="T74" fmla="*/ 21 w 225"/>
                  <a:gd name="T75" fmla="*/ 101 h 176"/>
                  <a:gd name="T76" fmla="*/ 13 w 225"/>
                  <a:gd name="T77" fmla="*/ 79 h 176"/>
                  <a:gd name="T78" fmla="*/ 9 w 225"/>
                  <a:gd name="T79" fmla="*/ 55 h 176"/>
                  <a:gd name="T80" fmla="*/ 9 w 225"/>
                  <a:gd name="T81" fmla="*/ 36 h 176"/>
                  <a:gd name="T82" fmla="*/ 10 w 225"/>
                  <a:gd name="T83" fmla="*/ 25 h 176"/>
                  <a:gd name="T84" fmla="*/ 11 w 225"/>
                  <a:gd name="T85" fmla="*/ 15 h 176"/>
                  <a:gd name="T86" fmla="*/ 13 w 225"/>
                  <a:gd name="T87" fmla="*/ 5 h 176"/>
                  <a:gd name="T88" fmla="*/ 13 w 225"/>
                  <a:gd name="T89" fmla="*/ 2 h 176"/>
                  <a:gd name="T90" fmla="*/ 9 w 225"/>
                  <a:gd name="T91" fmla="*/ 7 h 176"/>
                  <a:gd name="T92" fmla="*/ 6 w 225"/>
                  <a:gd name="T93" fmla="*/ 11 h 176"/>
                  <a:gd name="T94" fmla="*/ 3 w 225"/>
                  <a:gd name="T95" fmla="*/ 15 h 17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w 225"/>
                  <a:gd name="T145" fmla="*/ 0 h 176"/>
                  <a:gd name="T146" fmla="*/ 225 w 225"/>
                  <a:gd name="T147" fmla="*/ 176 h 176"/>
                </a:gdLst>
                <a:ahLst/>
                <a:cxnLst>
                  <a:cxn ang="T96">
                    <a:pos x="T0" y="T1"/>
                  </a:cxn>
                  <a:cxn ang="T97">
                    <a:pos x="T2" y="T3"/>
                  </a:cxn>
                  <a:cxn ang="T98">
                    <a:pos x="T4" y="T5"/>
                  </a:cxn>
                  <a:cxn ang="T99">
                    <a:pos x="T6" y="T7"/>
                  </a:cxn>
                  <a:cxn ang="T100">
                    <a:pos x="T8" y="T9"/>
                  </a:cxn>
                  <a:cxn ang="T101">
                    <a:pos x="T10" y="T11"/>
                  </a:cxn>
                  <a:cxn ang="T102">
                    <a:pos x="T12" y="T13"/>
                  </a:cxn>
                  <a:cxn ang="T103">
                    <a:pos x="T14" y="T15"/>
                  </a:cxn>
                  <a:cxn ang="T104">
                    <a:pos x="T16" y="T17"/>
                  </a:cxn>
                  <a:cxn ang="T105">
                    <a:pos x="T18" y="T19"/>
                  </a:cxn>
                  <a:cxn ang="T106">
                    <a:pos x="T20" y="T21"/>
                  </a:cxn>
                  <a:cxn ang="T107">
                    <a:pos x="T22" y="T23"/>
                  </a:cxn>
                  <a:cxn ang="T108">
                    <a:pos x="T24" y="T25"/>
                  </a:cxn>
                  <a:cxn ang="T109">
                    <a:pos x="T26" y="T27"/>
                  </a:cxn>
                  <a:cxn ang="T110">
                    <a:pos x="T28" y="T29"/>
                  </a:cxn>
                  <a:cxn ang="T111">
                    <a:pos x="T30" y="T31"/>
                  </a:cxn>
                  <a:cxn ang="T112">
                    <a:pos x="T32" y="T33"/>
                  </a:cxn>
                  <a:cxn ang="T113">
                    <a:pos x="T34" y="T35"/>
                  </a:cxn>
                  <a:cxn ang="T114">
                    <a:pos x="T36" y="T37"/>
                  </a:cxn>
                  <a:cxn ang="T115">
                    <a:pos x="T38" y="T39"/>
                  </a:cxn>
                  <a:cxn ang="T116">
                    <a:pos x="T40" y="T41"/>
                  </a:cxn>
                  <a:cxn ang="T117">
                    <a:pos x="T42" y="T43"/>
                  </a:cxn>
                  <a:cxn ang="T118">
                    <a:pos x="T44" y="T45"/>
                  </a:cxn>
                  <a:cxn ang="T119">
                    <a:pos x="T46" y="T47"/>
                  </a:cxn>
                  <a:cxn ang="T120">
                    <a:pos x="T48" y="T49"/>
                  </a:cxn>
                  <a:cxn ang="T121">
                    <a:pos x="T50" y="T51"/>
                  </a:cxn>
                  <a:cxn ang="T122">
                    <a:pos x="T52" y="T53"/>
                  </a:cxn>
                  <a:cxn ang="T123">
                    <a:pos x="T54" y="T55"/>
                  </a:cxn>
                  <a:cxn ang="T124">
                    <a:pos x="T56" y="T57"/>
                  </a:cxn>
                  <a:cxn ang="T125">
                    <a:pos x="T58" y="T59"/>
                  </a:cxn>
                  <a:cxn ang="T126">
                    <a:pos x="T60" y="T61"/>
                  </a:cxn>
                  <a:cxn ang="T127">
                    <a:pos x="T62" y="T63"/>
                  </a:cxn>
                  <a:cxn ang="T128">
                    <a:pos x="T64" y="T65"/>
                  </a:cxn>
                  <a:cxn ang="T129">
                    <a:pos x="T66" y="T67"/>
                  </a:cxn>
                  <a:cxn ang="T130">
                    <a:pos x="T68" y="T69"/>
                  </a:cxn>
                  <a:cxn ang="T131">
                    <a:pos x="T70" y="T71"/>
                  </a:cxn>
                  <a:cxn ang="T132">
                    <a:pos x="T72" y="T73"/>
                  </a:cxn>
                  <a:cxn ang="T133">
                    <a:pos x="T74" y="T75"/>
                  </a:cxn>
                  <a:cxn ang="T134">
                    <a:pos x="T76" y="T77"/>
                  </a:cxn>
                  <a:cxn ang="T135">
                    <a:pos x="T78" y="T79"/>
                  </a:cxn>
                  <a:cxn ang="T136">
                    <a:pos x="T80" y="T81"/>
                  </a:cxn>
                  <a:cxn ang="T137">
                    <a:pos x="T82" y="T83"/>
                  </a:cxn>
                  <a:cxn ang="T138">
                    <a:pos x="T84" y="T85"/>
                  </a:cxn>
                  <a:cxn ang="T139">
                    <a:pos x="T86" y="T87"/>
                  </a:cxn>
                  <a:cxn ang="T140">
                    <a:pos x="T88" y="T89"/>
                  </a:cxn>
                  <a:cxn ang="T141">
                    <a:pos x="T90" y="T91"/>
                  </a:cxn>
                  <a:cxn ang="T142">
                    <a:pos x="T92" y="T93"/>
                  </a:cxn>
                  <a:cxn ang="T143">
                    <a:pos x="T94" y="T95"/>
                  </a:cxn>
                </a:cxnLst>
                <a:rect l="T144" t="T145" r="T146" b="T147"/>
                <a:pathLst>
                  <a:path w="225" h="176">
                    <a:moveTo>
                      <a:pt x="1" y="18"/>
                    </a:moveTo>
                    <a:lnTo>
                      <a:pt x="1" y="21"/>
                    </a:lnTo>
                    <a:lnTo>
                      <a:pt x="1" y="24"/>
                    </a:lnTo>
                    <a:lnTo>
                      <a:pt x="0" y="27"/>
                    </a:lnTo>
                    <a:lnTo>
                      <a:pt x="0" y="30"/>
                    </a:lnTo>
                    <a:lnTo>
                      <a:pt x="0" y="33"/>
                    </a:lnTo>
                    <a:lnTo>
                      <a:pt x="0" y="36"/>
                    </a:lnTo>
                    <a:lnTo>
                      <a:pt x="0" y="38"/>
                    </a:lnTo>
                    <a:lnTo>
                      <a:pt x="0" y="42"/>
                    </a:lnTo>
                    <a:lnTo>
                      <a:pt x="0" y="55"/>
                    </a:lnTo>
                    <a:lnTo>
                      <a:pt x="2" y="69"/>
                    </a:lnTo>
                    <a:lnTo>
                      <a:pt x="5" y="81"/>
                    </a:lnTo>
                    <a:lnTo>
                      <a:pt x="9" y="95"/>
                    </a:lnTo>
                    <a:lnTo>
                      <a:pt x="13" y="107"/>
                    </a:lnTo>
                    <a:lnTo>
                      <a:pt x="19" y="117"/>
                    </a:lnTo>
                    <a:lnTo>
                      <a:pt x="25" y="128"/>
                    </a:lnTo>
                    <a:lnTo>
                      <a:pt x="33" y="138"/>
                    </a:lnTo>
                    <a:lnTo>
                      <a:pt x="41" y="146"/>
                    </a:lnTo>
                    <a:lnTo>
                      <a:pt x="49" y="153"/>
                    </a:lnTo>
                    <a:lnTo>
                      <a:pt x="59" y="160"/>
                    </a:lnTo>
                    <a:lnTo>
                      <a:pt x="68" y="166"/>
                    </a:lnTo>
                    <a:lnTo>
                      <a:pt x="79" y="170"/>
                    </a:lnTo>
                    <a:lnTo>
                      <a:pt x="90" y="174"/>
                    </a:lnTo>
                    <a:lnTo>
                      <a:pt x="102" y="176"/>
                    </a:lnTo>
                    <a:lnTo>
                      <a:pt x="113" y="176"/>
                    </a:lnTo>
                    <a:lnTo>
                      <a:pt x="123" y="176"/>
                    </a:lnTo>
                    <a:lnTo>
                      <a:pt x="133" y="175"/>
                    </a:lnTo>
                    <a:lnTo>
                      <a:pt x="143" y="172"/>
                    </a:lnTo>
                    <a:lnTo>
                      <a:pt x="152" y="169"/>
                    </a:lnTo>
                    <a:lnTo>
                      <a:pt x="161" y="164"/>
                    </a:lnTo>
                    <a:lnTo>
                      <a:pt x="170" y="158"/>
                    </a:lnTo>
                    <a:lnTo>
                      <a:pt x="178" y="152"/>
                    </a:lnTo>
                    <a:lnTo>
                      <a:pt x="185" y="145"/>
                    </a:lnTo>
                    <a:lnTo>
                      <a:pt x="192" y="138"/>
                    </a:lnTo>
                    <a:lnTo>
                      <a:pt x="199" y="129"/>
                    </a:lnTo>
                    <a:lnTo>
                      <a:pt x="205" y="120"/>
                    </a:lnTo>
                    <a:lnTo>
                      <a:pt x="211" y="110"/>
                    </a:lnTo>
                    <a:lnTo>
                      <a:pt x="215" y="101"/>
                    </a:lnTo>
                    <a:lnTo>
                      <a:pt x="219" y="90"/>
                    </a:lnTo>
                    <a:lnTo>
                      <a:pt x="222" y="79"/>
                    </a:lnTo>
                    <a:lnTo>
                      <a:pt x="225" y="67"/>
                    </a:lnTo>
                    <a:lnTo>
                      <a:pt x="224" y="63"/>
                    </a:lnTo>
                    <a:lnTo>
                      <a:pt x="223" y="61"/>
                    </a:lnTo>
                    <a:lnTo>
                      <a:pt x="222" y="59"/>
                    </a:lnTo>
                    <a:lnTo>
                      <a:pt x="221" y="55"/>
                    </a:lnTo>
                    <a:lnTo>
                      <a:pt x="221" y="53"/>
                    </a:lnTo>
                    <a:lnTo>
                      <a:pt x="220" y="49"/>
                    </a:lnTo>
                    <a:lnTo>
                      <a:pt x="219" y="47"/>
                    </a:lnTo>
                    <a:lnTo>
                      <a:pt x="218" y="44"/>
                    </a:lnTo>
                    <a:lnTo>
                      <a:pt x="217" y="56"/>
                    </a:lnTo>
                    <a:lnTo>
                      <a:pt x="215" y="68"/>
                    </a:lnTo>
                    <a:lnTo>
                      <a:pt x="212" y="80"/>
                    </a:lnTo>
                    <a:lnTo>
                      <a:pt x="209" y="91"/>
                    </a:lnTo>
                    <a:lnTo>
                      <a:pt x="203" y="102"/>
                    </a:lnTo>
                    <a:lnTo>
                      <a:pt x="198" y="113"/>
                    </a:lnTo>
                    <a:lnTo>
                      <a:pt x="192" y="122"/>
                    </a:lnTo>
                    <a:lnTo>
                      <a:pt x="186" y="130"/>
                    </a:lnTo>
                    <a:lnTo>
                      <a:pt x="178" y="138"/>
                    </a:lnTo>
                    <a:lnTo>
                      <a:pt x="170" y="145"/>
                    </a:lnTo>
                    <a:lnTo>
                      <a:pt x="162" y="151"/>
                    </a:lnTo>
                    <a:lnTo>
                      <a:pt x="153" y="157"/>
                    </a:lnTo>
                    <a:lnTo>
                      <a:pt x="144" y="160"/>
                    </a:lnTo>
                    <a:lnTo>
                      <a:pt x="134" y="163"/>
                    </a:lnTo>
                    <a:lnTo>
                      <a:pt x="124" y="165"/>
                    </a:lnTo>
                    <a:lnTo>
                      <a:pt x="113" y="165"/>
                    </a:lnTo>
                    <a:lnTo>
                      <a:pt x="103" y="165"/>
                    </a:lnTo>
                    <a:lnTo>
                      <a:pt x="92" y="163"/>
                    </a:lnTo>
                    <a:lnTo>
                      <a:pt x="81" y="160"/>
                    </a:lnTo>
                    <a:lnTo>
                      <a:pt x="72" y="156"/>
                    </a:lnTo>
                    <a:lnTo>
                      <a:pt x="63" y="151"/>
                    </a:lnTo>
                    <a:lnTo>
                      <a:pt x="54" y="145"/>
                    </a:lnTo>
                    <a:lnTo>
                      <a:pt x="46" y="138"/>
                    </a:lnTo>
                    <a:lnTo>
                      <a:pt x="39" y="129"/>
                    </a:lnTo>
                    <a:lnTo>
                      <a:pt x="32" y="121"/>
                    </a:lnTo>
                    <a:lnTo>
                      <a:pt x="26" y="111"/>
                    </a:lnTo>
                    <a:lnTo>
                      <a:pt x="21" y="101"/>
                    </a:lnTo>
                    <a:lnTo>
                      <a:pt x="17" y="90"/>
                    </a:lnTo>
                    <a:lnTo>
                      <a:pt x="13" y="79"/>
                    </a:lnTo>
                    <a:lnTo>
                      <a:pt x="11" y="67"/>
                    </a:lnTo>
                    <a:lnTo>
                      <a:pt x="9" y="55"/>
                    </a:lnTo>
                    <a:lnTo>
                      <a:pt x="9" y="42"/>
                    </a:lnTo>
                    <a:lnTo>
                      <a:pt x="9" y="36"/>
                    </a:lnTo>
                    <a:lnTo>
                      <a:pt x="9" y="31"/>
                    </a:lnTo>
                    <a:lnTo>
                      <a:pt x="10" y="25"/>
                    </a:lnTo>
                    <a:lnTo>
                      <a:pt x="10" y="20"/>
                    </a:lnTo>
                    <a:lnTo>
                      <a:pt x="11" y="15"/>
                    </a:lnTo>
                    <a:lnTo>
                      <a:pt x="12" y="9"/>
                    </a:lnTo>
                    <a:lnTo>
                      <a:pt x="13" y="5"/>
                    </a:lnTo>
                    <a:lnTo>
                      <a:pt x="15" y="0"/>
                    </a:lnTo>
                    <a:lnTo>
                      <a:pt x="13" y="2"/>
                    </a:lnTo>
                    <a:lnTo>
                      <a:pt x="11" y="5"/>
                    </a:lnTo>
                    <a:lnTo>
                      <a:pt x="9" y="7"/>
                    </a:lnTo>
                    <a:lnTo>
                      <a:pt x="8" y="8"/>
                    </a:lnTo>
                    <a:lnTo>
                      <a:pt x="6" y="11"/>
                    </a:lnTo>
                    <a:lnTo>
                      <a:pt x="5" y="13"/>
                    </a:lnTo>
                    <a:lnTo>
                      <a:pt x="3" y="15"/>
                    </a:lnTo>
                    <a:lnTo>
                      <a:pt x="1" y="18"/>
                    </a:lnTo>
                    <a:close/>
                  </a:path>
                </a:pathLst>
              </a:custGeom>
              <a:solidFill>
                <a:srgbClr val="F5C6A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82" name="Freeform 225"/>
              <p:cNvSpPr>
                <a:spLocks/>
              </p:cNvSpPr>
              <p:nvPr/>
            </p:nvSpPr>
            <p:spPr bwMode="auto">
              <a:xfrm>
                <a:off x="1140" y="2651"/>
                <a:ext cx="43" cy="30"/>
              </a:xfrm>
              <a:custGeom>
                <a:avLst/>
                <a:gdLst>
                  <a:gd name="T0" fmla="*/ 3 w 217"/>
                  <a:gd name="T1" fmla="*/ 22 h 180"/>
                  <a:gd name="T2" fmla="*/ 2 w 217"/>
                  <a:gd name="T3" fmla="*/ 30 h 180"/>
                  <a:gd name="T4" fmla="*/ 1 w 217"/>
                  <a:gd name="T5" fmla="*/ 38 h 180"/>
                  <a:gd name="T6" fmla="*/ 0 w 217"/>
                  <a:gd name="T7" fmla="*/ 46 h 180"/>
                  <a:gd name="T8" fmla="*/ 1 w 217"/>
                  <a:gd name="T9" fmla="*/ 64 h 180"/>
                  <a:gd name="T10" fmla="*/ 5 w 217"/>
                  <a:gd name="T11" fmla="*/ 89 h 180"/>
                  <a:gd name="T12" fmla="*/ 13 w 217"/>
                  <a:gd name="T13" fmla="*/ 112 h 180"/>
                  <a:gd name="T14" fmla="*/ 25 w 217"/>
                  <a:gd name="T15" fmla="*/ 133 h 180"/>
                  <a:gd name="T16" fmla="*/ 39 w 217"/>
                  <a:gd name="T17" fmla="*/ 150 h 180"/>
                  <a:gd name="T18" fmla="*/ 57 w 217"/>
                  <a:gd name="T19" fmla="*/ 165 h 180"/>
                  <a:gd name="T20" fmla="*/ 76 w 217"/>
                  <a:gd name="T21" fmla="*/ 174 h 180"/>
                  <a:gd name="T22" fmla="*/ 98 w 217"/>
                  <a:gd name="T23" fmla="*/ 179 h 180"/>
                  <a:gd name="T24" fmla="*/ 119 w 217"/>
                  <a:gd name="T25" fmla="*/ 179 h 180"/>
                  <a:gd name="T26" fmla="*/ 139 w 217"/>
                  <a:gd name="T27" fmla="*/ 175 h 180"/>
                  <a:gd name="T28" fmla="*/ 158 w 217"/>
                  <a:gd name="T29" fmla="*/ 167 h 180"/>
                  <a:gd name="T30" fmla="*/ 174 w 217"/>
                  <a:gd name="T31" fmla="*/ 154 h 180"/>
                  <a:gd name="T32" fmla="*/ 188 w 217"/>
                  <a:gd name="T33" fmla="*/ 138 h 180"/>
                  <a:gd name="T34" fmla="*/ 200 w 217"/>
                  <a:gd name="T35" fmla="*/ 120 h 180"/>
                  <a:gd name="T36" fmla="*/ 210 w 217"/>
                  <a:gd name="T37" fmla="*/ 99 h 180"/>
                  <a:gd name="T38" fmla="*/ 216 w 217"/>
                  <a:gd name="T39" fmla="*/ 76 h 180"/>
                  <a:gd name="T40" fmla="*/ 217 w 217"/>
                  <a:gd name="T41" fmla="*/ 62 h 180"/>
                  <a:gd name="T42" fmla="*/ 215 w 217"/>
                  <a:gd name="T43" fmla="*/ 56 h 180"/>
                  <a:gd name="T44" fmla="*/ 212 w 217"/>
                  <a:gd name="T45" fmla="*/ 50 h 180"/>
                  <a:gd name="T46" fmla="*/ 210 w 217"/>
                  <a:gd name="T47" fmla="*/ 45 h 180"/>
                  <a:gd name="T48" fmla="*/ 209 w 217"/>
                  <a:gd name="T49" fmla="*/ 44 h 180"/>
                  <a:gd name="T50" fmla="*/ 209 w 217"/>
                  <a:gd name="T51" fmla="*/ 45 h 180"/>
                  <a:gd name="T52" fmla="*/ 209 w 217"/>
                  <a:gd name="T53" fmla="*/ 47 h 180"/>
                  <a:gd name="T54" fmla="*/ 209 w 217"/>
                  <a:gd name="T55" fmla="*/ 50 h 180"/>
                  <a:gd name="T56" fmla="*/ 209 w 217"/>
                  <a:gd name="T57" fmla="*/ 63 h 180"/>
                  <a:gd name="T58" fmla="*/ 205 w 217"/>
                  <a:gd name="T59" fmla="*/ 86 h 180"/>
                  <a:gd name="T60" fmla="*/ 196 w 217"/>
                  <a:gd name="T61" fmla="*/ 107 h 180"/>
                  <a:gd name="T62" fmla="*/ 185 w 217"/>
                  <a:gd name="T63" fmla="*/ 126 h 180"/>
                  <a:gd name="T64" fmla="*/ 172 w 217"/>
                  <a:gd name="T65" fmla="*/ 142 h 180"/>
                  <a:gd name="T66" fmla="*/ 156 w 217"/>
                  <a:gd name="T67" fmla="*/ 155 h 180"/>
                  <a:gd name="T68" fmla="*/ 139 w 217"/>
                  <a:gd name="T69" fmla="*/ 165 h 180"/>
                  <a:gd name="T70" fmla="*/ 119 w 217"/>
                  <a:gd name="T71" fmla="*/ 168 h 180"/>
                  <a:gd name="T72" fmla="*/ 99 w 217"/>
                  <a:gd name="T73" fmla="*/ 168 h 180"/>
                  <a:gd name="T74" fmla="*/ 79 w 217"/>
                  <a:gd name="T75" fmla="*/ 165 h 180"/>
                  <a:gd name="T76" fmla="*/ 61 w 217"/>
                  <a:gd name="T77" fmla="*/ 155 h 180"/>
                  <a:gd name="T78" fmla="*/ 45 w 217"/>
                  <a:gd name="T79" fmla="*/ 142 h 180"/>
                  <a:gd name="T80" fmla="*/ 32 w 217"/>
                  <a:gd name="T81" fmla="*/ 126 h 180"/>
                  <a:gd name="T82" fmla="*/ 21 w 217"/>
                  <a:gd name="T83" fmla="*/ 107 h 180"/>
                  <a:gd name="T84" fmla="*/ 14 w 217"/>
                  <a:gd name="T85" fmla="*/ 86 h 180"/>
                  <a:gd name="T86" fmla="*/ 10 w 217"/>
                  <a:gd name="T87" fmla="*/ 63 h 180"/>
                  <a:gd name="T88" fmla="*/ 9 w 217"/>
                  <a:gd name="T89" fmla="*/ 44 h 180"/>
                  <a:gd name="T90" fmla="*/ 11 w 217"/>
                  <a:gd name="T91" fmla="*/ 32 h 180"/>
                  <a:gd name="T92" fmla="*/ 13 w 217"/>
                  <a:gd name="T93" fmla="*/ 18 h 180"/>
                  <a:gd name="T94" fmla="*/ 16 w 217"/>
                  <a:gd name="T95" fmla="*/ 6 h 180"/>
                  <a:gd name="T96" fmla="*/ 16 w 217"/>
                  <a:gd name="T97" fmla="*/ 3 h 180"/>
                  <a:gd name="T98" fmla="*/ 13 w 217"/>
                  <a:gd name="T99" fmla="*/ 6 h 180"/>
                  <a:gd name="T100" fmla="*/ 9 w 217"/>
                  <a:gd name="T101" fmla="*/ 11 h 180"/>
                  <a:gd name="T102" fmla="*/ 5 w 217"/>
                  <a:gd name="T103" fmla="*/ 16 h 180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w 217"/>
                  <a:gd name="T157" fmla="*/ 0 h 180"/>
                  <a:gd name="T158" fmla="*/ 217 w 217"/>
                  <a:gd name="T159" fmla="*/ 180 h 180"/>
                </a:gdLst>
                <a:ahLst/>
                <a:cxnLst>
                  <a:cxn ang="T104">
                    <a:pos x="T0" y="T1"/>
                  </a:cxn>
                  <a:cxn ang="T105">
                    <a:pos x="T2" y="T3"/>
                  </a:cxn>
                  <a:cxn ang="T106">
                    <a:pos x="T4" y="T5"/>
                  </a:cxn>
                  <a:cxn ang="T107">
                    <a:pos x="T6" y="T7"/>
                  </a:cxn>
                  <a:cxn ang="T108">
                    <a:pos x="T8" y="T9"/>
                  </a:cxn>
                  <a:cxn ang="T109">
                    <a:pos x="T10" y="T11"/>
                  </a:cxn>
                  <a:cxn ang="T110">
                    <a:pos x="T12" y="T13"/>
                  </a:cxn>
                  <a:cxn ang="T111">
                    <a:pos x="T14" y="T15"/>
                  </a:cxn>
                  <a:cxn ang="T112">
                    <a:pos x="T16" y="T17"/>
                  </a:cxn>
                  <a:cxn ang="T113">
                    <a:pos x="T18" y="T19"/>
                  </a:cxn>
                  <a:cxn ang="T114">
                    <a:pos x="T20" y="T21"/>
                  </a:cxn>
                  <a:cxn ang="T115">
                    <a:pos x="T22" y="T23"/>
                  </a:cxn>
                  <a:cxn ang="T116">
                    <a:pos x="T24" y="T25"/>
                  </a:cxn>
                  <a:cxn ang="T117">
                    <a:pos x="T26" y="T27"/>
                  </a:cxn>
                  <a:cxn ang="T118">
                    <a:pos x="T28" y="T29"/>
                  </a:cxn>
                  <a:cxn ang="T119">
                    <a:pos x="T30" y="T31"/>
                  </a:cxn>
                  <a:cxn ang="T120">
                    <a:pos x="T32" y="T33"/>
                  </a:cxn>
                  <a:cxn ang="T121">
                    <a:pos x="T34" y="T35"/>
                  </a:cxn>
                  <a:cxn ang="T122">
                    <a:pos x="T36" y="T37"/>
                  </a:cxn>
                  <a:cxn ang="T123">
                    <a:pos x="T38" y="T39"/>
                  </a:cxn>
                  <a:cxn ang="T124">
                    <a:pos x="T40" y="T41"/>
                  </a:cxn>
                  <a:cxn ang="T125">
                    <a:pos x="T42" y="T43"/>
                  </a:cxn>
                  <a:cxn ang="T126">
                    <a:pos x="T44" y="T45"/>
                  </a:cxn>
                  <a:cxn ang="T127">
                    <a:pos x="T46" y="T47"/>
                  </a:cxn>
                  <a:cxn ang="T128">
                    <a:pos x="T48" y="T49"/>
                  </a:cxn>
                  <a:cxn ang="T129">
                    <a:pos x="T50" y="T51"/>
                  </a:cxn>
                  <a:cxn ang="T130">
                    <a:pos x="T52" y="T53"/>
                  </a:cxn>
                  <a:cxn ang="T131">
                    <a:pos x="T54" y="T55"/>
                  </a:cxn>
                  <a:cxn ang="T132">
                    <a:pos x="T56" y="T57"/>
                  </a:cxn>
                  <a:cxn ang="T133">
                    <a:pos x="T58" y="T59"/>
                  </a:cxn>
                  <a:cxn ang="T134">
                    <a:pos x="T60" y="T61"/>
                  </a:cxn>
                  <a:cxn ang="T135">
                    <a:pos x="T62" y="T63"/>
                  </a:cxn>
                  <a:cxn ang="T136">
                    <a:pos x="T64" y="T65"/>
                  </a:cxn>
                  <a:cxn ang="T137">
                    <a:pos x="T66" y="T67"/>
                  </a:cxn>
                  <a:cxn ang="T138">
                    <a:pos x="T68" y="T69"/>
                  </a:cxn>
                  <a:cxn ang="T139">
                    <a:pos x="T70" y="T71"/>
                  </a:cxn>
                  <a:cxn ang="T140">
                    <a:pos x="T72" y="T73"/>
                  </a:cxn>
                  <a:cxn ang="T141">
                    <a:pos x="T74" y="T75"/>
                  </a:cxn>
                  <a:cxn ang="T142">
                    <a:pos x="T76" y="T77"/>
                  </a:cxn>
                  <a:cxn ang="T143">
                    <a:pos x="T78" y="T79"/>
                  </a:cxn>
                  <a:cxn ang="T144">
                    <a:pos x="T80" y="T81"/>
                  </a:cxn>
                  <a:cxn ang="T145">
                    <a:pos x="T82" y="T83"/>
                  </a:cxn>
                  <a:cxn ang="T146">
                    <a:pos x="T84" y="T85"/>
                  </a:cxn>
                  <a:cxn ang="T147">
                    <a:pos x="T86" y="T87"/>
                  </a:cxn>
                  <a:cxn ang="T148">
                    <a:pos x="T88" y="T89"/>
                  </a:cxn>
                  <a:cxn ang="T149">
                    <a:pos x="T90" y="T91"/>
                  </a:cxn>
                  <a:cxn ang="T150">
                    <a:pos x="T92" y="T93"/>
                  </a:cxn>
                  <a:cxn ang="T151">
                    <a:pos x="T94" y="T95"/>
                  </a:cxn>
                  <a:cxn ang="T152">
                    <a:pos x="T96" y="T97"/>
                  </a:cxn>
                  <a:cxn ang="T153">
                    <a:pos x="T98" y="T99"/>
                  </a:cxn>
                  <a:cxn ang="T154">
                    <a:pos x="T100" y="T101"/>
                  </a:cxn>
                  <a:cxn ang="T155">
                    <a:pos x="T102" y="T103"/>
                  </a:cxn>
                </a:cxnLst>
                <a:rect l="T156" t="T157" r="T158" b="T159"/>
                <a:pathLst>
                  <a:path w="217" h="180">
                    <a:moveTo>
                      <a:pt x="4" y="18"/>
                    </a:moveTo>
                    <a:lnTo>
                      <a:pt x="3" y="22"/>
                    </a:lnTo>
                    <a:lnTo>
                      <a:pt x="2" y="26"/>
                    </a:lnTo>
                    <a:lnTo>
                      <a:pt x="2" y="30"/>
                    </a:lnTo>
                    <a:lnTo>
                      <a:pt x="1" y="34"/>
                    </a:lnTo>
                    <a:lnTo>
                      <a:pt x="1" y="38"/>
                    </a:lnTo>
                    <a:lnTo>
                      <a:pt x="0" y="42"/>
                    </a:lnTo>
                    <a:lnTo>
                      <a:pt x="0" y="46"/>
                    </a:lnTo>
                    <a:lnTo>
                      <a:pt x="0" y="51"/>
                    </a:lnTo>
                    <a:lnTo>
                      <a:pt x="1" y="64"/>
                    </a:lnTo>
                    <a:lnTo>
                      <a:pt x="2" y="77"/>
                    </a:lnTo>
                    <a:lnTo>
                      <a:pt x="5" y="89"/>
                    </a:lnTo>
                    <a:lnTo>
                      <a:pt x="9" y="101"/>
                    </a:lnTo>
                    <a:lnTo>
                      <a:pt x="13" y="112"/>
                    </a:lnTo>
                    <a:lnTo>
                      <a:pt x="19" y="123"/>
                    </a:lnTo>
                    <a:lnTo>
                      <a:pt x="25" y="133"/>
                    </a:lnTo>
                    <a:lnTo>
                      <a:pt x="32" y="142"/>
                    </a:lnTo>
                    <a:lnTo>
                      <a:pt x="39" y="150"/>
                    </a:lnTo>
                    <a:lnTo>
                      <a:pt x="48" y="159"/>
                    </a:lnTo>
                    <a:lnTo>
                      <a:pt x="57" y="165"/>
                    </a:lnTo>
                    <a:lnTo>
                      <a:pt x="66" y="171"/>
                    </a:lnTo>
                    <a:lnTo>
                      <a:pt x="76" y="174"/>
                    </a:lnTo>
                    <a:lnTo>
                      <a:pt x="87" y="178"/>
                    </a:lnTo>
                    <a:lnTo>
                      <a:pt x="98" y="179"/>
                    </a:lnTo>
                    <a:lnTo>
                      <a:pt x="109" y="180"/>
                    </a:lnTo>
                    <a:lnTo>
                      <a:pt x="119" y="179"/>
                    </a:lnTo>
                    <a:lnTo>
                      <a:pt x="130" y="178"/>
                    </a:lnTo>
                    <a:lnTo>
                      <a:pt x="139" y="175"/>
                    </a:lnTo>
                    <a:lnTo>
                      <a:pt x="149" y="172"/>
                    </a:lnTo>
                    <a:lnTo>
                      <a:pt x="158" y="167"/>
                    </a:lnTo>
                    <a:lnTo>
                      <a:pt x="166" y="161"/>
                    </a:lnTo>
                    <a:lnTo>
                      <a:pt x="174" y="154"/>
                    </a:lnTo>
                    <a:lnTo>
                      <a:pt x="182" y="147"/>
                    </a:lnTo>
                    <a:lnTo>
                      <a:pt x="188" y="138"/>
                    </a:lnTo>
                    <a:lnTo>
                      <a:pt x="195" y="130"/>
                    </a:lnTo>
                    <a:lnTo>
                      <a:pt x="200" y="120"/>
                    </a:lnTo>
                    <a:lnTo>
                      <a:pt x="206" y="110"/>
                    </a:lnTo>
                    <a:lnTo>
                      <a:pt x="210" y="99"/>
                    </a:lnTo>
                    <a:lnTo>
                      <a:pt x="214" y="88"/>
                    </a:lnTo>
                    <a:lnTo>
                      <a:pt x="216" y="76"/>
                    </a:lnTo>
                    <a:lnTo>
                      <a:pt x="217" y="64"/>
                    </a:lnTo>
                    <a:lnTo>
                      <a:pt x="217" y="62"/>
                    </a:lnTo>
                    <a:lnTo>
                      <a:pt x="216" y="58"/>
                    </a:lnTo>
                    <a:lnTo>
                      <a:pt x="215" y="56"/>
                    </a:lnTo>
                    <a:lnTo>
                      <a:pt x="214" y="53"/>
                    </a:lnTo>
                    <a:lnTo>
                      <a:pt x="212" y="50"/>
                    </a:lnTo>
                    <a:lnTo>
                      <a:pt x="211" y="47"/>
                    </a:lnTo>
                    <a:lnTo>
                      <a:pt x="210" y="45"/>
                    </a:lnTo>
                    <a:lnTo>
                      <a:pt x="209" y="42"/>
                    </a:lnTo>
                    <a:lnTo>
                      <a:pt x="209" y="44"/>
                    </a:lnTo>
                    <a:lnTo>
                      <a:pt x="209" y="45"/>
                    </a:lnTo>
                    <a:lnTo>
                      <a:pt x="209" y="46"/>
                    </a:lnTo>
                    <a:lnTo>
                      <a:pt x="209" y="47"/>
                    </a:lnTo>
                    <a:lnTo>
                      <a:pt x="209" y="48"/>
                    </a:lnTo>
                    <a:lnTo>
                      <a:pt x="209" y="50"/>
                    </a:lnTo>
                    <a:lnTo>
                      <a:pt x="209" y="51"/>
                    </a:lnTo>
                    <a:lnTo>
                      <a:pt x="209" y="63"/>
                    </a:lnTo>
                    <a:lnTo>
                      <a:pt x="207" y="75"/>
                    </a:lnTo>
                    <a:lnTo>
                      <a:pt x="205" y="86"/>
                    </a:lnTo>
                    <a:lnTo>
                      <a:pt x="200" y="98"/>
                    </a:lnTo>
                    <a:lnTo>
                      <a:pt x="196" y="107"/>
                    </a:lnTo>
                    <a:lnTo>
                      <a:pt x="191" y="117"/>
                    </a:lnTo>
                    <a:lnTo>
                      <a:pt x="185" y="126"/>
                    </a:lnTo>
                    <a:lnTo>
                      <a:pt x="179" y="135"/>
                    </a:lnTo>
                    <a:lnTo>
                      <a:pt x="172" y="142"/>
                    </a:lnTo>
                    <a:lnTo>
                      <a:pt x="164" y="149"/>
                    </a:lnTo>
                    <a:lnTo>
                      <a:pt x="156" y="155"/>
                    </a:lnTo>
                    <a:lnTo>
                      <a:pt x="148" y="160"/>
                    </a:lnTo>
                    <a:lnTo>
                      <a:pt x="139" y="165"/>
                    </a:lnTo>
                    <a:lnTo>
                      <a:pt x="129" y="167"/>
                    </a:lnTo>
                    <a:lnTo>
                      <a:pt x="119" y="168"/>
                    </a:lnTo>
                    <a:lnTo>
                      <a:pt x="109" y="169"/>
                    </a:lnTo>
                    <a:lnTo>
                      <a:pt x="99" y="168"/>
                    </a:lnTo>
                    <a:lnTo>
                      <a:pt x="89" y="167"/>
                    </a:lnTo>
                    <a:lnTo>
                      <a:pt x="79" y="165"/>
                    </a:lnTo>
                    <a:lnTo>
                      <a:pt x="70" y="160"/>
                    </a:lnTo>
                    <a:lnTo>
                      <a:pt x="61" y="155"/>
                    </a:lnTo>
                    <a:lnTo>
                      <a:pt x="53" y="149"/>
                    </a:lnTo>
                    <a:lnTo>
                      <a:pt x="45" y="142"/>
                    </a:lnTo>
                    <a:lnTo>
                      <a:pt x="38" y="135"/>
                    </a:lnTo>
                    <a:lnTo>
                      <a:pt x="32" y="126"/>
                    </a:lnTo>
                    <a:lnTo>
                      <a:pt x="26" y="117"/>
                    </a:lnTo>
                    <a:lnTo>
                      <a:pt x="21" y="107"/>
                    </a:lnTo>
                    <a:lnTo>
                      <a:pt x="17" y="98"/>
                    </a:lnTo>
                    <a:lnTo>
                      <a:pt x="14" y="86"/>
                    </a:lnTo>
                    <a:lnTo>
                      <a:pt x="11" y="75"/>
                    </a:lnTo>
                    <a:lnTo>
                      <a:pt x="10" y="63"/>
                    </a:lnTo>
                    <a:lnTo>
                      <a:pt x="9" y="51"/>
                    </a:lnTo>
                    <a:lnTo>
                      <a:pt x="9" y="44"/>
                    </a:lnTo>
                    <a:lnTo>
                      <a:pt x="10" y="38"/>
                    </a:lnTo>
                    <a:lnTo>
                      <a:pt x="11" y="32"/>
                    </a:lnTo>
                    <a:lnTo>
                      <a:pt x="12" y="24"/>
                    </a:lnTo>
                    <a:lnTo>
                      <a:pt x="13" y="18"/>
                    </a:lnTo>
                    <a:lnTo>
                      <a:pt x="14" y="12"/>
                    </a:lnTo>
                    <a:lnTo>
                      <a:pt x="16" y="6"/>
                    </a:lnTo>
                    <a:lnTo>
                      <a:pt x="18" y="0"/>
                    </a:lnTo>
                    <a:lnTo>
                      <a:pt x="16" y="3"/>
                    </a:lnTo>
                    <a:lnTo>
                      <a:pt x="15" y="5"/>
                    </a:lnTo>
                    <a:lnTo>
                      <a:pt x="13" y="6"/>
                    </a:lnTo>
                    <a:lnTo>
                      <a:pt x="11" y="9"/>
                    </a:lnTo>
                    <a:lnTo>
                      <a:pt x="9" y="11"/>
                    </a:lnTo>
                    <a:lnTo>
                      <a:pt x="7" y="14"/>
                    </a:lnTo>
                    <a:lnTo>
                      <a:pt x="5" y="16"/>
                    </a:lnTo>
                    <a:lnTo>
                      <a:pt x="4" y="18"/>
                    </a:lnTo>
                    <a:close/>
                  </a:path>
                </a:pathLst>
              </a:custGeom>
              <a:solidFill>
                <a:srgbClr val="F6C9A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83" name="Freeform 226"/>
              <p:cNvSpPr>
                <a:spLocks/>
              </p:cNvSpPr>
              <p:nvPr/>
            </p:nvSpPr>
            <p:spPr bwMode="auto">
              <a:xfrm>
                <a:off x="1141" y="2650"/>
                <a:ext cx="42" cy="30"/>
              </a:xfrm>
              <a:custGeom>
                <a:avLst/>
                <a:gdLst>
                  <a:gd name="T0" fmla="*/ 4 w 209"/>
                  <a:gd name="T1" fmla="*/ 21 h 181"/>
                  <a:gd name="T2" fmla="*/ 2 w 209"/>
                  <a:gd name="T3" fmla="*/ 31 h 181"/>
                  <a:gd name="T4" fmla="*/ 1 w 209"/>
                  <a:gd name="T5" fmla="*/ 41 h 181"/>
                  <a:gd name="T6" fmla="*/ 0 w 209"/>
                  <a:gd name="T7" fmla="*/ 52 h 181"/>
                  <a:gd name="T8" fmla="*/ 0 w 209"/>
                  <a:gd name="T9" fmla="*/ 71 h 181"/>
                  <a:gd name="T10" fmla="*/ 4 w 209"/>
                  <a:gd name="T11" fmla="*/ 95 h 181"/>
                  <a:gd name="T12" fmla="*/ 12 w 209"/>
                  <a:gd name="T13" fmla="*/ 117 h 181"/>
                  <a:gd name="T14" fmla="*/ 23 w 209"/>
                  <a:gd name="T15" fmla="*/ 137 h 181"/>
                  <a:gd name="T16" fmla="*/ 37 w 209"/>
                  <a:gd name="T17" fmla="*/ 154 h 181"/>
                  <a:gd name="T18" fmla="*/ 54 w 209"/>
                  <a:gd name="T19" fmla="*/ 167 h 181"/>
                  <a:gd name="T20" fmla="*/ 72 w 209"/>
                  <a:gd name="T21" fmla="*/ 176 h 181"/>
                  <a:gd name="T22" fmla="*/ 94 w 209"/>
                  <a:gd name="T23" fmla="*/ 181 h 181"/>
                  <a:gd name="T24" fmla="*/ 115 w 209"/>
                  <a:gd name="T25" fmla="*/ 181 h 181"/>
                  <a:gd name="T26" fmla="*/ 135 w 209"/>
                  <a:gd name="T27" fmla="*/ 176 h 181"/>
                  <a:gd name="T28" fmla="*/ 153 w 209"/>
                  <a:gd name="T29" fmla="*/ 167 h 181"/>
                  <a:gd name="T30" fmla="*/ 169 w 209"/>
                  <a:gd name="T31" fmla="*/ 154 h 181"/>
                  <a:gd name="T32" fmla="*/ 183 w 209"/>
                  <a:gd name="T33" fmla="*/ 138 h 181"/>
                  <a:gd name="T34" fmla="*/ 194 w 209"/>
                  <a:gd name="T35" fmla="*/ 118 h 181"/>
                  <a:gd name="T36" fmla="*/ 203 w 209"/>
                  <a:gd name="T37" fmla="*/ 96 h 181"/>
                  <a:gd name="T38" fmla="*/ 208 w 209"/>
                  <a:gd name="T39" fmla="*/ 72 h 181"/>
                  <a:gd name="T40" fmla="*/ 207 w 209"/>
                  <a:gd name="T41" fmla="*/ 57 h 181"/>
                  <a:gd name="T42" fmla="*/ 205 w 209"/>
                  <a:gd name="T43" fmla="*/ 52 h 181"/>
                  <a:gd name="T44" fmla="*/ 202 w 209"/>
                  <a:gd name="T45" fmla="*/ 46 h 181"/>
                  <a:gd name="T46" fmla="*/ 200 w 209"/>
                  <a:gd name="T47" fmla="*/ 41 h 181"/>
                  <a:gd name="T48" fmla="*/ 197 w 209"/>
                  <a:gd name="T49" fmla="*/ 41 h 181"/>
                  <a:gd name="T50" fmla="*/ 198 w 209"/>
                  <a:gd name="T51" fmla="*/ 46 h 181"/>
                  <a:gd name="T52" fmla="*/ 198 w 209"/>
                  <a:gd name="T53" fmla="*/ 51 h 181"/>
                  <a:gd name="T54" fmla="*/ 200 w 209"/>
                  <a:gd name="T55" fmla="*/ 55 h 181"/>
                  <a:gd name="T56" fmla="*/ 198 w 209"/>
                  <a:gd name="T57" fmla="*/ 70 h 181"/>
                  <a:gd name="T58" fmla="*/ 194 w 209"/>
                  <a:gd name="T59" fmla="*/ 91 h 181"/>
                  <a:gd name="T60" fmla="*/ 187 w 209"/>
                  <a:gd name="T61" fmla="*/ 112 h 181"/>
                  <a:gd name="T62" fmla="*/ 177 w 209"/>
                  <a:gd name="T63" fmla="*/ 130 h 181"/>
                  <a:gd name="T64" fmla="*/ 164 w 209"/>
                  <a:gd name="T65" fmla="*/ 145 h 181"/>
                  <a:gd name="T66" fmla="*/ 149 w 209"/>
                  <a:gd name="T67" fmla="*/ 157 h 181"/>
                  <a:gd name="T68" fmla="*/ 132 w 209"/>
                  <a:gd name="T69" fmla="*/ 166 h 181"/>
                  <a:gd name="T70" fmla="*/ 114 w 209"/>
                  <a:gd name="T71" fmla="*/ 170 h 181"/>
                  <a:gd name="T72" fmla="*/ 94 w 209"/>
                  <a:gd name="T73" fmla="*/ 170 h 181"/>
                  <a:gd name="T74" fmla="*/ 76 w 209"/>
                  <a:gd name="T75" fmla="*/ 166 h 181"/>
                  <a:gd name="T76" fmla="*/ 58 w 209"/>
                  <a:gd name="T77" fmla="*/ 157 h 181"/>
                  <a:gd name="T78" fmla="*/ 43 w 209"/>
                  <a:gd name="T79" fmla="*/ 145 h 181"/>
                  <a:gd name="T80" fmla="*/ 30 w 209"/>
                  <a:gd name="T81" fmla="*/ 130 h 181"/>
                  <a:gd name="T82" fmla="*/ 20 w 209"/>
                  <a:gd name="T83" fmla="*/ 112 h 181"/>
                  <a:gd name="T84" fmla="*/ 13 w 209"/>
                  <a:gd name="T85" fmla="*/ 91 h 181"/>
                  <a:gd name="T86" fmla="*/ 9 w 209"/>
                  <a:gd name="T87" fmla="*/ 70 h 181"/>
                  <a:gd name="T88" fmla="*/ 9 w 209"/>
                  <a:gd name="T89" fmla="*/ 49 h 181"/>
                  <a:gd name="T90" fmla="*/ 11 w 209"/>
                  <a:gd name="T91" fmla="*/ 35 h 181"/>
                  <a:gd name="T92" fmla="*/ 14 w 209"/>
                  <a:gd name="T93" fmla="*/ 21 h 181"/>
                  <a:gd name="T94" fmla="*/ 19 w 209"/>
                  <a:gd name="T95" fmla="*/ 6 h 181"/>
                  <a:gd name="T96" fmla="*/ 20 w 209"/>
                  <a:gd name="T97" fmla="*/ 1 h 181"/>
                  <a:gd name="T98" fmla="*/ 16 w 209"/>
                  <a:gd name="T99" fmla="*/ 6 h 181"/>
                  <a:gd name="T100" fmla="*/ 12 w 209"/>
                  <a:gd name="T101" fmla="*/ 10 h 181"/>
                  <a:gd name="T102" fmla="*/ 8 w 209"/>
                  <a:gd name="T103" fmla="*/ 13 h 181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w 209"/>
                  <a:gd name="T157" fmla="*/ 0 h 181"/>
                  <a:gd name="T158" fmla="*/ 209 w 209"/>
                  <a:gd name="T159" fmla="*/ 181 h 181"/>
                </a:gdLst>
                <a:ahLst/>
                <a:cxnLst>
                  <a:cxn ang="T104">
                    <a:pos x="T0" y="T1"/>
                  </a:cxn>
                  <a:cxn ang="T105">
                    <a:pos x="T2" y="T3"/>
                  </a:cxn>
                  <a:cxn ang="T106">
                    <a:pos x="T4" y="T5"/>
                  </a:cxn>
                  <a:cxn ang="T107">
                    <a:pos x="T6" y="T7"/>
                  </a:cxn>
                  <a:cxn ang="T108">
                    <a:pos x="T8" y="T9"/>
                  </a:cxn>
                  <a:cxn ang="T109">
                    <a:pos x="T10" y="T11"/>
                  </a:cxn>
                  <a:cxn ang="T110">
                    <a:pos x="T12" y="T13"/>
                  </a:cxn>
                  <a:cxn ang="T111">
                    <a:pos x="T14" y="T15"/>
                  </a:cxn>
                  <a:cxn ang="T112">
                    <a:pos x="T16" y="T17"/>
                  </a:cxn>
                  <a:cxn ang="T113">
                    <a:pos x="T18" y="T19"/>
                  </a:cxn>
                  <a:cxn ang="T114">
                    <a:pos x="T20" y="T21"/>
                  </a:cxn>
                  <a:cxn ang="T115">
                    <a:pos x="T22" y="T23"/>
                  </a:cxn>
                  <a:cxn ang="T116">
                    <a:pos x="T24" y="T25"/>
                  </a:cxn>
                  <a:cxn ang="T117">
                    <a:pos x="T26" y="T27"/>
                  </a:cxn>
                  <a:cxn ang="T118">
                    <a:pos x="T28" y="T29"/>
                  </a:cxn>
                  <a:cxn ang="T119">
                    <a:pos x="T30" y="T31"/>
                  </a:cxn>
                  <a:cxn ang="T120">
                    <a:pos x="T32" y="T33"/>
                  </a:cxn>
                  <a:cxn ang="T121">
                    <a:pos x="T34" y="T35"/>
                  </a:cxn>
                  <a:cxn ang="T122">
                    <a:pos x="T36" y="T37"/>
                  </a:cxn>
                  <a:cxn ang="T123">
                    <a:pos x="T38" y="T39"/>
                  </a:cxn>
                  <a:cxn ang="T124">
                    <a:pos x="T40" y="T41"/>
                  </a:cxn>
                  <a:cxn ang="T125">
                    <a:pos x="T42" y="T43"/>
                  </a:cxn>
                  <a:cxn ang="T126">
                    <a:pos x="T44" y="T45"/>
                  </a:cxn>
                  <a:cxn ang="T127">
                    <a:pos x="T46" y="T47"/>
                  </a:cxn>
                  <a:cxn ang="T128">
                    <a:pos x="T48" y="T49"/>
                  </a:cxn>
                  <a:cxn ang="T129">
                    <a:pos x="T50" y="T51"/>
                  </a:cxn>
                  <a:cxn ang="T130">
                    <a:pos x="T52" y="T53"/>
                  </a:cxn>
                  <a:cxn ang="T131">
                    <a:pos x="T54" y="T55"/>
                  </a:cxn>
                  <a:cxn ang="T132">
                    <a:pos x="T56" y="T57"/>
                  </a:cxn>
                  <a:cxn ang="T133">
                    <a:pos x="T58" y="T59"/>
                  </a:cxn>
                  <a:cxn ang="T134">
                    <a:pos x="T60" y="T61"/>
                  </a:cxn>
                  <a:cxn ang="T135">
                    <a:pos x="T62" y="T63"/>
                  </a:cxn>
                  <a:cxn ang="T136">
                    <a:pos x="T64" y="T65"/>
                  </a:cxn>
                  <a:cxn ang="T137">
                    <a:pos x="T66" y="T67"/>
                  </a:cxn>
                  <a:cxn ang="T138">
                    <a:pos x="T68" y="T69"/>
                  </a:cxn>
                  <a:cxn ang="T139">
                    <a:pos x="T70" y="T71"/>
                  </a:cxn>
                  <a:cxn ang="T140">
                    <a:pos x="T72" y="T73"/>
                  </a:cxn>
                  <a:cxn ang="T141">
                    <a:pos x="T74" y="T75"/>
                  </a:cxn>
                  <a:cxn ang="T142">
                    <a:pos x="T76" y="T77"/>
                  </a:cxn>
                  <a:cxn ang="T143">
                    <a:pos x="T78" y="T79"/>
                  </a:cxn>
                  <a:cxn ang="T144">
                    <a:pos x="T80" y="T81"/>
                  </a:cxn>
                  <a:cxn ang="T145">
                    <a:pos x="T82" y="T83"/>
                  </a:cxn>
                  <a:cxn ang="T146">
                    <a:pos x="T84" y="T85"/>
                  </a:cxn>
                  <a:cxn ang="T147">
                    <a:pos x="T86" y="T87"/>
                  </a:cxn>
                  <a:cxn ang="T148">
                    <a:pos x="T88" y="T89"/>
                  </a:cxn>
                  <a:cxn ang="T149">
                    <a:pos x="T90" y="T91"/>
                  </a:cxn>
                  <a:cxn ang="T150">
                    <a:pos x="T92" y="T93"/>
                  </a:cxn>
                  <a:cxn ang="T151">
                    <a:pos x="T94" y="T95"/>
                  </a:cxn>
                  <a:cxn ang="T152">
                    <a:pos x="T96" y="T97"/>
                  </a:cxn>
                  <a:cxn ang="T153">
                    <a:pos x="T98" y="T99"/>
                  </a:cxn>
                  <a:cxn ang="T154">
                    <a:pos x="T100" y="T101"/>
                  </a:cxn>
                  <a:cxn ang="T155">
                    <a:pos x="T102" y="T103"/>
                  </a:cxn>
                </a:cxnLst>
                <a:rect l="T156" t="T157" r="T158" b="T159"/>
                <a:pathLst>
                  <a:path w="209" h="181">
                    <a:moveTo>
                      <a:pt x="6" y="16"/>
                    </a:moveTo>
                    <a:lnTo>
                      <a:pt x="4" y="21"/>
                    </a:lnTo>
                    <a:lnTo>
                      <a:pt x="3" y="25"/>
                    </a:lnTo>
                    <a:lnTo>
                      <a:pt x="2" y="31"/>
                    </a:lnTo>
                    <a:lnTo>
                      <a:pt x="1" y="36"/>
                    </a:lnTo>
                    <a:lnTo>
                      <a:pt x="1" y="41"/>
                    </a:lnTo>
                    <a:lnTo>
                      <a:pt x="0" y="47"/>
                    </a:lnTo>
                    <a:lnTo>
                      <a:pt x="0" y="52"/>
                    </a:lnTo>
                    <a:lnTo>
                      <a:pt x="0" y="58"/>
                    </a:lnTo>
                    <a:lnTo>
                      <a:pt x="0" y="71"/>
                    </a:lnTo>
                    <a:lnTo>
                      <a:pt x="2" y="83"/>
                    </a:lnTo>
                    <a:lnTo>
                      <a:pt x="4" y="95"/>
                    </a:lnTo>
                    <a:lnTo>
                      <a:pt x="8" y="106"/>
                    </a:lnTo>
                    <a:lnTo>
                      <a:pt x="12" y="117"/>
                    </a:lnTo>
                    <a:lnTo>
                      <a:pt x="17" y="127"/>
                    </a:lnTo>
                    <a:lnTo>
                      <a:pt x="23" y="137"/>
                    </a:lnTo>
                    <a:lnTo>
                      <a:pt x="30" y="145"/>
                    </a:lnTo>
                    <a:lnTo>
                      <a:pt x="37" y="154"/>
                    </a:lnTo>
                    <a:lnTo>
                      <a:pt x="45" y="161"/>
                    </a:lnTo>
                    <a:lnTo>
                      <a:pt x="54" y="167"/>
                    </a:lnTo>
                    <a:lnTo>
                      <a:pt x="63" y="172"/>
                    </a:lnTo>
                    <a:lnTo>
                      <a:pt x="72" y="176"/>
                    </a:lnTo>
                    <a:lnTo>
                      <a:pt x="83" y="179"/>
                    </a:lnTo>
                    <a:lnTo>
                      <a:pt x="94" y="181"/>
                    </a:lnTo>
                    <a:lnTo>
                      <a:pt x="104" y="181"/>
                    </a:lnTo>
                    <a:lnTo>
                      <a:pt x="115" y="181"/>
                    </a:lnTo>
                    <a:lnTo>
                      <a:pt x="125" y="179"/>
                    </a:lnTo>
                    <a:lnTo>
                      <a:pt x="135" y="176"/>
                    </a:lnTo>
                    <a:lnTo>
                      <a:pt x="144" y="173"/>
                    </a:lnTo>
                    <a:lnTo>
                      <a:pt x="153" y="167"/>
                    </a:lnTo>
                    <a:lnTo>
                      <a:pt x="161" y="161"/>
                    </a:lnTo>
                    <a:lnTo>
                      <a:pt x="169" y="154"/>
                    </a:lnTo>
                    <a:lnTo>
                      <a:pt x="177" y="146"/>
                    </a:lnTo>
                    <a:lnTo>
                      <a:pt x="183" y="138"/>
                    </a:lnTo>
                    <a:lnTo>
                      <a:pt x="189" y="129"/>
                    </a:lnTo>
                    <a:lnTo>
                      <a:pt x="194" y="118"/>
                    </a:lnTo>
                    <a:lnTo>
                      <a:pt x="200" y="107"/>
                    </a:lnTo>
                    <a:lnTo>
                      <a:pt x="203" y="96"/>
                    </a:lnTo>
                    <a:lnTo>
                      <a:pt x="206" y="84"/>
                    </a:lnTo>
                    <a:lnTo>
                      <a:pt x="208" y="72"/>
                    </a:lnTo>
                    <a:lnTo>
                      <a:pt x="209" y="60"/>
                    </a:lnTo>
                    <a:lnTo>
                      <a:pt x="207" y="57"/>
                    </a:lnTo>
                    <a:lnTo>
                      <a:pt x="206" y="54"/>
                    </a:lnTo>
                    <a:lnTo>
                      <a:pt x="205" y="52"/>
                    </a:lnTo>
                    <a:lnTo>
                      <a:pt x="204" y="49"/>
                    </a:lnTo>
                    <a:lnTo>
                      <a:pt x="202" y="46"/>
                    </a:lnTo>
                    <a:lnTo>
                      <a:pt x="201" y="43"/>
                    </a:lnTo>
                    <a:lnTo>
                      <a:pt x="200" y="41"/>
                    </a:lnTo>
                    <a:lnTo>
                      <a:pt x="197" y="39"/>
                    </a:lnTo>
                    <a:lnTo>
                      <a:pt x="197" y="41"/>
                    </a:lnTo>
                    <a:lnTo>
                      <a:pt x="198" y="43"/>
                    </a:lnTo>
                    <a:lnTo>
                      <a:pt x="198" y="46"/>
                    </a:lnTo>
                    <a:lnTo>
                      <a:pt x="198" y="48"/>
                    </a:lnTo>
                    <a:lnTo>
                      <a:pt x="198" y="51"/>
                    </a:lnTo>
                    <a:lnTo>
                      <a:pt x="198" y="53"/>
                    </a:lnTo>
                    <a:lnTo>
                      <a:pt x="200" y="55"/>
                    </a:lnTo>
                    <a:lnTo>
                      <a:pt x="200" y="58"/>
                    </a:lnTo>
                    <a:lnTo>
                      <a:pt x="198" y="70"/>
                    </a:lnTo>
                    <a:lnTo>
                      <a:pt x="197" y="81"/>
                    </a:lnTo>
                    <a:lnTo>
                      <a:pt x="194" y="91"/>
                    </a:lnTo>
                    <a:lnTo>
                      <a:pt x="191" y="102"/>
                    </a:lnTo>
                    <a:lnTo>
                      <a:pt x="187" y="112"/>
                    </a:lnTo>
                    <a:lnTo>
                      <a:pt x="182" y="121"/>
                    </a:lnTo>
                    <a:lnTo>
                      <a:pt x="177" y="130"/>
                    </a:lnTo>
                    <a:lnTo>
                      <a:pt x="171" y="138"/>
                    </a:lnTo>
                    <a:lnTo>
                      <a:pt x="164" y="145"/>
                    </a:lnTo>
                    <a:lnTo>
                      <a:pt x="157" y="151"/>
                    </a:lnTo>
                    <a:lnTo>
                      <a:pt x="149" y="157"/>
                    </a:lnTo>
                    <a:lnTo>
                      <a:pt x="141" y="162"/>
                    </a:lnTo>
                    <a:lnTo>
                      <a:pt x="132" y="166"/>
                    </a:lnTo>
                    <a:lnTo>
                      <a:pt x="123" y="169"/>
                    </a:lnTo>
                    <a:lnTo>
                      <a:pt x="114" y="170"/>
                    </a:lnTo>
                    <a:lnTo>
                      <a:pt x="104" y="170"/>
                    </a:lnTo>
                    <a:lnTo>
                      <a:pt x="94" y="170"/>
                    </a:lnTo>
                    <a:lnTo>
                      <a:pt x="85" y="169"/>
                    </a:lnTo>
                    <a:lnTo>
                      <a:pt x="76" y="166"/>
                    </a:lnTo>
                    <a:lnTo>
                      <a:pt x="66" y="162"/>
                    </a:lnTo>
                    <a:lnTo>
                      <a:pt x="58" y="157"/>
                    </a:lnTo>
                    <a:lnTo>
                      <a:pt x="50" y="151"/>
                    </a:lnTo>
                    <a:lnTo>
                      <a:pt x="43" y="145"/>
                    </a:lnTo>
                    <a:lnTo>
                      <a:pt x="36" y="138"/>
                    </a:lnTo>
                    <a:lnTo>
                      <a:pt x="30" y="130"/>
                    </a:lnTo>
                    <a:lnTo>
                      <a:pt x="25" y="121"/>
                    </a:lnTo>
                    <a:lnTo>
                      <a:pt x="20" y="112"/>
                    </a:lnTo>
                    <a:lnTo>
                      <a:pt x="16" y="102"/>
                    </a:lnTo>
                    <a:lnTo>
                      <a:pt x="13" y="91"/>
                    </a:lnTo>
                    <a:lnTo>
                      <a:pt x="11" y="81"/>
                    </a:lnTo>
                    <a:lnTo>
                      <a:pt x="9" y="70"/>
                    </a:lnTo>
                    <a:lnTo>
                      <a:pt x="9" y="58"/>
                    </a:lnTo>
                    <a:lnTo>
                      <a:pt x="9" y="49"/>
                    </a:lnTo>
                    <a:lnTo>
                      <a:pt x="10" y="42"/>
                    </a:lnTo>
                    <a:lnTo>
                      <a:pt x="11" y="35"/>
                    </a:lnTo>
                    <a:lnTo>
                      <a:pt x="12" y="28"/>
                    </a:lnTo>
                    <a:lnTo>
                      <a:pt x="14" y="21"/>
                    </a:lnTo>
                    <a:lnTo>
                      <a:pt x="16" y="13"/>
                    </a:lnTo>
                    <a:lnTo>
                      <a:pt x="19" y="6"/>
                    </a:lnTo>
                    <a:lnTo>
                      <a:pt x="22" y="0"/>
                    </a:lnTo>
                    <a:lnTo>
                      <a:pt x="20" y="1"/>
                    </a:lnTo>
                    <a:lnTo>
                      <a:pt x="18" y="4"/>
                    </a:lnTo>
                    <a:lnTo>
                      <a:pt x="16" y="6"/>
                    </a:lnTo>
                    <a:lnTo>
                      <a:pt x="14" y="7"/>
                    </a:lnTo>
                    <a:lnTo>
                      <a:pt x="12" y="10"/>
                    </a:lnTo>
                    <a:lnTo>
                      <a:pt x="10" y="12"/>
                    </a:lnTo>
                    <a:lnTo>
                      <a:pt x="8" y="13"/>
                    </a:lnTo>
                    <a:lnTo>
                      <a:pt x="6" y="16"/>
                    </a:lnTo>
                    <a:close/>
                  </a:path>
                </a:pathLst>
              </a:custGeom>
              <a:solidFill>
                <a:srgbClr val="F6CBA4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84" name="Freeform 227"/>
              <p:cNvSpPr>
                <a:spLocks/>
              </p:cNvSpPr>
              <p:nvPr/>
            </p:nvSpPr>
            <p:spPr bwMode="auto">
              <a:xfrm>
                <a:off x="1142" y="2649"/>
                <a:ext cx="40" cy="30"/>
              </a:xfrm>
              <a:custGeom>
                <a:avLst/>
                <a:gdLst>
                  <a:gd name="T0" fmla="*/ 200 w 200"/>
                  <a:gd name="T1" fmla="*/ 64 h 183"/>
                  <a:gd name="T2" fmla="*/ 200 w 200"/>
                  <a:gd name="T3" fmla="*/ 61 h 183"/>
                  <a:gd name="T4" fmla="*/ 200 w 200"/>
                  <a:gd name="T5" fmla="*/ 59 h 183"/>
                  <a:gd name="T6" fmla="*/ 200 w 200"/>
                  <a:gd name="T7" fmla="*/ 58 h 183"/>
                  <a:gd name="T8" fmla="*/ 198 w 200"/>
                  <a:gd name="T9" fmla="*/ 53 h 183"/>
                  <a:gd name="T10" fmla="*/ 196 w 200"/>
                  <a:gd name="T11" fmla="*/ 48 h 183"/>
                  <a:gd name="T12" fmla="*/ 192 w 200"/>
                  <a:gd name="T13" fmla="*/ 42 h 183"/>
                  <a:gd name="T14" fmla="*/ 188 w 200"/>
                  <a:gd name="T15" fmla="*/ 37 h 183"/>
                  <a:gd name="T16" fmla="*/ 187 w 200"/>
                  <a:gd name="T17" fmla="*/ 38 h 183"/>
                  <a:gd name="T18" fmla="*/ 189 w 200"/>
                  <a:gd name="T19" fmla="*/ 46 h 183"/>
                  <a:gd name="T20" fmla="*/ 190 w 200"/>
                  <a:gd name="T21" fmla="*/ 53 h 183"/>
                  <a:gd name="T22" fmla="*/ 190 w 200"/>
                  <a:gd name="T23" fmla="*/ 61 h 183"/>
                  <a:gd name="T24" fmla="*/ 190 w 200"/>
                  <a:gd name="T25" fmla="*/ 76 h 183"/>
                  <a:gd name="T26" fmla="*/ 186 w 200"/>
                  <a:gd name="T27" fmla="*/ 97 h 183"/>
                  <a:gd name="T28" fmla="*/ 179 w 200"/>
                  <a:gd name="T29" fmla="*/ 116 h 183"/>
                  <a:gd name="T30" fmla="*/ 169 w 200"/>
                  <a:gd name="T31" fmla="*/ 133 h 183"/>
                  <a:gd name="T32" fmla="*/ 157 w 200"/>
                  <a:gd name="T33" fmla="*/ 147 h 183"/>
                  <a:gd name="T34" fmla="*/ 143 w 200"/>
                  <a:gd name="T35" fmla="*/ 159 h 183"/>
                  <a:gd name="T36" fmla="*/ 127 w 200"/>
                  <a:gd name="T37" fmla="*/ 168 h 183"/>
                  <a:gd name="T38" fmla="*/ 109 w 200"/>
                  <a:gd name="T39" fmla="*/ 173 h 183"/>
                  <a:gd name="T40" fmla="*/ 91 w 200"/>
                  <a:gd name="T41" fmla="*/ 173 h 183"/>
                  <a:gd name="T42" fmla="*/ 73 w 200"/>
                  <a:gd name="T43" fmla="*/ 168 h 183"/>
                  <a:gd name="T44" fmla="*/ 56 w 200"/>
                  <a:gd name="T45" fmla="*/ 159 h 183"/>
                  <a:gd name="T46" fmla="*/ 42 w 200"/>
                  <a:gd name="T47" fmla="*/ 147 h 183"/>
                  <a:gd name="T48" fmla="*/ 30 w 200"/>
                  <a:gd name="T49" fmla="*/ 133 h 183"/>
                  <a:gd name="T50" fmla="*/ 20 w 200"/>
                  <a:gd name="T51" fmla="*/ 116 h 183"/>
                  <a:gd name="T52" fmla="*/ 13 w 200"/>
                  <a:gd name="T53" fmla="*/ 97 h 183"/>
                  <a:gd name="T54" fmla="*/ 10 w 200"/>
                  <a:gd name="T55" fmla="*/ 76 h 183"/>
                  <a:gd name="T56" fmla="*/ 9 w 200"/>
                  <a:gd name="T57" fmla="*/ 55 h 183"/>
                  <a:gd name="T58" fmla="*/ 12 w 200"/>
                  <a:gd name="T59" fmla="*/ 38 h 183"/>
                  <a:gd name="T60" fmla="*/ 16 w 200"/>
                  <a:gd name="T61" fmla="*/ 22 h 183"/>
                  <a:gd name="T62" fmla="*/ 23 w 200"/>
                  <a:gd name="T63" fmla="*/ 7 h 183"/>
                  <a:gd name="T64" fmla="*/ 25 w 200"/>
                  <a:gd name="T65" fmla="*/ 1 h 183"/>
                  <a:gd name="T66" fmla="*/ 20 w 200"/>
                  <a:gd name="T67" fmla="*/ 5 h 183"/>
                  <a:gd name="T68" fmla="*/ 16 w 200"/>
                  <a:gd name="T69" fmla="*/ 8 h 183"/>
                  <a:gd name="T70" fmla="*/ 11 w 200"/>
                  <a:gd name="T71" fmla="*/ 13 h 183"/>
                  <a:gd name="T72" fmla="*/ 7 w 200"/>
                  <a:gd name="T73" fmla="*/ 20 h 183"/>
                  <a:gd name="T74" fmla="*/ 4 w 200"/>
                  <a:gd name="T75" fmla="*/ 32 h 183"/>
                  <a:gd name="T76" fmla="*/ 2 w 200"/>
                  <a:gd name="T77" fmla="*/ 46 h 183"/>
                  <a:gd name="T78" fmla="*/ 0 w 200"/>
                  <a:gd name="T79" fmla="*/ 58 h 183"/>
                  <a:gd name="T80" fmla="*/ 1 w 200"/>
                  <a:gd name="T81" fmla="*/ 77 h 183"/>
                  <a:gd name="T82" fmla="*/ 5 w 200"/>
                  <a:gd name="T83" fmla="*/ 100 h 183"/>
                  <a:gd name="T84" fmla="*/ 12 w 200"/>
                  <a:gd name="T85" fmla="*/ 121 h 183"/>
                  <a:gd name="T86" fmla="*/ 23 w 200"/>
                  <a:gd name="T87" fmla="*/ 140 h 183"/>
                  <a:gd name="T88" fmla="*/ 36 w 200"/>
                  <a:gd name="T89" fmla="*/ 156 h 183"/>
                  <a:gd name="T90" fmla="*/ 52 w 200"/>
                  <a:gd name="T91" fmla="*/ 169 h 183"/>
                  <a:gd name="T92" fmla="*/ 70 w 200"/>
                  <a:gd name="T93" fmla="*/ 179 h 183"/>
                  <a:gd name="T94" fmla="*/ 90 w 200"/>
                  <a:gd name="T95" fmla="*/ 182 h 183"/>
                  <a:gd name="T96" fmla="*/ 110 w 200"/>
                  <a:gd name="T97" fmla="*/ 182 h 183"/>
                  <a:gd name="T98" fmla="*/ 130 w 200"/>
                  <a:gd name="T99" fmla="*/ 179 h 183"/>
                  <a:gd name="T100" fmla="*/ 147 w 200"/>
                  <a:gd name="T101" fmla="*/ 169 h 183"/>
                  <a:gd name="T102" fmla="*/ 163 w 200"/>
                  <a:gd name="T103" fmla="*/ 156 h 183"/>
                  <a:gd name="T104" fmla="*/ 176 w 200"/>
                  <a:gd name="T105" fmla="*/ 140 h 183"/>
                  <a:gd name="T106" fmla="*/ 187 w 200"/>
                  <a:gd name="T107" fmla="*/ 121 h 183"/>
                  <a:gd name="T108" fmla="*/ 196 w 200"/>
                  <a:gd name="T109" fmla="*/ 100 h 183"/>
                  <a:gd name="T110" fmla="*/ 200 w 200"/>
                  <a:gd name="T111" fmla="*/ 77 h 183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w 200"/>
                  <a:gd name="T169" fmla="*/ 0 h 183"/>
                  <a:gd name="T170" fmla="*/ 200 w 200"/>
                  <a:gd name="T171" fmla="*/ 183 h 183"/>
                </a:gdLst>
                <a:ahLst/>
                <a:cxnLst>
                  <a:cxn ang="T112">
                    <a:pos x="T0" y="T1"/>
                  </a:cxn>
                  <a:cxn ang="T113">
                    <a:pos x="T2" y="T3"/>
                  </a:cxn>
                  <a:cxn ang="T114">
                    <a:pos x="T4" y="T5"/>
                  </a:cxn>
                  <a:cxn ang="T115">
                    <a:pos x="T6" y="T7"/>
                  </a:cxn>
                  <a:cxn ang="T116">
                    <a:pos x="T8" y="T9"/>
                  </a:cxn>
                  <a:cxn ang="T117">
                    <a:pos x="T10" y="T11"/>
                  </a:cxn>
                  <a:cxn ang="T118">
                    <a:pos x="T12" y="T13"/>
                  </a:cxn>
                  <a:cxn ang="T119">
                    <a:pos x="T14" y="T15"/>
                  </a:cxn>
                  <a:cxn ang="T120">
                    <a:pos x="T16" y="T17"/>
                  </a:cxn>
                  <a:cxn ang="T121">
                    <a:pos x="T18" y="T19"/>
                  </a:cxn>
                  <a:cxn ang="T122">
                    <a:pos x="T20" y="T21"/>
                  </a:cxn>
                  <a:cxn ang="T123">
                    <a:pos x="T22" y="T23"/>
                  </a:cxn>
                  <a:cxn ang="T124">
                    <a:pos x="T24" y="T25"/>
                  </a:cxn>
                  <a:cxn ang="T125">
                    <a:pos x="T26" y="T27"/>
                  </a:cxn>
                  <a:cxn ang="T126">
                    <a:pos x="T28" y="T29"/>
                  </a:cxn>
                  <a:cxn ang="T127">
                    <a:pos x="T30" y="T31"/>
                  </a:cxn>
                  <a:cxn ang="T128">
                    <a:pos x="T32" y="T33"/>
                  </a:cxn>
                  <a:cxn ang="T129">
                    <a:pos x="T34" y="T35"/>
                  </a:cxn>
                  <a:cxn ang="T130">
                    <a:pos x="T36" y="T37"/>
                  </a:cxn>
                  <a:cxn ang="T131">
                    <a:pos x="T38" y="T39"/>
                  </a:cxn>
                  <a:cxn ang="T132">
                    <a:pos x="T40" y="T41"/>
                  </a:cxn>
                  <a:cxn ang="T133">
                    <a:pos x="T42" y="T43"/>
                  </a:cxn>
                  <a:cxn ang="T134">
                    <a:pos x="T44" y="T45"/>
                  </a:cxn>
                  <a:cxn ang="T135">
                    <a:pos x="T46" y="T47"/>
                  </a:cxn>
                  <a:cxn ang="T136">
                    <a:pos x="T48" y="T49"/>
                  </a:cxn>
                  <a:cxn ang="T137">
                    <a:pos x="T50" y="T51"/>
                  </a:cxn>
                  <a:cxn ang="T138">
                    <a:pos x="T52" y="T53"/>
                  </a:cxn>
                  <a:cxn ang="T139">
                    <a:pos x="T54" y="T55"/>
                  </a:cxn>
                  <a:cxn ang="T140">
                    <a:pos x="T56" y="T57"/>
                  </a:cxn>
                  <a:cxn ang="T141">
                    <a:pos x="T58" y="T59"/>
                  </a:cxn>
                  <a:cxn ang="T142">
                    <a:pos x="T60" y="T61"/>
                  </a:cxn>
                  <a:cxn ang="T143">
                    <a:pos x="T62" y="T63"/>
                  </a:cxn>
                  <a:cxn ang="T144">
                    <a:pos x="T64" y="T65"/>
                  </a:cxn>
                  <a:cxn ang="T145">
                    <a:pos x="T66" y="T67"/>
                  </a:cxn>
                  <a:cxn ang="T146">
                    <a:pos x="T68" y="T69"/>
                  </a:cxn>
                  <a:cxn ang="T147">
                    <a:pos x="T70" y="T71"/>
                  </a:cxn>
                  <a:cxn ang="T148">
                    <a:pos x="T72" y="T73"/>
                  </a:cxn>
                  <a:cxn ang="T149">
                    <a:pos x="T74" y="T75"/>
                  </a:cxn>
                  <a:cxn ang="T150">
                    <a:pos x="T76" y="T77"/>
                  </a:cxn>
                  <a:cxn ang="T151">
                    <a:pos x="T78" y="T79"/>
                  </a:cxn>
                  <a:cxn ang="T152">
                    <a:pos x="T80" y="T81"/>
                  </a:cxn>
                  <a:cxn ang="T153">
                    <a:pos x="T82" y="T83"/>
                  </a:cxn>
                  <a:cxn ang="T154">
                    <a:pos x="T84" y="T85"/>
                  </a:cxn>
                  <a:cxn ang="T155">
                    <a:pos x="T86" y="T87"/>
                  </a:cxn>
                  <a:cxn ang="T156">
                    <a:pos x="T88" y="T89"/>
                  </a:cxn>
                  <a:cxn ang="T157">
                    <a:pos x="T90" y="T91"/>
                  </a:cxn>
                  <a:cxn ang="T158">
                    <a:pos x="T92" y="T93"/>
                  </a:cxn>
                  <a:cxn ang="T159">
                    <a:pos x="T94" y="T95"/>
                  </a:cxn>
                  <a:cxn ang="T160">
                    <a:pos x="T96" y="T97"/>
                  </a:cxn>
                  <a:cxn ang="T161">
                    <a:pos x="T98" y="T99"/>
                  </a:cxn>
                  <a:cxn ang="T162">
                    <a:pos x="T100" y="T101"/>
                  </a:cxn>
                  <a:cxn ang="T163">
                    <a:pos x="T102" y="T103"/>
                  </a:cxn>
                  <a:cxn ang="T164">
                    <a:pos x="T104" y="T105"/>
                  </a:cxn>
                  <a:cxn ang="T165">
                    <a:pos x="T106" y="T107"/>
                  </a:cxn>
                  <a:cxn ang="T166">
                    <a:pos x="T108" y="T109"/>
                  </a:cxn>
                  <a:cxn ang="T167">
                    <a:pos x="T110" y="T111"/>
                  </a:cxn>
                </a:cxnLst>
                <a:rect l="T168" t="T169" r="T170" b="T171"/>
                <a:pathLst>
                  <a:path w="200" h="183">
                    <a:moveTo>
                      <a:pt x="200" y="65"/>
                    </a:moveTo>
                    <a:lnTo>
                      <a:pt x="200" y="64"/>
                    </a:lnTo>
                    <a:lnTo>
                      <a:pt x="200" y="62"/>
                    </a:lnTo>
                    <a:lnTo>
                      <a:pt x="200" y="61"/>
                    </a:lnTo>
                    <a:lnTo>
                      <a:pt x="200" y="60"/>
                    </a:lnTo>
                    <a:lnTo>
                      <a:pt x="200" y="59"/>
                    </a:lnTo>
                    <a:lnTo>
                      <a:pt x="200" y="58"/>
                    </a:lnTo>
                    <a:lnTo>
                      <a:pt x="200" y="56"/>
                    </a:lnTo>
                    <a:lnTo>
                      <a:pt x="198" y="53"/>
                    </a:lnTo>
                    <a:lnTo>
                      <a:pt x="197" y="50"/>
                    </a:lnTo>
                    <a:lnTo>
                      <a:pt x="196" y="48"/>
                    </a:lnTo>
                    <a:lnTo>
                      <a:pt x="193" y="46"/>
                    </a:lnTo>
                    <a:lnTo>
                      <a:pt x="192" y="42"/>
                    </a:lnTo>
                    <a:lnTo>
                      <a:pt x="190" y="40"/>
                    </a:lnTo>
                    <a:lnTo>
                      <a:pt x="188" y="37"/>
                    </a:lnTo>
                    <a:lnTo>
                      <a:pt x="187" y="35"/>
                    </a:lnTo>
                    <a:lnTo>
                      <a:pt x="187" y="38"/>
                    </a:lnTo>
                    <a:lnTo>
                      <a:pt x="188" y="42"/>
                    </a:lnTo>
                    <a:lnTo>
                      <a:pt x="189" y="46"/>
                    </a:lnTo>
                    <a:lnTo>
                      <a:pt x="189" y="49"/>
                    </a:lnTo>
                    <a:lnTo>
                      <a:pt x="190" y="53"/>
                    </a:lnTo>
                    <a:lnTo>
                      <a:pt x="190" y="58"/>
                    </a:lnTo>
                    <a:lnTo>
                      <a:pt x="190" y="61"/>
                    </a:lnTo>
                    <a:lnTo>
                      <a:pt x="190" y="65"/>
                    </a:lnTo>
                    <a:lnTo>
                      <a:pt x="190" y="76"/>
                    </a:lnTo>
                    <a:lnTo>
                      <a:pt x="188" y="86"/>
                    </a:lnTo>
                    <a:lnTo>
                      <a:pt x="186" y="97"/>
                    </a:lnTo>
                    <a:lnTo>
                      <a:pt x="183" y="107"/>
                    </a:lnTo>
                    <a:lnTo>
                      <a:pt x="179" y="116"/>
                    </a:lnTo>
                    <a:lnTo>
                      <a:pt x="175" y="125"/>
                    </a:lnTo>
                    <a:lnTo>
                      <a:pt x="169" y="133"/>
                    </a:lnTo>
                    <a:lnTo>
                      <a:pt x="164" y="142"/>
                    </a:lnTo>
                    <a:lnTo>
                      <a:pt x="157" y="147"/>
                    </a:lnTo>
                    <a:lnTo>
                      <a:pt x="150" y="155"/>
                    </a:lnTo>
                    <a:lnTo>
                      <a:pt x="143" y="159"/>
                    </a:lnTo>
                    <a:lnTo>
                      <a:pt x="135" y="164"/>
                    </a:lnTo>
                    <a:lnTo>
                      <a:pt x="127" y="168"/>
                    </a:lnTo>
                    <a:lnTo>
                      <a:pt x="118" y="170"/>
                    </a:lnTo>
                    <a:lnTo>
                      <a:pt x="109" y="173"/>
                    </a:lnTo>
                    <a:lnTo>
                      <a:pt x="100" y="173"/>
                    </a:lnTo>
                    <a:lnTo>
                      <a:pt x="91" y="173"/>
                    </a:lnTo>
                    <a:lnTo>
                      <a:pt x="82" y="170"/>
                    </a:lnTo>
                    <a:lnTo>
                      <a:pt x="73" y="168"/>
                    </a:lnTo>
                    <a:lnTo>
                      <a:pt x="64" y="164"/>
                    </a:lnTo>
                    <a:lnTo>
                      <a:pt x="56" y="159"/>
                    </a:lnTo>
                    <a:lnTo>
                      <a:pt x="49" y="155"/>
                    </a:lnTo>
                    <a:lnTo>
                      <a:pt x="42" y="147"/>
                    </a:lnTo>
                    <a:lnTo>
                      <a:pt x="36" y="142"/>
                    </a:lnTo>
                    <a:lnTo>
                      <a:pt x="30" y="133"/>
                    </a:lnTo>
                    <a:lnTo>
                      <a:pt x="25" y="125"/>
                    </a:lnTo>
                    <a:lnTo>
                      <a:pt x="20" y="116"/>
                    </a:lnTo>
                    <a:lnTo>
                      <a:pt x="16" y="107"/>
                    </a:lnTo>
                    <a:lnTo>
                      <a:pt x="13" y="97"/>
                    </a:lnTo>
                    <a:lnTo>
                      <a:pt x="11" y="86"/>
                    </a:lnTo>
                    <a:lnTo>
                      <a:pt x="10" y="76"/>
                    </a:lnTo>
                    <a:lnTo>
                      <a:pt x="9" y="65"/>
                    </a:lnTo>
                    <a:lnTo>
                      <a:pt x="9" y="55"/>
                    </a:lnTo>
                    <a:lnTo>
                      <a:pt x="10" y="47"/>
                    </a:lnTo>
                    <a:lnTo>
                      <a:pt x="12" y="38"/>
                    </a:lnTo>
                    <a:lnTo>
                      <a:pt x="14" y="30"/>
                    </a:lnTo>
                    <a:lnTo>
                      <a:pt x="16" y="22"/>
                    </a:lnTo>
                    <a:lnTo>
                      <a:pt x="20" y="14"/>
                    </a:lnTo>
                    <a:lnTo>
                      <a:pt x="23" y="7"/>
                    </a:lnTo>
                    <a:lnTo>
                      <a:pt x="27" y="0"/>
                    </a:lnTo>
                    <a:lnTo>
                      <a:pt x="25" y="1"/>
                    </a:lnTo>
                    <a:lnTo>
                      <a:pt x="22" y="4"/>
                    </a:lnTo>
                    <a:lnTo>
                      <a:pt x="20" y="5"/>
                    </a:lnTo>
                    <a:lnTo>
                      <a:pt x="18" y="7"/>
                    </a:lnTo>
                    <a:lnTo>
                      <a:pt x="16" y="8"/>
                    </a:lnTo>
                    <a:lnTo>
                      <a:pt x="14" y="11"/>
                    </a:lnTo>
                    <a:lnTo>
                      <a:pt x="11" y="13"/>
                    </a:lnTo>
                    <a:lnTo>
                      <a:pt x="9" y="14"/>
                    </a:lnTo>
                    <a:lnTo>
                      <a:pt x="7" y="20"/>
                    </a:lnTo>
                    <a:lnTo>
                      <a:pt x="5" y="26"/>
                    </a:lnTo>
                    <a:lnTo>
                      <a:pt x="4" y="32"/>
                    </a:lnTo>
                    <a:lnTo>
                      <a:pt x="3" y="38"/>
                    </a:lnTo>
                    <a:lnTo>
                      <a:pt x="2" y="46"/>
                    </a:lnTo>
                    <a:lnTo>
                      <a:pt x="1" y="52"/>
                    </a:lnTo>
                    <a:lnTo>
                      <a:pt x="0" y="58"/>
                    </a:lnTo>
                    <a:lnTo>
                      <a:pt x="0" y="65"/>
                    </a:lnTo>
                    <a:lnTo>
                      <a:pt x="1" y="77"/>
                    </a:lnTo>
                    <a:lnTo>
                      <a:pt x="2" y="89"/>
                    </a:lnTo>
                    <a:lnTo>
                      <a:pt x="5" y="100"/>
                    </a:lnTo>
                    <a:lnTo>
                      <a:pt x="8" y="112"/>
                    </a:lnTo>
                    <a:lnTo>
                      <a:pt x="12" y="121"/>
                    </a:lnTo>
                    <a:lnTo>
                      <a:pt x="17" y="131"/>
                    </a:lnTo>
                    <a:lnTo>
                      <a:pt x="23" y="140"/>
                    </a:lnTo>
                    <a:lnTo>
                      <a:pt x="29" y="149"/>
                    </a:lnTo>
                    <a:lnTo>
                      <a:pt x="36" y="156"/>
                    </a:lnTo>
                    <a:lnTo>
                      <a:pt x="44" y="163"/>
                    </a:lnTo>
                    <a:lnTo>
                      <a:pt x="52" y="169"/>
                    </a:lnTo>
                    <a:lnTo>
                      <a:pt x="61" y="174"/>
                    </a:lnTo>
                    <a:lnTo>
                      <a:pt x="70" y="179"/>
                    </a:lnTo>
                    <a:lnTo>
                      <a:pt x="80" y="181"/>
                    </a:lnTo>
                    <a:lnTo>
                      <a:pt x="90" y="182"/>
                    </a:lnTo>
                    <a:lnTo>
                      <a:pt x="100" y="183"/>
                    </a:lnTo>
                    <a:lnTo>
                      <a:pt x="110" y="182"/>
                    </a:lnTo>
                    <a:lnTo>
                      <a:pt x="120" y="181"/>
                    </a:lnTo>
                    <a:lnTo>
                      <a:pt x="130" y="179"/>
                    </a:lnTo>
                    <a:lnTo>
                      <a:pt x="139" y="174"/>
                    </a:lnTo>
                    <a:lnTo>
                      <a:pt x="147" y="169"/>
                    </a:lnTo>
                    <a:lnTo>
                      <a:pt x="155" y="163"/>
                    </a:lnTo>
                    <a:lnTo>
                      <a:pt x="163" y="156"/>
                    </a:lnTo>
                    <a:lnTo>
                      <a:pt x="170" y="149"/>
                    </a:lnTo>
                    <a:lnTo>
                      <a:pt x="176" y="140"/>
                    </a:lnTo>
                    <a:lnTo>
                      <a:pt x="182" y="131"/>
                    </a:lnTo>
                    <a:lnTo>
                      <a:pt x="187" y="121"/>
                    </a:lnTo>
                    <a:lnTo>
                      <a:pt x="191" y="112"/>
                    </a:lnTo>
                    <a:lnTo>
                      <a:pt x="196" y="100"/>
                    </a:lnTo>
                    <a:lnTo>
                      <a:pt x="198" y="89"/>
                    </a:lnTo>
                    <a:lnTo>
                      <a:pt x="200" y="77"/>
                    </a:lnTo>
                    <a:lnTo>
                      <a:pt x="200" y="65"/>
                    </a:lnTo>
                    <a:close/>
                  </a:path>
                </a:pathLst>
              </a:custGeom>
              <a:solidFill>
                <a:srgbClr val="F6CBA4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85" name="Freeform 228"/>
              <p:cNvSpPr>
                <a:spLocks/>
              </p:cNvSpPr>
              <p:nvPr/>
            </p:nvSpPr>
            <p:spPr bwMode="auto">
              <a:xfrm>
                <a:off x="1143" y="2648"/>
                <a:ext cx="38" cy="30"/>
              </a:xfrm>
              <a:custGeom>
                <a:avLst/>
                <a:gdLst>
                  <a:gd name="T0" fmla="*/ 191 w 191"/>
                  <a:gd name="T1" fmla="*/ 68 h 183"/>
                  <a:gd name="T2" fmla="*/ 189 w 191"/>
                  <a:gd name="T3" fmla="*/ 64 h 183"/>
                  <a:gd name="T4" fmla="*/ 189 w 191"/>
                  <a:gd name="T5" fmla="*/ 59 h 183"/>
                  <a:gd name="T6" fmla="*/ 188 w 191"/>
                  <a:gd name="T7" fmla="*/ 54 h 183"/>
                  <a:gd name="T8" fmla="*/ 187 w 191"/>
                  <a:gd name="T9" fmla="*/ 48 h 183"/>
                  <a:gd name="T10" fmla="*/ 183 w 191"/>
                  <a:gd name="T11" fmla="*/ 43 h 183"/>
                  <a:gd name="T12" fmla="*/ 179 w 191"/>
                  <a:gd name="T13" fmla="*/ 38 h 183"/>
                  <a:gd name="T14" fmla="*/ 176 w 191"/>
                  <a:gd name="T15" fmla="*/ 32 h 183"/>
                  <a:gd name="T16" fmla="*/ 175 w 191"/>
                  <a:gd name="T17" fmla="*/ 35 h 183"/>
                  <a:gd name="T18" fmla="*/ 178 w 191"/>
                  <a:gd name="T19" fmla="*/ 44 h 183"/>
                  <a:gd name="T20" fmla="*/ 180 w 191"/>
                  <a:gd name="T21" fmla="*/ 55 h 183"/>
                  <a:gd name="T22" fmla="*/ 180 w 191"/>
                  <a:gd name="T23" fmla="*/ 66 h 183"/>
                  <a:gd name="T24" fmla="*/ 180 w 191"/>
                  <a:gd name="T25" fmla="*/ 82 h 183"/>
                  <a:gd name="T26" fmla="*/ 177 w 191"/>
                  <a:gd name="T27" fmla="*/ 101 h 183"/>
                  <a:gd name="T28" fmla="*/ 170 w 191"/>
                  <a:gd name="T29" fmla="*/ 120 h 183"/>
                  <a:gd name="T30" fmla="*/ 161 w 191"/>
                  <a:gd name="T31" fmla="*/ 136 h 183"/>
                  <a:gd name="T32" fmla="*/ 149 w 191"/>
                  <a:gd name="T33" fmla="*/ 150 h 183"/>
                  <a:gd name="T34" fmla="*/ 136 w 191"/>
                  <a:gd name="T35" fmla="*/ 161 h 183"/>
                  <a:gd name="T36" fmla="*/ 121 w 191"/>
                  <a:gd name="T37" fmla="*/ 169 h 183"/>
                  <a:gd name="T38" fmla="*/ 104 w 191"/>
                  <a:gd name="T39" fmla="*/ 173 h 183"/>
                  <a:gd name="T40" fmla="*/ 86 w 191"/>
                  <a:gd name="T41" fmla="*/ 173 h 183"/>
                  <a:gd name="T42" fmla="*/ 70 w 191"/>
                  <a:gd name="T43" fmla="*/ 169 h 183"/>
                  <a:gd name="T44" fmla="*/ 53 w 191"/>
                  <a:gd name="T45" fmla="*/ 161 h 183"/>
                  <a:gd name="T46" fmla="*/ 40 w 191"/>
                  <a:gd name="T47" fmla="*/ 150 h 183"/>
                  <a:gd name="T48" fmla="*/ 28 w 191"/>
                  <a:gd name="T49" fmla="*/ 136 h 183"/>
                  <a:gd name="T50" fmla="*/ 19 w 191"/>
                  <a:gd name="T51" fmla="*/ 120 h 183"/>
                  <a:gd name="T52" fmla="*/ 12 w 191"/>
                  <a:gd name="T53" fmla="*/ 101 h 183"/>
                  <a:gd name="T54" fmla="*/ 9 w 191"/>
                  <a:gd name="T55" fmla="*/ 82 h 183"/>
                  <a:gd name="T56" fmla="*/ 9 w 191"/>
                  <a:gd name="T57" fmla="*/ 60 h 183"/>
                  <a:gd name="T58" fmla="*/ 12 w 191"/>
                  <a:gd name="T59" fmla="*/ 41 h 183"/>
                  <a:gd name="T60" fmla="*/ 18 w 191"/>
                  <a:gd name="T61" fmla="*/ 23 h 183"/>
                  <a:gd name="T62" fmla="*/ 27 w 191"/>
                  <a:gd name="T63" fmla="*/ 7 h 183"/>
                  <a:gd name="T64" fmla="*/ 30 w 191"/>
                  <a:gd name="T65" fmla="*/ 1 h 183"/>
                  <a:gd name="T66" fmla="*/ 25 w 191"/>
                  <a:gd name="T67" fmla="*/ 5 h 183"/>
                  <a:gd name="T68" fmla="*/ 20 w 191"/>
                  <a:gd name="T69" fmla="*/ 7 h 183"/>
                  <a:gd name="T70" fmla="*/ 15 w 191"/>
                  <a:gd name="T71" fmla="*/ 11 h 183"/>
                  <a:gd name="T72" fmla="*/ 10 w 191"/>
                  <a:gd name="T73" fmla="*/ 19 h 183"/>
                  <a:gd name="T74" fmla="*/ 5 w 191"/>
                  <a:gd name="T75" fmla="*/ 34 h 183"/>
                  <a:gd name="T76" fmla="*/ 2 w 191"/>
                  <a:gd name="T77" fmla="*/ 48 h 183"/>
                  <a:gd name="T78" fmla="*/ 0 w 191"/>
                  <a:gd name="T79" fmla="*/ 62 h 183"/>
                  <a:gd name="T80" fmla="*/ 0 w 191"/>
                  <a:gd name="T81" fmla="*/ 83 h 183"/>
                  <a:gd name="T82" fmla="*/ 4 w 191"/>
                  <a:gd name="T83" fmla="*/ 104 h 183"/>
                  <a:gd name="T84" fmla="*/ 11 w 191"/>
                  <a:gd name="T85" fmla="*/ 125 h 183"/>
                  <a:gd name="T86" fmla="*/ 21 w 191"/>
                  <a:gd name="T87" fmla="*/ 143 h 183"/>
                  <a:gd name="T88" fmla="*/ 34 w 191"/>
                  <a:gd name="T89" fmla="*/ 158 h 183"/>
                  <a:gd name="T90" fmla="*/ 49 w 191"/>
                  <a:gd name="T91" fmla="*/ 170 h 183"/>
                  <a:gd name="T92" fmla="*/ 67 w 191"/>
                  <a:gd name="T93" fmla="*/ 179 h 183"/>
                  <a:gd name="T94" fmla="*/ 85 w 191"/>
                  <a:gd name="T95" fmla="*/ 183 h 183"/>
                  <a:gd name="T96" fmla="*/ 105 w 191"/>
                  <a:gd name="T97" fmla="*/ 183 h 183"/>
                  <a:gd name="T98" fmla="*/ 123 w 191"/>
                  <a:gd name="T99" fmla="*/ 179 h 183"/>
                  <a:gd name="T100" fmla="*/ 140 w 191"/>
                  <a:gd name="T101" fmla="*/ 170 h 183"/>
                  <a:gd name="T102" fmla="*/ 155 w 191"/>
                  <a:gd name="T103" fmla="*/ 158 h 183"/>
                  <a:gd name="T104" fmla="*/ 168 w 191"/>
                  <a:gd name="T105" fmla="*/ 143 h 183"/>
                  <a:gd name="T106" fmla="*/ 178 w 191"/>
                  <a:gd name="T107" fmla="*/ 125 h 183"/>
                  <a:gd name="T108" fmla="*/ 185 w 191"/>
                  <a:gd name="T109" fmla="*/ 104 h 183"/>
                  <a:gd name="T110" fmla="*/ 189 w 191"/>
                  <a:gd name="T111" fmla="*/ 83 h 183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w 191"/>
                  <a:gd name="T169" fmla="*/ 0 h 183"/>
                  <a:gd name="T170" fmla="*/ 191 w 191"/>
                  <a:gd name="T171" fmla="*/ 183 h 183"/>
                </a:gdLst>
                <a:ahLst/>
                <a:cxnLst>
                  <a:cxn ang="T112">
                    <a:pos x="T0" y="T1"/>
                  </a:cxn>
                  <a:cxn ang="T113">
                    <a:pos x="T2" y="T3"/>
                  </a:cxn>
                  <a:cxn ang="T114">
                    <a:pos x="T4" y="T5"/>
                  </a:cxn>
                  <a:cxn ang="T115">
                    <a:pos x="T6" y="T7"/>
                  </a:cxn>
                  <a:cxn ang="T116">
                    <a:pos x="T8" y="T9"/>
                  </a:cxn>
                  <a:cxn ang="T117">
                    <a:pos x="T10" y="T11"/>
                  </a:cxn>
                  <a:cxn ang="T118">
                    <a:pos x="T12" y="T13"/>
                  </a:cxn>
                  <a:cxn ang="T119">
                    <a:pos x="T14" y="T15"/>
                  </a:cxn>
                  <a:cxn ang="T120">
                    <a:pos x="T16" y="T17"/>
                  </a:cxn>
                  <a:cxn ang="T121">
                    <a:pos x="T18" y="T19"/>
                  </a:cxn>
                  <a:cxn ang="T122">
                    <a:pos x="T20" y="T21"/>
                  </a:cxn>
                  <a:cxn ang="T123">
                    <a:pos x="T22" y="T23"/>
                  </a:cxn>
                  <a:cxn ang="T124">
                    <a:pos x="T24" y="T25"/>
                  </a:cxn>
                  <a:cxn ang="T125">
                    <a:pos x="T26" y="T27"/>
                  </a:cxn>
                  <a:cxn ang="T126">
                    <a:pos x="T28" y="T29"/>
                  </a:cxn>
                  <a:cxn ang="T127">
                    <a:pos x="T30" y="T31"/>
                  </a:cxn>
                  <a:cxn ang="T128">
                    <a:pos x="T32" y="T33"/>
                  </a:cxn>
                  <a:cxn ang="T129">
                    <a:pos x="T34" y="T35"/>
                  </a:cxn>
                  <a:cxn ang="T130">
                    <a:pos x="T36" y="T37"/>
                  </a:cxn>
                  <a:cxn ang="T131">
                    <a:pos x="T38" y="T39"/>
                  </a:cxn>
                  <a:cxn ang="T132">
                    <a:pos x="T40" y="T41"/>
                  </a:cxn>
                  <a:cxn ang="T133">
                    <a:pos x="T42" y="T43"/>
                  </a:cxn>
                  <a:cxn ang="T134">
                    <a:pos x="T44" y="T45"/>
                  </a:cxn>
                  <a:cxn ang="T135">
                    <a:pos x="T46" y="T47"/>
                  </a:cxn>
                  <a:cxn ang="T136">
                    <a:pos x="T48" y="T49"/>
                  </a:cxn>
                  <a:cxn ang="T137">
                    <a:pos x="T50" y="T51"/>
                  </a:cxn>
                  <a:cxn ang="T138">
                    <a:pos x="T52" y="T53"/>
                  </a:cxn>
                  <a:cxn ang="T139">
                    <a:pos x="T54" y="T55"/>
                  </a:cxn>
                  <a:cxn ang="T140">
                    <a:pos x="T56" y="T57"/>
                  </a:cxn>
                  <a:cxn ang="T141">
                    <a:pos x="T58" y="T59"/>
                  </a:cxn>
                  <a:cxn ang="T142">
                    <a:pos x="T60" y="T61"/>
                  </a:cxn>
                  <a:cxn ang="T143">
                    <a:pos x="T62" y="T63"/>
                  </a:cxn>
                  <a:cxn ang="T144">
                    <a:pos x="T64" y="T65"/>
                  </a:cxn>
                  <a:cxn ang="T145">
                    <a:pos x="T66" y="T67"/>
                  </a:cxn>
                  <a:cxn ang="T146">
                    <a:pos x="T68" y="T69"/>
                  </a:cxn>
                  <a:cxn ang="T147">
                    <a:pos x="T70" y="T71"/>
                  </a:cxn>
                  <a:cxn ang="T148">
                    <a:pos x="T72" y="T73"/>
                  </a:cxn>
                  <a:cxn ang="T149">
                    <a:pos x="T74" y="T75"/>
                  </a:cxn>
                  <a:cxn ang="T150">
                    <a:pos x="T76" y="T77"/>
                  </a:cxn>
                  <a:cxn ang="T151">
                    <a:pos x="T78" y="T79"/>
                  </a:cxn>
                  <a:cxn ang="T152">
                    <a:pos x="T80" y="T81"/>
                  </a:cxn>
                  <a:cxn ang="T153">
                    <a:pos x="T82" y="T83"/>
                  </a:cxn>
                  <a:cxn ang="T154">
                    <a:pos x="T84" y="T85"/>
                  </a:cxn>
                  <a:cxn ang="T155">
                    <a:pos x="T86" y="T87"/>
                  </a:cxn>
                  <a:cxn ang="T156">
                    <a:pos x="T88" y="T89"/>
                  </a:cxn>
                  <a:cxn ang="T157">
                    <a:pos x="T90" y="T91"/>
                  </a:cxn>
                  <a:cxn ang="T158">
                    <a:pos x="T92" y="T93"/>
                  </a:cxn>
                  <a:cxn ang="T159">
                    <a:pos x="T94" y="T95"/>
                  </a:cxn>
                  <a:cxn ang="T160">
                    <a:pos x="T96" y="T97"/>
                  </a:cxn>
                  <a:cxn ang="T161">
                    <a:pos x="T98" y="T99"/>
                  </a:cxn>
                  <a:cxn ang="T162">
                    <a:pos x="T100" y="T101"/>
                  </a:cxn>
                  <a:cxn ang="T163">
                    <a:pos x="T102" y="T103"/>
                  </a:cxn>
                  <a:cxn ang="T164">
                    <a:pos x="T104" y="T105"/>
                  </a:cxn>
                  <a:cxn ang="T165">
                    <a:pos x="T106" y="T107"/>
                  </a:cxn>
                  <a:cxn ang="T166">
                    <a:pos x="T108" y="T109"/>
                  </a:cxn>
                  <a:cxn ang="T167">
                    <a:pos x="T110" y="T111"/>
                  </a:cxn>
                </a:cxnLst>
                <a:rect l="T168" t="T169" r="T170" b="T171"/>
                <a:pathLst>
                  <a:path w="191" h="183">
                    <a:moveTo>
                      <a:pt x="191" y="71"/>
                    </a:moveTo>
                    <a:lnTo>
                      <a:pt x="191" y="68"/>
                    </a:lnTo>
                    <a:lnTo>
                      <a:pt x="189" y="66"/>
                    </a:lnTo>
                    <a:lnTo>
                      <a:pt x="189" y="64"/>
                    </a:lnTo>
                    <a:lnTo>
                      <a:pt x="189" y="61"/>
                    </a:lnTo>
                    <a:lnTo>
                      <a:pt x="189" y="59"/>
                    </a:lnTo>
                    <a:lnTo>
                      <a:pt x="189" y="56"/>
                    </a:lnTo>
                    <a:lnTo>
                      <a:pt x="188" y="54"/>
                    </a:lnTo>
                    <a:lnTo>
                      <a:pt x="188" y="52"/>
                    </a:lnTo>
                    <a:lnTo>
                      <a:pt x="187" y="48"/>
                    </a:lnTo>
                    <a:lnTo>
                      <a:pt x="185" y="46"/>
                    </a:lnTo>
                    <a:lnTo>
                      <a:pt x="183" y="43"/>
                    </a:lnTo>
                    <a:lnTo>
                      <a:pt x="181" y="41"/>
                    </a:lnTo>
                    <a:lnTo>
                      <a:pt x="179" y="38"/>
                    </a:lnTo>
                    <a:lnTo>
                      <a:pt x="178" y="35"/>
                    </a:lnTo>
                    <a:lnTo>
                      <a:pt x="176" y="32"/>
                    </a:lnTo>
                    <a:lnTo>
                      <a:pt x="174" y="30"/>
                    </a:lnTo>
                    <a:lnTo>
                      <a:pt x="175" y="35"/>
                    </a:lnTo>
                    <a:lnTo>
                      <a:pt x="177" y="40"/>
                    </a:lnTo>
                    <a:lnTo>
                      <a:pt x="178" y="44"/>
                    </a:lnTo>
                    <a:lnTo>
                      <a:pt x="179" y="49"/>
                    </a:lnTo>
                    <a:lnTo>
                      <a:pt x="180" y="55"/>
                    </a:lnTo>
                    <a:lnTo>
                      <a:pt x="180" y="60"/>
                    </a:lnTo>
                    <a:lnTo>
                      <a:pt x="180" y="66"/>
                    </a:lnTo>
                    <a:lnTo>
                      <a:pt x="181" y="71"/>
                    </a:lnTo>
                    <a:lnTo>
                      <a:pt x="180" y="82"/>
                    </a:lnTo>
                    <a:lnTo>
                      <a:pt x="179" y="91"/>
                    </a:lnTo>
                    <a:lnTo>
                      <a:pt x="177" y="101"/>
                    </a:lnTo>
                    <a:lnTo>
                      <a:pt x="174" y="110"/>
                    </a:lnTo>
                    <a:lnTo>
                      <a:pt x="170" y="120"/>
                    </a:lnTo>
                    <a:lnTo>
                      <a:pt x="166" y="128"/>
                    </a:lnTo>
                    <a:lnTo>
                      <a:pt x="161" y="136"/>
                    </a:lnTo>
                    <a:lnTo>
                      <a:pt x="156" y="143"/>
                    </a:lnTo>
                    <a:lnTo>
                      <a:pt x="149" y="150"/>
                    </a:lnTo>
                    <a:lnTo>
                      <a:pt x="143" y="156"/>
                    </a:lnTo>
                    <a:lnTo>
                      <a:pt x="136" y="161"/>
                    </a:lnTo>
                    <a:lnTo>
                      <a:pt x="128" y="165"/>
                    </a:lnTo>
                    <a:lnTo>
                      <a:pt x="121" y="169"/>
                    </a:lnTo>
                    <a:lnTo>
                      <a:pt x="112" y="171"/>
                    </a:lnTo>
                    <a:lnTo>
                      <a:pt x="104" y="173"/>
                    </a:lnTo>
                    <a:lnTo>
                      <a:pt x="95" y="173"/>
                    </a:lnTo>
                    <a:lnTo>
                      <a:pt x="86" y="173"/>
                    </a:lnTo>
                    <a:lnTo>
                      <a:pt x="78" y="171"/>
                    </a:lnTo>
                    <a:lnTo>
                      <a:pt x="70" y="169"/>
                    </a:lnTo>
                    <a:lnTo>
                      <a:pt x="61" y="165"/>
                    </a:lnTo>
                    <a:lnTo>
                      <a:pt x="53" y="161"/>
                    </a:lnTo>
                    <a:lnTo>
                      <a:pt x="46" y="156"/>
                    </a:lnTo>
                    <a:lnTo>
                      <a:pt x="40" y="150"/>
                    </a:lnTo>
                    <a:lnTo>
                      <a:pt x="34" y="143"/>
                    </a:lnTo>
                    <a:lnTo>
                      <a:pt x="28" y="136"/>
                    </a:lnTo>
                    <a:lnTo>
                      <a:pt x="23" y="128"/>
                    </a:lnTo>
                    <a:lnTo>
                      <a:pt x="19" y="120"/>
                    </a:lnTo>
                    <a:lnTo>
                      <a:pt x="15" y="110"/>
                    </a:lnTo>
                    <a:lnTo>
                      <a:pt x="12" y="101"/>
                    </a:lnTo>
                    <a:lnTo>
                      <a:pt x="10" y="91"/>
                    </a:lnTo>
                    <a:lnTo>
                      <a:pt x="9" y="82"/>
                    </a:lnTo>
                    <a:lnTo>
                      <a:pt x="9" y="71"/>
                    </a:lnTo>
                    <a:lnTo>
                      <a:pt x="9" y="60"/>
                    </a:lnTo>
                    <a:lnTo>
                      <a:pt x="10" y="50"/>
                    </a:lnTo>
                    <a:lnTo>
                      <a:pt x="12" y="41"/>
                    </a:lnTo>
                    <a:lnTo>
                      <a:pt x="15" y="32"/>
                    </a:lnTo>
                    <a:lnTo>
                      <a:pt x="18" y="23"/>
                    </a:lnTo>
                    <a:lnTo>
                      <a:pt x="22" y="14"/>
                    </a:lnTo>
                    <a:lnTo>
                      <a:pt x="27" y="7"/>
                    </a:lnTo>
                    <a:lnTo>
                      <a:pt x="32" y="0"/>
                    </a:lnTo>
                    <a:lnTo>
                      <a:pt x="30" y="1"/>
                    </a:lnTo>
                    <a:lnTo>
                      <a:pt x="27" y="2"/>
                    </a:lnTo>
                    <a:lnTo>
                      <a:pt x="25" y="5"/>
                    </a:lnTo>
                    <a:lnTo>
                      <a:pt x="22" y="6"/>
                    </a:lnTo>
                    <a:lnTo>
                      <a:pt x="20" y="7"/>
                    </a:lnTo>
                    <a:lnTo>
                      <a:pt x="18" y="10"/>
                    </a:lnTo>
                    <a:lnTo>
                      <a:pt x="15" y="11"/>
                    </a:lnTo>
                    <a:lnTo>
                      <a:pt x="13" y="13"/>
                    </a:lnTo>
                    <a:lnTo>
                      <a:pt x="10" y="19"/>
                    </a:lnTo>
                    <a:lnTo>
                      <a:pt x="7" y="26"/>
                    </a:lnTo>
                    <a:lnTo>
                      <a:pt x="5" y="34"/>
                    </a:lnTo>
                    <a:lnTo>
                      <a:pt x="3" y="41"/>
                    </a:lnTo>
                    <a:lnTo>
                      <a:pt x="2" y="48"/>
                    </a:lnTo>
                    <a:lnTo>
                      <a:pt x="1" y="55"/>
                    </a:lnTo>
                    <a:lnTo>
                      <a:pt x="0" y="62"/>
                    </a:lnTo>
                    <a:lnTo>
                      <a:pt x="0" y="71"/>
                    </a:lnTo>
                    <a:lnTo>
                      <a:pt x="0" y="83"/>
                    </a:lnTo>
                    <a:lnTo>
                      <a:pt x="2" y="94"/>
                    </a:lnTo>
                    <a:lnTo>
                      <a:pt x="4" y="104"/>
                    </a:lnTo>
                    <a:lnTo>
                      <a:pt x="7" y="115"/>
                    </a:lnTo>
                    <a:lnTo>
                      <a:pt x="11" y="125"/>
                    </a:lnTo>
                    <a:lnTo>
                      <a:pt x="16" y="134"/>
                    </a:lnTo>
                    <a:lnTo>
                      <a:pt x="21" y="143"/>
                    </a:lnTo>
                    <a:lnTo>
                      <a:pt x="27" y="151"/>
                    </a:lnTo>
                    <a:lnTo>
                      <a:pt x="34" y="158"/>
                    </a:lnTo>
                    <a:lnTo>
                      <a:pt x="41" y="164"/>
                    </a:lnTo>
                    <a:lnTo>
                      <a:pt x="49" y="170"/>
                    </a:lnTo>
                    <a:lnTo>
                      <a:pt x="57" y="175"/>
                    </a:lnTo>
                    <a:lnTo>
                      <a:pt x="67" y="179"/>
                    </a:lnTo>
                    <a:lnTo>
                      <a:pt x="76" y="182"/>
                    </a:lnTo>
                    <a:lnTo>
                      <a:pt x="85" y="183"/>
                    </a:lnTo>
                    <a:lnTo>
                      <a:pt x="95" y="183"/>
                    </a:lnTo>
                    <a:lnTo>
                      <a:pt x="105" y="183"/>
                    </a:lnTo>
                    <a:lnTo>
                      <a:pt x="114" y="182"/>
                    </a:lnTo>
                    <a:lnTo>
                      <a:pt x="123" y="179"/>
                    </a:lnTo>
                    <a:lnTo>
                      <a:pt x="132" y="175"/>
                    </a:lnTo>
                    <a:lnTo>
                      <a:pt x="140" y="170"/>
                    </a:lnTo>
                    <a:lnTo>
                      <a:pt x="148" y="164"/>
                    </a:lnTo>
                    <a:lnTo>
                      <a:pt x="155" y="158"/>
                    </a:lnTo>
                    <a:lnTo>
                      <a:pt x="162" y="151"/>
                    </a:lnTo>
                    <a:lnTo>
                      <a:pt x="168" y="143"/>
                    </a:lnTo>
                    <a:lnTo>
                      <a:pt x="173" y="134"/>
                    </a:lnTo>
                    <a:lnTo>
                      <a:pt x="178" y="125"/>
                    </a:lnTo>
                    <a:lnTo>
                      <a:pt x="182" y="115"/>
                    </a:lnTo>
                    <a:lnTo>
                      <a:pt x="185" y="104"/>
                    </a:lnTo>
                    <a:lnTo>
                      <a:pt x="188" y="94"/>
                    </a:lnTo>
                    <a:lnTo>
                      <a:pt x="189" y="83"/>
                    </a:lnTo>
                    <a:lnTo>
                      <a:pt x="191" y="71"/>
                    </a:lnTo>
                    <a:close/>
                  </a:path>
                </a:pathLst>
              </a:custGeom>
              <a:solidFill>
                <a:srgbClr val="F7CDA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86" name="Freeform 229"/>
              <p:cNvSpPr>
                <a:spLocks/>
              </p:cNvSpPr>
              <p:nvPr/>
            </p:nvSpPr>
            <p:spPr bwMode="auto">
              <a:xfrm>
                <a:off x="1143" y="2647"/>
                <a:ext cx="37" cy="30"/>
              </a:xfrm>
              <a:custGeom>
                <a:avLst/>
                <a:gdLst>
                  <a:gd name="T0" fmla="*/ 181 w 181"/>
                  <a:gd name="T1" fmla="*/ 73 h 185"/>
                  <a:gd name="T2" fmla="*/ 181 w 181"/>
                  <a:gd name="T3" fmla="*/ 65 h 185"/>
                  <a:gd name="T4" fmla="*/ 180 w 181"/>
                  <a:gd name="T5" fmla="*/ 58 h 185"/>
                  <a:gd name="T6" fmla="*/ 178 w 181"/>
                  <a:gd name="T7" fmla="*/ 50 h 185"/>
                  <a:gd name="T8" fmla="*/ 176 w 181"/>
                  <a:gd name="T9" fmla="*/ 44 h 185"/>
                  <a:gd name="T10" fmla="*/ 171 w 181"/>
                  <a:gd name="T11" fmla="*/ 38 h 185"/>
                  <a:gd name="T12" fmla="*/ 167 w 181"/>
                  <a:gd name="T13" fmla="*/ 34 h 185"/>
                  <a:gd name="T14" fmla="*/ 163 w 181"/>
                  <a:gd name="T15" fmla="*/ 29 h 185"/>
                  <a:gd name="T16" fmla="*/ 163 w 181"/>
                  <a:gd name="T17" fmla="*/ 31 h 185"/>
                  <a:gd name="T18" fmla="*/ 167 w 181"/>
                  <a:gd name="T19" fmla="*/ 43 h 185"/>
                  <a:gd name="T20" fmla="*/ 170 w 181"/>
                  <a:gd name="T21" fmla="*/ 56 h 185"/>
                  <a:gd name="T22" fmla="*/ 172 w 181"/>
                  <a:gd name="T23" fmla="*/ 70 h 185"/>
                  <a:gd name="T24" fmla="*/ 172 w 181"/>
                  <a:gd name="T25" fmla="*/ 86 h 185"/>
                  <a:gd name="T26" fmla="*/ 168 w 181"/>
                  <a:gd name="T27" fmla="*/ 106 h 185"/>
                  <a:gd name="T28" fmla="*/ 162 w 181"/>
                  <a:gd name="T29" fmla="*/ 124 h 185"/>
                  <a:gd name="T30" fmla="*/ 154 w 181"/>
                  <a:gd name="T31" fmla="*/ 139 h 185"/>
                  <a:gd name="T32" fmla="*/ 143 w 181"/>
                  <a:gd name="T33" fmla="*/ 151 h 185"/>
                  <a:gd name="T34" fmla="*/ 130 w 181"/>
                  <a:gd name="T35" fmla="*/ 162 h 185"/>
                  <a:gd name="T36" fmla="*/ 115 w 181"/>
                  <a:gd name="T37" fmla="*/ 169 h 185"/>
                  <a:gd name="T38" fmla="*/ 99 w 181"/>
                  <a:gd name="T39" fmla="*/ 174 h 185"/>
                  <a:gd name="T40" fmla="*/ 83 w 181"/>
                  <a:gd name="T41" fmla="*/ 174 h 185"/>
                  <a:gd name="T42" fmla="*/ 67 w 181"/>
                  <a:gd name="T43" fmla="*/ 169 h 185"/>
                  <a:gd name="T44" fmla="*/ 52 w 181"/>
                  <a:gd name="T45" fmla="*/ 162 h 185"/>
                  <a:gd name="T46" fmla="*/ 39 w 181"/>
                  <a:gd name="T47" fmla="*/ 151 h 185"/>
                  <a:gd name="T48" fmla="*/ 28 w 181"/>
                  <a:gd name="T49" fmla="*/ 139 h 185"/>
                  <a:gd name="T50" fmla="*/ 19 w 181"/>
                  <a:gd name="T51" fmla="*/ 124 h 185"/>
                  <a:gd name="T52" fmla="*/ 13 w 181"/>
                  <a:gd name="T53" fmla="*/ 106 h 185"/>
                  <a:gd name="T54" fmla="*/ 10 w 181"/>
                  <a:gd name="T55" fmla="*/ 86 h 185"/>
                  <a:gd name="T56" fmla="*/ 10 w 181"/>
                  <a:gd name="T57" fmla="*/ 65 h 185"/>
                  <a:gd name="T58" fmla="*/ 14 w 181"/>
                  <a:gd name="T59" fmla="*/ 43 h 185"/>
                  <a:gd name="T60" fmla="*/ 22 w 181"/>
                  <a:gd name="T61" fmla="*/ 24 h 185"/>
                  <a:gd name="T62" fmla="*/ 33 w 181"/>
                  <a:gd name="T63" fmla="*/ 7 h 185"/>
                  <a:gd name="T64" fmla="*/ 37 w 181"/>
                  <a:gd name="T65" fmla="*/ 1 h 185"/>
                  <a:gd name="T66" fmla="*/ 32 w 181"/>
                  <a:gd name="T67" fmla="*/ 4 h 185"/>
                  <a:gd name="T68" fmla="*/ 26 w 181"/>
                  <a:gd name="T69" fmla="*/ 7 h 185"/>
                  <a:gd name="T70" fmla="*/ 21 w 181"/>
                  <a:gd name="T71" fmla="*/ 11 h 185"/>
                  <a:gd name="T72" fmla="*/ 14 w 181"/>
                  <a:gd name="T73" fmla="*/ 19 h 185"/>
                  <a:gd name="T74" fmla="*/ 7 w 181"/>
                  <a:gd name="T75" fmla="*/ 34 h 185"/>
                  <a:gd name="T76" fmla="*/ 3 w 181"/>
                  <a:gd name="T77" fmla="*/ 50 h 185"/>
                  <a:gd name="T78" fmla="*/ 0 w 181"/>
                  <a:gd name="T79" fmla="*/ 67 h 185"/>
                  <a:gd name="T80" fmla="*/ 1 w 181"/>
                  <a:gd name="T81" fmla="*/ 88 h 185"/>
                  <a:gd name="T82" fmla="*/ 4 w 181"/>
                  <a:gd name="T83" fmla="*/ 109 h 185"/>
                  <a:gd name="T84" fmla="*/ 11 w 181"/>
                  <a:gd name="T85" fmla="*/ 128 h 185"/>
                  <a:gd name="T86" fmla="*/ 21 w 181"/>
                  <a:gd name="T87" fmla="*/ 145 h 185"/>
                  <a:gd name="T88" fmla="*/ 33 w 181"/>
                  <a:gd name="T89" fmla="*/ 159 h 185"/>
                  <a:gd name="T90" fmla="*/ 47 w 181"/>
                  <a:gd name="T91" fmla="*/ 171 h 185"/>
                  <a:gd name="T92" fmla="*/ 64 w 181"/>
                  <a:gd name="T93" fmla="*/ 180 h 185"/>
                  <a:gd name="T94" fmla="*/ 82 w 181"/>
                  <a:gd name="T95" fmla="*/ 185 h 185"/>
                  <a:gd name="T96" fmla="*/ 100 w 181"/>
                  <a:gd name="T97" fmla="*/ 185 h 185"/>
                  <a:gd name="T98" fmla="*/ 118 w 181"/>
                  <a:gd name="T99" fmla="*/ 180 h 185"/>
                  <a:gd name="T100" fmla="*/ 134 w 181"/>
                  <a:gd name="T101" fmla="*/ 171 h 185"/>
                  <a:gd name="T102" fmla="*/ 148 w 181"/>
                  <a:gd name="T103" fmla="*/ 159 h 185"/>
                  <a:gd name="T104" fmla="*/ 160 w 181"/>
                  <a:gd name="T105" fmla="*/ 145 h 185"/>
                  <a:gd name="T106" fmla="*/ 170 w 181"/>
                  <a:gd name="T107" fmla="*/ 128 h 185"/>
                  <a:gd name="T108" fmla="*/ 177 w 181"/>
                  <a:gd name="T109" fmla="*/ 109 h 185"/>
                  <a:gd name="T110" fmla="*/ 181 w 181"/>
                  <a:gd name="T111" fmla="*/ 88 h 185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w 181"/>
                  <a:gd name="T169" fmla="*/ 0 h 185"/>
                  <a:gd name="T170" fmla="*/ 181 w 181"/>
                  <a:gd name="T171" fmla="*/ 185 h 185"/>
                </a:gdLst>
                <a:ahLst/>
                <a:cxnLst>
                  <a:cxn ang="T112">
                    <a:pos x="T0" y="T1"/>
                  </a:cxn>
                  <a:cxn ang="T113">
                    <a:pos x="T2" y="T3"/>
                  </a:cxn>
                  <a:cxn ang="T114">
                    <a:pos x="T4" y="T5"/>
                  </a:cxn>
                  <a:cxn ang="T115">
                    <a:pos x="T6" y="T7"/>
                  </a:cxn>
                  <a:cxn ang="T116">
                    <a:pos x="T8" y="T9"/>
                  </a:cxn>
                  <a:cxn ang="T117">
                    <a:pos x="T10" y="T11"/>
                  </a:cxn>
                  <a:cxn ang="T118">
                    <a:pos x="T12" y="T13"/>
                  </a:cxn>
                  <a:cxn ang="T119">
                    <a:pos x="T14" y="T15"/>
                  </a:cxn>
                  <a:cxn ang="T120">
                    <a:pos x="T16" y="T17"/>
                  </a:cxn>
                  <a:cxn ang="T121">
                    <a:pos x="T18" y="T19"/>
                  </a:cxn>
                  <a:cxn ang="T122">
                    <a:pos x="T20" y="T21"/>
                  </a:cxn>
                  <a:cxn ang="T123">
                    <a:pos x="T22" y="T23"/>
                  </a:cxn>
                  <a:cxn ang="T124">
                    <a:pos x="T24" y="T25"/>
                  </a:cxn>
                  <a:cxn ang="T125">
                    <a:pos x="T26" y="T27"/>
                  </a:cxn>
                  <a:cxn ang="T126">
                    <a:pos x="T28" y="T29"/>
                  </a:cxn>
                  <a:cxn ang="T127">
                    <a:pos x="T30" y="T31"/>
                  </a:cxn>
                  <a:cxn ang="T128">
                    <a:pos x="T32" y="T33"/>
                  </a:cxn>
                  <a:cxn ang="T129">
                    <a:pos x="T34" y="T35"/>
                  </a:cxn>
                  <a:cxn ang="T130">
                    <a:pos x="T36" y="T37"/>
                  </a:cxn>
                  <a:cxn ang="T131">
                    <a:pos x="T38" y="T39"/>
                  </a:cxn>
                  <a:cxn ang="T132">
                    <a:pos x="T40" y="T41"/>
                  </a:cxn>
                  <a:cxn ang="T133">
                    <a:pos x="T42" y="T43"/>
                  </a:cxn>
                  <a:cxn ang="T134">
                    <a:pos x="T44" y="T45"/>
                  </a:cxn>
                  <a:cxn ang="T135">
                    <a:pos x="T46" y="T47"/>
                  </a:cxn>
                  <a:cxn ang="T136">
                    <a:pos x="T48" y="T49"/>
                  </a:cxn>
                  <a:cxn ang="T137">
                    <a:pos x="T50" y="T51"/>
                  </a:cxn>
                  <a:cxn ang="T138">
                    <a:pos x="T52" y="T53"/>
                  </a:cxn>
                  <a:cxn ang="T139">
                    <a:pos x="T54" y="T55"/>
                  </a:cxn>
                  <a:cxn ang="T140">
                    <a:pos x="T56" y="T57"/>
                  </a:cxn>
                  <a:cxn ang="T141">
                    <a:pos x="T58" y="T59"/>
                  </a:cxn>
                  <a:cxn ang="T142">
                    <a:pos x="T60" y="T61"/>
                  </a:cxn>
                  <a:cxn ang="T143">
                    <a:pos x="T62" y="T63"/>
                  </a:cxn>
                  <a:cxn ang="T144">
                    <a:pos x="T64" y="T65"/>
                  </a:cxn>
                  <a:cxn ang="T145">
                    <a:pos x="T66" y="T67"/>
                  </a:cxn>
                  <a:cxn ang="T146">
                    <a:pos x="T68" y="T69"/>
                  </a:cxn>
                  <a:cxn ang="T147">
                    <a:pos x="T70" y="T71"/>
                  </a:cxn>
                  <a:cxn ang="T148">
                    <a:pos x="T72" y="T73"/>
                  </a:cxn>
                  <a:cxn ang="T149">
                    <a:pos x="T74" y="T75"/>
                  </a:cxn>
                  <a:cxn ang="T150">
                    <a:pos x="T76" y="T77"/>
                  </a:cxn>
                  <a:cxn ang="T151">
                    <a:pos x="T78" y="T79"/>
                  </a:cxn>
                  <a:cxn ang="T152">
                    <a:pos x="T80" y="T81"/>
                  </a:cxn>
                  <a:cxn ang="T153">
                    <a:pos x="T82" y="T83"/>
                  </a:cxn>
                  <a:cxn ang="T154">
                    <a:pos x="T84" y="T85"/>
                  </a:cxn>
                  <a:cxn ang="T155">
                    <a:pos x="T86" y="T87"/>
                  </a:cxn>
                  <a:cxn ang="T156">
                    <a:pos x="T88" y="T89"/>
                  </a:cxn>
                  <a:cxn ang="T157">
                    <a:pos x="T90" y="T91"/>
                  </a:cxn>
                  <a:cxn ang="T158">
                    <a:pos x="T92" y="T93"/>
                  </a:cxn>
                  <a:cxn ang="T159">
                    <a:pos x="T94" y="T95"/>
                  </a:cxn>
                  <a:cxn ang="T160">
                    <a:pos x="T96" y="T97"/>
                  </a:cxn>
                  <a:cxn ang="T161">
                    <a:pos x="T98" y="T99"/>
                  </a:cxn>
                  <a:cxn ang="T162">
                    <a:pos x="T100" y="T101"/>
                  </a:cxn>
                  <a:cxn ang="T163">
                    <a:pos x="T102" y="T103"/>
                  </a:cxn>
                  <a:cxn ang="T164">
                    <a:pos x="T104" y="T105"/>
                  </a:cxn>
                  <a:cxn ang="T165">
                    <a:pos x="T106" y="T107"/>
                  </a:cxn>
                  <a:cxn ang="T166">
                    <a:pos x="T108" y="T109"/>
                  </a:cxn>
                  <a:cxn ang="T167">
                    <a:pos x="T110" y="T111"/>
                  </a:cxn>
                </a:cxnLst>
                <a:rect l="T168" t="T169" r="T170" b="T171"/>
                <a:pathLst>
                  <a:path w="181" h="185">
                    <a:moveTo>
                      <a:pt x="181" y="77"/>
                    </a:moveTo>
                    <a:lnTo>
                      <a:pt x="181" y="73"/>
                    </a:lnTo>
                    <a:lnTo>
                      <a:pt x="181" y="70"/>
                    </a:lnTo>
                    <a:lnTo>
                      <a:pt x="181" y="65"/>
                    </a:lnTo>
                    <a:lnTo>
                      <a:pt x="180" y="61"/>
                    </a:lnTo>
                    <a:lnTo>
                      <a:pt x="180" y="58"/>
                    </a:lnTo>
                    <a:lnTo>
                      <a:pt x="179" y="54"/>
                    </a:lnTo>
                    <a:lnTo>
                      <a:pt x="178" y="50"/>
                    </a:lnTo>
                    <a:lnTo>
                      <a:pt x="178" y="47"/>
                    </a:lnTo>
                    <a:lnTo>
                      <a:pt x="176" y="44"/>
                    </a:lnTo>
                    <a:lnTo>
                      <a:pt x="174" y="41"/>
                    </a:lnTo>
                    <a:lnTo>
                      <a:pt x="171" y="38"/>
                    </a:lnTo>
                    <a:lnTo>
                      <a:pt x="169" y="36"/>
                    </a:lnTo>
                    <a:lnTo>
                      <a:pt x="167" y="34"/>
                    </a:lnTo>
                    <a:lnTo>
                      <a:pt x="165" y="31"/>
                    </a:lnTo>
                    <a:lnTo>
                      <a:pt x="163" y="29"/>
                    </a:lnTo>
                    <a:lnTo>
                      <a:pt x="160" y="26"/>
                    </a:lnTo>
                    <a:lnTo>
                      <a:pt x="163" y="31"/>
                    </a:lnTo>
                    <a:lnTo>
                      <a:pt x="165" y="37"/>
                    </a:lnTo>
                    <a:lnTo>
                      <a:pt x="167" y="43"/>
                    </a:lnTo>
                    <a:lnTo>
                      <a:pt x="169" y="50"/>
                    </a:lnTo>
                    <a:lnTo>
                      <a:pt x="170" y="56"/>
                    </a:lnTo>
                    <a:lnTo>
                      <a:pt x="171" y="64"/>
                    </a:lnTo>
                    <a:lnTo>
                      <a:pt x="172" y="70"/>
                    </a:lnTo>
                    <a:lnTo>
                      <a:pt x="172" y="77"/>
                    </a:lnTo>
                    <a:lnTo>
                      <a:pt x="172" y="86"/>
                    </a:lnTo>
                    <a:lnTo>
                      <a:pt x="170" y="96"/>
                    </a:lnTo>
                    <a:lnTo>
                      <a:pt x="168" y="106"/>
                    </a:lnTo>
                    <a:lnTo>
                      <a:pt x="166" y="114"/>
                    </a:lnTo>
                    <a:lnTo>
                      <a:pt x="162" y="124"/>
                    </a:lnTo>
                    <a:lnTo>
                      <a:pt x="158" y="131"/>
                    </a:lnTo>
                    <a:lnTo>
                      <a:pt x="154" y="139"/>
                    </a:lnTo>
                    <a:lnTo>
                      <a:pt x="148" y="145"/>
                    </a:lnTo>
                    <a:lnTo>
                      <a:pt x="143" y="151"/>
                    </a:lnTo>
                    <a:lnTo>
                      <a:pt x="136" y="157"/>
                    </a:lnTo>
                    <a:lnTo>
                      <a:pt x="130" y="162"/>
                    </a:lnTo>
                    <a:lnTo>
                      <a:pt x="123" y="167"/>
                    </a:lnTo>
                    <a:lnTo>
                      <a:pt x="115" y="169"/>
                    </a:lnTo>
                    <a:lnTo>
                      <a:pt x="107" y="171"/>
                    </a:lnTo>
                    <a:lnTo>
                      <a:pt x="99" y="174"/>
                    </a:lnTo>
                    <a:lnTo>
                      <a:pt x="91" y="174"/>
                    </a:lnTo>
                    <a:lnTo>
                      <a:pt x="83" y="174"/>
                    </a:lnTo>
                    <a:lnTo>
                      <a:pt x="75" y="171"/>
                    </a:lnTo>
                    <a:lnTo>
                      <a:pt x="67" y="169"/>
                    </a:lnTo>
                    <a:lnTo>
                      <a:pt x="59" y="167"/>
                    </a:lnTo>
                    <a:lnTo>
                      <a:pt x="52" y="162"/>
                    </a:lnTo>
                    <a:lnTo>
                      <a:pt x="45" y="157"/>
                    </a:lnTo>
                    <a:lnTo>
                      <a:pt x="39" y="151"/>
                    </a:lnTo>
                    <a:lnTo>
                      <a:pt x="33" y="145"/>
                    </a:lnTo>
                    <a:lnTo>
                      <a:pt x="28" y="139"/>
                    </a:lnTo>
                    <a:lnTo>
                      <a:pt x="23" y="131"/>
                    </a:lnTo>
                    <a:lnTo>
                      <a:pt x="19" y="124"/>
                    </a:lnTo>
                    <a:lnTo>
                      <a:pt x="16" y="114"/>
                    </a:lnTo>
                    <a:lnTo>
                      <a:pt x="13" y="106"/>
                    </a:lnTo>
                    <a:lnTo>
                      <a:pt x="11" y="96"/>
                    </a:lnTo>
                    <a:lnTo>
                      <a:pt x="10" y="86"/>
                    </a:lnTo>
                    <a:lnTo>
                      <a:pt x="9" y="77"/>
                    </a:lnTo>
                    <a:lnTo>
                      <a:pt x="10" y="65"/>
                    </a:lnTo>
                    <a:lnTo>
                      <a:pt x="11" y="54"/>
                    </a:lnTo>
                    <a:lnTo>
                      <a:pt x="14" y="43"/>
                    </a:lnTo>
                    <a:lnTo>
                      <a:pt x="18" y="34"/>
                    </a:lnTo>
                    <a:lnTo>
                      <a:pt x="22" y="24"/>
                    </a:lnTo>
                    <a:lnTo>
                      <a:pt x="27" y="16"/>
                    </a:lnTo>
                    <a:lnTo>
                      <a:pt x="33" y="7"/>
                    </a:lnTo>
                    <a:lnTo>
                      <a:pt x="40" y="0"/>
                    </a:lnTo>
                    <a:lnTo>
                      <a:pt x="37" y="1"/>
                    </a:lnTo>
                    <a:lnTo>
                      <a:pt x="35" y="2"/>
                    </a:lnTo>
                    <a:lnTo>
                      <a:pt x="32" y="4"/>
                    </a:lnTo>
                    <a:lnTo>
                      <a:pt x="29" y="6"/>
                    </a:lnTo>
                    <a:lnTo>
                      <a:pt x="26" y="7"/>
                    </a:lnTo>
                    <a:lnTo>
                      <a:pt x="23" y="8"/>
                    </a:lnTo>
                    <a:lnTo>
                      <a:pt x="21" y="11"/>
                    </a:lnTo>
                    <a:lnTo>
                      <a:pt x="18" y="12"/>
                    </a:lnTo>
                    <a:lnTo>
                      <a:pt x="14" y="19"/>
                    </a:lnTo>
                    <a:lnTo>
                      <a:pt x="11" y="26"/>
                    </a:lnTo>
                    <a:lnTo>
                      <a:pt x="7" y="34"/>
                    </a:lnTo>
                    <a:lnTo>
                      <a:pt x="5" y="42"/>
                    </a:lnTo>
                    <a:lnTo>
                      <a:pt x="3" y="50"/>
                    </a:lnTo>
                    <a:lnTo>
                      <a:pt x="1" y="59"/>
                    </a:lnTo>
                    <a:lnTo>
                      <a:pt x="0" y="67"/>
                    </a:lnTo>
                    <a:lnTo>
                      <a:pt x="0" y="77"/>
                    </a:lnTo>
                    <a:lnTo>
                      <a:pt x="1" y="88"/>
                    </a:lnTo>
                    <a:lnTo>
                      <a:pt x="2" y="98"/>
                    </a:lnTo>
                    <a:lnTo>
                      <a:pt x="4" y="109"/>
                    </a:lnTo>
                    <a:lnTo>
                      <a:pt x="7" y="119"/>
                    </a:lnTo>
                    <a:lnTo>
                      <a:pt x="11" y="128"/>
                    </a:lnTo>
                    <a:lnTo>
                      <a:pt x="16" y="137"/>
                    </a:lnTo>
                    <a:lnTo>
                      <a:pt x="21" y="145"/>
                    </a:lnTo>
                    <a:lnTo>
                      <a:pt x="27" y="154"/>
                    </a:lnTo>
                    <a:lnTo>
                      <a:pt x="33" y="159"/>
                    </a:lnTo>
                    <a:lnTo>
                      <a:pt x="40" y="167"/>
                    </a:lnTo>
                    <a:lnTo>
                      <a:pt x="47" y="171"/>
                    </a:lnTo>
                    <a:lnTo>
                      <a:pt x="55" y="176"/>
                    </a:lnTo>
                    <a:lnTo>
                      <a:pt x="64" y="180"/>
                    </a:lnTo>
                    <a:lnTo>
                      <a:pt x="73" y="182"/>
                    </a:lnTo>
                    <a:lnTo>
                      <a:pt x="82" y="185"/>
                    </a:lnTo>
                    <a:lnTo>
                      <a:pt x="91" y="185"/>
                    </a:lnTo>
                    <a:lnTo>
                      <a:pt x="100" y="185"/>
                    </a:lnTo>
                    <a:lnTo>
                      <a:pt x="109" y="182"/>
                    </a:lnTo>
                    <a:lnTo>
                      <a:pt x="118" y="180"/>
                    </a:lnTo>
                    <a:lnTo>
                      <a:pt x="126" y="176"/>
                    </a:lnTo>
                    <a:lnTo>
                      <a:pt x="134" y="171"/>
                    </a:lnTo>
                    <a:lnTo>
                      <a:pt x="141" y="167"/>
                    </a:lnTo>
                    <a:lnTo>
                      <a:pt x="148" y="159"/>
                    </a:lnTo>
                    <a:lnTo>
                      <a:pt x="155" y="154"/>
                    </a:lnTo>
                    <a:lnTo>
                      <a:pt x="160" y="145"/>
                    </a:lnTo>
                    <a:lnTo>
                      <a:pt x="166" y="137"/>
                    </a:lnTo>
                    <a:lnTo>
                      <a:pt x="170" y="128"/>
                    </a:lnTo>
                    <a:lnTo>
                      <a:pt x="174" y="119"/>
                    </a:lnTo>
                    <a:lnTo>
                      <a:pt x="177" y="109"/>
                    </a:lnTo>
                    <a:lnTo>
                      <a:pt x="179" y="98"/>
                    </a:lnTo>
                    <a:lnTo>
                      <a:pt x="181" y="88"/>
                    </a:lnTo>
                    <a:lnTo>
                      <a:pt x="181" y="77"/>
                    </a:lnTo>
                    <a:close/>
                  </a:path>
                </a:pathLst>
              </a:custGeom>
              <a:solidFill>
                <a:srgbClr val="F7CFA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87" name="Freeform 230"/>
              <p:cNvSpPr>
                <a:spLocks/>
              </p:cNvSpPr>
              <p:nvPr/>
            </p:nvSpPr>
            <p:spPr bwMode="auto">
              <a:xfrm>
                <a:off x="1144" y="2646"/>
                <a:ext cx="35" cy="30"/>
              </a:xfrm>
              <a:custGeom>
                <a:avLst/>
                <a:gdLst>
                  <a:gd name="T0" fmla="*/ 171 w 172"/>
                  <a:gd name="T1" fmla="*/ 77 h 184"/>
                  <a:gd name="T2" fmla="*/ 171 w 172"/>
                  <a:gd name="T3" fmla="*/ 66 h 184"/>
                  <a:gd name="T4" fmla="*/ 169 w 172"/>
                  <a:gd name="T5" fmla="*/ 55 h 184"/>
                  <a:gd name="T6" fmla="*/ 166 w 172"/>
                  <a:gd name="T7" fmla="*/ 46 h 184"/>
                  <a:gd name="T8" fmla="*/ 162 w 172"/>
                  <a:gd name="T9" fmla="*/ 39 h 184"/>
                  <a:gd name="T10" fmla="*/ 157 w 172"/>
                  <a:gd name="T11" fmla="*/ 33 h 184"/>
                  <a:gd name="T12" fmla="*/ 152 w 172"/>
                  <a:gd name="T13" fmla="*/ 28 h 184"/>
                  <a:gd name="T14" fmla="*/ 146 w 172"/>
                  <a:gd name="T15" fmla="*/ 23 h 184"/>
                  <a:gd name="T16" fmla="*/ 147 w 172"/>
                  <a:gd name="T17" fmla="*/ 27 h 184"/>
                  <a:gd name="T18" fmla="*/ 155 w 172"/>
                  <a:gd name="T19" fmla="*/ 41 h 184"/>
                  <a:gd name="T20" fmla="*/ 160 w 172"/>
                  <a:gd name="T21" fmla="*/ 57 h 184"/>
                  <a:gd name="T22" fmla="*/ 162 w 172"/>
                  <a:gd name="T23" fmla="*/ 73 h 184"/>
                  <a:gd name="T24" fmla="*/ 162 w 172"/>
                  <a:gd name="T25" fmla="*/ 91 h 184"/>
                  <a:gd name="T26" fmla="*/ 159 w 172"/>
                  <a:gd name="T27" fmla="*/ 109 h 184"/>
                  <a:gd name="T28" fmla="*/ 153 w 172"/>
                  <a:gd name="T29" fmla="*/ 125 h 184"/>
                  <a:gd name="T30" fmla="*/ 145 w 172"/>
                  <a:gd name="T31" fmla="*/ 141 h 184"/>
                  <a:gd name="T32" fmla="*/ 135 w 172"/>
                  <a:gd name="T33" fmla="*/ 153 h 184"/>
                  <a:gd name="T34" fmla="*/ 123 w 172"/>
                  <a:gd name="T35" fmla="*/ 162 h 184"/>
                  <a:gd name="T36" fmla="*/ 109 w 172"/>
                  <a:gd name="T37" fmla="*/ 169 h 184"/>
                  <a:gd name="T38" fmla="*/ 94 w 172"/>
                  <a:gd name="T39" fmla="*/ 173 h 184"/>
                  <a:gd name="T40" fmla="*/ 78 w 172"/>
                  <a:gd name="T41" fmla="*/ 173 h 184"/>
                  <a:gd name="T42" fmla="*/ 63 w 172"/>
                  <a:gd name="T43" fmla="*/ 169 h 184"/>
                  <a:gd name="T44" fmla="*/ 49 w 172"/>
                  <a:gd name="T45" fmla="*/ 162 h 184"/>
                  <a:gd name="T46" fmla="*/ 36 w 172"/>
                  <a:gd name="T47" fmla="*/ 153 h 184"/>
                  <a:gd name="T48" fmla="*/ 26 w 172"/>
                  <a:gd name="T49" fmla="*/ 141 h 184"/>
                  <a:gd name="T50" fmla="*/ 18 w 172"/>
                  <a:gd name="T51" fmla="*/ 125 h 184"/>
                  <a:gd name="T52" fmla="*/ 12 w 172"/>
                  <a:gd name="T53" fmla="*/ 109 h 184"/>
                  <a:gd name="T54" fmla="*/ 9 w 172"/>
                  <a:gd name="T55" fmla="*/ 91 h 184"/>
                  <a:gd name="T56" fmla="*/ 9 w 172"/>
                  <a:gd name="T57" fmla="*/ 69 h 184"/>
                  <a:gd name="T58" fmla="*/ 15 w 172"/>
                  <a:gd name="T59" fmla="*/ 45 h 184"/>
                  <a:gd name="T60" fmla="*/ 26 w 172"/>
                  <a:gd name="T61" fmla="*/ 24 h 184"/>
                  <a:gd name="T62" fmla="*/ 41 w 172"/>
                  <a:gd name="T63" fmla="*/ 7 h 184"/>
                  <a:gd name="T64" fmla="*/ 46 w 172"/>
                  <a:gd name="T65" fmla="*/ 2 h 184"/>
                  <a:gd name="T66" fmla="*/ 39 w 172"/>
                  <a:gd name="T67" fmla="*/ 4 h 184"/>
                  <a:gd name="T68" fmla="*/ 33 w 172"/>
                  <a:gd name="T69" fmla="*/ 6 h 184"/>
                  <a:gd name="T70" fmla="*/ 27 w 172"/>
                  <a:gd name="T71" fmla="*/ 10 h 184"/>
                  <a:gd name="T72" fmla="*/ 18 w 172"/>
                  <a:gd name="T73" fmla="*/ 18 h 184"/>
                  <a:gd name="T74" fmla="*/ 9 w 172"/>
                  <a:gd name="T75" fmla="*/ 34 h 184"/>
                  <a:gd name="T76" fmla="*/ 3 w 172"/>
                  <a:gd name="T77" fmla="*/ 52 h 184"/>
                  <a:gd name="T78" fmla="*/ 0 w 172"/>
                  <a:gd name="T79" fmla="*/ 71 h 184"/>
                  <a:gd name="T80" fmla="*/ 0 w 172"/>
                  <a:gd name="T81" fmla="*/ 93 h 184"/>
                  <a:gd name="T82" fmla="*/ 3 w 172"/>
                  <a:gd name="T83" fmla="*/ 112 h 184"/>
                  <a:gd name="T84" fmla="*/ 10 w 172"/>
                  <a:gd name="T85" fmla="*/ 131 h 184"/>
                  <a:gd name="T86" fmla="*/ 19 w 172"/>
                  <a:gd name="T87" fmla="*/ 147 h 184"/>
                  <a:gd name="T88" fmla="*/ 31 w 172"/>
                  <a:gd name="T89" fmla="*/ 161 h 184"/>
                  <a:gd name="T90" fmla="*/ 44 w 172"/>
                  <a:gd name="T91" fmla="*/ 172 h 184"/>
                  <a:gd name="T92" fmla="*/ 61 w 172"/>
                  <a:gd name="T93" fmla="*/ 180 h 184"/>
                  <a:gd name="T94" fmla="*/ 77 w 172"/>
                  <a:gd name="T95" fmla="*/ 184 h 184"/>
                  <a:gd name="T96" fmla="*/ 95 w 172"/>
                  <a:gd name="T97" fmla="*/ 184 h 184"/>
                  <a:gd name="T98" fmla="*/ 111 w 172"/>
                  <a:gd name="T99" fmla="*/ 180 h 184"/>
                  <a:gd name="T100" fmla="*/ 127 w 172"/>
                  <a:gd name="T101" fmla="*/ 172 h 184"/>
                  <a:gd name="T102" fmla="*/ 140 w 172"/>
                  <a:gd name="T103" fmla="*/ 161 h 184"/>
                  <a:gd name="T104" fmla="*/ 152 w 172"/>
                  <a:gd name="T105" fmla="*/ 147 h 184"/>
                  <a:gd name="T106" fmla="*/ 161 w 172"/>
                  <a:gd name="T107" fmla="*/ 131 h 184"/>
                  <a:gd name="T108" fmla="*/ 168 w 172"/>
                  <a:gd name="T109" fmla="*/ 112 h 184"/>
                  <a:gd name="T110" fmla="*/ 171 w 172"/>
                  <a:gd name="T111" fmla="*/ 93 h 184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w 172"/>
                  <a:gd name="T169" fmla="*/ 0 h 184"/>
                  <a:gd name="T170" fmla="*/ 172 w 172"/>
                  <a:gd name="T171" fmla="*/ 184 h 184"/>
                </a:gdLst>
                <a:ahLst/>
                <a:cxnLst>
                  <a:cxn ang="T112">
                    <a:pos x="T0" y="T1"/>
                  </a:cxn>
                  <a:cxn ang="T113">
                    <a:pos x="T2" y="T3"/>
                  </a:cxn>
                  <a:cxn ang="T114">
                    <a:pos x="T4" y="T5"/>
                  </a:cxn>
                  <a:cxn ang="T115">
                    <a:pos x="T6" y="T7"/>
                  </a:cxn>
                  <a:cxn ang="T116">
                    <a:pos x="T8" y="T9"/>
                  </a:cxn>
                  <a:cxn ang="T117">
                    <a:pos x="T10" y="T11"/>
                  </a:cxn>
                  <a:cxn ang="T118">
                    <a:pos x="T12" y="T13"/>
                  </a:cxn>
                  <a:cxn ang="T119">
                    <a:pos x="T14" y="T15"/>
                  </a:cxn>
                  <a:cxn ang="T120">
                    <a:pos x="T16" y="T17"/>
                  </a:cxn>
                  <a:cxn ang="T121">
                    <a:pos x="T18" y="T19"/>
                  </a:cxn>
                  <a:cxn ang="T122">
                    <a:pos x="T20" y="T21"/>
                  </a:cxn>
                  <a:cxn ang="T123">
                    <a:pos x="T22" y="T23"/>
                  </a:cxn>
                  <a:cxn ang="T124">
                    <a:pos x="T24" y="T25"/>
                  </a:cxn>
                  <a:cxn ang="T125">
                    <a:pos x="T26" y="T27"/>
                  </a:cxn>
                  <a:cxn ang="T126">
                    <a:pos x="T28" y="T29"/>
                  </a:cxn>
                  <a:cxn ang="T127">
                    <a:pos x="T30" y="T31"/>
                  </a:cxn>
                  <a:cxn ang="T128">
                    <a:pos x="T32" y="T33"/>
                  </a:cxn>
                  <a:cxn ang="T129">
                    <a:pos x="T34" y="T35"/>
                  </a:cxn>
                  <a:cxn ang="T130">
                    <a:pos x="T36" y="T37"/>
                  </a:cxn>
                  <a:cxn ang="T131">
                    <a:pos x="T38" y="T39"/>
                  </a:cxn>
                  <a:cxn ang="T132">
                    <a:pos x="T40" y="T41"/>
                  </a:cxn>
                  <a:cxn ang="T133">
                    <a:pos x="T42" y="T43"/>
                  </a:cxn>
                  <a:cxn ang="T134">
                    <a:pos x="T44" y="T45"/>
                  </a:cxn>
                  <a:cxn ang="T135">
                    <a:pos x="T46" y="T47"/>
                  </a:cxn>
                  <a:cxn ang="T136">
                    <a:pos x="T48" y="T49"/>
                  </a:cxn>
                  <a:cxn ang="T137">
                    <a:pos x="T50" y="T51"/>
                  </a:cxn>
                  <a:cxn ang="T138">
                    <a:pos x="T52" y="T53"/>
                  </a:cxn>
                  <a:cxn ang="T139">
                    <a:pos x="T54" y="T55"/>
                  </a:cxn>
                  <a:cxn ang="T140">
                    <a:pos x="T56" y="T57"/>
                  </a:cxn>
                  <a:cxn ang="T141">
                    <a:pos x="T58" y="T59"/>
                  </a:cxn>
                  <a:cxn ang="T142">
                    <a:pos x="T60" y="T61"/>
                  </a:cxn>
                  <a:cxn ang="T143">
                    <a:pos x="T62" y="T63"/>
                  </a:cxn>
                  <a:cxn ang="T144">
                    <a:pos x="T64" y="T65"/>
                  </a:cxn>
                  <a:cxn ang="T145">
                    <a:pos x="T66" y="T67"/>
                  </a:cxn>
                  <a:cxn ang="T146">
                    <a:pos x="T68" y="T69"/>
                  </a:cxn>
                  <a:cxn ang="T147">
                    <a:pos x="T70" y="T71"/>
                  </a:cxn>
                  <a:cxn ang="T148">
                    <a:pos x="T72" y="T73"/>
                  </a:cxn>
                  <a:cxn ang="T149">
                    <a:pos x="T74" y="T75"/>
                  </a:cxn>
                  <a:cxn ang="T150">
                    <a:pos x="T76" y="T77"/>
                  </a:cxn>
                  <a:cxn ang="T151">
                    <a:pos x="T78" y="T79"/>
                  </a:cxn>
                  <a:cxn ang="T152">
                    <a:pos x="T80" y="T81"/>
                  </a:cxn>
                  <a:cxn ang="T153">
                    <a:pos x="T82" y="T83"/>
                  </a:cxn>
                  <a:cxn ang="T154">
                    <a:pos x="T84" y="T85"/>
                  </a:cxn>
                  <a:cxn ang="T155">
                    <a:pos x="T86" y="T87"/>
                  </a:cxn>
                  <a:cxn ang="T156">
                    <a:pos x="T88" y="T89"/>
                  </a:cxn>
                  <a:cxn ang="T157">
                    <a:pos x="T90" y="T91"/>
                  </a:cxn>
                  <a:cxn ang="T158">
                    <a:pos x="T92" y="T93"/>
                  </a:cxn>
                  <a:cxn ang="T159">
                    <a:pos x="T94" y="T95"/>
                  </a:cxn>
                  <a:cxn ang="T160">
                    <a:pos x="T96" y="T97"/>
                  </a:cxn>
                  <a:cxn ang="T161">
                    <a:pos x="T98" y="T99"/>
                  </a:cxn>
                  <a:cxn ang="T162">
                    <a:pos x="T100" y="T101"/>
                  </a:cxn>
                  <a:cxn ang="T163">
                    <a:pos x="T102" y="T103"/>
                  </a:cxn>
                  <a:cxn ang="T164">
                    <a:pos x="T104" y="T105"/>
                  </a:cxn>
                  <a:cxn ang="T165">
                    <a:pos x="T106" y="T107"/>
                  </a:cxn>
                  <a:cxn ang="T166">
                    <a:pos x="T108" y="T109"/>
                  </a:cxn>
                  <a:cxn ang="T167">
                    <a:pos x="T110" y="T111"/>
                  </a:cxn>
                </a:cxnLst>
                <a:rect l="T168" t="T169" r="T170" b="T171"/>
                <a:pathLst>
                  <a:path w="172" h="184">
                    <a:moveTo>
                      <a:pt x="172" y="82"/>
                    </a:moveTo>
                    <a:lnTo>
                      <a:pt x="171" y="77"/>
                    </a:lnTo>
                    <a:lnTo>
                      <a:pt x="171" y="71"/>
                    </a:lnTo>
                    <a:lnTo>
                      <a:pt x="171" y="66"/>
                    </a:lnTo>
                    <a:lnTo>
                      <a:pt x="170" y="60"/>
                    </a:lnTo>
                    <a:lnTo>
                      <a:pt x="169" y="55"/>
                    </a:lnTo>
                    <a:lnTo>
                      <a:pt x="168" y="51"/>
                    </a:lnTo>
                    <a:lnTo>
                      <a:pt x="166" y="46"/>
                    </a:lnTo>
                    <a:lnTo>
                      <a:pt x="165" y="41"/>
                    </a:lnTo>
                    <a:lnTo>
                      <a:pt x="162" y="39"/>
                    </a:lnTo>
                    <a:lnTo>
                      <a:pt x="160" y="36"/>
                    </a:lnTo>
                    <a:lnTo>
                      <a:pt x="157" y="33"/>
                    </a:lnTo>
                    <a:lnTo>
                      <a:pt x="154" y="30"/>
                    </a:lnTo>
                    <a:lnTo>
                      <a:pt x="152" y="28"/>
                    </a:lnTo>
                    <a:lnTo>
                      <a:pt x="149" y="25"/>
                    </a:lnTo>
                    <a:lnTo>
                      <a:pt x="146" y="23"/>
                    </a:lnTo>
                    <a:lnTo>
                      <a:pt x="143" y="21"/>
                    </a:lnTo>
                    <a:lnTo>
                      <a:pt x="147" y="27"/>
                    </a:lnTo>
                    <a:lnTo>
                      <a:pt x="151" y="34"/>
                    </a:lnTo>
                    <a:lnTo>
                      <a:pt x="155" y="41"/>
                    </a:lnTo>
                    <a:lnTo>
                      <a:pt x="157" y="48"/>
                    </a:lnTo>
                    <a:lnTo>
                      <a:pt x="160" y="57"/>
                    </a:lnTo>
                    <a:lnTo>
                      <a:pt x="161" y="65"/>
                    </a:lnTo>
                    <a:lnTo>
                      <a:pt x="162" y="73"/>
                    </a:lnTo>
                    <a:lnTo>
                      <a:pt x="163" y="82"/>
                    </a:lnTo>
                    <a:lnTo>
                      <a:pt x="162" y="91"/>
                    </a:lnTo>
                    <a:lnTo>
                      <a:pt x="161" y="100"/>
                    </a:lnTo>
                    <a:lnTo>
                      <a:pt x="159" y="109"/>
                    </a:lnTo>
                    <a:lnTo>
                      <a:pt x="157" y="118"/>
                    </a:lnTo>
                    <a:lnTo>
                      <a:pt x="153" y="125"/>
                    </a:lnTo>
                    <a:lnTo>
                      <a:pt x="149" y="133"/>
                    </a:lnTo>
                    <a:lnTo>
                      <a:pt x="145" y="141"/>
                    </a:lnTo>
                    <a:lnTo>
                      <a:pt x="140" y="147"/>
                    </a:lnTo>
                    <a:lnTo>
                      <a:pt x="135" y="153"/>
                    </a:lnTo>
                    <a:lnTo>
                      <a:pt x="129" y="157"/>
                    </a:lnTo>
                    <a:lnTo>
                      <a:pt x="123" y="162"/>
                    </a:lnTo>
                    <a:lnTo>
                      <a:pt x="116" y="166"/>
                    </a:lnTo>
                    <a:lnTo>
                      <a:pt x="109" y="169"/>
                    </a:lnTo>
                    <a:lnTo>
                      <a:pt x="102" y="172"/>
                    </a:lnTo>
                    <a:lnTo>
                      <a:pt x="94" y="173"/>
                    </a:lnTo>
                    <a:lnTo>
                      <a:pt x="86" y="173"/>
                    </a:lnTo>
                    <a:lnTo>
                      <a:pt x="78" y="173"/>
                    </a:lnTo>
                    <a:lnTo>
                      <a:pt x="71" y="172"/>
                    </a:lnTo>
                    <a:lnTo>
                      <a:pt x="63" y="169"/>
                    </a:lnTo>
                    <a:lnTo>
                      <a:pt x="55" y="166"/>
                    </a:lnTo>
                    <a:lnTo>
                      <a:pt x="49" y="162"/>
                    </a:lnTo>
                    <a:lnTo>
                      <a:pt x="42" y="157"/>
                    </a:lnTo>
                    <a:lnTo>
                      <a:pt x="36" y="153"/>
                    </a:lnTo>
                    <a:lnTo>
                      <a:pt x="31" y="147"/>
                    </a:lnTo>
                    <a:lnTo>
                      <a:pt x="26" y="141"/>
                    </a:lnTo>
                    <a:lnTo>
                      <a:pt x="22" y="133"/>
                    </a:lnTo>
                    <a:lnTo>
                      <a:pt x="18" y="125"/>
                    </a:lnTo>
                    <a:lnTo>
                      <a:pt x="15" y="118"/>
                    </a:lnTo>
                    <a:lnTo>
                      <a:pt x="12" y="109"/>
                    </a:lnTo>
                    <a:lnTo>
                      <a:pt x="10" y="100"/>
                    </a:lnTo>
                    <a:lnTo>
                      <a:pt x="9" y="91"/>
                    </a:lnTo>
                    <a:lnTo>
                      <a:pt x="9" y="82"/>
                    </a:lnTo>
                    <a:lnTo>
                      <a:pt x="9" y="69"/>
                    </a:lnTo>
                    <a:lnTo>
                      <a:pt x="12" y="57"/>
                    </a:lnTo>
                    <a:lnTo>
                      <a:pt x="15" y="45"/>
                    </a:lnTo>
                    <a:lnTo>
                      <a:pt x="20" y="34"/>
                    </a:lnTo>
                    <a:lnTo>
                      <a:pt x="26" y="24"/>
                    </a:lnTo>
                    <a:lnTo>
                      <a:pt x="33" y="15"/>
                    </a:lnTo>
                    <a:lnTo>
                      <a:pt x="41" y="7"/>
                    </a:lnTo>
                    <a:lnTo>
                      <a:pt x="49" y="0"/>
                    </a:lnTo>
                    <a:lnTo>
                      <a:pt x="46" y="2"/>
                    </a:lnTo>
                    <a:lnTo>
                      <a:pt x="43" y="3"/>
                    </a:lnTo>
                    <a:lnTo>
                      <a:pt x="39" y="4"/>
                    </a:lnTo>
                    <a:lnTo>
                      <a:pt x="36" y="5"/>
                    </a:lnTo>
                    <a:lnTo>
                      <a:pt x="33" y="6"/>
                    </a:lnTo>
                    <a:lnTo>
                      <a:pt x="30" y="7"/>
                    </a:lnTo>
                    <a:lnTo>
                      <a:pt x="27" y="10"/>
                    </a:lnTo>
                    <a:lnTo>
                      <a:pt x="23" y="11"/>
                    </a:lnTo>
                    <a:lnTo>
                      <a:pt x="18" y="18"/>
                    </a:lnTo>
                    <a:lnTo>
                      <a:pt x="13" y="25"/>
                    </a:lnTo>
                    <a:lnTo>
                      <a:pt x="9" y="34"/>
                    </a:lnTo>
                    <a:lnTo>
                      <a:pt x="6" y="43"/>
                    </a:lnTo>
                    <a:lnTo>
                      <a:pt x="3" y="52"/>
                    </a:lnTo>
                    <a:lnTo>
                      <a:pt x="1" y="61"/>
                    </a:lnTo>
                    <a:lnTo>
                      <a:pt x="0" y="71"/>
                    </a:lnTo>
                    <a:lnTo>
                      <a:pt x="0" y="82"/>
                    </a:lnTo>
                    <a:lnTo>
                      <a:pt x="0" y="93"/>
                    </a:lnTo>
                    <a:lnTo>
                      <a:pt x="1" y="102"/>
                    </a:lnTo>
                    <a:lnTo>
                      <a:pt x="3" y="112"/>
                    </a:lnTo>
                    <a:lnTo>
                      <a:pt x="6" y="121"/>
                    </a:lnTo>
                    <a:lnTo>
                      <a:pt x="10" y="131"/>
                    </a:lnTo>
                    <a:lnTo>
                      <a:pt x="14" y="139"/>
                    </a:lnTo>
                    <a:lnTo>
                      <a:pt x="19" y="147"/>
                    </a:lnTo>
                    <a:lnTo>
                      <a:pt x="25" y="154"/>
                    </a:lnTo>
                    <a:lnTo>
                      <a:pt x="31" y="161"/>
                    </a:lnTo>
                    <a:lnTo>
                      <a:pt x="37" y="167"/>
                    </a:lnTo>
                    <a:lnTo>
                      <a:pt x="44" y="172"/>
                    </a:lnTo>
                    <a:lnTo>
                      <a:pt x="52" y="176"/>
                    </a:lnTo>
                    <a:lnTo>
                      <a:pt x="61" y="180"/>
                    </a:lnTo>
                    <a:lnTo>
                      <a:pt x="69" y="182"/>
                    </a:lnTo>
                    <a:lnTo>
                      <a:pt x="77" y="184"/>
                    </a:lnTo>
                    <a:lnTo>
                      <a:pt x="86" y="184"/>
                    </a:lnTo>
                    <a:lnTo>
                      <a:pt x="95" y="184"/>
                    </a:lnTo>
                    <a:lnTo>
                      <a:pt x="103" y="182"/>
                    </a:lnTo>
                    <a:lnTo>
                      <a:pt x="111" y="180"/>
                    </a:lnTo>
                    <a:lnTo>
                      <a:pt x="119" y="176"/>
                    </a:lnTo>
                    <a:lnTo>
                      <a:pt x="127" y="172"/>
                    </a:lnTo>
                    <a:lnTo>
                      <a:pt x="134" y="167"/>
                    </a:lnTo>
                    <a:lnTo>
                      <a:pt x="140" y="161"/>
                    </a:lnTo>
                    <a:lnTo>
                      <a:pt x="147" y="154"/>
                    </a:lnTo>
                    <a:lnTo>
                      <a:pt x="152" y="147"/>
                    </a:lnTo>
                    <a:lnTo>
                      <a:pt x="157" y="139"/>
                    </a:lnTo>
                    <a:lnTo>
                      <a:pt x="161" y="131"/>
                    </a:lnTo>
                    <a:lnTo>
                      <a:pt x="165" y="121"/>
                    </a:lnTo>
                    <a:lnTo>
                      <a:pt x="168" y="112"/>
                    </a:lnTo>
                    <a:lnTo>
                      <a:pt x="170" y="102"/>
                    </a:lnTo>
                    <a:lnTo>
                      <a:pt x="171" y="93"/>
                    </a:lnTo>
                    <a:lnTo>
                      <a:pt x="172" y="82"/>
                    </a:lnTo>
                    <a:close/>
                  </a:path>
                </a:pathLst>
              </a:custGeom>
              <a:solidFill>
                <a:srgbClr val="F7D2A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88" name="Freeform 231"/>
              <p:cNvSpPr>
                <a:spLocks/>
              </p:cNvSpPr>
              <p:nvPr/>
            </p:nvSpPr>
            <p:spPr bwMode="auto">
              <a:xfrm>
                <a:off x="1145" y="2645"/>
                <a:ext cx="33" cy="30"/>
              </a:xfrm>
              <a:custGeom>
                <a:avLst/>
                <a:gdLst>
                  <a:gd name="T0" fmla="*/ 163 w 163"/>
                  <a:gd name="T1" fmla="*/ 77 h 181"/>
                  <a:gd name="T2" fmla="*/ 161 w 163"/>
                  <a:gd name="T3" fmla="*/ 63 h 181"/>
                  <a:gd name="T4" fmla="*/ 158 w 163"/>
                  <a:gd name="T5" fmla="*/ 50 h 181"/>
                  <a:gd name="T6" fmla="*/ 154 w 163"/>
                  <a:gd name="T7" fmla="*/ 38 h 181"/>
                  <a:gd name="T8" fmla="*/ 149 w 163"/>
                  <a:gd name="T9" fmla="*/ 31 h 181"/>
                  <a:gd name="T10" fmla="*/ 145 w 163"/>
                  <a:gd name="T11" fmla="*/ 27 h 181"/>
                  <a:gd name="T12" fmla="*/ 141 w 163"/>
                  <a:gd name="T13" fmla="*/ 24 h 181"/>
                  <a:gd name="T14" fmla="*/ 137 w 163"/>
                  <a:gd name="T15" fmla="*/ 21 h 181"/>
                  <a:gd name="T16" fmla="*/ 133 w 163"/>
                  <a:gd name="T17" fmla="*/ 18 h 181"/>
                  <a:gd name="T18" fmla="*/ 130 w 163"/>
                  <a:gd name="T19" fmla="*/ 17 h 181"/>
                  <a:gd name="T20" fmla="*/ 127 w 163"/>
                  <a:gd name="T21" fmla="*/ 14 h 181"/>
                  <a:gd name="T22" fmla="*/ 123 w 163"/>
                  <a:gd name="T23" fmla="*/ 13 h 181"/>
                  <a:gd name="T24" fmla="*/ 129 w 163"/>
                  <a:gd name="T25" fmla="*/ 18 h 181"/>
                  <a:gd name="T26" fmla="*/ 140 w 163"/>
                  <a:gd name="T27" fmla="*/ 33 h 181"/>
                  <a:gd name="T28" fmla="*/ 149 w 163"/>
                  <a:gd name="T29" fmla="*/ 51 h 181"/>
                  <a:gd name="T30" fmla="*/ 153 w 163"/>
                  <a:gd name="T31" fmla="*/ 73 h 181"/>
                  <a:gd name="T32" fmla="*/ 154 w 163"/>
                  <a:gd name="T33" fmla="*/ 92 h 181"/>
                  <a:gd name="T34" fmla="*/ 151 w 163"/>
                  <a:gd name="T35" fmla="*/ 109 h 181"/>
                  <a:gd name="T36" fmla="*/ 145 w 163"/>
                  <a:gd name="T37" fmla="*/ 125 h 181"/>
                  <a:gd name="T38" fmla="*/ 138 w 163"/>
                  <a:gd name="T39" fmla="*/ 139 h 181"/>
                  <a:gd name="T40" fmla="*/ 128 w 163"/>
                  <a:gd name="T41" fmla="*/ 151 h 181"/>
                  <a:gd name="T42" fmla="*/ 116 w 163"/>
                  <a:gd name="T43" fmla="*/ 159 h 181"/>
                  <a:gd name="T44" fmla="*/ 103 w 163"/>
                  <a:gd name="T45" fmla="*/ 166 h 181"/>
                  <a:gd name="T46" fmla="*/ 89 w 163"/>
                  <a:gd name="T47" fmla="*/ 170 h 181"/>
                  <a:gd name="T48" fmla="*/ 75 w 163"/>
                  <a:gd name="T49" fmla="*/ 170 h 181"/>
                  <a:gd name="T50" fmla="*/ 61 w 163"/>
                  <a:gd name="T51" fmla="*/ 166 h 181"/>
                  <a:gd name="T52" fmla="*/ 47 w 163"/>
                  <a:gd name="T53" fmla="*/ 159 h 181"/>
                  <a:gd name="T54" fmla="*/ 35 w 163"/>
                  <a:gd name="T55" fmla="*/ 151 h 181"/>
                  <a:gd name="T56" fmla="*/ 26 w 163"/>
                  <a:gd name="T57" fmla="*/ 139 h 181"/>
                  <a:gd name="T58" fmla="*/ 18 w 163"/>
                  <a:gd name="T59" fmla="*/ 125 h 181"/>
                  <a:gd name="T60" fmla="*/ 12 w 163"/>
                  <a:gd name="T61" fmla="*/ 109 h 181"/>
                  <a:gd name="T62" fmla="*/ 10 w 163"/>
                  <a:gd name="T63" fmla="*/ 92 h 181"/>
                  <a:gd name="T64" fmla="*/ 9 w 163"/>
                  <a:gd name="T65" fmla="*/ 77 h 181"/>
                  <a:gd name="T66" fmla="*/ 12 w 163"/>
                  <a:gd name="T67" fmla="*/ 61 h 181"/>
                  <a:gd name="T68" fmla="*/ 18 w 163"/>
                  <a:gd name="T69" fmla="*/ 42 h 181"/>
                  <a:gd name="T70" fmla="*/ 33 w 163"/>
                  <a:gd name="T71" fmla="*/ 19 h 181"/>
                  <a:gd name="T72" fmla="*/ 48 w 163"/>
                  <a:gd name="T73" fmla="*/ 7 h 181"/>
                  <a:gd name="T74" fmla="*/ 60 w 163"/>
                  <a:gd name="T75" fmla="*/ 1 h 181"/>
                  <a:gd name="T76" fmla="*/ 62 w 163"/>
                  <a:gd name="T77" fmla="*/ 0 h 181"/>
                  <a:gd name="T78" fmla="*/ 52 w 163"/>
                  <a:gd name="T79" fmla="*/ 1 h 181"/>
                  <a:gd name="T80" fmla="*/ 44 w 163"/>
                  <a:gd name="T81" fmla="*/ 4 h 181"/>
                  <a:gd name="T82" fmla="*/ 35 w 163"/>
                  <a:gd name="T83" fmla="*/ 6 h 181"/>
                  <a:gd name="T84" fmla="*/ 24 w 163"/>
                  <a:gd name="T85" fmla="*/ 14 h 181"/>
                  <a:gd name="T86" fmla="*/ 13 w 163"/>
                  <a:gd name="T87" fmla="*/ 31 h 181"/>
                  <a:gd name="T88" fmla="*/ 5 w 163"/>
                  <a:gd name="T89" fmla="*/ 50 h 181"/>
                  <a:gd name="T90" fmla="*/ 1 w 163"/>
                  <a:gd name="T91" fmla="*/ 72 h 181"/>
                  <a:gd name="T92" fmla="*/ 1 w 163"/>
                  <a:gd name="T93" fmla="*/ 93 h 181"/>
                  <a:gd name="T94" fmla="*/ 4 w 163"/>
                  <a:gd name="T95" fmla="*/ 113 h 181"/>
                  <a:gd name="T96" fmla="*/ 10 w 163"/>
                  <a:gd name="T97" fmla="*/ 131 h 181"/>
                  <a:gd name="T98" fmla="*/ 19 w 163"/>
                  <a:gd name="T99" fmla="*/ 146 h 181"/>
                  <a:gd name="T100" fmla="*/ 30 w 163"/>
                  <a:gd name="T101" fmla="*/ 158 h 181"/>
                  <a:gd name="T102" fmla="*/ 43 w 163"/>
                  <a:gd name="T103" fmla="*/ 169 h 181"/>
                  <a:gd name="T104" fmla="*/ 58 w 163"/>
                  <a:gd name="T105" fmla="*/ 176 h 181"/>
                  <a:gd name="T106" fmla="*/ 74 w 163"/>
                  <a:gd name="T107" fmla="*/ 181 h 181"/>
                  <a:gd name="T108" fmla="*/ 90 w 163"/>
                  <a:gd name="T109" fmla="*/ 181 h 181"/>
                  <a:gd name="T110" fmla="*/ 106 w 163"/>
                  <a:gd name="T111" fmla="*/ 176 h 181"/>
                  <a:gd name="T112" fmla="*/ 121 w 163"/>
                  <a:gd name="T113" fmla="*/ 169 h 181"/>
                  <a:gd name="T114" fmla="*/ 134 w 163"/>
                  <a:gd name="T115" fmla="*/ 158 h 181"/>
                  <a:gd name="T116" fmla="*/ 145 w 163"/>
                  <a:gd name="T117" fmla="*/ 146 h 181"/>
                  <a:gd name="T118" fmla="*/ 153 w 163"/>
                  <a:gd name="T119" fmla="*/ 131 h 181"/>
                  <a:gd name="T120" fmla="*/ 159 w 163"/>
                  <a:gd name="T121" fmla="*/ 113 h 181"/>
                  <a:gd name="T122" fmla="*/ 163 w 163"/>
                  <a:gd name="T123" fmla="*/ 93 h 181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w 163"/>
                  <a:gd name="T187" fmla="*/ 0 h 181"/>
                  <a:gd name="T188" fmla="*/ 163 w 163"/>
                  <a:gd name="T189" fmla="*/ 181 h 181"/>
                </a:gdLst>
                <a:ahLst/>
                <a:cxnLst>
                  <a:cxn ang="T124">
                    <a:pos x="T0" y="T1"/>
                  </a:cxn>
                  <a:cxn ang="T125">
                    <a:pos x="T2" y="T3"/>
                  </a:cxn>
                  <a:cxn ang="T126">
                    <a:pos x="T4" y="T5"/>
                  </a:cxn>
                  <a:cxn ang="T127">
                    <a:pos x="T6" y="T7"/>
                  </a:cxn>
                  <a:cxn ang="T128">
                    <a:pos x="T8" y="T9"/>
                  </a:cxn>
                  <a:cxn ang="T129">
                    <a:pos x="T10" y="T11"/>
                  </a:cxn>
                  <a:cxn ang="T130">
                    <a:pos x="T12" y="T13"/>
                  </a:cxn>
                  <a:cxn ang="T131">
                    <a:pos x="T14" y="T15"/>
                  </a:cxn>
                  <a:cxn ang="T132">
                    <a:pos x="T16" y="T17"/>
                  </a:cxn>
                  <a:cxn ang="T133">
                    <a:pos x="T18" y="T19"/>
                  </a:cxn>
                  <a:cxn ang="T134">
                    <a:pos x="T20" y="T21"/>
                  </a:cxn>
                  <a:cxn ang="T135">
                    <a:pos x="T22" y="T23"/>
                  </a:cxn>
                  <a:cxn ang="T136">
                    <a:pos x="T24" y="T25"/>
                  </a:cxn>
                  <a:cxn ang="T137">
                    <a:pos x="T26" y="T27"/>
                  </a:cxn>
                  <a:cxn ang="T138">
                    <a:pos x="T28" y="T29"/>
                  </a:cxn>
                  <a:cxn ang="T139">
                    <a:pos x="T30" y="T31"/>
                  </a:cxn>
                  <a:cxn ang="T140">
                    <a:pos x="T32" y="T33"/>
                  </a:cxn>
                  <a:cxn ang="T141">
                    <a:pos x="T34" y="T35"/>
                  </a:cxn>
                  <a:cxn ang="T142">
                    <a:pos x="T36" y="T37"/>
                  </a:cxn>
                  <a:cxn ang="T143">
                    <a:pos x="T38" y="T39"/>
                  </a:cxn>
                  <a:cxn ang="T144">
                    <a:pos x="T40" y="T41"/>
                  </a:cxn>
                  <a:cxn ang="T145">
                    <a:pos x="T42" y="T43"/>
                  </a:cxn>
                  <a:cxn ang="T146">
                    <a:pos x="T44" y="T45"/>
                  </a:cxn>
                  <a:cxn ang="T147">
                    <a:pos x="T46" y="T47"/>
                  </a:cxn>
                  <a:cxn ang="T148">
                    <a:pos x="T48" y="T49"/>
                  </a:cxn>
                  <a:cxn ang="T149">
                    <a:pos x="T50" y="T51"/>
                  </a:cxn>
                  <a:cxn ang="T150">
                    <a:pos x="T52" y="T53"/>
                  </a:cxn>
                  <a:cxn ang="T151">
                    <a:pos x="T54" y="T55"/>
                  </a:cxn>
                  <a:cxn ang="T152">
                    <a:pos x="T56" y="T57"/>
                  </a:cxn>
                  <a:cxn ang="T153">
                    <a:pos x="T58" y="T59"/>
                  </a:cxn>
                  <a:cxn ang="T154">
                    <a:pos x="T60" y="T61"/>
                  </a:cxn>
                  <a:cxn ang="T155">
                    <a:pos x="T62" y="T63"/>
                  </a:cxn>
                  <a:cxn ang="T156">
                    <a:pos x="T64" y="T65"/>
                  </a:cxn>
                  <a:cxn ang="T157">
                    <a:pos x="T66" y="T67"/>
                  </a:cxn>
                  <a:cxn ang="T158">
                    <a:pos x="T68" y="T69"/>
                  </a:cxn>
                  <a:cxn ang="T159">
                    <a:pos x="T70" y="T71"/>
                  </a:cxn>
                  <a:cxn ang="T160">
                    <a:pos x="T72" y="T73"/>
                  </a:cxn>
                  <a:cxn ang="T161">
                    <a:pos x="T74" y="T75"/>
                  </a:cxn>
                  <a:cxn ang="T162">
                    <a:pos x="T76" y="T77"/>
                  </a:cxn>
                  <a:cxn ang="T163">
                    <a:pos x="T78" y="T79"/>
                  </a:cxn>
                  <a:cxn ang="T164">
                    <a:pos x="T80" y="T81"/>
                  </a:cxn>
                  <a:cxn ang="T165">
                    <a:pos x="T82" y="T83"/>
                  </a:cxn>
                  <a:cxn ang="T166">
                    <a:pos x="T84" y="T85"/>
                  </a:cxn>
                  <a:cxn ang="T167">
                    <a:pos x="T86" y="T87"/>
                  </a:cxn>
                  <a:cxn ang="T168">
                    <a:pos x="T88" y="T89"/>
                  </a:cxn>
                  <a:cxn ang="T169">
                    <a:pos x="T90" y="T91"/>
                  </a:cxn>
                  <a:cxn ang="T170">
                    <a:pos x="T92" y="T93"/>
                  </a:cxn>
                  <a:cxn ang="T171">
                    <a:pos x="T94" y="T95"/>
                  </a:cxn>
                  <a:cxn ang="T172">
                    <a:pos x="T96" y="T97"/>
                  </a:cxn>
                  <a:cxn ang="T173">
                    <a:pos x="T98" y="T99"/>
                  </a:cxn>
                  <a:cxn ang="T174">
                    <a:pos x="T100" y="T101"/>
                  </a:cxn>
                  <a:cxn ang="T175">
                    <a:pos x="T102" y="T103"/>
                  </a:cxn>
                  <a:cxn ang="T176">
                    <a:pos x="T104" y="T105"/>
                  </a:cxn>
                  <a:cxn ang="T177">
                    <a:pos x="T106" y="T107"/>
                  </a:cxn>
                  <a:cxn ang="T178">
                    <a:pos x="T108" y="T109"/>
                  </a:cxn>
                  <a:cxn ang="T179">
                    <a:pos x="T110" y="T111"/>
                  </a:cxn>
                  <a:cxn ang="T180">
                    <a:pos x="T112" y="T113"/>
                  </a:cxn>
                  <a:cxn ang="T181">
                    <a:pos x="T114" y="T115"/>
                  </a:cxn>
                  <a:cxn ang="T182">
                    <a:pos x="T116" y="T117"/>
                  </a:cxn>
                  <a:cxn ang="T183">
                    <a:pos x="T118" y="T119"/>
                  </a:cxn>
                  <a:cxn ang="T184">
                    <a:pos x="T120" y="T121"/>
                  </a:cxn>
                  <a:cxn ang="T185">
                    <a:pos x="T122" y="T123"/>
                  </a:cxn>
                </a:cxnLst>
                <a:rect l="T186" t="T187" r="T188" b="T189"/>
                <a:pathLst>
                  <a:path w="163" h="181">
                    <a:moveTo>
                      <a:pt x="163" y="84"/>
                    </a:moveTo>
                    <a:lnTo>
                      <a:pt x="163" y="77"/>
                    </a:lnTo>
                    <a:lnTo>
                      <a:pt x="162" y="71"/>
                    </a:lnTo>
                    <a:lnTo>
                      <a:pt x="161" y="63"/>
                    </a:lnTo>
                    <a:lnTo>
                      <a:pt x="160" y="57"/>
                    </a:lnTo>
                    <a:lnTo>
                      <a:pt x="158" y="50"/>
                    </a:lnTo>
                    <a:lnTo>
                      <a:pt x="156" y="44"/>
                    </a:lnTo>
                    <a:lnTo>
                      <a:pt x="154" y="38"/>
                    </a:lnTo>
                    <a:lnTo>
                      <a:pt x="151" y="33"/>
                    </a:lnTo>
                    <a:lnTo>
                      <a:pt x="149" y="31"/>
                    </a:lnTo>
                    <a:lnTo>
                      <a:pt x="147" y="30"/>
                    </a:lnTo>
                    <a:lnTo>
                      <a:pt x="145" y="27"/>
                    </a:lnTo>
                    <a:lnTo>
                      <a:pt x="143" y="26"/>
                    </a:lnTo>
                    <a:lnTo>
                      <a:pt x="141" y="24"/>
                    </a:lnTo>
                    <a:lnTo>
                      <a:pt x="139" y="23"/>
                    </a:lnTo>
                    <a:lnTo>
                      <a:pt x="137" y="21"/>
                    </a:lnTo>
                    <a:lnTo>
                      <a:pt x="135" y="19"/>
                    </a:lnTo>
                    <a:lnTo>
                      <a:pt x="133" y="18"/>
                    </a:lnTo>
                    <a:lnTo>
                      <a:pt x="132" y="18"/>
                    </a:lnTo>
                    <a:lnTo>
                      <a:pt x="130" y="17"/>
                    </a:lnTo>
                    <a:lnTo>
                      <a:pt x="128" y="15"/>
                    </a:lnTo>
                    <a:lnTo>
                      <a:pt x="127" y="14"/>
                    </a:lnTo>
                    <a:lnTo>
                      <a:pt x="125" y="13"/>
                    </a:lnTo>
                    <a:lnTo>
                      <a:pt x="123" y="13"/>
                    </a:lnTo>
                    <a:lnTo>
                      <a:pt x="122" y="12"/>
                    </a:lnTo>
                    <a:lnTo>
                      <a:pt x="129" y="18"/>
                    </a:lnTo>
                    <a:lnTo>
                      <a:pt x="135" y="25"/>
                    </a:lnTo>
                    <a:lnTo>
                      <a:pt x="140" y="33"/>
                    </a:lnTo>
                    <a:lnTo>
                      <a:pt x="145" y="42"/>
                    </a:lnTo>
                    <a:lnTo>
                      <a:pt x="149" y="51"/>
                    </a:lnTo>
                    <a:lnTo>
                      <a:pt x="152" y="62"/>
                    </a:lnTo>
                    <a:lnTo>
                      <a:pt x="153" y="73"/>
                    </a:lnTo>
                    <a:lnTo>
                      <a:pt x="154" y="84"/>
                    </a:lnTo>
                    <a:lnTo>
                      <a:pt x="154" y="92"/>
                    </a:lnTo>
                    <a:lnTo>
                      <a:pt x="153" y="101"/>
                    </a:lnTo>
                    <a:lnTo>
                      <a:pt x="151" y="109"/>
                    </a:lnTo>
                    <a:lnTo>
                      <a:pt x="148" y="117"/>
                    </a:lnTo>
                    <a:lnTo>
                      <a:pt x="145" y="125"/>
                    </a:lnTo>
                    <a:lnTo>
                      <a:pt x="142" y="132"/>
                    </a:lnTo>
                    <a:lnTo>
                      <a:pt x="138" y="139"/>
                    </a:lnTo>
                    <a:lnTo>
                      <a:pt x="133" y="145"/>
                    </a:lnTo>
                    <a:lnTo>
                      <a:pt x="128" y="151"/>
                    </a:lnTo>
                    <a:lnTo>
                      <a:pt x="122" y="156"/>
                    </a:lnTo>
                    <a:lnTo>
                      <a:pt x="116" y="159"/>
                    </a:lnTo>
                    <a:lnTo>
                      <a:pt x="110" y="163"/>
                    </a:lnTo>
                    <a:lnTo>
                      <a:pt x="103" y="166"/>
                    </a:lnTo>
                    <a:lnTo>
                      <a:pt x="97" y="169"/>
                    </a:lnTo>
                    <a:lnTo>
                      <a:pt x="89" y="170"/>
                    </a:lnTo>
                    <a:lnTo>
                      <a:pt x="82" y="170"/>
                    </a:lnTo>
                    <a:lnTo>
                      <a:pt x="75" y="170"/>
                    </a:lnTo>
                    <a:lnTo>
                      <a:pt x="68" y="169"/>
                    </a:lnTo>
                    <a:lnTo>
                      <a:pt x="61" y="166"/>
                    </a:lnTo>
                    <a:lnTo>
                      <a:pt x="54" y="163"/>
                    </a:lnTo>
                    <a:lnTo>
                      <a:pt x="47" y="159"/>
                    </a:lnTo>
                    <a:lnTo>
                      <a:pt x="41" y="156"/>
                    </a:lnTo>
                    <a:lnTo>
                      <a:pt x="35" y="151"/>
                    </a:lnTo>
                    <a:lnTo>
                      <a:pt x="30" y="145"/>
                    </a:lnTo>
                    <a:lnTo>
                      <a:pt x="26" y="139"/>
                    </a:lnTo>
                    <a:lnTo>
                      <a:pt x="21" y="132"/>
                    </a:lnTo>
                    <a:lnTo>
                      <a:pt x="18" y="125"/>
                    </a:lnTo>
                    <a:lnTo>
                      <a:pt x="15" y="117"/>
                    </a:lnTo>
                    <a:lnTo>
                      <a:pt x="12" y="109"/>
                    </a:lnTo>
                    <a:lnTo>
                      <a:pt x="11" y="101"/>
                    </a:lnTo>
                    <a:lnTo>
                      <a:pt x="10" y="92"/>
                    </a:lnTo>
                    <a:lnTo>
                      <a:pt x="9" y="84"/>
                    </a:lnTo>
                    <a:lnTo>
                      <a:pt x="9" y="77"/>
                    </a:lnTo>
                    <a:lnTo>
                      <a:pt x="10" y="68"/>
                    </a:lnTo>
                    <a:lnTo>
                      <a:pt x="12" y="61"/>
                    </a:lnTo>
                    <a:lnTo>
                      <a:pt x="13" y="55"/>
                    </a:lnTo>
                    <a:lnTo>
                      <a:pt x="18" y="42"/>
                    </a:lnTo>
                    <a:lnTo>
                      <a:pt x="25" y="30"/>
                    </a:lnTo>
                    <a:lnTo>
                      <a:pt x="33" y="19"/>
                    </a:lnTo>
                    <a:lnTo>
                      <a:pt x="43" y="11"/>
                    </a:lnTo>
                    <a:lnTo>
                      <a:pt x="48" y="7"/>
                    </a:lnTo>
                    <a:lnTo>
                      <a:pt x="54" y="5"/>
                    </a:lnTo>
                    <a:lnTo>
                      <a:pt x="60" y="1"/>
                    </a:lnTo>
                    <a:lnTo>
                      <a:pt x="66" y="0"/>
                    </a:lnTo>
                    <a:lnTo>
                      <a:pt x="62" y="0"/>
                    </a:lnTo>
                    <a:lnTo>
                      <a:pt x="57" y="1"/>
                    </a:lnTo>
                    <a:lnTo>
                      <a:pt x="52" y="1"/>
                    </a:lnTo>
                    <a:lnTo>
                      <a:pt x="48" y="2"/>
                    </a:lnTo>
                    <a:lnTo>
                      <a:pt x="44" y="4"/>
                    </a:lnTo>
                    <a:lnTo>
                      <a:pt x="39" y="5"/>
                    </a:lnTo>
                    <a:lnTo>
                      <a:pt x="35" y="6"/>
                    </a:lnTo>
                    <a:lnTo>
                      <a:pt x="31" y="7"/>
                    </a:lnTo>
                    <a:lnTo>
                      <a:pt x="24" y="14"/>
                    </a:lnTo>
                    <a:lnTo>
                      <a:pt x="18" y="23"/>
                    </a:lnTo>
                    <a:lnTo>
                      <a:pt x="13" y="31"/>
                    </a:lnTo>
                    <a:lnTo>
                      <a:pt x="9" y="41"/>
                    </a:lnTo>
                    <a:lnTo>
                      <a:pt x="5" y="50"/>
                    </a:lnTo>
                    <a:lnTo>
                      <a:pt x="2" y="61"/>
                    </a:lnTo>
                    <a:lnTo>
                      <a:pt x="1" y="72"/>
                    </a:lnTo>
                    <a:lnTo>
                      <a:pt x="0" y="84"/>
                    </a:lnTo>
                    <a:lnTo>
                      <a:pt x="1" y="93"/>
                    </a:lnTo>
                    <a:lnTo>
                      <a:pt x="2" y="103"/>
                    </a:lnTo>
                    <a:lnTo>
                      <a:pt x="4" y="113"/>
                    </a:lnTo>
                    <a:lnTo>
                      <a:pt x="7" y="121"/>
                    </a:lnTo>
                    <a:lnTo>
                      <a:pt x="10" y="131"/>
                    </a:lnTo>
                    <a:lnTo>
                      <a:pt x="14" y="138"/>
                    </a:lnTo>
                    <a:lnTo>
                      <a:pt x="19" y="146"/>
                    </a:lnTo>
                    <a:lnTo>
                      <a:pt x="24" y="152"/>
                    </a:lnTo>
                    <a:lnTo>
                      <a:pt x="30" y="158"/>
                    </a:lnTo>
                    <a:lnTo>
                      <a:pt x="36" y="164"/>
                    </a:lnTo>
                    <a:lnTo>
                      <a:pt x="43" y="169"/>
                    </a:lnTo>
                    <a:lnTo>
                      <a:pt x="50" y="174"/>
                    </a:lnTo>
                    <a:lnTo>
                      <a:pt x="58" y="176"/>
                    </a:lnTo>
                    <a:lnTo>
                      <a:pt x="66" y="178"/>
                    </a:lnTo>
                    <a:lnTo>
                      <a:pt x="74" y="181"/>
                    </a:lnTo>
                    <a:lnTo>
                      <a:pt x="82" y="181"/>
                    </a:lnTo>
                    <a:lnTo>
                      <a:pt x="90" y="181"/>
                    </a:lnTo>
                    <a:lnTo>
                      <a:pt x="98" y="178"/>
                    </a:lnTo>
                    <a:lnTo>
                      <a:pt x="106" y="176"/>
                    </a:lnTo>
                    <a:lnTo>
                      <a:pt x="114" y="174"/>
                    </a:lnTo>
                    <a:lnTo>
                      <a:pt x="121" y="169"/>
                    </a:lnTo>
                    <a:lnTo>
                      <a:pt x="127" y="164"/>
                    </a:lnTo>
                    <a:lnTo>
                      <a:pt x="134" y="158"/>
                    </a:lnTo>
                    <a:lnTo>
                      <a:pt x="139" y="152"/>
                    </a:lnTo>
                    <a:lnTo>
                      <a:pt x="145" y="146"/>
                    </a:lnTo>
                    <a:lnTo>
                      <a:pt x="149" y="138"/>
                    </a:lnTo>
                    <a:lnTo>
                      <a:pt x="153" y="131"/>
                    </a:lnTo>
                    <a:lnTo>
                      <a:pt x="157" y="121"/>
                    </a:lnTo>
                    <a:lnTo>
                      <a:pt x="159" y="113"/>
                    </a:lnTo>
                    <a:lnTo>
                      <a:pt x="161" y="103"/>
                    </a:lnTo>
                    <a:lnTo>
                      <a:pt x="163" y="93"/>
                    </a:lnTo>
                    <a:lnTo>
                      <a:pt x="163" y="84"/>
                    </a:lnTo>
                    <a:close/>
                  </a:path>
                </a:pathLst>
              </a:custGeom>
              <a:solidFill>
                <a:srgbClr val="F8D4AB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89" name="Freeform 232"/>
              <p:cNvSpPr>
                <a:spLocks noEditPoints="1"/>
              </p:cNvSpPr>
              <p:nvPr/>
            </p:nvSpPr>
            <p:spPr bwMode="auto">
              <a:xfrm>
                <a:off x="1146" y="2645"/>
                <a:ext cx="31" cy="29"/>
              </a:xfrm>
              <a:custGeom>
                <a:avLst/>
                <a:gdLst>
                  <a:gd name="T0" fmla="*/ 152 w 154"/>
                  <a:gd name="T1" fmla="*/ 67 h 175"/>
                  <a:gd name="T2" fmla="*/ 146 w 154"/>
                  <a:gd name="T3" fmla="*/ 43 h 175"/>
                  <a:gd name="T4" fmla="*/ 134 w 154"/>
                  <a:gd name="T5" fmla="*/ 23 h 175"/>
                  <a:gd name="T6" fmla="*/ 133 w 154"/>
                  <a:gd name="T7" fmla="*/ 21 h 175"/>
                  <a:gd name="T8" fmla="*/ 131 w 154"/>
                  <a:gd name="T9" fmla="*/ 20 h 175"/>
                  <a:gd name="T10" fmla="*/ 119 w 154"/>
                  <a:gd name="T11" fmla="*/ 13 h 175"/>
                  <a:gd name="T12" fmla="*/ 86 w 154"/>
                  <a:gd name="T13" fmla="*/ 1 h 175"/>
                  <a:gd name="T14" fmla="*/ 52 w 154"/>
                  <a:gd name="T15" fmla="*/ 1 h 175"/>
                  <a:gd name="T16" fmla="*/ 24 w 154"/>
                  <a:gd name="T17" fmla="*/ 17 h 175"/>
                  <a:gd name="T18" fmla="*/ 6 w 154"/>
                  <a:gd name="T19" fmla="*/ 47 h 175"/>
                  <a:gd name="T20" fmla="*/ 0 w 154"/>
                  <a:gd name="T21" fmla="*/ 84 h 175"/>
                  <a:gd name="T22" fmla="*/ 3 w 154"/>
                  <a:gd name="T23" fmla="*/ 111 h 175"/>
                  <a:gd name="T24" fmla="*/ 13 w 154"/>
                  <a:gd name="T25" fmla="*/ 135 h 175"/>
                  <a:gd name="T26" fmla="*/ 27 w 154"/>
                  <a:gd name="T27" fmla="*/ 155 h 175"/>
                  <a:gd name="T28" fmla="*/ 46 w 154"/>
                  <a:gd name="T29" fmla="*/ 168 h 175"/>
                  <a:gd name="T30" fmla="*/ 69 w 154"/>
                  <a:gd name="T31" fmla="*/ 175 h 175"/>
                  <a:gd name="T32" fmla="*/ 93 w 154"/>
                  <a:gd name="T33" fmla="*/ 174 h 175"/>
                  <a:gd name="T34" fmla="*/ 114 w 154"/>
                  <a:gd name="T35" fmla="*/ 164 h 175"/>
                  <a:gd name="T36" fmla="*/ 131 w 154"/>
                  <a:gd name="T37" fmla="*/ 149 h 175"/>
                  <a:gd name="T38" fmla="*/ 144 w 154"/>
                  <a:gd name="T39" fmla="*/ 127 h 175"/>
                  <a:gd name="T40" fmla="*/ 152 w 154"/>
                  <a:gd name="T41" fmla="*/ 102 h 175"/>
                  <a:gd name="T42" fmla="*/ 145 w 154"/>
                  <a:gd name="T43" fmla="*/ 84 h 175"/>
                  <a:gd name="T44" fmla="*/ 142 w 154"/>
                  <a:gd name="T45" fmla="*/ 108 h 175"/>
                  <a:gd name="T46" fmla="*/ 133 w 154"/>
                  <a:gd name="T47" fmla="*/ 129 h 175"/>
                  <a:gd name="T48" fmla="*/ 120 w 154"/>
                  <a:gd name="T49" fmla="*/ 146 h 175"/>
                  <a:gd name="T50" fmla="*/ 103 w 154"/>
                  <a:gd name="T51" fmla="*/ 158 h 175"/>
                  <a:gd name="T52" fmla="*/ 84 w 154"/>
                  <a:gd name="T53" fmla="*/ 164 h 175"/>
                  <a:gd name="T54" fmla="*/ 64 w 154"/>
                  <a:gd name="T55" fmla="*/ 163 h 175"/>
                  <a:gd name="T56" fmla="*/ 44 w 154"/>
                  <a:gd name="T57" fmla="*/ 155 h 175"/>
                  <a:gd name="T58" fmla="*/ 28 w 154"/>
                  <a:gd name="T59" fmla="*/ 141 h 175"/>
                  <a:gd name="T60" fmla="*/ 17 w 154"/>
                  <a:gd name="T61" fmla="*/ 122 h 175"/>
                  <a:gd name="T62" fmla="*/ 10 w 154"/>
                  <a:gd name="T63" fmla="*/ 101 h 175"/>
                  <a:gd name="T64" fmla="*/ 9 w 154"/>
                  <a:gd name="T65" fmla="*/ 75 h 175"/>
                  <a:gd name="T66" fmla="*/ 14 w 154"/>
                  <a:gd name="T67" fmla="*/ 53 h 175"/>
                  <a:gd name="T68" fmla="*/ 24 w 154"/>
                  <a:gd name="T69" fmla="*/ 32 h 175"/>
                  <a:gd name="T70" fmla="*/ 38 w 154"/>
                  <a:gd name="T71" fmla="*/ 17 h 175"/>
                  <a:gd name="T72" fmla="*/ 57 w 154"/>
                  <a:gd name="T73" fmla="*/ 7 h 175"/>
                  <a:gd name="T74" fmla="*/ 77 w 154"/>
                  <a:gd name="T75" fmla="*/ 2 h 175"/>
                  <a:gd name="T76" fmla="*/ 97 w 154"/>
                  <a:gd name="T77" fmla="*/ 7 h 175"/>
                  <a:gd name="T78" fmla="*/ 115 w 154"/>
                  <a:gd name="T79" fmla="*/ 17 h 175"/>
                  <a:gd name="T80" fmla="*/ 129 w 154"/>
                  <a:gd name="T81" fmla="*/ 32 h 175"/>
                  <a:gd name="T82" fmla="*/ 139 w 154"/>
                  <a:gd name="T83" fmla="*/ 53 h 175"/>
                  <a:gd name="T84" fmla="*/ 144 w 154"/>
                  <a:gd name="T85" fmla="*/ 75 h 175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w 154"/>
                  <a:gd name="T130" fmla="*/ 0 h 175"/>
                  <a:gd name="T131" fmla="*/ 154 w 154"/>
                  <a:gd name="T132" fmla="*/ 175 h 175"/>
                </a:gdLst>
                <a:ahLst/>
                <a:cxnLst>
                  <a:cxn ang="T86">
                    <a:pos x="T0" y="T1"/>
                  </a:cxn>
                  <a:cxn ang="T87">
                    <a:pos x="T2" y="T3"/>
                  </a:cxn>
                  <a:cxn ang="T88">
                    <a:pos x="T4" y="T5"/>
                  </a:cxn>
                  <a:cxn ang="T89">
                    <a:pos x="T6" y="T7"/>
                  </a:cxn>
                  <a:cxn ang="T90">
                    <a:pos x="T8" y="T9"/>
                  </a:cxn>
                  <a:cxn ang="T91">
                    <a:pos x="T10" y="T11"/>
                  </a:cxn>
                  <a:cxn ang="T92">
                    <a:pos x="T12" y="T13"/>
                  </a:cxn>
                  <a:cxn ang="T93">
                    <a:pos x="T14" y="T15"/>
                  </a:cxn>
                  <a:cxn ang="T94">
                    <a:pos x="T16" y="T17"/>
                  </a:cxn>
                  <a:cxn ang="T95">
                    <a:pos x="T18" y="T19"/>
                  </a:cxn>
                  <a:cxn ang="T96">
                    <a:pos x="T20" y="T21"/>
                  </a:cxn>
                  <a:cxn ang="T97">
                    <a:pos x="T22" y="T23"/>
                  </a:cxn>
                  <a:cxn ang="T98">
                    <a:pos x="T24" y="T25"/>
                  </a:cxn>
                  <a:cxn ang="T99">
                    <a:pos x="T26" y="T27"/>
                  </a:cxn>
                  <a:cxn ang="T100">
                    <a:pos x="T28" y="T29"/>
                  </a:cxn>
                  <a:cxn ang="T101">
                    <a:pos x="T30" y="T31"/>
                  </a:cxn>
                  <a:cxn ang="T102">
                    <a:pos x="T32" y="T33"/>
                  </a:cxn>
                  <a:cxn ang="T103">
                    <a:pos x="T34" y="T35"/>
                  </a:cxn>
                  <a:cxn ang="T104">
                    <a:pos x="T36" y="T37"/>
                  </a:cxn>
                  <a:cxn ang="T105">
                    <a:pos x="T38" y="T39"/>
                  </a:cxn>
                  <a:cxn ang="T106">
                    <a:pos x="T40" y="T41"/>
                  </a:cxn>
                  <a:cxn ang="T107">
                    <a:pos x="T42" y="T43"/>
                  </a:cxn>
                  <a:cxn ang="T108">
                    <a:pos x="T44" y="T45"/>
                  </a:cxn>
                  <a:cxn ang="T109">
                    <a:pos x="T46" y="T47"/>
                  </a:cxn>
                  <a:cxn ang="T110">
                    <a:pos x="T48" y="T49"/>
                  </a:cxn>
                  <a:cxn ang="T111">
                    <a:pos x="T50" y="T51"/>
                  </a:cxn>
                  <a:cxn ang="T112">
                    <a:pos x="T52" y="T53"/>
                  </a:cxn>
                  <a:cxn ang="T113">
                    <a:pos x="T54" y="T55"/>
                  </a:cxn>
                  <a:cxn ang="T114">
                    <a:pos x="T56" y="T57"/>
                  </a:cxn>
                  <a:cxn ang="T115">
                    <a:pos x="T58" y="T59"/>
                  </a:cxn>
                  <a:cxn ang="T116">
                    <a:pos x="T60" y="T61"/>
                  </a:cxn>
                  <a:cxn ang="T117">
                    <a:pos x="T62" y="T63"/>
                  </a:cxn>
                  <a:cxn ang="T118">
                    <a:pos x="T64" y="T65"/>
                  </a:cxn>
                  <a:cxn ang="T119">
                    <a:pos x="T66" y="T67"/>
                  </a:cxn>
                  <a:cxn ang="T120">
                    <a:pos x="T68" y="T69"/>
                  </a:cxn>
                  <a:cxn ang="T121">
                    <a:pos x="T70" y="T71"/>
                  </a:cxn>
                  <a:cxn ang="T122">
                    <a:pos x="T72" y="T73"/>
                  </a:cxn>
                  <a:cxn ang="T123">
                    <a:pos x="T74" y="T75"/>
                  </a:cxn>
                  <a:cxn ang="T124">
                    <a:pos x="T76" y="T77"/>
                  </a:cxn>
                  <a:cxn ang="T125">
                    <a:pos x="T78" y="T79"/>
                  </a:cxn>
                  <a:cxn ang="T126">
                    <a:pos x="T80" y="T81"/>
                  </a:cxn>
                  <a:cxn ang="T127">
                    <a:pos x="T82" y="T83"/>
                  </a:cxn>
                  <a:cxn ang="T128">
                    <a:pos x="T84" y="T85"/>
                  </a:cxn>
                </a:cxnLst>
                <a:rect l="T129" t="T130" r="T131" b="T132"/>
                <a:pathLst>
                  <a:path w="154" h="175">
                    <a:moveTo>
                      <a:pt x="154" y="84"/>
                    </a:moveTo>
                    <a:lnTo>
                      <a:pt x="153" y="75"/>
                    </a:lnTo>
                    <a:lnTo>
                      <a:pt x="152" y="67"/>
                    </a:lnTo>
                    <a:lnTo>
                      <a:pt x="151" y="59"/>
                    </a:lnTo>
                    <a:lnTo>
                      <a:pt x="148" y="50"/>
                    </a:lnTo>
                    <a:lnTo>
                      <a:pt x="146" y="43"/>
                    </a:lnTo>
                    <a:lnTo>
                      <a:pt x="142" y="36"/>
                    </a:lnTo>
                    <a:lnTo>
                      <a:pt x="138" y="29"/>
                    </a:lnTo>
                    <a:lnTo>
                      <a:pt x="134" y="23"/>
                    </a:lnTo>
                    <a:lnTo>
                      <a:pt x="133" y="21"/>
                    </a:lnTo>
                    <a:lnTo>
                      <a:pt x="132" y="21"/>
                    </a:lnTo>
                    <a:lnTo>
                      <a:pt x="131" y="20"/>
                    </a:lnTo>
                    <a:lnTo>
                      <a:pt x="130" y="20"/>
                    </a:lnTo>
                    <a:lnTo>
                      <a:pt x="130" y="19"/>
                    </a:lnTo>
                    <a:lnTo>
                      <a:pt x="119" y="13"/>
                    </a:lnTo>
                    <a:lnTo>
                      <a:pt x="108" y="8"/>
                    </a:lnTo>
                    <a:lnTo>
                      <a:pt x="97" y="4"/>
                    </a:lnTo>
                    <a:lnTo>
                      <a:pt x="86" y="1"/>
                    </a:lnTo>
                    <a:lnTo>
                      <a:pt x="75" y="0"/>
                    </a:lnTo>
                    <a:lnTo>
                      <a:pt x="64" y="0"/>
                    </a:lnTo>
                    <a:lnTo>
                      <a:pt x="52" y="1"/>
                    </a:lnTo>
                    <a:lnTo>
                      <a:pt x="40" y="2"/>
                    </a:lnTo>
                    <a:lnTo>
                      <a:pt x="32" y="9"/>
                    </a:lnTo>
                    <a:lnTo>
                      <a:pt x="24" y="17"/>
                    </a:lnTo>
                    <a:lnTo>
                      <a:pt x="17" y="26"/>
                    </a:lnTo>
                    <a:lnTo>
                      <a:pt x="11" y="36"/>
                    </a:lnTo>
                    <a:lnTo>
                      <a:pt x="6" y="47"/>
                    </a:lnTo>
                    <a:lnTo>
                      <a:pt x="3" y="59"/>
                    </a:lnTo>
                    <a:lnTo>
                      <a:pt x="0" y="71"/>
                    </a:lnTo>
                    <a:lnTo>
                      <a:pt x="0" y="84"/>
                    </a:lnTo>
                    <a:lnTo>
                      <a:pt x="0" y="93"/>
                    </a:lnTo>
                    <a:lnTo>
                      <a:pt x="1" y="102"/>
                    </a:lnTo>
                    <a:lnTo>
                      <a:pt x="3" y="111"/>
                    </a:lnTo>
                    <a:lnTo>
                      <a:pt x="6" y="120"/>
                    </a:lnTo>
                    <a:lnTo>
                      <a:pt x="9" y="127"/>
                    </a:lnTo>
                    <a:lnTo>
                      <a:pt x="13" y="135"/>
                    </a:lnTo>
                    <a:lnTo>
                      <a:pt x="17" y="143"/>
                    </a:lnTo>
                    <a:lnTo>
                      <a:pt x="22" y="149"/>
                    </a:lnTo>
                    <a:lnTo>
                      <a:pt x="27" y="155"/>
                    </a:lnTo>
                    <a:lnTo>
                      <a:pt x="33" y="159"/>
                    </a:lnTo>
                    <a:lnTo>
                      <a:pt x="40" y="164"/>
                    </a:lnTo>
                    <a:lnTo>
                      <a:pt x="46" y="168"/>
                    </a:lnTo>
                    <a:lnTo>
                      <a:pt x="54" y="171"/>
                    </a:lnTo>
                    <a:lnTo>
                      <a:pt x="62" y="174"/>
                    </a:lnTo>
                    <a:lnTo>
                      <a:pt x="69" y="175"/>
                    </a:lnTo>
                    <a:lnTo>
                      <a:pt x="77" y="175"/>
                    </a:lnTo>
                    <a:lnTo>
                      <a:pt x="85" y="175"/>
                    </a:lnTo>
                    <a:lnTo>
                      <a:pt x="93" y="174"/>
                    </a:lnTo>
                    <a:lnTo>
                      <a:pt x="100" y="171"/>
                    </a:lnTo>
                    <a:lnTo>
                      <a:pt x="107" y="168"/>
                    </a:lnTo>
                    <a:lnTo>
                      <a:pt x="114" y="164"/>
                    </a:lnTo>
                    <a:lnTo>
                      <a:pt x="120" y="159"/>
                    </a:lnTo>
                    <a:lnTo>
                      <a:pt x="126" y="155"/>
                    </a:lnTo>
                    <a:lnTo>
                      <a:pt x="131" y="149"/>
                    </a:lnTo>
                    <a:lnTo>
                      <a:pt x="136" y="143"/>
                    </a:lnTo>
                    <a:lnTo>
                      <a:pt x="140" y="135"/>
                    </a:lnTo>
                    <a:lnTo>
                      <a:pt x="144" y="127"/>
                    </a:lnTo>
                    <a:lnTo>
                      <a:pt x="148" y="120"/>
                    </a:lnTo>
                    <a:lnTo>
                      <a:pt x="150" y="111"/>
                    </a:lnTo>
                    <a:lnTo>
                      <a:pt x="152" y="102"/>
                    </a:lnTo>
                    <a:lnTo>
                      <a:pt x="153" y="93"/>
                    </a:lnTo>
                    <a:lnTo>
                      <a:pt x="154" y="84"/>
                    </a:lnTo>
                    <a:close/>
                    <a:moveTo>
                      <a:pt x="145" y="84"/>
                    </a:moveTo>
                    <a:lnTo>
                      <a:pt x="144" y="92"/>
                    </a:lnTo>
                    <a:lnTo>
                      <a:pt x="143" y="101"/>
                    </a:lnTo>
                    <a:lnTo>
                      <a:pt x="142" y="108"/>
                    </a:lnTo>
                    <a:lnTo>
                      <a:pt x="139" y="115"/>
                    </a:lnTo>
                    <a:lnTo>
                      <a:pt x="136" y="122"/>
                    </a:lnTo>
                    <a:lnTo>
                      <a:pt x="133" y="129"/>
                    </a:lnTo>
                    <a:lnTo>
                      <a:pt x="129" y="135"/>
                    </a:lnTo>
                    <a:lnTo>
                      <a:pt x="125" y="141"/>
                    </a:lnTo>
                    <a:lnTo>
                      <a:pt x="120" y="146"/>
                    </a:lnTo>
                    <a:lnTo>
                      <a:pt x="115" y="151"/>
                    </a:lnTo>
                    <a:lnTo>
                      <a:pt x="109" y="155"/>
                    </a:lnTo>
                    <a:lnTo>
                      <a:pt x="103" y="158"/>
                    </a:lnTo>
                    <a:lnTo>
                      <a:pt x="97" y="161"/>
                    </a:lnTo>
                    <a:lnTo>
                      <a:pt x="91" y="163"/>
                    </a:lnTo>
                    <a:lnTo>
                      <a:pt x="84" y="164"/>
                    </a:lnTo>
                    <a:lnTo>
                      <a:pt x="77" y="164"/>
                    </a:lnTo>
                    <a:lnTo>
                      <a:pt x="70" y="164"/>
                    </a:lnTo>
                    <a:lnTo>
                      <a:pt x="64" y="163"/>
                    </a:lnTo>
                    <a:lnTo>
                      <a:pt x="57" y="161"/>
                    </a:lnTo>
                    <a:lnTo>
                      <a:pt x="51" y="158"/>
                    </a:lnTo>
                    <a:lnTo>
                      <a:pt x="44" y="155"/>
                    </a:lnTo>
                    <a:lnTo>
                      <a:pt x="38" y="151"/>
                    </a:lnTo>
                    <a:lnTo>
                      <a:pt x="33" y="146"/>
                    </a:lnTo>
                    <a:lnTo>
                      <a:pt x="28" y="141"/>
                    </a:lnTo>
                    <a:lnTo>
                      <a:pt x="24" y="135"/>
                    </a:lnTo>
                    <a:lnTo>
                      <a:pt x="20" y="129"/>
                    </a:lnTo>
                    <a:lnTo>
                      <a:pt x="17" y="122"/>
                    </a:lnTo>
                    <a:lnTo>
                      <a:pt x="14" y="115"/>
                    </a:lnTo>
                    <a:lnTo>
                      <a:pt x="12" y="108"/>
                    </a:lnTo>
                    <a:lnTo>
                      <a:pt x="10" y="101"/>
                    </a:lnTo>
                    <a:lnTo>
                      <a:pt x="9" y="92"/>
                    </a:lnTo>
                    <a:lnTo>
                      <a:pt x="9" y="84"/>
                    </a:lnTo>
                    <a:lnTo>
                      <a:pt x="9" y="75"/>
                    </a:lnTo>
                    <a:lnTo>
                      <a:pt x="10" y="67"/>
                    </a:lnTo>
                    <a:lnTo>
                      <a:pt x="12" y="60"/>
                    </a:lnTo>
                    <a:lnTo>
                      <a:pt x="14" y="53"/>
                    </a:lnTo>
                    <a:lnTo>
                      <a:pt x="17" y="45"/>
                    </a:lnTo>
                    <a:lnTo>
                      <a:pt x="20" y="38"/>
                    </a:lnTo>
                    <a:lnTo>
                      <a:pt x="24" y="32"/>
                    </a:lnTo>
                    <a:lnTo>
                      <a:pt x="28" y="26"/>
                    </a:lnTo>
                    <a:lnTo>
                      <a:pt x="33" y="21"/>
                    </a:lnTo>
                    <a:lnTo>
                      <a:pt x="38" y="17"/>
                    </a:lnTo>
                    <a:lnTo>
                      <a:pt x="44" y="13"/>
                    </a:lnTo>
                    <a:lnTo>
                      <a:pt x="51" y="9"/>
                    </a:lnTo>
                    <a:lnTo>
                      <a:pt x="57" y="7"/>
                    </a:lnTo>
                    <a:lnTo>
                      <a:pt x="64" y="5"/>
                    </a:lnTo>
                    <a:lnTo>
                      <a:pt x="70" y="4"/>
                    </a:lnTo>
                    <a:lnTo>
                      <a:pt x="77" y="2"/>
                    </a:lnTo>
                    <a:lnTo>
                      <a:pt x="84" y="4"/>
                    </a:lnTo>
                    <a:lnTo>
                      <a:pt x="91" y="5"/>
                    </a:lnTo>
                    <a:lnTo>
                      <a:pt x="97" y="7"/>
                    </a:lnTo>
                    <a:lnTo>
                      <a:pt x="103" y="9"/>
                    </a:lnTo>
                    <a:lnTo>
                      <a:pt x="109" y="13"/>
                    </a:lnTo>
                    <a:lnTo>
                      <a:pt x="115" y="17"/>
                    </a:lnTo>
                    <a:lnTo>
                      <a:pt x="120" y="21"/>
                    </a:lnTo>
                    <a:lnTo>
                      <a:pt x="125" y="26"/>
                    </a:lnTo>
                    <a:lnTo>
                      <a:pt x="129" y="32"/>
                    </a:lnTo>
                    <a:lnTo>
                      <a:pt x="133" y="38"/>
                    </a:lnTo>
                    <a:lnTo>
                      <a:pt x="136" y="45"/>
                    </a:lnTo>
                    <a:lnTo>
                      <a:pt x="139" y="53"/>
                    </a:lnTo>
                    <a:lnTo>
                      <a:pt x="142" y="60"/>
                    </a:lnTo>
                    <a:lnTo>
                      <a:pt x="143" y="67"/>
                    </a:lnTo>
                    <a:lnTo>
                      <a:pt x="144" y="75"/>
                    </a:lnTo>
                    <a:lnTo>
                      <a:pt x="145" y="84"/>
                    </a:lnTo>
                    <a:close/>
                  </a:path>
                </a:pathLst>
              </a:custGeom>
              <a:solidFill>
                <a:srgbClr val="F8D4AB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90" name="Freeform 233"/>
              <p:cNvSpPr>
                <a:spLocks noEditPoints="1"/>
              </p:cNvSpPr>
              <p:nvPr/>
            </p:nvSpPr>
            <p:spPr bwMode="auto">
              <a:xfrm>
                <a:off x="1147" y="2645"/>
                <a:ext cx="29" cy="29"/>
              </a:xfrm>
              <a:custGeom>
                <a:avLst/>
                <a:gdLst>
                  <a:gd name="T0" fmla="*/ 143 w 145"/>
                  <a:gd name="T1" fmla="*/ 62 h 170"/>
                  <a:gd name="T2" fmla="*/ 131 w 145"/>
                  <a:gd name="T3" fmla="*/ 33 h 170"/>
                  <a:gd name="T4" fmla="*/ 113 w 145"/>
                  <a:gd name="T5" fmla="*/ 12 h 170"/>
                  <a:gd name="T6" fmla="*/ 92 w 145"/>
                  <a:gd name="T7" fmla="*/ 4 h 170"/>
                  <a:gd name="T8" fmla="*/ 71 w 145"/>
                  <a:gd name="T9" fmla="*/ 0 h 170"/>
                  <a:gd name="T10" fmla="*/ 51 w 145"/>
                  <a:gd name="T11" fmla="*/ 1 h 170"/>
                  <a:gd name="T12" fmla="*/ 34 w 145"/>
                  <a:gd name="T13" fmla="*/ 11 h 170"/>
                  <a:gd name="T14" fmla="*/ 12 w 145"/>
                  <a:gd name="T15" fmla="*/ 36 h 170"/>
                  <a:gd name="T16" fmla="*/ 4 w 145"/>
                  <a:gd name="T17" fmla="*/ 55 h 170"/>
                  <a:gd name="T18" fmla="*/ 0 w 145"/>
                  <a:gd name="T19" fmla="*/ 77 h 170"/>
                  <a:gd name="T20" fmla="*/ 2 w 145"/>
                  <a:gd name="T21" fmla="*/ 101 h 170"/>
                  <a:gd name="T22" fmla="*/ 9 w 145"/>
                  <a:gd name="T23" fmla="*/ 125 h 170"/>
                  <a:gd name="T24" fmla="*/ 21 w 145"/>
                  <a:gd name="T25" fmla="*/ 145 h 170"/>
                  <a:gd name="T26" fmla="*/ 38 w 145"/>
                  <a:gd name="T27" fmla="*/ 159 h 170"/>
                  <a:gd name="T28" fmla="*/ 59 w 145"/>
                  <a:gd name="T29" fmla="*/ 169 h 170"/>
                  <a:gd name="T30" fmla="*/ 80 w 145"/>
                  <a:gd name="T31" fmla="*/ 170 h 170"/>
                  <a:gd name="T32" fmla="*/ 101 w 145"/>
                  <a:gd name="T33" fmla="*/ 163 h 170"/>
                  <a:gd name="T34" fmla="*/ 119 w 145"/>
                  <a:gd name="T35" fmla="*/ 151 h 170"/>
                  <a:gd name="T36" fmla="*/ 133 w 145"/>
                  <a:gd name="T37" fmla="*/ 132 h 170"/>
                  <a:gd name="T38" fmla="*/ 142 w 145"/>
                  <a:gd name="T39" fmla="*/ 109 h 170"/>
                  <a:gd name="T40" fmla="*/ 145 w 145"/>
                  <a:gd name="T41" fmla="*/ 84 h 170"/>
                  <a:gd name="T42" fmla="*/ 135 w 145"/>
                  <a:gd name="T43" fmla="*/ 99 h 170"/>
                  <a:gd name="T44" fmla="*/ 128 w 145"/>
                  <a:gd name="T45" fmla="*/ 120 h 170"/>
                  <a:gd name="T46" fmla="*/ 118 w 145"/>
                  <a:gd name="T47" fmla="*/ 138 h 170"/>
                  <a:gd name="T48" fmla="*/ 103 w 145"/>
                  <a:gd name="T49" fmla="*/ 150 h 170"/>
                  <a:gd name="T50" fmla="*/ 86 w 145"/>
                  <a:gd name="T51" fmla="*/ 158 h 170"/>
                  <a:gd name="T52" fmla="*/ 67 w 145"/>
                  <a:gd name="T53" fmla="*/ 159 h 170"/>
                  <a:gd name="T54" fmla="*/ 49 w 145"/>
                  <a:gd name="T55" fmla="*/ 153 h 170"/>
                  <a:gd name="T56" fmla="*/ 32 w 145"/>
                  <a:gd name="T57" fmla="*/ 143 h 170"/>
                  <a:gd name="T58" fmla="*/ 20 w 145"/>
                  <a:gd name="T59" fmla="*/ 126 h 170"/>
                  <a:gd name="T60" fmla="*/ 12 w 145"/>
                  <a:gd name="T61" fmla="*/ 107 h 170"/>
                  <a:gd name="T62" fmla="*/ 9 w 145"/>
                  <a:gd name="T63" fmla="*/ 84 h 170"/>
                  <a:gd name="T64" fmla="*/ 12 w 145"/>
                  <a:gd name="T65" fmla="*/ 61 h 170"/>
                  <a:gd name="T66" fmla="*/ 20 w 145"/>
                  <a:gd name="T67" fmla="*/ 42 h 170"/>
                  <a:gd name="T68" fmla="*/ 32 w 145"/>
                  <a:gd name="T69" fmla="*/ 25 h 170"/>
                  <a:gd name="T70" fmla="*/ 49 w 145"/>
                  <a:gd name="T71" fmla="*/ 14 h 170"/>
                  <a:gd name="T72" fmla="*/ 67 w 145"/>
                  <a:gd name="T73" fmla="*/ 8 h 170"/>
                  <a:gd name="T74" fmla="*/ 86 w 145"/>
                  <a:gd name="T75" fmla="*/ 9 h 170"/>
                  <a:gd name="T76" fmla="*/ 103 w 145"/>
                  <a:gd name="T77" fmla="*/ 18 h 170"/>
                  <a:gd name="T78" fmla="*/ 118 w 145"/>
                  <a:gd name="T79" fmla="*/ 30 h 170"/>
                  <a:gd name="T80" fmla="*/ 128 w 145"/>
                  <a:gd name="T81" fmla="*/ 48 h 170"/>
                  <a:gd name="T82" fmla="*/ 135 w 145"/>
                  <a:gd name="T83" fmla="*/ 68 h 170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w 145"/>
                  <a:gd name="T127" fmla="*/ 0 h 170"/>
                  <a:gd name="T128" fmla="*/ 145 w 145"/>
                  <a:gd name="T129" fmla="*/ 170 h 170"/>
                </a:gdLst>
                <a:ahLst/>
                <a:cxnLst>
                  <a:cxn ang="T84">
                    <a:pos x="T0" y="T1"/>
                  </a:cxn>
                  <a:cxn ang="T85">
                    <a:pos x="T2" y="T3"/>
                  </a:cxn>
                  <a:cxn ang="T86">
                    <a:pos x="T4" y="T5"/>
                  </a:cxn>
                  <a:cxn ang="T87">
                    <a:pos x="T6" y="T7"/>
                  </a:cxn>
                  <a:cxn ang="T88">
                    <a:pos x="T8" y="T9"/>
                  </a:cxn>
                  <a:cxn ang="T89">
                    <a:pos x="T10" y="T11"/>
                  </a:cxn>
                  <a:cxn ang="T90">
                    <a:pos x="T12" y="T13"/>
                  </a:cxn>
                  <a:cxn ang="T91">
                    <a:pos x="T14" y="T15"/>
                  </a:cxn>
                  <a:cxn ang="T92">
                    <a:pos x="T16" y="T17"/>
                  </a:cxn>
                  <a:cxn ang="T93">
                    <a:pos x="T18" y="T19"/>
                  </a:cxn>
                  <a:cxn ang="T94">
                    <a:pos x="T20" y="T21"/>
                  </a:cxn>
                  <a:cxn ang="T95">
                    <a:pos x="T22" y="T23"/>
                  </a:cxn>
                  <a:cxn ang="T96">
                    <a:pos x="T24" y="T25"/>
                  </a:cxn>
                  <a:cxn ang="T97">
                    <a:pos x="T26" y="T27"/>
                  </a:cxn>
                  <a:cxn ang="T98">
                    <a:pos x="T28" y="T29"/>
                  </a:cxn>
                  <a:cxn ang="T99">
                    <a:pos x="T30" y="T31"/>
                  </a:cxn>
                  <a:cxn ang="T100">
                    <a:pos x="T32" y="T33"/>
                  </a:cxn>
                  <a:cxn ang="T101">
                    <a:pos x="T34" y="T35"/>
                  </a:cxn>
                  <a:cxn ang="T102">
                    <a:pos x="T36" y="T37"/>
                  </a:cxn>
                  <a:cxn ang="T103">
                    <a:pos x="T38" y="T39"/>
                  </a:cxn>
                  <a:cxn ang="T104">
                    <a:pos x="T40" y="T41"/>
                  </a:cxn>
                  <a:cxn ang="T105">
                    <a:pos x="T42" y="T43"/>
                  </a:cxn>
                  <a:cxn ang="T106">
                    <a:pos x="T44" y="T45"/>
                  </a:cxn>
                  <a:cxn ang="T107">
                    <a:pos x="T46" y="T47"/>
                  </a:cxn>
                  <a:cxn ang="T108">
                    <a:pos x="T48" y="T49"/>
                  </a:cxn>
                  <a:cxn ang="T109">
                    <a:pos x="T50" y="T51"/>
                  </a:cxn>
                  <a:cxn ang="T110">
                    <a:pos x="T52" y="T53"/>
                  </a:cxn>
                  <a:cxn ang="T111">
                    <a:pos x="T54" y="T55"/>
                  </a:cxn>
                  <a:cxn ang="T112">
                    <a:pos x="T56" y="T57"/>
                  </a:cxn>
                  <a:cxn ang="T113">
                    <a:pos x="T58" y="T59"/>
                  </a:cxn>
                  <a:cxn ang="T114">
                    <a:pos x="T60" y="T61"/>
                  </a:cxn>
                  <a:cxn ang="T115">
                    <a:pos x="T62" y="T63"/>
                  </a:cxn>
                  <a:cxn ang="T116">
                    <a:pos x="T64" y="T65"/>
                  </a:cxn>
                  <a:cxn ang="T117">
                    <a:pos x="T66" y="T67"/>
                  </a:cxn>
                  <a:cxn ang="T118">
                    <a:pos x="T68" y="T69"/>
                  </a:cxn>
                  <a:cxn ang="T119">
                    <a:pos x="T70" y="T71"/>
                  </a:cxn>
                  <a:cxn ang="T120">
                    <a:pos x="T72" y="T73"/>
                  </a:cxn>
                  <a:cxn ang="T121">
                    <a:pos x="T74" y="T75"/>
                  </a:cxn>
                  <a:cxn ang="T122">
                    <a:pos x="T76" y="T77"/>
                  </a:cxn>
                  <a:cxn ang="T123">
                    <a:pos x="T78" y="T79"/>
                  </a:cxn>
                  <a:cxn ang="T124">
                    <a:pos x="T80" y="T81"/>
                  </a:cxn>
                  <a:cxn ang="T125">
                    <a:pos x="T82" y="T83"/>
                  </a:cxn>
                </a:cxnLst>
                <a:rect l="T126" t="T127" r="T128" b="T129"/>
                <a:pathLst>
                  <a:path w="145" h="170">
                    <a:moveTo>
                      <a:pt x="145" y="84"/>
                    </a:moveTo>
                    <a:lnTo>
                      <a:pt x="144" y="73"/>
                    </a:lnTo>
                    <a:lnTo>
                      <a:pt x="143" y="62"/>
                    </a:lnTo>
                    <a:lnTo>
                      <a:pt x="140" y="51"/>
                    </a:lnTo>
                    <a:lnTo>
                      <a:pt x="136" y="42"/>
                    </a:lnTo>
                    <a:lnTo>
                      <a:pt x="131" y="33"/>
                    </a:lnTo>
                    <a:lnTo>
                      <a:pt x="126" y="25"/>
                    </a:lnTo>
                    <a:lnTo>
                      <a:pt x="120" y="18"/>
                    </a:lnTo>
                    <a:lnTo>
                      <a:pt x="113" y="12"/>
                    </a:lnTo>
                    <a:lnTo>
                      <a:pt x="106" y="8"/>
                    </a:lnTo>
                    <a:lnTo>
                      <a:pt x="99" y="6"/>
                    </a:lnTo>
                    <a:lnTo>
                      <a:pt x="92" y="4"/>
                    </a:lnTo>
                    <a:lnTo>
                      <a:pt x="85" y="2"/>
                    </a:lnTo>
                    <a:lnTo>
                      <a:pt x="78" y="1"/>
                    </a:lnTo>
                    <a:lnTo>
                      <a:pt x="71" y="0"/>
                    </a:lnTo>
                    <a:lnTo>
                      <a:pt x="64" y="0"/>
                    </a:lnTo>
                    <a:lnTo>
                      <a:pt x="57" y="0"/>
                    </a:lnTo>
                    <a:lnTo>
                      <a:pt x="51" y="1"/>
                    </a:lnTo>
                    <a:lnTo>
                      <a:pt x="45" y="5"/>
                    </a:lnTo>
                    <a:lnTo>
                      <a:pt x="39" y="7"/>
                    </a:lnTo>
                    <a:lnTo>
                      <a:pt x="34" y="11"/>
                    </a:lnTo>
                    <a:lnTo>
                      <a:pt x="24" y="19"/>
                    </a:lnTo>
                    <a:lnTo>
                      <a:pt x="16" y="30"/>
                    </a:lnTo>
                    <a:lnTo>
                      <a:pt x="12" y="36"/>
                    </a:lnTo>
                    <a:lnTo>
                      <a:pt x="9" y="42"/>
                    </a:lnTo>
                    <a:lnTo>
                      <a:pt x="7" y="48"/>
                    </a:lnTo>
                    <a:lnTo>
                      <a:pt x="4" y="55"/>
                    </a:lnTo>
                    <a:lnTo>
                      <a:pt x="3" y="61"/>
                    </a:lnTo>
                    <a:lnTo>
                      <a:pt x="1" y="68"/>
                    </a:lnTo>
                    <a:lnTo>
                      <a:pt x="0" y="77"/>
                    </a:lnTo>
                    <a:lnTo>
                      <a:pt x="0" y="84"/>
                    </a:lnTo>
                    <a:lnTo>
                      <a:pt x="1" y="92"/>
                    </a:lnTo>
                    <a:lnTo>
                      <a:pt x="2" y="101"/>
                    </a:lnTo>
                    <a:lnTo>
                      <a:pt x="3" y="109"/>
                    </a:lnTo>
                    <a:lnTo>
                      <a:pt x="6" y="117"/>
                    </a:lnTo>
                    <a:lnTo>
                      <a:pt x="9" y="125"/>
                    </a:lnTo>
                    <a:lnTo>
                      <a:pt x="12" y="132"/>
                    </a:lnTo>
                    <a:lnTo>
                      <a:pt x="17" y="139"/>
                    </a:lnTo>
                    <a:lnTo>
                      <a:pt x="21" y="145"/>
                    </a:lnTo>
                    <a:lnTo>
                      <a:pt x="26" y="151"/>
                    </a:lnTo>
                    <a:lnTo>
                      <a:pt x="32" y="156"/>
                    </a:lnTo>
                    <a:lnTo>
                      <a:pt x="38" y="159"/>
                    </a:lnTo>
                    <a:lnTo>
                      <a:pt x="45" y="163"/>
                    </a:lnTo>
                    <a:lnTo>
                      <a:pt x="52" y="166"/>
                    </a:lnTo>
                    <a:lnTo>
                      <a:pt x="59" y="169"/>
                    </a:lnTo>
                    <a:lnTo>
                      <a:pt x="66" y="170"/>
                    </a:lnTo>
                    <a:lnTo>
                      <a:pt x="73" y="170"/>
                    </a:lnTo>
                    <a:lnTo>
                      <a:pt x="80" y="170"/>
                    </a:lnTo>
                    <a:lnTo>
                      <a:pt x="88" y="169"/>
                    </a:lnTo>
                    <a:lnTo>
                      <a:pt x="94" y="166"/>
                    </a:lnTo>
                    <a:lnTo>
                      <a:pt x="101" y="163"/>
                    </a:lnTo>
                    <a:lnTo>
                      <a:pt x="107" y="159"/>
                    </a:lnTo>
                    <a:lnTo>
                      <a:pt x="113" y="156"/>
                    </a:lnTo>
                    <a:lnTo>
                      <a:pt x="119" y="151"/>
                    </a:lnTo>
                    <a:lnTo>
                      <a:pt x="124" y="145"/>
                    </a:lnTo>
                    <a:lnTo>
                      <a:pt x="129" y="139"/>
                    </a:lnTo>
                    <a:lnTo>
                      <a:pt x="133" y="132"/>
                    </a:lnTo>
                    <a:lnTo>
                      <a:pt x="136" y="125"/>
                    </a:lnTo>
                    <a:lnTo>
                      <a:pt x="139" y="117"/>
                    </a:lnTo>
                    <a:lnTo>
                      <a:pt x="142" y="109"/>
                    </a:lnTo>
                    <a:lnTo>
                      <a:pt x="144" y="101"/>
                    </a:lnTo>
                    <a:lnTo>
                      <a:pt x="145" y="92"/>
                    </a:lnTo>
                    <a:lnTo>
                      <a:pt x="145" y="84"/>
                    </a:lnTo>
                    <a:close/>
                    <a:moveTo>
                      <a:pt x="136" y="84"/>
                    </a:moveTo>
                    <a:lnTo>
                      <a:pt x="136" y="91"/>
                    </a:lnTo>
                    <a:lnTo>
                      <a:pt x="135" y="99"/>
                    </a:lnTo>
                    <a:lnTo>
                      <a:pt x="133" y="107"/>
                    </a:lnTo>
                    <a:lnTo>
                      <a:pt x="131" y="113"/>
                    </a:lnTo>
                    <a:lnTo>
                      <a:pt x="128" y="120"/>
                    </a:lnTo>
                    <a:lnTo>
                      <a:pt x="125" y="126"/>
                    </a:lnTo>
                    <a:lnTo>
                      <a:pt x="122" y="132"/>
                    </a:lnTo>
                    <a:lnTo>
                      <a:pt x="118" y="138"/>
                    </a:lnTo>
                    <a:lnTo>
                      <a:pt x="113" y="143"/>
                    </a:lnTo>
                    <a:lnTo>
                      <a:pt x="108" y="146"/>
                    </a:lnTo>
                    <a:lnTo>
                      <a:pt x="103" y="150"/>
                    </a:lnTo>
                    <a:lnTo>
                      <a:pt x="98" y="153"/>
                    </a:lnTo>
                    <a:lnTo>
                      <a:pt x="92" y="156"/>
                    </a:lnTo>
                    <a:lnTo>
                      <a:pt x="86" y="158"/>
                    </a:lnTo>
                    <a:lnTo>
                      <a:pt x="80" y="159"/>
                    </a:lnTo>
                    <a:lnTo>
                      <a:pt x="73" y="159"/>
                    </a:lnTo>
                    <a:lnTo>
                      <a:pt x="67" y="159"/>
                    </a:lnTo>
                    <a:lnTo>
                      <a:pt x="60" y="158"/>
                    </a:lnTo>
                    <a:lnTo>
                      <a:pt x="54" y="156"/>
                    </a:lnTo>
                    <a:lnTo>
                      <a:pt x="49" y="153"/>
                    </a:lnTo>
                    <a:lnTo>
                      <a:pt x="42" y="150"/>
                    </a:lnTo>
                    <a:lnTo>
                      <a:pt x="37" y="146"/>
                    </a:lnTo>
                    <a:lnTo>
                      <a:pt x="32" y="143"/>
                    </a:lnTo>
                    <a:lnTo>
                      <a:pt x="28" y="138"/>
                    </a:lnTo>
                    <a:lnTo>
                      <a:pt x="24" y="132"/>
                    </a:lnTo>
                    <a:lnTo>
                      <a:pt x="20" y="126"/>
                    </a:lnTo>
                    <a:lnTo>
                      <a:pt x="17" y="120"/>
                    </a:lnTo>
                    <a:lnTo>
                      <a:pt x="14" y="113"/>
                    </a:lnTo>
                    <a:lnTo>
                      <a:pt x="12" y="107"/>
                    </a:lnTo>
                    <a:lnTo>
                      <a:pt x="10" y="99"/>
                    </a:lnTo>
                    <a:lnTo>
                      <a:pt x="9" y="91"/>
                    </a:lnTo>
                    <a:lnTo>
                      <a:pt x="9" y="84"/>
                    </a:lnTo>
                    <a:lnTo>
                      <a:pt x="9" y="77"/>
                    </a:lnTo>
                    <a:lnTo>
                      <a:pt x="10" y="68"/>
                    </a:lnTo>
                    <a:lnTo>
                      <a:pt x="12" y="61"/>
                    </a:lnTo>
                    <a:lnTo>
                      <a:pt x="14" y="54"/>
                    </a:lnTo>
                    <a:lnTo>
                      <a:pt x="17" y="48"/>
                    </a:lnTo>
                    <a:lnTo>
                      <a:pt x="20" y="42"/>
                    </a:lnTo>
                    <a:lnTo>
                      <a:pt x="24" y="36"/>
                    </a:lnTo>
                    <a:lnTo>
                      <a:pt x="28" y="30"/>
                    </a:lnTo>
                    <a:lnTo>
                      <a:pt x="32" y="25"/>
                    </a:lnTo>
                    <a:lnTo>
                      <a:pt x="37" y="21"/>
                    </a:lnTo>
                    <a:lnTo>
                      <a:pt x="42" y="18"/>
                    </a:lnTo>
                    <a:lnTo>
                      <a:pt x="49" y="14"/>
                    </a:lnTo>
                    <a:lnTo>
                      <a:pt x="54" y="12"/>
                    </a:lnTo>
                    <a:lnTo>
                      <a:pt x="60" y="9"/>
                    </a:lnTo>
                    <a:lnTo>
                      <a:pt x="67" y="8"/>
                    </a:lnTo>
                    <a:lnTo>
                      <a:pt x="73" y="8"/>
                    </a:lnTo>
                    <a:lnTo>
                      <a:pt x="80" y="8"/>
                    </a:lnTo>
                    <a:lnTo>
                      <a:pt x="86" y="9"/>
                    </a:lnTo>
                    <a:lnTo>
                      <a:pt x="92" y="12"/>
                    </a:lnTo>
                    <a:lnTo>
                      <a:pt x="98" y="14"/>
                    </a:lnTo>
                    <a:lnTo>
                      <a:pt x="103" y="18"/>
                    </a:lnTo>
                    <a:lnTo>
                      <a:pt x="108" y="21"/>
                    </a:lnTo>
                    <a:lnTo>
                      <a:pt x="113" y="25"/>
                    </a:lnTo>
                    <a:lnTo>
                      <a:pt x="118" y="30"/>
                    </a:lnTo>
                    <a:lnTo>
                      <a:pt x="122" y="36"/>
                    </a:lnTo>
                    <a:lnTo>
                      <a:pt x="125" y="42"/>
                    </a:lnTo>
                    <a:lnTo>
                      <a:pt x="128" y="48"/>
                    </a:lnTo>
                    <a:lnTo>
                      <a:pt x="131" y="54"/>
                    </a:lnTo>
                    <a:lnTo>
                      <a:pt x="133" y="61"/>
                    </a:lnTo>
                    <a:lnTo>
                      <a:pt x="135" y="68"/>
                    </a:lnTo>
                    <a:lnTo>
                      <a:pt x="136" y="77"/>
                    </a:lnTo>
                    <a:lnTo>
                      <a:pt x="136" y="84"/>
                    </a:lnTo>
                    <a:close/>
                  </a:path>
                </a:pathLst>
              </a:custGeom>
              <a:solidFill>
                <a:srgbClr val="F8D7A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91" name="Freeform 234"/>
              <p:cNvSpPr>
                <a:spLocks noEditPoints="1"/>
              </p:cNvSpPr>
              <p:nvPr/>
            </p:nvSpPr>
            <p:spPr bwMode="auto">
              <a:xfrm>
                <a:off x="1148" y="2646"/>
                <a:ext cx="27" cy="27"/>
              </a:xfrm>
              <a:custGeom>
                <a:avLst/>
                <a:gdLst>
                  <a:gd name="T0" fmla="*/ 134 w 136"/>
                  <a:gd name="T1" fmla="*/ 65 h 162"/>
                  <a:gd name="T2" fmla="*/ 127 w 136"/>
                  <a:gd name="T3" fmla="*/ 43 h 162"/>
                  <a:gd name="T4" fmla="*/ 116 w 136"/>
                  <a:gd name="T5" fmla="*/ 24 h 162"/>
                  <a:gd name="T6" fmla="*/ 100 w 136"/>
                  <a:gd name="T7" fmla="*/ 11 h 162"/>
                  <a:gd name="T8" fmla="*/ 82 w 136"/>
                  <a:gd name="T9" fmla="*/ 3 h 162"/>
                  <a:gd name="T10" fmla="*/ 61 w 136"/>
                  <a:gd name="T11" fmla="*/ 2 h 162"/>
                  <a:gd name="T12" fmla="*/ 42 w 136"/>
                  <a:gd name="T13" fmla="*/ 7 h 162"/>
                  <a:gd name="T14" fmla="*/ 24 w 136"/>
                  <a:gd name="T15" fmla="*/ 19 h 162"/>
                  <a:gd name="T16" fmla="*/ 11 w 136"/>
                  <a:gd name="T17" fmla="*/ 36 h 162"/>
                  <a:gd name="T18" fmla="*/ 3 w 136"/>
                  <a:gd name="T19" fmla="*/ 58 h 162"/>
                  <a:gd name="T20" fmla="*/ 0 w 136"/>
                  <a:gd name="T21" fmla="*/ 82 h 162"/>
                  <a:gd name="T22" fmla="*/ 3 w 136"/>
                  <a:gd name="T23" fmla="*/ 106 h 162"/>
                  <a:gd name="T24" fmla="*/ 11 w 136"/>
                  <a:gd name="T25" fmla="*/ 127 h 162"/>
                  <a:gd name="T26" fmla="*/ 24 w 136"/>
                  <a:gd name="T27" fmla="*/ 144 h 162"/>
                  <a:gd name="T28" fmla="*/ 42 w 136"/>
                  <a:gd name="T29" fmla="*/ 156 h 162"/>
                  <a:gd name="T30" fmla="*/ 61 w 136"/>
                  <a:gd name="T31" fmla="*/ 162 h 162"/>
                  <a:gd name="T32" fmla="*/ 82 w 136"/>
                  <a:gd name="T33" fmla="*/ 161 h 162"/>
                  <a:gd name="T34" fmla="*/ 100 w 136"/>
                  <a:gd name="T35" fmla="*/ 153 h 162"/>
                  <a:gd name="T36" fmla="*/ 116 w 136"/>
                  <a:gd name="T37" fmla="*/ 139 h 162"/>
                  <a:gd name="T38" fmla="*/ 127 w 136"/>
                  <a:gd name="T39" fmla="*/ 120 h 162"/>
                  <a:gd name="T40" fmla="*/ 134 w 136"/>
                  <a:gd name="T41" fmla="*/ 99 h 162"/>
                  <a:gd name="T42" fmla="*/ 127 w 136"/>
                  <a:gd name="T43" fmla="*/ 82 h 162"/>
                  <a:gd name="T44" fmla="*/ 124 w 136"/>
                  <a:gd name="T45" fmla="*/ 102 h 162"/>
                  <a:gd name="T46" fmla="*/ 117 w 136"/>
                  <a:gd name="T47" fmla="*/ 121 h 162"/>
                  <a:gd name="T48" fmla="*/ 105 w 136"/>
                  <a:gd name="T49" fmla="*/ 136 h 162"/>
                  <a:gd name="T50" fmla="*/ 91 w 136"/>
                  <a:gd name="T51" fmla="*/ 147 h 162"/>
                  <a:gd name="T52" fmla="*/ 74 w 136"/>
                  <a:gd name="T53" fmla="*/ 151 h 162"/>
                  <a:gd name="T54" fmla="*/ 56 w 136"/>
                  <a:gd name="T55" fmla="*/ 150 h 162"/>
                  <a:gd name="T56" fmla="*/ 40 w 136"/>
                  <a:gd name="T57" fmla="*/ 143 h 162"/>
                  <a:gd name="T58" fmla="*/ 26 w 136"/>
                  <a:gd name="T59" fmla="*/ 131 h 162"/>
                  <a:gd name="T60" fmla="*/ 16 w 136"/>
                  <a:gd name="T61" fmla="*/ 115 h 162"/>
                  <a:gd name="T62" fmla="*/ 10 w 136"/>
                  <a:gd name="T63" fmla="*/ 96 h 162"/>
                  <a:gd name="T64" fmla="*/ 9 w 136"/>
                  <a:gd name="T65" fmla="*/ 75 h 162"/>
                  <a:gd name="T66" fmla="*/ 13 w 136"/>
                  <a:gd name="T67" fmla="*/ 54 h 162"/>
                  <a:gd name="T68" fmla="*/ 22 w 136"/>
                  <a:gd name="T69" fmla="*/ 37 h 162"/>
                  <a:gd name="T70" fmla="*/ 34 w 136"/>
                  <a:gd name="T71" fmla="*/ 23 h 162"/>
                  <a:gd name="T72" fmla="*/ 51 w 136"/>
                  <a:gd name="T73" fmla="*/ 15 h 162"/>
                  <a:gd name="T74" fmla="*/ 68 w 136"/>
                  <a:gd name="T75" fmla="*/ 11 h 162"/>
                  <a:gd name="T76" fmla="*/ 85 w 136"/>
                  <a:gd name="T77" fmla="*/ 15 h 162"/>
                  <a:gd name="T78" fmla="*/ 101 w 136"/>
                  <a:gd name="T79" fmla="*/ 23 h 162"/>
                  <a:gd name="T80" fmla="*/ 113 w 136"/>
                  <a:gd name="T81" fmla="*/ 37 h 162"/>
                  <a:gd name="T82" fmla="*/ 122 w 136"/>
                  <a:gd name="T83" fmla="*/ 54 h 162"/>
                  <a:gd name="T84" fmla="*/ 126 w 136"/>
                  <a:gd name="T85" fmla="*/ 75 h 162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w 136"/>
                  <a:gd name="T130" fmla="*/ 0 h 162"/>
                  <a:gd name="T131" fmla="*/ 136 w 136"/>
                  <a:gd name="T132" fmla="*/ 162 h 162"/>
                </a:gdLst>
                <a:ahLst/>
                <a:cxnLst>
                  <a:cxn ang="T86">
                    <a:pos x="T0" y="T1"/>
                  </a:cxn>
                  <a:cxn ang="T87">
                    <a:pos x="T2" y="T3"/>
                  </a:cxn>
                  <a:cxn ang="T88">
                    <a:pos x="T4" y="T5"/>
                  </a:cxn>
                  <a:cxn ang="T89">
                    <a:pos x="T6" y="T7"/>
                  </a:cxn>
                  <a:cxn ang="T90">
                    <a:pos x="T8" y="T9"/>
                  </a:cxn>
                  <a:cxn ang="T91">
                    <a:pos x="T10" y="T11"/>
                  </a:cxn>
                  <a:cxn ang="T92">
                    <a:pos x="T12" y="T13"/>
                  </a:cxn>
                  <a:cxn ang="T93">
                    <a:pos x="T14" y="T15"/>
                  </a:cxn>
                  <a:cxn ang="T94">
                    <a:pos x="T16" y="T17"/>
                  </a:cxn>
                  <a:cxn ang="T95">
                    <a:pos x="T18" y="T19"/>
                  </a:cxn>
                  <a:cxn ang="T96">
                    <a:pos x="T20" y="T21"/>
                  </a:cxn>
                  <a:cxn ang="T97">
                    <a:pos x="T22" y="T23"/>
                  </a:cxn>
                  <a:cxn ang="T98">
                    <a:pos x="T24" y="T25"/>
                  </a:cxn>
                  <a:cxn ang="T99">
                    <a:pos x="T26" y="T27"/>
                  </a:cxn>
                  <a:cxn ang="T100">
                    <a:pos x="T28" y="T29"/>
                  </a:cxn>
                  <a:cxn ang="T101">
                    <a:pos x="T30" y="T31"/>
                  </a:cxn>
                  <a:cxn ang="T102">
                    <a:pos x="T32" y="T33"/>
                  </a:cxn>
                  <a:cxn ang="T103">
                    <a:pos x="T34" y="T35"/>
                  </a:cxn>
                  <a:cxn ang="T104">
                    <a:pos x="T36" y="T37"/>
                  </a:cxn>
                  <a:cxn ang="T105">
                    <a:pos x="T38" y="T39"/>
                  </a:cxn>
                  <a:cxn ang="T106">
                    <a:pos x="T40" y="T41"/>
                  </a:cxn>
                  <a:cxn ang="T107">
                    <a:pos x="T42" y="T43"/>
                  </a:cxn>
                  <a:cxn ang="T108">
                    <a:pos x="T44" y="T45"/>
                  </a:cxn>
                  <a:cxn ang="T109">
                    <a:pos x="T46" y="T47"/>
                  </a:cxn>
                  <a:cxn ang="T110">
                    <a:pos x="T48" y="T49"/>
                  </a:cxn>
                  <a:cxn ang="T111">
                    <a:pos x="T50" y="T51"/>
                  </a:cxn>
                  <a:cxn ang="T112">
                    <a:pos x="T52" y="T53"/>
                  </a:cxn>
                  <a:cxn ang="T113">
                    <a:pos x="T54" y="T55"/>
                  </a:cxn>
                  <a:cxn ang="T114">
                    <a:pos x="T56" y="T57"/>
                  </a:cxn>
                  <a:cxn ang="T115">
                    <a:pos x="T58" y="T59"/>
                  </a:cxn>
                  <a:cxn ang="T116">
                    <a:pos x="T60" y="T61"/>
                  </a:cxn>
                  <a:cxn ang="T117">
                    <a:pos x="T62" y="T63"/>
                  </a:cxn>
                  <a:cxn ang="T118">
                    <a:pos x="T64" y="T65"/>
                  </a:cxn>
                  <a:cxn ang="T119">
                    <a:pos x="T66" y="T67"/>
                  </a:cxn>
                  <a:cxn ang="T120">
                    <a:pos x="T68" y="T69"/>
                  </a:cxn>
                  <a:cxn ang="T121">
                    <a:pos x="T70" y="T71"/>
                  </a:cxn>
                  <a:cxn ang="T122">
                    <a:pos x="T72" y="T73"/>
                  </a:cxn>
                  <a:cxn ang="T123">
                    <a:pos x="T74" y="T75"/>
                  </a:cxn>
                  <a:cxn ang="T124">
                    <a:pos x="T76" y="T77"/>
                  </a:cxn>
                  <a:cxn ang="T125">
                    <a:pos x="T78" y="T79"/>
                  </a:cxn>
                  <a:cxn ang="T126">
                    <a:pos x="T80" y="T81"/>
                  </a:cxn>
                  <a:cxn ang="T127">
                    <a:pos x="T82" y="T83"/>
                  </a:cxn>
                  <a:cxn ang="T128">
                    <a:pos x="T84" y="T85"/>
                  </a:cxn>
                </a:cxnLst>
                <a:rect l="T129" t="T130" r="T131" b="T132"/>
                <a:pathLst>
                  <a:path w="136" h="162">
                    <a:moveTo>
                      <a:pt x="136" y="82"/>
                    </a:moveTo>
                    <a:lnTo>
                      <a:pt x="135" y="73"/>
                    </a:lnTo>
                    <a:lnTo>
                      <a:pt x="134" y="65"/>
                    </a:lnTo>
                    <a:lnTo>
                      <a:pt x="133" y="58"/>
                    </a:lnTo>
                    <a:lnTo>
                      <a:pt x="130" y="51"/>
                    </a:lnTo>
                    <a:lnTo>
                      <a:pt x="127" y="43"/>
                    </a:lnTo>
                    <a:lnTo>
                      <a:pt x="124" y="36"/>
                    </a:lnTo>
                    <a:lnTo>
                      <a:pt x="120" y="30"/>
                    </a:lnTo>
                    <a:lnTo>
                      <a:pt x="116" y="24"/>
                    </a:lnTo>
                    <a:lnTo>
                      <a:pt x="111" y="19"/>
                    </a:lnTo>
                    <a:lnTo>
                      <a:pt x="106" y="15"/>
                    </a:lnTo>
                    <a:lnTo>
                      <a:pt x="100" y="11"/>
                    </a:lnTo>
                    <a:lnTo>
                      <a:pt x="94" y="7"/>
                    </a:lnTo>
                    <a:lnTo>
                      <a:pt x="88" y="5"/>
                    </a:lnTo>
                    <a:lnTo>
                      <a:pt x="82" y="3"/>
                    </a:lnTo>
                    <a:lnTo>
                      <a:pt x="75" y="2"/>
                    </a:lnTo>
                    <a:lnTo>
                      <a:pt x="68" y="0"/>
                    </a:lnTo>
                    <a:lnTo>
                      <a:pt x="61" y="2"/>
                    </a:lnTo>
                    <a:lnTo>
                      <a:pt x="55" y="3"/>
                    </a:lnTo>
                    <a:lnTo>
                      <a:pt x="48" y="5"/>
                    </a:lnTo>
                    <a:lnTo>
                      <a:pt x="42" y="7"/>
                    </a:lnTo>
                    <a:lnTo>
                      <a:pt x="35" y="11"/>
                    </a:lnTo>
                    <a:lnTo>
                      <a:pt x="29" y="15"/>
                    </a:lnTo>
                    <a:lnTo>
                      <a:pt x="24" y="19"/>
                    </a:lnTo>
                    <a:lnTo>
                      <a:pt x="19" y="24"/>
                    </a:lnTo>
                    <a:lnTo>
                      <a:pt x="15" y="30"/>
                    </a:lnTo>
                    <a:lnTo>
                      <a:pt x="11" y="36"/>
                    </a:lnTo>
                    <a:lnTo>
                      <a:pt x="8" y="43"/>
                    </a:lnTo>
                    <a:lnTo>
                      <a:pt x="5" y="51"/>
                    </a:lnTo>
                    <a:lnTo>
                      <a:pt x="3" y="58"/>
                    </a:lnTo>
                    <a:lnTo>
                      <a:pt x="1" y="65"/>
                    </a:lnTo>
                    <a:lnTo>
                      <a:pt x="0" y="73"/>
                    </a:lnTo>
                    <a:lnTo>
                      <a:pt x="0" y="82"/>
                    </a:lnTo>
                    <a:lnTo>
                      <a:pt x="0" y="90"/>
                    </a:lnTo>
                    <a:lnTo>
                      <a:pt x="1" y="99"/>
                    </a:lnTo>
                    <a:lnTo>
                      <a:pt x="3" y="106"/>
                    </a:lnTo>
                    <a:lnTo>
                      <a:pt x="5" y="113"/>
                    </a:lnTo>
                    <a:lnTo>
                      <a:pt x="8" y="120"/>
                    </a:lnTo>
                    <a:lnTo>
                      <a:pt x="11" y="127"/>
                    </a:lnTo>
                    <a:lnTo>
                      <a:pt x="15" y="133"/>
                    </a:lnTo>
                    <a:lnTo>
                      <a:pt x="19" y="139"/>
                    </a:lnTo>
                    <a:lnTo>
                      <a:pt x="24" y="144"/>
                    </a:lnTo>
                    <a:lnTo>
                      <a:pt x="29" y="149"/>
                    </a:lnTo>
                    <a:lnTo>
                      <a:pt x="35" y="153"/>
                    </a:lnTo>
                    <a:lnTo>
                      <a:pt x="42" y="156"/>
                    </a:lnTo>
                    <a:lnTo>
                      <a:pt x="48" y="159"/>
                    </a:lnTo>
                    <a:lnTo>
                      <a:pt x="55" y="161"/>
                    </a:lnTo>
                    <a:lnTo>
                      <a:pt x="61" y="162"/>
                    </a:lnTo>
                    <a:lnTo>
                      <a:pt x="68" y="162"/>
                    </a:lnTo>
                    <a:lnTo>
                      <a:pt x="75" y="162"/>
                    </a:lnTo>
                    <a:lnTo>
                      <a:pt x="82" y="161"/>
                    </a:lnTo>
                    <a:lnTo>
                      <a:pt x="88" y="159"/>
                    </a:lnTo>
                    <a:lnTo>
                      <a:pt x="94" y="156"/>
                    </a:lnTo>
                    <a:lnTo>
                      <a:pt x="100" y="153"/>
                    </a:lnTo>
                    <a:lnTo>
                      <a:pt x="106" y="149"/>
                    </a:lnTo>
                    <a:lnTo>
                      <a:pt x="111" y="144"/>
                    </a:lnTo>
                    <a:lnTo>
                      <a:pt x="116" y="139"/>
                    </a:lnTo>
                    <a:lnTo>
                      <a:pt x="120" y="133"/>
                    </a:lnTo>
                    <a:lnTo>
                      <a:pt x="124" y="127"/>
                    </a:lnTo>
                    <a:lnTo>
                      <a:pt x="127" y="120"/>
                    </a:lnTo>
                    <a:lnTo>
                      <a:pt x="130" y="113"/>
                    </a:lnTo>
                    <a:lnTo>
                      <a:pt x="133" y="106"/>
                    </a:lnTo>
                    <a:lnTo>
                      <a:pt x="134" y="99"/>
                    </a:lnTo>
                    <a:lnTo>
                      <a:pt x="135" y="90"/>
                    </a:lnTo>
                    <a:lnTo>
                      <a:pt x="136" y="82"/>
                    </a:lnTo>
                    <a:close/>
                    <a:moveTo>
                      <a:pt x="127" y="82"/>
                    </a:moveTo>
                    <a:lnTo>
                      <a:pt x="126" y="89"/>
                    </a:lnTo>
                    <a:lnTo>
                      <a:pt x="125" y="96"/>
                    </a:lnTo>
                    <a:lnTo>
                      <a:pt x="124" y="102"/>
                    </a:lnTo>
                    <a:lnTo>
                      <a:pt x="122" y="109"/>
                    </a:lnTo>
                    <a:lnTo>
                      <a:pt x="120" y="115"/>
                    </a:lnTo>
                    <a:lnTo>
                      <a:pt x="117" y="121"/>
                    </a:lnTo>
                    <a:lnTo>
                      <a:pt x="113" y="126"/>
                    </a:lnTo>
                    <a:lnTo>
                      <a:pt x="109" y="131"/>
                    </a:lnTo>
                    <a:lnTo>
                      <a:pt x="105" y="136"/>
                    </a:lnTo>
                    <a:lnTo>
                      <a:pt x="101" y="141"/>
                    </a:lnTo>
                    <a:lnTo>
                      <a:pt x="96" y="143"/>
                    </a:lnTo>
                    <a:lnTo>
                      <a:pt x="91" y="147"/>
                    </a:lnTo>
                    <a:lnTo>
                      <a:pt x="85" y="149"/>
                    </a:lnTo>
                    <a:lnTo>
                      <a:pt x="80" y="150"/>
                    </a:lnTo>
                    <a:lnTo>
                      <a:pt x="74" y="151"/>
                    </a:lnTo>
                    <a:lnTo>
                      <a:pt x="68" y="151"/>
                    </a:lnTo>
                    <a:lnTo>
                      <a:pt x="62" y="151"/>
                    </a:lnTo>
                    <a:lnTo>
                      <a:pt x="56" y="150"/>
                    </a:lnTo>
                    <a:lnTo>
                      <a:pt x="51" y="149"/>
                    </a:lnTo>
                    <a:lnTo>
                      <a:pt x="45" y="147"/>
                    </a:lnTo>
                    <a:lnTo>
                      <a:pt x="40" y="143"/>
                    </a:lnTo>
                    <a:lnTo>
                      <a:pt x="34" y="141"/>
                    </a:lnTo>
                    <a:lnTo>
                      <a:pt x="30" y="136"/>
                    </a:lnTo>
                    <a:lnTo>
                      <a:pt x="26" y="131"/>
                    </a:lnTo>
                    <a:lnTo>
                      <a:pt x="22" y="126"/>
                    </a:lnTo>
                    <a:lnTo>
                      <a:pt x="19" y="121"/>
                    </a:lnTo>
                    <a:lnTo>
                      <a:pt x="16" y="115"/>
                    </a:lnTo>
                    <a:lnTo>
                      <a:pt x="13" y="109"/>
                    </a:lnTo>
                    <a:lnTo>
                      <a:pt x="11" y="102"/>
                    </a:lnTo>
                    <a:lnTo>
                      <a:pt x="10" y="96"/>
                    </a:lnTo>
                    <a:lnTo>
                      <a:pt x="9" y="89"/>
                    </a:lnTo>
                    <a:lnTo>
                      <a:pt x="9" y="82"/>
                    </a:lnTo>
                    <a:lnTo>
                      <a:pt x="9" y="75"/>
                    </a:lnTo>
                    <a:lnTo>
                      <a:pt x="10" y="67"/>
                    </a:lnTo>
                    <a:lnTo>
                      <a:pt x="11" y="61"/>
                    </a:lnTo>
                    <a:lnTo>
                      <a:pt x="13" y="54"/>
                    </a:lnTo>
                    <a:lnTo>
                      <a:pt x="16" y="48"/>
                    </a:lnTo>
                    <a:lnTo>
                      <a:pt x="19" y="42"/>
                    </a:lnTo>
                    <a:lnTo>
                      <a:pt x="22" y="37"/>
                    </a:lnTo>
                    <a:lnTo>
                      <a:pt x="26" y="33"/>
                    </a:lnTo>
                    <a:lnTo>
                      <a:pt x="30" y="28"/>
                    </a:lnTo>
                    <a:lnTo>
                      <a:pt x="34" y="23"/>
                    </a:lnTo>
                    <a:lnTo>
                      <a:pt x="40" y="21"/>
                    </a:lnTo>
                    <a:lnTo>
                      <a:pt x="45" y="17"/>
                    </a:lnTo>
                    <a:lnTo>
                      <a:pt x="51" y="15"/>
                    </a:lnTo>
                    <a:lnTo>
                      <a:pt x="56" y="13"/>
                    </a:lnTo>
                    <a:lnTo>
                      <a:pt x="62" y="12"/>
                    </a:lnTo>
                    <a:lnTo>
                      <a:pt x="68" y="11"/>
                    </a:lnTo>
                    <a:lnTo>
                      <a:pt x="74" y="12"/>
                    </a:lnTo>
                    <a:lnTo>
                      <a:pt x="80" y="13"/>
                    </a:lnTo>
                    <a:lnTo>
                      <a:pt x="85" y="15"/>
                    </a:lnTo>
                    <a:lnTo>
                      <a:pt x="91" y="17"/>
                    </a:lnTo>
                    <a:lnTo>
                      <a:pt x="96" y="21"/>
                    </a:lnTo>
                    <a:lnTo>
                      <a:pt x="101" y="23"/>
                    </a:lnTo>
                    <a:lnTo>
                      <a:pt x="105" y="28"/>
                    </a:lnTo>
                    <a:lnTo>
                      <a:pt x="109" y="33"/>
                    </a:lnTo>
                    <a:lnTo>
                      <a:pt x="113" y="37"/>
                    </a:lnTo>
                    <a:lnTo>
                      <a:pt x="117" y="42"/>
                    </a:lnTo>
                    <a:lnTo>
                      <a:pt x="120" y="48"/>
                    </a:lnTo>
                    <a:lnTo>
                      <a:pt x="122" y="54"/>
                    </a:lnTo>
                    <a:lnTo>
                      <a:pt x="124" y="61"/>
                    </a:lnTo>
                    <a:lnTo>
                      <a:pt x="125" y="67"/>
                    </a:lnTo>
                    <a:lnTo>
                      <a:pt x="126" y="75"/>
                    </a:lnTo>
                    <a:lnTo>
                      <a:pt x="127" y="82"/>
                    </a:lnTo>
                    <a:close/>
                  </a:path>
                </a:pathLst>
              </a:custGeom>
              <a:solidFill>
                <a:srgbClr val="F9DAB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92" name="Freeform 235"/>
              <p:cNvSpPr>
                <a:spLocks noEditPoints="1"/>
              </p:cNvSpPr>
              <p:nvPr/>
            </p:nvSpPr>
            <p:spPr bwMode="auto">
              <a:xfrm>
                <a:off x="1149" y="2647"/>
                <a:ext cx="25" cy="25"/>
              </a:xfrm>
              <a:custGeom>
                <a:avLst/>
                <a:gdLst>
                  <a:gd name="T0" fmla="*/ 127 w 127"/>
                  <a:gd name="T1" fmla="*/ 69 h 151"/>
                  <a:gd name="T2" fmla="*/ 124 w 127"/>
                  <a:gd name="T3" fmla="*/ 53 h 151"/>
                  <a:gd name="T4" fmla="*/ 119 w 127"/>
                  <a:gd name="T5" fmla="*/ 40 h 151"/>
                  <a:gd name="T6" fmla="*/ 113 w 127"/>
                  <a:gd name="T7" fmla="*/ 28 h 151"/>
                  <a:gd name="T8" fmla="*/ 104 w 127"/>
                  <a:gd name="T9" fmla="*/ 17 h 151"/>
                  <a:gd name="T10" fmla="*/ 94 w 127"/>
                  <a:gd name="T11" fmla="*/ 10 h 151"/>
                  <a:gd name="T12" fmla="*/ 83 w 127"/>
                  <a:gd name="T13" fmla="*/ 4 h 151"/>
                  <a:gd name="T14" fmla="*/ 71 w 127"/>
                  <a:gd name="T15" fmla="*/ 0 h 151"/>
                  <a:gd name="T16" fmla="*/ 58 w 127"/>
                  <a:gd name="T17" fmla="*/ 0 h 151"/>
                  <a:gd name="T18" fmla="*/ 45 w 127"/>
                  <a:gd name="T19" fmla="*/ 4 h 151"/>
                  <a:gd name="T20" fmla="*/ 33 w 127"/>
                  <a:gd name="T21" fmla="*/ 10 h 151"/>
                  <a:gd name="T22" fmla="*/ 23 w 127"/>
                  <a:gd name="T23" fmla="*/ 17 h 151"/>
                  <a:gd name="T24" fmla="*/ 15 w 127"/>
                  <a:gd name="T25" fmla="*/ 28 h 151"/>
                  <a:gd name="T26" fmla="*/ 8 w 127"/>
                  <a:gd name="T27" fmla="*/ 40 h 151"/>
                  <a:gd name="T28" fmla="*/ 3 w 127"/>
                  <a:gd name="T29" fmla="*/ 53 h 151"/>
                  <a:gd name="T30" fmla="*/ 0 w 127"/>
                  <a:gd name="T31" fmla="*/ 69 h 151"/>
                  <a:gd name="T32" fmla="*/ 0 w 127"/>
                  <a:gd name="T33" fmla="*/ 83 h 151"/>
                  <a:gd name="T34" fmla="*/ 3 w 127"/>
                  <a:gd name="T35" fmla="*/ 99 h 151"/>
                  <a:gd name="T36" fmla="*/ 8 w 127"/>
                  <a:gd name="T37" fmla="*/ 112 h 151"/>
                  <a:gd name="T38" fmla="*/ 15 w 127"/>
                  <a:gd name="T39" fmla="*/ 124 h 151"/>
                  <a:gd name="T40" fmla="*/ 23 w 127"/>
                  <a:gd name="T41" fmla="*/ 135 h 151"/>
                  <a:gd name="T42" fmla="*/ 33 w 127"/>
                  <a:gd name="T43" fmla="*/ 142 h 151"/>
                  <a:gd name="T44" fmla="*/ 45 w 127"/>
                  <a:gd name="T45" fmla="*/ 148 h 151"/>
                  <a:gd name="T46" fmla="*/ 58 w 127"/>
                  <a:gd name="T47" fmla="*/ 151 h 151"/>
                  <a:gd name="T48" fmla="*/ 71 w 127"/>
                  <a:gd name="T49" fmla="*/ 151 h 151"/>
                  <a:gd name="T50" fmla="*/ 83 w 127"/>
                  <a:gd name="T51" fmla="*/ 148 h 151"/>
                  <a:gd name="T52" fmla="*/ 94 w 127"/>
                  <a:gd name="T53" fmla="*/ 142 h 151"/>
                  <a:gd name="T54" fmla="*/ 104 w 127"/>
                  <a:gd name="T55" fmla="*/ 135 h 151"/>
                  <a:gd name="T56" fmla="*/ 113 w 127"/>
                  <a:gd name="T57" fmla="*/ 124 h 151"/>
                  <a:gd name="T58" fmla="*/ 119 w 127"/>
                  <a:gd name="T59" fmla="*/ 112 h 151"/>
                  <a:gd name="T60" fmla="*/ 124 w 127"/>
                  <a:gd name="T61" fmla="*/ 99 h 151"/>
                  <a:gd name="T62" fmla="*/ 127 w 127"/>
                  <a:gd name="T63" fmla="*/ 83 h 151"/>
                  <a:gd name="T64" fmla="*/ 118 w 127"/>
                  <a:gd name="T65" fmla="*/ 76 h 151"/>
                  <a:gd name="T66" fmla="*/ 117 w 127"/>
                  <a:gd name="T67" fmla="*/ 89 h 151"/>
                  <a:gd name="T68" fmla="*/ 114 w 127"/>
                  <a:gd name="T69" fmla="*/ 101 h 151"/>
                  <a:gd name="T70" fmla="*/ 102 w 127"/>
                  <a:gd name="T71" fmla="*/ 121 h 151"/>
                  <a:gd name="T72" fmla="*/ 85 w 127"/>
                  <a:gd name="T73" fmla="*/ 136 h 151"/>
                  <a:gd name="T74" fmla="*/ 75 w 127"/>
                  <a:gd name="T75" fmla="*/ 139 h 151"/>
                  <a:gd name="T76" fmla="*/ 64 w 127"/>
                  <a:gd name="T77" fmla="*/ 141 h 151"/>
                  <a:gd name="T78" fmla="*/ 53 w 127"/>
                  <a:gd name="T79" fmla="*/ 139 h 151"/>
                  <a:gd name="T80" fmla="*/ 43 w 127"/>
                  <a:gd name="T81" fmla="*/ 136 h 151"/>
                  <a:gd name="T82" fmla="*/ 33 w 127"/>
                  <a:gd name="T83" fmla="*/ 130 h 151"/>
                  <a:gd name="T84" fmla="*/ 25 w 127"/>
                  <a:gd name="T85" fmla="*/ 121 h 151"/>
                  <a:gd name="T86" fmla="*/ 18 w 127"/>
                  <a:gd name="T87" fmla="*/ 112 h 151"/>
                  <a:gd name="T88" fmla="*/ 13 w 127"/>
                  <a:gd name="T89" fmla="*/ 101 h 151"/>
                  <a:gd name="T90" fmla="*/ 10 w 127"/>
                  <a:gd name="T91" fmla="*/ 89 h 151"/>
                  <a:gd name="T92" fmla="*/ 9 w 127"/>
                  <a:gd name="T93" fmla="*/ 76 h 151"/>
                  <a:gd name="T94" fmla="*/ 10 w 127"/>
                  <a:gd name="T95" fmla="*/ 63 h 151"/>
                  <a:gd name="T96" fmla="*/ 13 w 127"/>
                  <a:gd name="T97" fmla="*/ 51 h 151"/>
                  <a:gd name="T98" fmla="*/ 25 w 127"/>
                  <a:gd name="T99" fmla="*/ 30 h 151"/>
                  <a:gd name="T100" fmla="*/ 43 w 127"/>
                  <a:gd name="T101" fmla="*/ 16 h 151"/>
                  <a:gd name="T102" fmla="*/ 53 w 127"/>
                  <a:gd name="T103" fmla="*/ 12 h 151"/>
                  <a:gd name="T104" fmla="*/ 64 w 127"/>
                  <a:gd name="T105" fmla="*/ 11 h 151"/>
                  <a:gd name="T106" fmla="*/ 75 w 127"/>
                  <a:gd name="T107" fmla="*/ 12 h 151"/>
                  <a:gd name="T108" fmla="*/ 85 w 127"/>
                  <a:gd name="T109" fmla="*/ 16 h 151"/>
                  <a:gd name="T110" fmla="*/ 102 w 127"/>
                  <a:gd name="T111" fmla="*/ 30 h 151"/>
                  <a:gd name="T112" fmla="*/ 114 w 127"/>
                  <a:gd name="T113" fmla="*/ 51 h 151"/>
                  <a:gd name="T114" fmla="*/ 117 w 127"/>
                  <a:gd name="T115" fmla="*/ 63 h 151"/>
                  <a:gd name="T116" fmla="*/ 118 w 127"/>
                  <a:gd name="T117" fmla="*/ 76 h 151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w 127"/>
                  <a:gd name="T178" fmla="*/ 0 h 151"/>
                  <a:gd name="T179" fmla="*/ 127 w 127"/>
                  <a:gd name="T180" fmla="*/ 151 h 151"/>
                </a:gdLst>
                <a:ahLst/>
                <a:cxnLst>
                  <a:cxn ang="T118">
                    <a:pos x="T0" y="T1"/>
                  </a:cxn>
                  <a:cxn ang="T119">
                    <a:pos x="T2" y="T3"/>
                  </a:cxn>
                  <a:cxn ang="T120">
                    <a:pos x="T4" y="T5"/>
                  </a:cxn>
                  <a:cxn ang="T121">
                    <a:pos x="T6" y="T7"/>
                  </a:cxn>
                  <a:cxn ang="T122">
                    <a:pos x="T8" y="T9"/>
                  </a:cxn>
                  <a:cxn ang="T123">
                    <a:pos x="T10" y="T11"/>
                  </a:cxn>
                  <a:cxn ang="T124">
                    <a:pos x="T12" y="T13"/>
                  </a:cxn>
                  <a:cxn ang="T125">
                    <a:pos x="T14" y="T15"/>
                  </a:cxn>
                  <a:cxn ang="T126">
                    <a:pos x="T16" y="T17"/>
                  </a:cxn>
                  <a:cxn ang="T127">
                    <a:pos x="T18" y="T19"/>
                  </a:cxn>
                  <a:cxn ang="T128">
                    <a:pos x="T20" y="T21"/>
                  </a:cxn>
                  <a:cxn ang="T129">
                    <a:pos x="T22" y="T23"/>
                  </a:cxn>
                  <a:cxn ang="T130">
                    <a:pos x="T24" y="T25"/>
                  </a:cxn>
                  <a:cxn ang="T131">
                    <a:pos x="T26" y="T27"/>
                  </a:cxn>
                  <a:cxn ang="T132">
                    <a:pos x="T28" y="T29"/>
                  </a:cxn>
                  <a:cxn ang="T133">
                    <a:pos x="T30" y="T31"/>
                  </a:cxn>
                  <a:cxn ang="T134">
                    <a:pos x="T32" y="T33"/>
                  </a:cxn>
                  <a:cxn ang="T135">
                    <a:pos x="T34" y="T35"/>
                  </a:cxn>
                  <a:cxn ang="T136">
                    <a:pos x="T36" y="T37"/>
                  </a:cxn>
                  <a:cxn ang="T137">
                    <a:pos x="T38" y="T39"/>
                  </a:cxn>
                  <a:cxn ang="T138">
                    <a:pos x="T40" y="T41"/>
                  </a:cxn>
                  <a:cxn ang="T139">
                    <a:pos x="T42" y="T43"/>
                  </a:cxn>
                  <a:cxn ang="T140">
                    <a:pos x="T44" y="T45"/>
                  </a:cxn>
                  <a:cxn ang="T141">
                    <a:pos x="T46" y="T47"/>
                  </a:cxn>
                  <a:cxn ang="T142">
                    <a:pos x="T48" y="T49"/>
                  </a:cxn>
                  <a:cxn ang="T143">
                    <a:pos x="T50" y="T51"/>
                  </a:cxn>
                  <a:cxn ang="T144">
                    <a:pos x="T52" y="T53"/>
                  </a:cxn>
                  <a:cxn ang="T145">
                    <a:pos x="T54" y="T55"/>
                  </a:cxn>
                  <a:cxn ang="T146">
                    <a:pos x="T56" y="T57"/>
                  </a:cxn>
                  <a:cxn ang="T147">
                    <a:pos x="T58" y="T59"/>
                  </a:cxn>
                  <a:cxn ang="T148">
                    <a:pos x="T60" y="T61"/>
                  </a:cxn>
                  <a:cxn ang="T149">
                    <a:pos x="T62" y="T63"/>
                  </a:cxn>
                  <a:cxn ang="T150">
                    <a:pos x="T64" y="T65"/>
                  </a:cxn>
                  <a:cxn ang="T151">
                    <a:pos x="T66" y="T67"/>
                  </a:cxn>
                  <a:cxn ang="T152">
                    <a:pos x="T68" y="T69"/>
                  </a:cxn>
                  <a:cxn ang="T153">
                    <a:pos x="T70" y="T71"/>
                  </a:cxn>
                  <a:cxn ang="T154">
                    <a:pos x="T72" y="T73"/>
                  </a:cxn>
                  <a:cxn ang="T155">
                    <a:pos x="T74" y="T75"/>
                  </a:cxn>
                  <a:cxn ang="T156">
                    <a:pos x="T76" y="T77"/>
                  </a:cxn>
                  <a:cxn ang="T157">
                    <a:pos x="T78" y="T79"/>
                  </a:cxn>
                  <a:cxn ang="T158">
                    <a:pos x="T80" y="T81"/>
                  </a:cxn>
                  <a:cxn ang="T159">
                    <a:pos x="T82" y="T83"/>
                  </a:cxn>
                  <a:cxn ang="T160">
                    <a:pos x="T84" y="T85"/>
                  </a:cxn>
                  <a:cxn ang="T161">
                    <a:pos x="T86" y="T87"/>
                  </a:cxn>
                  <a:cxn ang="T162">
                    <a:pos x="T88" y="T89"/>
                  </a:cxn>
                  <a:cxn ang="T163">
                    <a:pos x="T90" y="T91"/>
                  </a:cxn>
                  <a:cxn ang="T164">
                    <a:pos x="T92" y="T93"/>
                  </a:cxn>
                  <a:cxn ang="T165">
                    <a:pos x="T94" y="T95"/>
                  </a:cxn>
                  <a:cxn ang="T166">
                    <a:pos x="T96" y="T97"/>
                  </a:cxn>
                  <a:cxn ang="T167">
                    <a:pos x="T98" y="T99"/>
                  </a:cxn>
                  <a:cxn ang="T168">
                    <a:pos x="T100" y="T101"/>
                  </a:cxn>
                  <a:cxn ang="T169">
                    <a:pos x="T102" y="T103"/>
                  </a:cxn>
                  <a:cxn ang="T170">
                    <a:pos x="T104" y="T105"/>
                  </a:cxn>
                  <a:cxn ang="T171">
                    <a:pos x="T106" y="T107"/>
                  </a:cxn>
                  <a:cxn ang="T172">
                    <a:pos x="T108" y="T109"/>
                  </a:cxn>
                  <a:cxn ang="T173">
                    <a:pos x="T110" y="T111"/>
                  </a:cxn>
                  <a:cxn ang="T174">
                    <a:pos x="T112" y="T113"/>
                  </a:cxn>
                  <a:cxn ang="T175">
                    <a:pos x="T114" y="T115"/>
                  </a:cxn>
                  <a:cxn ang="T176">
                    <a:pos x="T116" y="T117"/>
                  </a:cxn>
                </a:cxnLst>
                <a:rect l="T177" t="T178" r="T179" b="T180"/>
                <a:pathLst>
                  <a:path w="127" h="151">
                    <a:moveTo>
                      <a:pt x="127" y="76"/>
                    </a:moveTo>
                    <a:lnTo>
                      <a:pt x="127" y="69"/>
                    </a:lnTo>
                    <a:lnTo>
                      <a:pt x="126" y="60"/>
                    </a:lnTo>
                    <a:lnTo>
                      <a:pt x="124" y="53"/>
                    </a:lnTo>
                    <a:lnTo>
                      <a:pt x="122" y="46"/>
                    </a:lnTo>
                    <a:lnTo>
                      <a:pt x="119" y="40"/>
                    </a:lnTo>
                    <a:lnTo>
                      <a:pt x="116" y="34"/>
                    </a:lnTo>
                    <a:lnTo>
                      <a:pt x="113" y="28"/>
                    </a:lnTo>
                    <a:lnTo>
                      <a:pt x="109" y="22"/>
                    </a:lnTo>
                    <a:lnTo>
                      <a:pt x="104" y="17"/>
                    </a:lnTo>
                    <a:lnTo>
                      <a:pt x="99" y="13"/>
                    </a:lnTo>
                    <a:lnTo>
                      <a:pt x="94" y="10"/>
                    </a:lnTo>
                    <a:lnTo>
                      <a:pt x="89" y="6"/>
                    </a:lnTo>
                    <a:lnTo>
                      <a:pt x="83" y="4"/>
                    </a:lnTo>
                    <a:lnTo>
                      <a:pt x="77" y="1"/>
                    </a:lnTo>
                    <a:lnTo>
                      <a:pt x="71" y="0"/>
                    </a:lnTo>
                    <a:lnTo>
                      <a:pt x="64" y="0"/>
                    </a:lnTo>
                    <a:lnTo>
                      <a:pt x="58" y="0"/>
                    </a:lnTo>
                    <a:lnTo>
                      <a:pt x="51" y="1"/>
                    </a:lnTo>
                    <a:lnTo>
                      <a:pt x="45" y="4"/>
                    </a:lnTo>
                    <a:lnTo>
                      <a:pt x="40" y="6"/>
                    </a:lnTo>
                    <a:lnTo>
                      <a:pt x="33" y="10"/>
                    </a:lnTo>
                    <a:lnTo>
                      <a:pt x="28" y="13"/>
                    </a:lnTo>
                    <a:lnTo>
                      <a:pt x="23" y="17"/>
                    </a:lnTo>
                    <a:lnTo>
                      <a:pt x="19" y="22"/>
                    </a:lnTo>
                    <a:lnTo>
                      <a:pt x="15" y="28"/>
                    </a:lnTo>
                    <a:lnTo>
                      <a:pt x="11" y="34"/>
                    </a:lnTo>
                    <a:lnTo>
                      <a:pt x="8" y="40"/>
                    </a:lnTo>
                    <a:lnTo>
                      <a:pt x="5" y="46"/>
                    </a:lnTo>
                    <a:lnTo>
                      <a:pt x="3" y="53"/>
                    </a:lnTo>
                    <a:lnTo>
                      <a:pt x="1" y="60"/>
                    </a:lnTo>
                    <a:lnTo>
                      <a:pt x="0" y="69"/>
                    </a:lnTo>
                    <a:lnTo>
                      <a:pt x="0" y="76"/>
                    </a:lnTo>
                    <a:lnTo>
                      <a:pt x="0" y="83"/>
                    </a:lnTo>
                    <a:lnTo>
                      <a:pt x="1" y="91"/>
                    </a:lnTo>
                    <a:lnTo>
                      <a:pt x="3" y="99"/>
                    </a:lnTo>
                    <a:lnTo>
                      <a:pt x="5" y="105"/>
                    </a:lnTo>
                    <a:lnTo>
                      <a:pt x="8" y="112"/>
                    </a:lnTo>
                    <a:lnTo>
                      <a:pt x="11" y="118"/>
                    </a:lnTo>
                    <a:lnTo>
                      <a:pt x="15" y="124"/>
                    </a:lnTo>
                    <a:lnTo>
                      <a:pt x="19" y="130"/>
                    </a:lnTo>
                    <a:lnTo>
                      <a:pt x="23" y="135"/>
                    </a:lnTo>
                    <a:lnTo>
                      <a:pt x="28" y="138"/>
                    </a:lnTo>
                    <a:lnTo>
                      <a:pt x="33" y="142"/>
                    </a:lnTo>
                    <a:lnTo>
                      <a:pt x="40" y="145"/>
                    </a:lnTo>
                    <a:lnTo>
                      <a:pt x="45" y="148"/>
                    </a:lnTo>
                    <a:lnTo>
                      <a:pt x="51" y="150"/>
                    </a:lnTo>
                    <a:lnTo>
                      <a:pt x="58" y="151"/>
                    </a:lnTo>
                    <a:lnTo>
                      <a:pt x="64" y="151"/>
                    </a:lnTo>
                    <a:lnTo>
                      <a:pt x="71" y="151"/>
                    </a:lnTo>
                    <a:lnTo>
                      <a:pt x="77" y="150"/>
                    </a:lnTo>
                    <a:lnTo>
                      <a:pt x="83" y="148"/>
                    </a:lnTo>
                    <a:lnTo>
                      <a:pt x="89" y="145"/>
                    </a:lnTo>
                    <a:lnTo>
                      <a:pt x="94" y="142"/>
                    </a:lnTo>
                    <a:lnTo>
                      <a:pt x="99" y="138"/>
                    </a:lnTo>
                    <a:lnTo>
                      <a:pt x="104" y="135"/>
                    </a:lnTo>
                    <a:lnTo>
                      <a:pt x="109" y="130"/>
                    </a:lnTo>
                    <a:lnTo>
                      <a:pt x="113" y="124"/>
                    </a:lnTo>
                    <a:lnTo>
                      <a:pt x="116" y="118"/>
                    </a:lnTo>
                    <a:lnTo>
                      <a:pt x="119" y="112"/>
                    </a:lnTo>
                    <a:lnTo>
                      <a:pt x="122" y="105"/>
                    </a:lnTo>
                    <a:lnTo>
                      <a:pt x="124" y="99"/>
                    </a:lnTo>
                    <a:lnTo>
                      <a:pt x="126" y="91"/>
                    </a:lnTo>
                    <a:lnTo>
                      <a:pt x="127" y="83"/>
                    </a:lnTo>
                    <a:lnTo>
                      <a:pt x="127" y="76"/>
                    </a:lnTo>
                    <a:close/>
                    <a:moveTo>
                      <a:pt x="118" y="76"/>
                    </a:moveTo>
                    <a:lnTo>
                      <a:pt x="118" y="82"/>
                    </a:lnTo>
                    <a:lnTo>
                      <a:pt x="117" y="89"/>
                    </a:lnTo>
                    <a:lnTo>
                      <a:pt x="116" y="95"/>
                    </a:lnTo>
                    <a:lnTo>
                      <a:pt x="114" y="101"/>
                    </a:lnTo>
                    <a:lnTo>
                      <a:pt x="109" y="112"/>
                    </a:lnTo>
                    <a:lnTo>
                      <a:pt x="102" y="121"/>
                    </a:lnTo>
                    <a:lnTo>
                      <a:pt x="94" y="130"/>
                    </a:lnTo>
                    <a:lnTo>
                      <a:pt x="85" y="136"/>
                    </a:lnTo>
                    <a:lnTo>
                      <a:pt x="80" y="138"/>
                    </a:lnTo>
                    <a:lnTo>
                      <a:pt x="75" y="139"/>
                    </a:lnTo>
                    <a:lnTo>
                      <a:pt x="70" y="141"/>
                    </a:lnTo>
                    <a:lnTo>
                      <a:pt x="64" y="141"/>
                    </a:lnTo>
                    <a:lnTo>
                      <a:pt x="59" y="141"/>
                    </a:lnTo>
                    <a:lnTo>
                      <a:pt x="53" y="139"/>
                    </a:lnTo>
                    <a:lnTo>
                      <a:pt x="48" y="138"/>
                    </a:lnTo>
                    <a:lnTo>
                      <a:pt x="43" y="136"/>
                    </a:lnTo>
                    <a:lnTo>
                      <a:pt x="38" y="132"/>
                    </a:lnTo>
                    <a:lnTo>
                      <a:pt x="33" y="130"/>
                    </a:lnTo>
                    <a:lnTo>
                      <a:pt x="29" y="126"/>
                    </a:lnTo>
                    <a:lnTo>
                      <a:pt x="25" y="121"/>
                    </a:lnTo>
                    <a:lnTo>
                      <a:pt x="21" y="117"/>
                    </a:lnTo>
                    <a:lnTo>
                      <a:pt x="18" y="112"/>
                    </a:lnTo>
                    <a:lnTo>
                      <a:pt x="16" y="107"/>
                    </a:lnTo>
                    <a:lnTo>
                      <a:pt x="13" y="101"/>
                    </a:lnTo>
                    <a:lnTo>
                      <a:pt x="12" y="95"/>
                    </a:lnTo>
                    <a:lnTo>
                      <a:pt x="10" y="89"/>
                    </a:lnTo>
                    <a:lnTo>
                      <a:pt x="9" y="82"/>
                    </a:lnTo>
                    <a:lnTo>
                      <a:pt x="9" y="76"/>
                    </a:lnTo>
                    <a:lnTo>
                      <a:pt x="9" y="69"/>
                    </a:lnTo>
                    <a:lnTo>
                      <a:pt x="10" y="63"/>
                    </a:lnTo>
                    <a:lnTo>
                      <a:pt x="12" y="57"/>
                    </a:lnTo>
                    <a:lnTo>
                      <a:pt x="13" y="51"/>
                    </a:lnTo>
                    <a:lnTo>
                      <a:pt x="18" y="40"/>
                    </a:lnTo>
                    <a:lnTo>
                      <a:pt x="25" y="30"/>
                    </a:lnTo>
                    <a:lnTo>
                      <a:pt x="33" y="22"/>
                    </a:lnTo>
                    <a:lnTo>
                      <a:pt x="43" y="16"/>
                    </a:lnTo>
                    <a:lnTo>
                      <a:pt x="48" y="13"/>
                    </a:lnTo>
                    <a:lnTo>
                      <a:pt x="53" y="12"/>
                    </a:lnTo>
                    <a:lnTo>
                      <a:pt x="59" y="11"/>
                    </a:lnTo>
                    <a:lnTo>
                      <a:pt x="64" y="11"/>
                    </a:lnTo>
                    <a:lnTo>
                      <a:pt x="70" y="11"/>
                    </a:lnTo>
                    <a:lnTo>
                      <a:pt x="75" y="12"/>
                    </a:lnTo>
                    <a:lnTo>
                      <a:pt x="80" y="13"/>
                    </a:lnTo>
                    <a:lnTo>
                      <a:pt x="85" y="16"/>
                    </a:lnTo>
                    <a:lnTo>
                      <a:pt x="94" y="22"/>
                    </a:lnTo>
                    <a:lnTo>
                      <a:pt x="102" y="30"/>
                    </a:lnTo>
                    <a:lnTo>
                      <a:pt x="109" y="40"/>
                    </a:lnTo>
                    <a:lnTo>
                      <a:pt x="114" y="51"/>
                    </a:lnTo>
                    <a:lnTo>
                      <a:pt x="116" y="57"/>
                    </a:lnTo>
                    <a:lnTo>
                      <a:pt x="117" y="63"/>
                    </a:lnTo>
                    <a:lnTo>
                      <a:pt x="118" y="69"/>
                    </a:lnTo>
                    <a:lnTo>
                      <a:pt x="118" y="76"/>
                    </a:lnTo>
                    <a:close/>
                  </a:path>
                </a:pathLst>
              </a:custGeom>
              <a:solidFill>
                <a:srgbClr val="F9DDB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93" name="Freeform 236"/>
              <p:cNvSpPr>
                <a:spLocks noEditPoints="1"/>
              </p:cNvSpPr>
              <p:nvPr/>
            </p:nvSpPr>
            <p:spPr bwMode="auto">
              <a:xfrm>
                <a:off x="1150" y="2648"/>
                <a:ext cx="23" cy="23"/>
              </a:xfrm>
              <a:custGeom>
                <a:avLst/>
                <a:gdLst>
                  <a:gd name="T0" fmla="*/ 117 w 118"/>
                  <a:gd name="T1" fmla="*/ 64 h 140"/>
                  <a:gd name="T2" fmla="*/ 115 w 118"/>
                  <a:gd name="T3" fmla="*/ 50 h 140"/>
                  <a:gd name="T4" fmla="*/ 110 w 118"/>
                  <a:gd name="T5" fmla="*/ 37 h 140"/>
                  <a:gd name="T6" fmla="*/ 104 w 118"/>
                  <a:gd name="T7" fmla="*/ 26 h 140"/>
                  <a:gd name="T8" fmla="*/ 96 w 118"/>
                  <a:gd name="T9" fmla="*/ 17 h 140"/>
                  <a:gd name="T10" fmla="*/ 87 w 118"/>
                  <a:gd name="T11" fmla="*/ 10 h 140"/>
                  <a:gd name="T12" fmla="*/ 76 w 118"/>
                  <a:gd name="T13" fmla="*/ 4 h 140"/>
                  <a:gd name="T14" fmla="*/ 65 w 118"/>
                  <a:gd name="T15" fmla="*/ 1 h 140"/>
                  <a:gd name="T16" fmla="*/ 53 w 118"/>
                  <a:gd name="T17" fmla="*/ 1 h 140"/>
                  <a:gd name="T18" fmla="*/ 42 w 118"/>
                  <a:gd name="T19" fmla="*/ 4 h 140"/>
                  <a:gd name="T20" fmla="*/ 31 w 118"/>
                  <a:gd name="T21" fmla="*/ 10 h 140"/>
                  <a:gd name="T22" fmla="*/ 21 w 118"/>
                  <a:gd name="T23" fmla="*/ 17 h 140"/>
                  <a:gd name="T24" fmla="*/ 13 w 118"/>
                  <a:gd name="T25" fmla="*/ 26 h 140"/>
                  <a:gd name="T26" fmla="*/ 7 w 118"/>
                  <a:gd name="T27" fmla="*/ 37 h 140"/>
                  <a:gd name="T28" fmla="*/ 2 w 118"/>
                  <a:gd name="T29" fmla="*/ 50 h 140"/>
                  <a:gd name="T30" fmla="*/ 0 w 118"/>
                  <a:gd name="T31" fmla="*/ 64 h 140"/>
                  <a:gd name="T32" fmla="*/ 0 w 118"/>
                  <a:gd name="T33" fmla="*/ 78 h 140"/>
                  <a:gd name="T34" fmla="*/ 2 w 118"/>
                  <a:gd name="T35" fmla="*/ 91 h 140"/>
                  <a:gd name="T36" fmla="*/ 7 w 118"/>
                  <a:gd name="T37" fmla="*/ 104 h 140"/>
                  <a:gd name="T38" fmla="*/ 13 w 118"/>
                  <a:gd name="T39" fmla="*/ 115 h 140"/>
                  <a:gd name="T40" fmla="*/ 21 w 118"/>
                  <a:gd name="T41" fmla="*/ 125 h 140"/>
                  <a:gd name="T42" fmla="*/ 31 w 118"/>
                  <a:gd name="T43" fmla="*/ 132 h 140"/>
                  <a:gd name="T44" fmla="*/ 42 w 118"/>
                  <a:gd name="T45" fmla="*/ 138 h 140"/>
                  <a:gd name="T46" fmla="*/ 53 w 118"/>
                  <a:gd name="T47" fmla="*/ 140 h 140"/>
                  <a:gd name="T48" fmla="*/ 65 w 118"/>
                  <a:gd name="T49" fmla="*/ 140 h 140"/>
                  <a:gd name="T50" fmla="*/ 76 w 118"/>
                  <a:gd name="T51" fmla="*/ 138 h 140"/>
                  <a:gd name="T52" fmla="*/ 87 w 118"/>
                  <a:gd name="T53" fmla="*/ 132 h 140"/>
                  <a:gd name="T54" fmla="*/ 96 w 118"/>
                  <a:gd name="T55" fmla="*/ 125 h 140"/>
                  <a:gd name="T56" fmla="*/ 104 w 118"/>
                  <a:gd name="T57" fmla="*/ 115 h 140"/>
                  <a:gd name="T58" fmla="*/ 110 w 118"/>
                  <a:gd name="T59" fmla="*/ 104 h 140"/>
                  <a:gd name="T60" fmla="*/ 115 w 118"/>
                  <a:gd name="T61" fmla="*/ 91 h 140"/>
                  <a:gd name="T62" fmla="*/ 117 w 118"/>
                  <a:gd name="T63" fmla="*/ 78 h 140"/>
                  <a:gd name="T64" fmla="*/ 109 w 118"/>
                  <a:gd name="T65" fmla="*/ 71 h 140"/>
                  <a:gd name="T66" fmla="*/ 105 w 118"/>
                  <a:gd name="T67" fmla="*/ 94 h 140"/>
                  <a:gd name="T68" fmla="*/ 94 w 118"/>
                  <a:gd name="T69" fmla="*/ 113 h 140"/>
                  <a:gd name="T70" fmla="*/ 78 w 118"/>
                  <a:gd name="T71" fmla="*/ 126 h 140"/>
                  <a:gd name="T72" fmla="*/ 59 w 118"/>
                  <a:gd name="T73" fmla="*/ 130 h 140"/>
                  <a:gd name="T74" fmla="*/ 40 w 118"/>
                  <a:gd name="T75" fmla="*/ 126 h 140"/>
                  <a:gd name="T76" fmla="*/ 23 w 118"/>
                  <a:gd name="T77" fmla="*/ 113 h 140"/>
                  <a:gd name="T78" fmla="*/ 13 w 118"/>
                  <a:gd name="T79" fmla="*/ 94 h 140"/>
                  <a:gd name="T80" fmla="*/ 9 w 118"/>
                  <a:gd name="T81" fmla="*/ 71 h 140"/>
                  <a:gd name="T82" fmla="*/ 13 w 118"/>
                  <a:gd name="T83" fmla="*/ 48 h 140"/>
                  <a:gd name="T84" fmla="*/ 23 w 118"/>
                  <a:gd name="T85" fmla="*/ 29 h 140"/>
                  <a:gd name="T86" fmla="*/ 40 w 118"/>
                  <a:gd name="T87" fmla="*/ 16 h 140"/>
                  <a:gd name="T88" fmla="*/ 59 w 118"/>
                  <a:gd name="T89" fmla="*/ 11 h 140"/>
                  <a:gd name="T90" fmla="*/ 78 w 118"/>
                  <a:gd name="T91" fmla="*/ 16 h 140"/>
                  <a:gd name="T92" fmla="*/ 94 w 118"/>
                  <a:gd name="T93" fmla="*/ 29 h 140"/>
                  <a:gd name="T94" fmla="*/ 105 w 118"/>
                  <a:gd name="T95" fmla="*/ 48 h 140"/>
                  <a:gd name="T96" fmla="*/ 109 w 118"/>
                  <a:gd name="T97" fmla="*/ 71 h 140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w 118"/>
                  <a:gd name="T148" fmla="*/ 0 h 140"/>
                  <a:gd name="T149" fmla="*/ 118 w 118"/>
                  <a:gd name="T150" fmla="*/ 140 h 140"/>
                </a:gdLst>
                <a:ahLst/>
                <a:cxnLst>
                  <a:cxn ang="T98">
                    <a:pos x="T0" y="T1"/>
                  </a:cxn>
                  <a:cxn ang="T99">
                    <a:pos x="T2" y="T3"/>
                  </a:cxn>
                  <a:cxn ang="T100">
                    <a:pos x="T4" y="T5"/>
                  </a:cxn>
                  <a:cxn ang="T101">
                    <a:pos x="T6" y="T7"/>
                  </a:cxn>
                  <a:cxn ang="T102">
                    <a:pos x="T8" y="T9"/>
                  </a:cxn>
                  <a:cxn ang="T103">
                    <a:pos x="T10" y="T11"/>
                  </a:cxn>
                  <a:cxn ang="T104">
                    <a:pos x="T12" y="T13"/>
                  </a:cxn>
                  <a:cxn ang="T105">
                    <a:pos x="T14" y="T15"/>
                  </a:cxn>
                  <a:cxn ang="T106">
                    <a:pos x="T16" y="T17"/>
                  </a:cxn>
                  <a:cxn ang="T107">
                    <a:pos x="T18" y="T19"/>
                  </a:cxn>
                  <a:cxn ang="T108">
                    <a:pos x="T20" y="T21"/>
                  </a:cxn>
                  <a:cxn ang="T109">
                    <a:pos x="T22" y="T23"/>
                  </a:cxn>
                  <a:cxn ang="T110">
                    <a:pos x="T24" y="T25"/>
                  </a:cxn>
                  <a:cxn ang="T111">
                    <a:pos x="T26" y="T27"/>
                  </a:cxn>
                  <a:cxn ang="T112">
                    <a:pos x="T28" y="T29"/>
                  </a:cxn>
                  <a:cxn ang="T113">
                    <a:pos x="T30" y="T31"/>
                  </a:cxn>
                  <a:cxn ang="T114">
                    <a:pos x="T32" y="T33"/>
                  </a:cxn>
                  <a:cxn ang="T115">
                    <a:pos x="T34" y="T35"/>
                  </a:cxn>
                  <a:cxn ang="T116">
                    <a:pos x="T36" y="T37"/>
                  </a:cxn>
                  <a:cxn ang="T117">
                    <a:pos x="T38" y="T39"/>
                  </a:cxn>
                  <a:cxn ang="T118">
                    <a:pos x="T40" y="T41"/>
                  </a:cxn>
                  <a:cxn ang="T119">
                    <a:pos x="T42" y="T43"/>
                  </a:cxn>
                  <a:cxn ang="T120">
                    <a:pos x="T44" y="T45"/>
                  </a:cxn>
                  <a:cxn ang="T121">
                    <a:pos x="T46" y="T47"/>
                  </a:cxn>
                  <a:cxn ang="T122">
                    <a:pos x="T48" y="T49"/>
                  </a:cxn>
                  <a:cxn ang="T123">
                    <a:pos x="T50" y="T51"/>
                  </a:cxn>
                  <a:cxn ang="T124">
                    <a:pos x="T52" y="T53"/>
                  </a:cxn>
                  <a:cxn ang="T125">
                    <a:pos x="T54" y="T55"/>
                  </a:cxn>
                  <a:cxn ang="T126">
                    <a:pos x="T56" y="T57"/>
                  </a:cxn>
                  <a:cxn ang="T127">
                    <a:pos x="T58" y="T59"/>
                  </a:cxn>
                  <a:cxn ang="T128">
                    <a:pos x="T60" y="T61"/>
                  </a:cxn>
                  <a:cxn ang="T129">
                    <a:pos x="T62" y="T63"/>
                  </a:cxn>
                  <a:cxn ang="T130">
                    <a:pos x="T64" y="T65"/>
                  </a:cxn>
                  <a:cxn ang="T131">
                    <a:pos x="T66" y="T67"/>
                  </a:cxn>
                  <a:cxn ang="T132">
                    <a:pos x="T68" y="T69"/>
                  </a:cxn>
                  <a:cxn ang="T133">
                    <a:pos x="T70" y="T71"/>
                  </a:cxn>
                  <a:cxn ang="T134">
                    <a:pos x="T72" y="T73"/>
                  </a:cxn>
                  <a:cxn ang="T135">
                    <a:pos x="T74" y="T75"/>
                  </a:cxn>
                  <a:cxn ang="T136">
                    <a:pos x="T76" y="T77"/>
                  </a:cxn>
                  <a:cxn ang="T137">
                    <a:pos x="T78" y="T79"/>
                  </a:cxn>
                  <a:cxn ang="T138">
                    <a:pos x="T80" y="T81"/>
                  </a:cxn>
                  <a:cxn ang="T139">
                    <a:pos x="T82" y="T83"/>
                  </a:cxn>
                  <a:cxn ang="T140">
                    <a:pos x="T84" y="T85"/>
                  </a:cxn>
                  <a:cxn ang="T141">
                    <a:pos x="T86" y="T87"/>
                  </a:cxn>
                  <a:cxn ang="T142">
                    <a:pos x="T88" y="T89"/>
                  </a:cxn>
                  <a:cxn ang="T143">
                    <a:pos x="T90" y="T91"/>
                  </a:cxn>
                  <a:cxn ang="T144">
                    <a:pos x="T92" y="T93"/>
                  </a:cxn>
                  <a:cxn ang="T145">
                    <a:pos x="T94" y="T95"/>
                  </a:cxn>
                  <a:cxn ang="T146">
                    <a:pos x="T96" y="T97"/>
                  </a:cxn>
                </a:cxnLst>
                <a:rect l="T147" t="T148" r="T149" b="T150"/>
                <a:pathLst>
                  <a:path w="118" h="140">
                    <a:moveTo>
                      <a:pt x="118" y="71"/>
                    </a:moveTo>
                    <a:lnTo>
                      <a:pt x="117" y="64"/>
                    </a:lnTo>
                    <a:lnTo>
                      <a:pt x="116" y="56"/>
                    </a:lnTo>
                    <a:lnTo>
                      <a:pt x="115" y="50"/>
                    </a:lnTo>
                    <a:lnTo>
                      <a:pt x="113" y="43"/>
                    </a:lnTo>
                    <a:lnTo>
                      <a:pt x="110" y="37"/>
                    </a:lnTo>
                    <a:lnTo>
                      <a:pt x="108" y="31"/>
                    </a:lnTo>
                    <a:lnTo>
                      <a:pt x="104" y="26"/>
                    </a:lnTo>
                    <a:lnTo>
                      <a:pt x="100" y="22"/>
                    </a:lnTo>
                    <a:lnTo>
                      <a:pt x="96" y="17"/>
                    </a:lnTo>
                    <a:lnTo>
                      <a:pt x="92" y="12"/>
                    </a:lnTo>
                    <a:lnTo>
                      <a:pt x="87" y="10"/>
                    </a:lnTo>
                    <a:lnTo>
                      <a:pt x="82" y="6"/>
                    </a:lnTo>
                    <a:lnTo>
                      <a:pt x="76" y="4"/>
                    </a:lnTo>
                    <a:lnTo>
                      <a:pt x="71" y="2"/>
                    </a:lnTo>
                    <a:lnTo>
                      <a:pt x="65" y="1"/>
                    </a:lnTo>
                    <a:lnTo>
                      <a:pt x="59" y="0"/>
                    </a:lnTo>
                    <a:lnTo>
                      <a:pt x="53" y="1"/>
                    </a:lnTo>
                    <a:lnTo>
                      <a:pt x="47" y="2"/>
                    </a:lnTo>
                    <a:lnTo>
                      <a:pt x="42" y="4"/>
                    </a:lnTo>
                    <a:lnTo>
                      <a:pt x="36" y="6"/>
                    </a:lnTo>
                    <a:lnTo>
                      <a:pt x="31" y="10"/>
                    </a:lnTo>
                    <a:lnTo>
                      <a:pt x="25" y="12"/>
                    </a:lnTo>
                    <a:lnTo>
                      <a:pt x="21" y="17"/>
                    </a:lnTo>
                    <a:lnTo>
                      <a:pt x="17" y="22"/>
                    </a:lnTo>
                    <a:lnTo>
                      <a:pt x="13" y="26"/>
                    </a:lnTo>
                    <a:lnTo>
                      <a:pt x="10" y="31"/>
                    </a:lnTo>
                    <a:lnTo>
                      <a:pt x="7" y="37"/>
                    </a:lnTo>
                    <a:lnTo>
                      <a:pt x="4" y="43"/>
                    </a:lnTo>
                    <a:lnTo>
                      <a:pt x="2" y="50"/>
                    </a:lnTo>
                    <a:lnTo>
                      <a:pt x="1" y="56"/>
                    </a:lnTo>
                    <a:lnTo>
                      <a:pt x="0" y="64"/>
                    </a:lnTo>
                    <a:lnTo>
                      <a:pt x="0" y="71"/>
                    </a:lnTo>
                    <a:lnTo>
                      <a:pt x="0" y="78"/>
                    </a:lnTo>
                    <a:lnTo>
                      <a:pt x="1" y="85"/>
                    </a:lnTo>
                    <a:lnTo>
                      <a:pt x="2" y="91"/>
                    </a:lnTo>
                    <a:lnTo>
                      <a:pt x="4" y="98"/>
                    </a:lnTo>
                    <a:lnTo>
                      <a:pt x="7" y="104"/>
                    </a:lnTo>
                    <a:lnTo>
                      <a:pt x="10" y="110"/>
                    </a:lnTo>
                    <a:lnTo>
                      <a:pt x="13" y="115"/>
                    </a:lnTo>
                    <a:lnTo>
                      <a:pt x="17" y="120"/>
                    </a:lnTo>
                    <a:lnTo>
                      <a:pt x="21" y="125"/>
                    </a:lnTo>
                    <a:lnTo>
                      <a:pt x="25" y="128"/>
                    </a:lnTo>
                    <a:lnTo>
                      <a:pt x="31" y="132"/>
                    </a:lnTo>
                    <a:lnTo>
                      <a:pt x="36" y="136"/>
                    </a:lnTo>
                    <a:lnTo>
                      <a:pt x="42" y="138"/>
                    </a:lnTo>
                    <a:lnTo>
                      <a:pt x="47" y="139"/>
                    </a:lnTo>
                    <a:lnTo>
                      <a:pt x="53" y="140"/>
                    </a:lnTo>
                    <a:lnTo>
                      <a:pt x="59" y="140"/>
                    </a:lnTo>
                    <a:lnTo>
                      <a:pt x="65" y="140"/>
                    </a:lnTo>
                    <a:lnTo>
                      <a:pt x="71" y="139"/>
                    </a:lnTo>
                    <a:lnTo>
                      <a:pt x="76" y="138"/>
                    </a:lnTo>
                    <a:lnTo>
                      <a:pt x="82" y="136"/>
                    </a:lnTo>
                    <a:lnTo>
                      <a:pt x="87" y="132"/>
                    </a:lnTo>
                    <a:lnTo>
                      <a:pt x="92" y="128"/>
                    </a:lnTo>
                    <a:lnTo>
                      <a:pt x="96" y="125"/>
                    </a:lnTo>
                    <a:lnTo>
                      <a:pt x="100" y="120"/>
                    </a:lnTo>
                    <a:lnTo>
                      <a:pt x="104" y="115"/>
                    </a:lnTo>
                    <a:lnTo>
                      <a:pt x="108" y="110"/>
                    </a:lnTo>
                    <a:lnTo>
                      <a:pt x="110" y="104"/>
                    </a:lnTo>
                    <a:lnTo>
                      <a:pt x="113" y="98"/>
                    </a:lnTo>
                    <a:lnTo>
                      <a:pt x="115" y="91"/>
                    </a:lnTo>
                    <a:lnTo>
                      <a:pt x="116" y="85"/>
                    </a:lnTo>
                    <a:lnTo>
                      <a:pt x="117" y="78"/>
                    </a:lnTo>
                    <a:lnTo>
                      <a:pt x="118" y="71"/>
                    </a:lnTo>
                    <a:close/>
                    <a:moveTo>
                      <a:pt x="109" y="71"/>
                    </a:moveTo>
                    <a:lnTo>
                      <a:pt x="108" y="83"/>
                    </a:lnTo>
                    <a:lnTo>
                      <a:pt x="105" y="94"/>
                    </a:lnTo>
                    <a:lnTo>
                      <a:pt x="100" y="104"/>
                    </a:lnTo>
                    <a:lnTo>
                      <a:pt x="94" y="113"/>
                    </a:lnTo>
                    <a:lnTo>
                      <a:pt x="87" y="120"/>
                    </a:lnTo>
                    <a:lnTo>
                      <a:pt x="78" y="126"/>
                    </a:lnTo>
                    <a:lnTo>
                      <a:pt x="69" y="128"/>
                    </a:lnTo>
                    <a:lnTo>
                      <a:pt x="59" y="130"/>
                    </a:lnTo>
                    <a:lnTo>
                      <a:pt x="49" y="128"/>
                    </a:lnTo>
                    <a:lnTo>
                      <a:pt x="40" y="126"/>
                    </a:lnTo>
                    <a:lnTo>
                      <a:pt x="31" y="120"/>
                    </a:lnTo>
                    <a:lnTo>
                      <a:pt x="23" y="113"/>
                    </a:lnTo>
                    <a:lnTo>
                      <a:pt x="17" y="104"/>
                    </a:lnTo>
                    <a:lnTo>
                      <a:pt x="13" y="94"/>
                    </a:lnTo>
                    <a:lnTo>
                      <a:pt x="10" y="83"/>
                    </a:lnTo>
                    <a:lnTo>
                      <a:pt x="9" y="71"/>
                    </a:lnTo>
                    <a:lnTo>
                      <a:pt x="10" y="59"/>
                    </a:lnTo>
                    <a:lnTo>
                      <a:pt x="13" y="48"/>
                    </a:lnTo>
                    <a:lnTo>
                      <a:pt x="17" y="37"/>
                    </a:lnTo>
                    <a:lnTo>
                      <a:pt x="23" y="29"/>
                    </a:lnTo>
                    <a:lnTo>
                      <a:pt x="31" y="22"/>
                    </a:lnTo>
                    <a:lnTo>
                      <a:pt x="40" y="16"/>
                    </a:lnTo>
                    <a:lnTo>
                      <a:pt x="49" y="12"/>
                    </a:lnTo>
                    <a:lnTo>
                      <a:pt x="59" y="11"/>
                    </a:lnTo>
                    <a:lnTo>
                      <a:pt x="69" y="12"/>
                    </a:lnTo>
                    <a:lnTo>
                      <a:pt x="78" y="16"/>
                    </a:lnTo>
                    <a:lnTo>
                      <a:pt x="87" y="22"/>
                    </a:lnTo>
                    <a:lnTo>
                      <a:pt x="94" y="29"/>
                    </a:lnTo>
                    <a:lnTo>
                      <a:pt x="100" y="37"/>
                    </a:lnTo>
                    <a:lnTo>
                      <a:pt x="105" y="48"/>
                    </a:lnTo>
                    <a:lnTo>
                      <a:pt x="108" y="59"/>
                    </a:lnTo>
                    <a:lnTo>
                      <a:pt x="109" y="71"/>
                    </a:lnTo>
                    <a:close/>
                  </a:path>
                </a:pathLst>
              </a:custGeom>
              <a:solidFill>
                <a:srgbClr val="F9E0B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94" name="Freeform 237"/>
              <p:cNvSpPr>
                <a:spLocks noEditPoints="1"/>
              </p:cNvSpPr>
              <p:nvPr/>
            </p:nvSpPr>
            <p:spPr bwMode="auto">
              <a:xfrm>
                <a:off x="1151" y="2649"/>
                <a:ext cx="21" cy="21"/>
              </a:xfrm>
              <a:custGeom>
                <a:avLst/>
                <a:gdLst>
                  <a:gd name="T0" fmla="*/ 109 w 109"/>
                  <a:gd name="T1" fmla="*/ 58 h 130"/>
                  <a:gd name="T2" fmla="*/ 107 w 109"/>
                  <a:gd name="T3" fmla="*/ 46 h 130"/>
                  <a:gd name="T4" fmla="*/ 100 w 109"/>
                  <a:gd name="T5" fmla="*/ 29 h 130"/>
                  <a:gd name="T6" fmla="*/ 85 w 109"/>
                  <a:gd name="T7" fmla="*/ 11 h 130"/>
                  <a:gd name="T8" fmla="*/ 71 w 109"/>
                  <a:gd name="T9" fmla="*/ 2 h 130"/>
                  <a:gd name="T10" fmla="*/ 61 w 109"/>
                  <a:gd name="T11" fmla="*/ 0 h 130"/>
                  <a:gd name="T12" fmla="*/ 50 w 109"/>
                  <a:gd name="T13" fmla="*/ 0 h 130"/>
                  <a:gd name="T14" fmla="*/ 39 w 109"/>
                  <a:gd name="T15" fmla="*/ 2 h 130"/>
                  <a:gd name="T16" fmla="*/ 24 w 109"/>
                  <a:gd name="T17" fmla="*/ 11 h 130"/>
                  <a:gd name="T18" fmla="*/ 9 w 109"/>
                  <a:gd name="T19" fmla="*/ 29 h 130"/>
                  <a:gd name="T20" fmla="*/ 3 w 109"/>
                  <a:gd name="T21" fmla="*/ 46 h 130"/>
                  <a:gd name="T22" fmla="*/ 0 w 109"/>
                  <a:gd name="T23" fmla="*/ 58 h 130"/>
                  <a:gd name="T24" fmla="*/ 0 w 109"/>
                  <a:gd name="T25" fmla="*/ 71 h 130"/>
                  <a:gd name="T26" fmla="*/ 3 w 109"/>
                  <a:gd name="T27" fmla="*/ 84 h 130"/>
                  <a:gd name="T28" fmla="*/ 7 w 109"/>
                  <a:gd name="T29" fmla="*/ 96 h 130"/>
                  <a:gd name="T30" fmla="*/ 12 w 109"/>
                  <a:gd name="T31" fmla="*/ 106 h 130"/>
                  <a:gd name="T32" fmla="*/ 20 w 109"/>
                  <a:gd name="T33" fmla="*/ 115 h 130"/>
                  <a:gd name="T34" fmla="*/ 29 w 109"/>
                  <a:gd name="T35" fmla="*/ 121 h 130"/>
                  <a:gd name="T36" fmla="*/ 39 w 109"/>
                  <a:gd name="T37" fmla="*/ 127 h 130"/>
                  <a:gd name="T38" fmla="*/ 50 w 109"/>
                  <a:gd name="T39" fmla="*/ 130 h 130"/>
                  <a:gd name="T40" fmla="*/ 61 w 109"/>
                  <a:gd name="T41" fmla="*/ 130 h 130"/>
                  <a:gd name="T42" fmla="*/ 71 w 109"/>
                  <a:gd name="T43" fmla="*/ 127 h 130"/>
                  <a:gd name="T44" fmla="*/ 85 w 109"/>
                  <a:gd name="T45" fmla="*/ 119 h 130"/>
                  <a:gd name="T46" fmla="*/ 100 w 109"/>
                  <a:gd name="T47" fmla="*/ 101 h 130"/>
                  <a:gd name="T48" fmla="*/ 107 w 109"/>
                  <a:gd name="T49" fmla="*/ 84 h 130"/>
                  <a:gd name="T50" fmla="*/ 109 w 109"/>
                  <a:gd name="T51" fmla="*/ 71 h 130"/>
                  <a:gd name="T52" fmla="*/ 100 w 109"/>
                  <a:gd name="T53" fmla="*/ 65 h 130"/>
                  <a:gd name="T54" fmla="*/ 97 w 109"/>
                  <a:gd name="T55" fmla="*/ 85 h 130"/>
                  <a:gd name="T56" fmla="*/ 87 w 109"/>
                  <a:gd name="T57" fmla="*/ 103 h 130"/>
                  <a:gd name="T58" fmla="*/ 73 w 109"/>
                  <a:gd name="T59" fmla="*/ 114 h 130"/>
                  <a:gd name="T60" fmla="*/ 55 w 109"/>
                  <a:gd name="T61" fmla="*/ 119 h 130"/>
                  <a:gd name="T62" fmla="*/ 38 w 109"/>
                  <a:gd name="T63" fmla="*/ 114 h 130"/>
                  <a:gd name="T64" fmla="*/ 22 w 109"/>
                  <a:gd name="T65" fmla="*/ 103 h 130"/>
                  <a:gd name="T66" fmla="*/ 13 w 109"/>
                  <a:gd name="T67" fmla="*/ 85 h 130"/>
                  <a:gd name="T68" fmla="*/ 9 w 109"/>
                  <a:gd name="T69" fmla="*/ 65 h 130"/>
                  <a:gd name="T70" fmla="*/ 13 w 109"/>
                  <a:gd name="T71" fmla="*/ 43 h 130"/>
                  <a:gd name="T72" fmla="*/ 22 w 109"/>
                  <a:gd name="T73" fmla="*/ 26 h 130"/>
                  <a:gd name="T74" fmla="*/ 38 w 109"/>
                  <a:gd name="T75" fmla="*/ 16 h 130"/>
                  <a:gd name="T76" fmla="*/ 55 w 109"/>
                  <a:gd name="T77" fmla="*/ 11 h 130"/>
                  <a:gd name="T78" fmla="*/ 73 w 109"/>
                  <a:gd name="T79" fmla="*/ 16 h 130"/>
                  <a:gd name="T80" fmla="*/ 87 w 109"/>
                  <a:gd name="T81" fmla="*/ 26 h 130"/>
                  <a:gd name="T82" fmla="*/ 97 w 109"/>
                  <a:gd name="T83" fmla="*/ 43 h 130"/>
                  <a:gd name="T84" fmla="*/ 100 w 109"/>
                  <a:gd name="T85" fmla="*/ 65 h 130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w 109"/>
                  <a:gd name="T130" fmla="*/ 0 h 130"/>
                  <a:gd name="T131" fmla="*/ 109 w 109"/>
                  <a:gd name="T132" fmla="*/ 130 h 130"/>
                </a:gdLst>
                <a:ahLst/>
                <a:cxnLst>
                  <a:cxn ang="T86">
                    <a:pos x="T0" y="T1"/>
                  </a:cxn>
                  <a:cxn ang="T87">
                    <a:pos x="T2" y="T3"/>
                  </a:cxn>
                  <a:cxn ang="T88">
                    <a:pos x="T4" y="T5"/>
                  </a:cxn>
                  <a:cxn ang="T89">
                    <a:pos x="T6" y="T7"/>
                  </a:cxn>
                  <a:cxn ang="T90">
                    <a:pos x="T8" y="T9"/>
                  </a:cxn>
                  <a:cxn ang="T91">
                    <a:pos x="T10" y="T11"/>
                  </a:cxn>
                  <a:cxn ang="T92">
                    <a:pos x="T12" y="T13"/>
                  </a:cxn>
                  <a:cxn ang="T93">
                    <a:pos x="T14" y="T15"/>
                  </a:cxn>
                  <a:cxn ang="T94">
                    <a:pos x="T16" y="T17"/>
                  </a:cxn>
                  <a:cxn ang="T95">
                    <a:pos x="T18" y="T19"/>
                  </a:cxn>
                  <a:cxn ang="T96">
                    <a:pos x="T20" y="T21"/>
                  </a:cxn>
                  <a:cxn ang="T97">
                    <a:pos x="T22" y="T23"/>
                  </a:cxn>
                  <a:cxn ang="T98">
                    <a:pos x="T24" y="T25"/>
                  </a:cxn>
                  <a:cxn ang="T99">
                    <a:pos x="T26" y="T27"/>
                  </a:cxn>
                  <a:cxn ang="T100">
                    <a:pos x="T28" y="T29"/>
                  </a:cxn>
                  <a:cxn ang="T101">
                    <a:pos x="T30" y="T31"/>
                  </a:cxn>
                  <a:cxn ang="T102">
                    <a:pos x="T32" y="T33"/>
                  </a:cxn>
                  <a:cxn ang="T103">
                    <a:pos x="T34" y="T35"/>
                  </a:cxn>
                  <a:cxn ang="T104">
                    <a:pos x="T36" y="T37"/>
                  </a:cxn>
                  <a:cxn ang="T105">
                    <a:pos x="T38" y="T39"/>
                  </a:cxn>
                  <a:cxn ang="T106">
                    <a:pos x="T40" y="T41"/>
                  </a:cxn>
                  <a:cxn ang="T107">
                    <a:pos x="T42" y="T43"/>
                  </a:cxn>
                  <a:cxn ang="T108">
                    <a:pos x="T44" y="T45"/>
                  </a:cxn>
                  <a:cxn ang="T109">
                    <a:pos x="T46" y="T47"/>
                  </a:cxn>
                  <a:cxn ang="T110">
                    <a:pos x="T48" y="T49"/>
                  </a:cxn>
                  <a:cxn ang="T111">
                    <a:pos x="T50" y="T51"/>
                  </a:cxn>
                  <a:cxn ang="T112">
                    <a:pos x="T52" y="T53"/>
                  </a:cxn>
                  <a:cxn ang="T113">
                    <a:pos x="T54" y="T55"/>
                  </a:cxn>
                  <a:cxn ang="T114">
                    <a:pos x="T56" y="T57"/>
                  </a:cxn>
                  <a:cxn ang="T115">
                    <a:pos x="T58" y="T59"/>
                  </a:cxn>
                  <a:cxn ang="T116">
                    <a:pos x="T60" y="T61"/>
                  </a:cxn>
                  <a:cxn ang="T117">
                    <a:pos x="T62" y="T63"/>
                  </a:cxn>
                  <a:cxn ang="T118">
                    <a:pos x="T64" y="T65"/>
                  </a:cxn>
                  <a:cxn ang="T119">
                    <a:pos x="T66" y="T67"/>
                  </a:cxn>
                  <a:cxn ang="T120">
                    <a:pos x="T68" y="T69"/>
                  </a:cxn>
                  <a:cxn ang="T121">
                    <a:pos x="T70" y="T71"/>
                  </a:cxn>
                  <a:cxn ang="T122">
                    <a:pos x="T72" y="T73"/>
                  </a:cxn>
                  <a:cxn ang="T123">
                    <a:pos x="T74" y="T75"/>
                  </a:cxn>
                  <a:cxn ang="T124">
                    <a:pos x="T76" y="T77"/>
                  </a:cxn>
                  <a:cxn ang="T125">
                    <a:pos x="T78" y="T79"/>
                  </a:cxn>
                  <a:cxn ang="T126">
                    <a:pos x="T80" y="T81"/>
                  </a:cxn>
                  <a:cxn ang="T127">
                    <a:pos x="T82" y="T83"/>
                  </a:cxn>
                  <a:cxn ang="T128">
                    <a:pos x="T84" y="T85"/>
                  </a:cxn>
                </a:cxnLst>
                <a:rect l="T129" t="T130" r="T131" b="T132"/>
                <a:pathLst>
                  <a:path w="109" h="130">
                    <a:moveTo>
                      <a:pt x="109" y="65"/>
                    </a:moveTo>
                    <a:lnTo>
                      <a:pt x="109" y="58"/>
                    </a:lnTo>
                    <a:lnTo>
                      <a:pt x="108" y="52"/>
                    </a:lnTo>
                    <a:lnTo>
                      <a:pt x="107" y="46"/>
                    </a:lnTo>
                    <a:lnTo>
                      <a:pt x="105" y="40"/>
                    </a:lnTo>
                    <a:lnTo>
                      <a:pt x="100" y="29"/>
                    </a:lnTo>
                    <a:lnTo>
                      <a:pt x="93" y="19"/>
                    </a:lnTo>
                    <a:lnTo>
                      <a:pt x="85" y="11"/>
                    </a:lnTo>
                    <a:lnTo>
                      <a:pt x="76" y="5"/>
                    </a:lnTo>
                    <a:lnTo>
                      <a:pt x="71" y="2"/>
                    </a:lnTo>
                    <a:lnTo>
                      <a:pt x="66" y="1"/>
                    </a:lnTo>
                    <a:lnTo>
                      <a:pt x="61" y="0"/>
                    </a:lnTo>
                    <a:lnTo>
                      <a:pt x="55" y="0"/>
                    </a:lnTo>
                    <a:lnTo>
                      <a:pt x="50" y="0"/>
                    </a:lnTo>
                    <a:lnTo>
                      <a:pt x="44" y="1"/>
                    </a:lnTo>
                    <a:lnTo>
                      <a:pt x="39" y="2"/>
                    </a:lnTo>
                    <a:lnTo>
                      <a:pt x="34" y="5"/>
                    </a:lnTo>
                    <a:lnTo>
                      <a:pt x="24" y="11"/>
                    </a:lnTo>
                    <a:lnTo>
                      <a:pt x="16" y="19"/>
                    </a:lnTo>
                    <a:lnTo>
                      <a:pt x="9" y="29"/>
                    </a:lnTo>
                    <a:lnTo>
                      <a:pt x="4" y="40"/>
                    </a:lnTo>
                    <a:lnTo>
                      <a:pt x="3" y="46"/>
                    </a:lnTo>
                    <a:lnTo>
                      <a:pt x="1" y="52"/>
                    </a:lnTo>
                    <a:lnTo>
                      <a:pt x="0" y="58"/>
                    </a:lnTo>
                    <a:lnTo>
                      <a:pt x="0" y="65"/>
                    </a:lnTo>
                    <a:lnTo>
                      <a:pt x="0" y="71"/>
                    </a:lnTo>
                    <a:lnTo>
                      <a:pt x="1" y="78"/>
                    </a:lnTo>
                    <a:lnTo>
                      <a:pt x="3" y="84"/>
                    </a:lnTo>
                    <a:lnTo>
                      <a:pt x="4" y="90"/>
                    </a:lnTo>
                    <a:lnTo>
                      <a:pt x="7" y="96"/>
                    </a:lnTo>
                    <a:lnTo>
                      <a:pt x="9" y="101"/>
                    </a:lnTo>
                    <a:lnTo>
                      <a:pt x="12" y="106"/>
                    </a:lnTo>
                    <a:lnTo>
                      <a:pt x="16" y="110"/>
                    </a:lnTo>
                    <a:lnTo>
                      <a:pt x="20" y="115"/>
                    </a:lnTo>
                    <a:lnTo>
                      <a:pt x="24" y="119"/>
                    </a:lnTo>
                    <a:lnTo>
                      <a:pt x="29" y="121"/>
                    </a:lnTo>
                    <a:lnTo>
                      <a:pt x="34" y="125"/>
                    </a:lnTo>
                    <a:lnTo>
                      <a:pt x="39" y="127"/>
                    </a:lnTo>
                    <a:lnTo>
                      <a:pt x="44" y="128"/>
                    </a:lnTo>
                    <a:lnTo>
                      <a:pt x="50" y="130"/>
                    </a:lnTo>
                    <a:lnTo>
                      <a:pt x="55" y="130"/>
                    </a:lnTo>
                    <a:lnTo>
                      <a:pt x="61" y="130"/>
                    </a:lnTo>
                    <a:lnTo>
                      <a:pt x="66" y="128"/>
                    </a:lnTo>
                    <a:lnTo>
                      <a:pt x="71" y="127"/>
                    </a:lnTo>
                    <a:lnTo>
                      <a:pt x="76" y="125"/>
                    </a:lnTo>
                    <a:lnTo>
                      <a:pt x="85" y="119"/>
                    </a:lnTo>
                    <a:lnTo>
                      <a:pt x="93" y="110"/>
                    </a:lnTo>
                    <a:lnTo>
                      <a:pt x="100" y="101"/>
                    </a:lnTo>
                    <a:lnTo>
                      <a:pt x="105" y="90"/>
                    </a:lnTo>
                    <a:lnTo>
                      <a:pt x="107" y="84"/>
                    </a:lnTo>
                    <a:lnTo>
                      <a:pt x="108" y="78"/>
                    </a:lnTo>
                    <a:lnTo>
                      <a:pt x="109" y="71"/>
                    </a:lnTo>
                    <a:lnTo>
                      <a:pt x="109" y="65"/>
                    </a:lnTo>
                    <a:close/>
                    <a:moveTo>
                      <a:pt x="100" y="65"/>
                    </a:moveTo>
                    <a:lnTo>
                      <a:pt x="99" y="76"/>
                    </a:lnTo>
                    <a:lnTo>
                      <a:pt x="97" y="85"/>
                    </a:lnTo>
                    <a:lnTo>
                      <a:pt x="92" y="95"/>
                    </a:lnTo>
                    <a:lnTo>
                      <a:pt x="87" y="103"/>
                    </a:lnTo>
                    <a:lnTo>
                      <a:pt x="80" y="109"/>
                    </a:lnTo>
                    <a:lnTo>
                      <a:pt x="73" y="114"/>
                    </a:lnTo>
                    <a:lnTo>
                      <a:pt x="64" y="118"/>
                    </a:lnTo>
                    <a:lnTo>
                      <a:pt x="55" y="119"/>
                    </a:lnTo>
                    <a:lnTo>
                      <a:pt x="46" y="118"/>
                    </a:lnTo>
                    <a:lnTo>
                      <a:pt x="38" y="114"/>
                    </a:lnTo>
                    <a:lnTo>
                      <a:pt x="30" y="109"/>
                    </a:lnTo>
                    <a:lnTo>
                      <a:pt x="22" y="103"/>
                    </a:lnTo>
                    <a:lnTo>
                      <a:pt x="17" y="95"/>
                    </a:lnTo>
                    <a:lnTo>
                      <a:pt x="13" y="85"/>
                    </a:lnTo>
                    <a:lnTo>
                      <a:pt x="10" y="76"/>
                    </a:lnTo>
                    <a:lnTo>
                      <a:pt x="9" y="65"/>
                    </a:lnTo>
                    <a:lnTo>
                      <a:pt x="10" y="54"/>
                    </a:lnTo>
                    <a:lnTo>
                      <a:pt x="13" y="43"/>
                    </a:lnTo>
                    <a:lnTo>
                      <a:pt x="17" y="35"/>
                    </a:lnTo>
                    <a:lnTo>
                      <a:pt x="22" y="26"/>
                    </a:lnTo>
                    <a:lnTo>
                      <a:pt x="30" y="20"/>
                    </a:lnTo>
                    <a:lnTo>
                      <a:pt x="38" y="16"/>
                    </a:lnTo>
                    <a:lnTo>
                      <a:pt x="46" y="12"/>
                    </a:lnTo>
                    <a:lnTo>
                      <a:pt x="55" y="11"/>
                    </a:lnTo>
                    <a:lnTo>
                      <a:pt x="64" y="12"/>
                    </a:lnTo>
                    <a:lnTo>
                      <a:pt x="73" y="16"/>
                    </a:lnTo>
                    <a:lnTo>
                      <a:pt x="80" y="20"/>
                    </a:lnTo>
                    <a:lnTo>
                      <a:pt x="87" y="26"/>
                    </a:lnTo>
                    <a:lnTo>
                      <a:pt x="92" y="35"/>
                    </a:lnTo>
                    <a:lnTo>
                      <a:pt x="97" y="43"/>
                    </a:lnTo>
                    <a:lnTo>
                      <a:pt x="99" y="54"/>
                    </a:lnTo>
                    <a:lnTo>
                      <a:pt x="100" y="65"/>
                    </a:lnTo>
                    <a:close/>
                  </a:path>
                </a:pathLst>
              </a:custGeom>
              <a:solidFill>
                <a:srgbClr val="FAE3B4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95" name="Freeform 238"/>
              <p:cNvSpPr>
                <a:spLocks noEditPoints="1"/>
              </p:cNvSpPr>
              <p:nvPr/>
            </p:nvSpPr>
            <p:spPr bwMode="auto">
              <a:xfrm>
                <a:off x="1152" y="2649"/>
                <a:ext cx="20" cy="20"/>
              </a:xfrm>
              <a:custGeom>
                <a:avLst/>
                <a:gdLst>
                  <a:gd name="T0" fmla="*/ 99 w 100"/>
                  <a:gd name="T1" fmla="*/ 48 h 119"/>
                  <a:gd name="T2" fmla="*/ 91 w 100"/>
                  <a:gd name="T3" fmla="*/ 26 h 119"/>
                  <a:gd name="T4" fmla="*/ 78 w 100"/>
                  <a:gd name="T5" fmla="*/ 11 h 119"/>
                  <a:gd name="T6" fmla="*/ 60 w 100"/>
                  <a:gd name="T7" fmla="*/ 1 h 119"/>
                  <a:gd name="T8" fmla="*/ 40 w 100"/>
                  <a:gd name="T9" fmla="*/ 1 h 119"/>
                  <a:gd name="T10" fmla="*/ 22 w 100"/>
                  <a:gd name="T11" fmla="*/ 11 h 119"/>
                  <a:gd name="T12" fmla="*/ 8 w 100"/>
                  <a:gd name="T13" fmla="*/ 26 h 119"/>
                  <a:gd name="T14" fmla="*/ 1 w 100"/>
                  <a:gd name="T15" fmla="*/ 48 h 119"/>
                  <a:gd name="T16" fmla="*/ 1 w 100"/>
                  <a:gd name="T17" fmla="*/ 72 h 119"/>
                  <a:gd name="T18" fmla="*/ 8 w 100"/>
                  <a:gd name="T19" fmla="*/ 93 h 119"/>
                  <a:gd name="T20" fmla="*/ 22 w 100"/>
                  <a:gd name="T21" fmla="*/ 109 h 119"/>
                  <a:gd name="T22" fmla="*/ 40 w 100"/>
                  <a:gd name="T23" fmla="*/ 117 h 119"/>
                  <a:gd name="T24" fmla="*/ 60 w 100"/>
                  <a:gd name="T25" fmla="*/ 117 h 119"/>
                  <a:gd name="T26" fmla="*/ 78 w 100"/>
                  <a:gd name="T27" fmla="*/ 109 h 119"/>
                  <a:gd name="T28" fmla="*/ 91 w 100"/>
                  <a:gd name="T29" fmla="*/ 93 h 119"/>
                  <a:gd name="T30" fmla="*/ 99 w 100"/>
                  <a:gd name="T31" fmla="*/ 72 h 119"/>
                  <a:gd name="T32" fmla="*/ 91 w 100"/>
                  <a:gd name="T33" fmla="*/ 60 h 119"/>
                  <a:gd name="T34" fmla="*/ 87 w 100"/>
                  <a:gd name="T35" fmla="*/ 79 h 119"/>
                  <a:gd name="T36" fmla="*/ 79 w 100"/>
                  <a:gd name="T37" fmla="*/ 95 h 119"/>
                  <a:gd name="T38" fmla="*/ 66 w 100"/>
                  <a:gd name="T39" fmla="*/ 104 h 119"/>
                  <a:gd name="T40" fmla="*/ 50 w 100"/>
                  <a:gd name="T41" fmla="*/ 108 h 119"/>
                  <a:gd name="T42" fmla="*/ 34 w 100"/>
                  <a:gd name="T43" fmla="*/ 104 h 119"/>
                  <a:gd name="T44" fmla="*/ 20 w 100"/>
                  <a:gd name="T45" fmla="*/ 95 h 119"/>
                  <a:gd name="T46" fmla="*/ 12 w 100"/>
                  <a:gd name="T47" fmla="*/ 79 h 119"/>
                  <a:gd name="T48" fmla="*/ 9 w 100"/>
                  <a:gd name="T49" fmla="*/ 60 h 119"/>
                  <a:gd name="T50" fmla="*/ 12 w 100"/>
                  <a:gd name="T51" fmla="*/ 41 h 119"/>
                  <a:gd name="T52" fmla="*/ 20 w 100"/>
                  <a:gd name="T53" fmla="*/ 25 h 119"/>
                  <a:gd name="T54" fmla="*/ 34 w 100"/>
                  <a:gd name="T55" fmla="*/ 15 h 119"/>
                  <a:gd name="T56" fmla="*/ 50 w 100"/>
                  <a:gd name="T57" fmla="*/ 11 h 119"/>
                  <a:gd name="T58" fmla="*/ 66 w 100"/>
                  <a:gd name="T59" fmla="*/ 15 h 119"/>
                  <a:gd name="T60" fmla="*/ 79 w 100"/>
                  <a:gd name="T61" fmla="*/ 25 h 119"/>
                  <a:gd name="T62" fmla="*/ 87 w 100"/>
                  <a:gd name="T63" fmla="*/ 41 h 119"/>
                  <a:gd name="T64" fmla="*/ 91 w 100"/>
                  <a:gd name="T65" fmla="*/ 60 h 119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100"/>
                  <a:gd name="T100" fmla="*/ 0 h 119"/>
                  <a:gd name="T101" fmla="*/ 100 w 100"/>
                  <a:gd name="T102" fmla="*/ 119 h 119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100" h="119">
                    <a:moveTo>
                      <a:pt x="100" y="60"/>
                    </a:moveTo>
                    <a:lnTo>
                      <a:pt x="99" y="48"/>
                    </a:lnTo>
                    <a:lnTo>
                      <a:pt x="96" y="37"/>
                    </a:lnTo>
                    <a:lnTo>
                      <a:pt x="91" y="26"/>
                    </a:lnTo>
                    <a:lnTo>
                      <a:pt x="85" y="18"/>
                    </a:lnTo>
                    <a:lnTo>
                      <a:pt x="78" y="11"/>
                    </a:lnTo>
                    <a:lnTo>
                      <a:pt x="69" y="5"/>
                    </a:lnTo>
                    <a:lnTo>
                      <a:pt x="60" y="1"/>
                    </a:lnTo>
                    <a:lnTo>
                      <a:pt x="50" y="0"/>
                    </a:lnTo>
                    <a:lnTo>
                      <a:pt x="40" y="1"/>
                    </a:lnTo>
                    <a:lnTo>
                      <a:pt x="31" y="5"/>
                    </a:lnTo>
                    <a:lnTo>
                      <a:pt x="22" y="11"/>
                    </a:lnTo>
                    <a:lnTo>
                      <a:pt x="14" y="18"/>
                    </a:lnTo>
                    <a:lnTo>
                      <a:pt x="8" y="26"/>
                    </a:lnTo>
                    <a:lnTo>
                      <a:pt x="4" y="37"/>
                    </a:lnTo>
                    <a:lnTo>
                      <a:pt x="1" y="48"/>
                    </a:lnTo>
                    <a:lnTo>
                      <a:pt x="0" y="60"/>
                    </a:lnTo>
                    <a:lnTo>
                      <a:pt x="1" y="72"/>
                    </a:lnTo>
                    <a:lnTo>
                      <a:pt x="4" y="83"/>
                    </a:lnTo>
                    <a:lnTo>
                      <a:pt x="8" y="93"/>
                    </a:lnTo>
                    <a:lnTo>
                      <a:pt x="14" y="102"/>
                    </a:lnTo>
                    <a:lnTo>
                      <a:pt x="22" y="109"/>
                    </a:lnTo>
                    <a:lnTo>
                      <a:pt x="31" y="115"/>
                    </a:lnTo>
                    <a:lnTo>
                      <a:pt x="40" y="117"/>
                    </a:lnTo>
                    <a:lnTo>
                      <a:pt x="50" y="119"/>
                    </a:lnTo>
                    <a:lnTo>
                      <a:pt x="60" y="117"/>
                    </a:lnTo>
                    <a:lnTo>
                      <a:pt x="69" y="115"/>
                    </a:lnTo>
                    <a:lnTo>
                      <a:pt x="78" y="109"/>
                    </a:lnTo>
                    <a:lnTo>
                      <a:pt x="85" y="102"/>
                    </a:lnTo>
                    <a:lnTo>
                      <a:pt x="91" y="93"/>
                    </a:lnTo>
                    <a:lnTo>
                      <a:pt x="96" y="83"/>
                    </a:lnTo>
                    <a:lnTo>
                      <a:pt x="99" y="72"/>
                    </a:lnTo>
                    <a:lnTo>
                      <a:pt x="100" y="60"/>
                    </a:lnTo>
                    <a:close/>
                    <a:moveTo>
                      <a:pt x="91" y="60"/>
                    </a:moveTo>
                    <a:lnTo>
                      <a:pt x="90" y="69"/>
                    </a:lnTo>
                    <a:lnTo>
                      <a:pt x="87" y="79"/>
                    </a:lnTo>
                    <a:lnTo>
                      <a:pt x="84" y="87"/>
                    </a:lnTo>
                    <a:lnTo>
                      <a:pt x="79" y="95"/>
                    </a:lnTo>
                    <a:lnTo>
                      <a:pt x="73" y="101"/>
                    </a:lnTo>
                    <a:lnTo>
                      <a:pt x="66" y="104"/>
                    </a:lnTo>
                    <a:lnTo>
                      <a:pt x="58" y="108"/>
                    </a:lnTo>
                    <a:lnTo>
                      <a:pt x="50" y="108"/>
                    </a:lnTo>
                    <a:lnTo>
                      <a:pt x="42" y="108"/>
                    </a:lnTo>
                    <a:lnTo>
                      <a:pt x="34" y="104"/>
                    </a:lnTo>
                    <a:lnTo>
                      <a:pt x="27" y="101"/>
                    </a:lnTo>
                    <a:lnTo>
                      <a:pt x="20" y="95"/>
                    </a:lnTo>
                    <a:lnTo>
                      <a:pt x="16" y="87"/>
                    </a:lnTo>
                    <a:lnTo>
                      <a:pt x="12" y="79"/>
                    </a:lnTo>
                    <a:lnTo>
                      <a:pt x="9" y="69"/>
                    </a:lnTo>
                    <a:lnTo>
                      <a:pt x="9" y="60"/>
                    </a:lnTo>
                    <a:lnTo>
                      <a:pt x="9" y="50"/>
                    </a:lnTo>
                    <a:lnTo>
                      <a:pt x="12" y="41"/>
                    </a:lnTo>
                    <a:lnTo>
                      <a:pt x="16" y="32"/>
                    </a:lnTo>
                    <a:lnTo>
                      <a:pt x="20" y="25"/>
                    </a:lnTo>
                    <a:lnTo>
                      <a:pt x="27" y="19"/>
                    </a:lnTo>
                    <a:lnTo>
                      <a:pt x="34" y="15"/>
                    </a:lnTo>
                    <a:lnTo>
                      <a:pt x="42" y="12"/>
                    </a:lnTo>
                    <a:lnTo>
                      <a:pt x="50" y="11"/>
                    </a:lnTo>
                    <a:lnTo>
                      <a:pt x="58" y="12"/>
                    </a:lnTo>
                    <a:lnTo>
                      <a:pt x="66" y="15"/>
                    </a:lnTo>
                    <a:lnTo>
                      <a:pt x="73" y="19"/>
                    </a:lnTo>
                    <a:lnTo>
                      <a:pt x="79" y="25"/>
                    </a:lnTo>
                    <a:lnTo>
                      <a:pt x="84" y="32"/>
                    </a:lnTo>
                    <a:lnTo>
                      <a:pt x="87" y="41"/>
                    </a:lnTo>
                    <a:lnTo>
                      <a:pt x="90" y="50"/>
                    </a:lnTo>
                    <a:lnTo>
                      <a:pt x="91" y="60"/>
                    </a:lnTo>
                    <a:close/>
                  </a:path>
                </a:pathLst>
              </a:custGeom>
              <a:solidFill>
                <a:srgbClr val="FAE3B4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96" name="Freeform 239"/>
              <p:cNvSpPr>
                <a:spLocks noEditPoints="1"/>
              </p:cNvSpPr>
              <p:nvPr/>
            </p:nvSpPr>
            <p:spPr bwMode="auto">
              <a:xfrm>
                <a:off x="1152" y="2650"/>
                <a:ext cx="19" cy="18"/>
              </a:xfrm>
              <a:custGeom>
                <a:avLst/>
                <a:gdLst>
                  <a:gd name="T0" fmla="*/ 90 w 91"/>
                  <a:gd name="T1" fmla="*/ 43 h 108"/>
                  <a:gd name="T2" fmla="*/ 83 w 91"/>
                  <a:gd name="T3" fmla="*/ 24 h 108"/>
                  <a:gd name="T4" fmla="*/ 71 w 91"/>
                  <a:gd name="T5" fmla="*/ 9 h 108"/>
                  <a:gd name="T6" fmla="*/ 55 w 91"/>
                  <a:gd name="T7" fmla="*/ 1 h 108"/>
                  <a:gd name="T8" fmla="*/ 37 w 91"/>
                  <a:gd name="T9" fmla="*/ 1 h 108"/>
                  <a:gd name="T10" fmla="*/ 21 w 91"/>
                  <a:gd name="T11" fmla="*/ 9 h 108"/>
                  <a:gd name="T12" fmla="*/ 8 w 91"/>
                  <a:gd name="T13" fmla="*/ 24 h 108"/>
                  <a:gd name="T14" fmla="*/ 1 w 91"/>
                  <a:gd name="T15" fmla="*/ 43 h 108"/>
                  <a:gd name="T16" fmla="*/ 1 w 91"/>
                  <a:gd name="T17" fmla="*/ 65 h 108"/>
                  <a:gd name="T18" fmla="*/ 8 w 91"/>
                  <a:gd name="T19" fmla="*/ 84 h 108"/>
                  <a:gd name="T20" fmla="*/ 21 w 91"/>
                  <a:gd name="T21" fmla="*/ 98 h 108"/>
                  <a:gd name="T22" fmla="*/ 37 w 91"/>
                  <a:gd name="T23" fmla="*/ 107 h 108"/>
                  <a:gd name="T24" fmla="*/ 55 w 91"/>
                  <a:gd name="T25" fmla="*/ 107 h 108"/>
                  <a:gd name="T26" fmla="*/ 71 w 91"/>
                  <a:gd name="T27" fmla="*/ 98 h 108"/>
                  <a:gd name="T28" fmla="*/ 83 w 91"/>
                  <a:gd name="T29" fmla="*/ 84 h 108"/>
                  <a:gd name="T30" fmla="*/ 90 w 91"/>
                  <a:gd name="T31" fmla="*/ 65 h 108"/>
                  <a:gd name="T32" fmla="*/ 82 w 91"/>
                  <a:gd name="T33" fmla="*/ 54 h 108"/>
                  <a:gd name="T34" fmla="*/ 79 w 91"/>
                  <a:gd name="T35" fmla="*/ 71 h 108"/>
                  <a:gd name="T36" fmla="*/ 72 w 91"/>
                  <a:gd name="T37" fmla="*/ 84 h 108"/>
                  <a:gd name="T38" fmla="*/ 60 w 91"/>
                  <a:gd name="T39" fmla="*/ 93 h 108"/>
                  <a:gd name="T40" fmla="*/ 46 w 91"/>
                  <a:gd name="T41" fmla="*/ 97 h 108"/>
                  <a:gd name="T42" fmla="*/ 32 w 91"/>
                  <a:gd name="T43" fmla="*/ 93 h 108"/>
                  <a:gd name="T44" fmla="*/ 21 w 91"/>
                  <a:gd name="T45" fmla="*/ 84 h 108"/>
                  <a:gd name="T46" fmla="*/ 12 w 91"/>
                  <a:gd name="T47" fmla="*/ 71 h 108"/>
                  <a:gd name="T48" fmla="*/ 9 w 91"/>
                  <a:gd name="T49" fmla="*/ 54 h 108"/>
                  <a:gd name="T50" fmla="*/ 12 w 91"/>
                  <a:gd name="T51" fmla="*/ 37 h 108"/>
                  <a:gd name="T52" fmla="*/ 21 w 91"/>
                  <a:gd name="T53" fmla="*/ 24 h 108"/>
                  <a:gd name="T54" fmla="*/ 32 w 91"/>
                  <a:gd name="T55" fmla="*/ 14 h 108"/>
                  <a:gd name="T56" fmla="*/ 46 w 91"/>
                  <a:gd name="T57" fmla="*/ 11 h 108"/>
                  <a:gd name="T58" fmla="*/ 60 w 91"/>
                  <a:gd name="T59" fmla="*/ 14 h 108"/>
                  <a:gd name="T60" fmla="*/ 72 w 91"/>
                  <a:gd name="T61" fmla="*/ 24 h 108"/>
                  <a:gd name="T62" fmla="*/ 79 w 91"/>
                  <a:gd name="T63" fmla="*/ 37 h 108"/>
                  <a:gd name="T64" fmla="*/ 82 w 91"/>
                  <a:gd name="T65" fmla="*/ 54 h 108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91"/>
                  <a:gd name="T100" fmla="*/ 0 h 108"/>
                  <a:gd name="T101" fmla="*/ 91 w 91"/>
                  <a:gd name="T102" fmla="*/ 108 h 108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91" h="108">
                    <a:moveTo>
                      <a:pt x="91" y="54"/>
                    </a:moveTo>
                    <a:lnTo>
                      <a:pt x="90" y="43"/>
                    </a:lnTo>
                    <a:lnTo>
                      <a:pt x="88" y="32"/>
                    </a:lnTo>
                    <a:lnTo>
                      <a:pt x="83" y="24"/>
                    </a:lnTo>
                    <a:lnTo>
                      <a:pt x="78" y="15"/>
                    </a:lnTo>
                    <a:lnTo>
                      <a:pt x="71" y="9"/>
                    </a:lnTo>
                    <a:lnTo>
                      <a:pt x="64" y="3"/>
                    </a:lnTo>
                    <a:lnTo>
                      <a:pt x="55" y="1"/>
                    </a:lnTo>
                    <a:lnTo>
                      <a:pt x="46" y="0"/>
                    </a:lnTo>
                    <a:lnTo>
                      <a:pt x="37" y="1"/>
                    </a:lnTo>
                    <a:lnTo>
                      <a:pt x="29" y="3"/>
                    </a:lnTo>
                    <a:lnTo>
                      <a:pt x="21" y="9"/>
                    </a:lnTo>
                    <a:lnTo>
                      <a:pt x="13" y="15"/>
                    </a:lnTo>
                    <a:lnTo>
                      <a:pt x="8" y="24"/>
                    </a:lnTo>
                    <a:lnTo>
                      <a:pt x="4" y="32"/>
                    </a:lnTo>
                    <a:lnTo>
                      <a:pt x="1" y="43"/>
                    </a:lnTo>
                    <a:lnTo>
                      <a:pt x="0" y="54"/>
                    </a:lnTo>
                    <a:lnTo>
                      <a:pt x="1" y="65"/>
                    </a:lnTo>
                    <a:lnTo>
                      <a:pt x="4" y="74"/>
                    </a:lnTo>
                    <a:lnTo>
                      <a:pt x="8" y="84"/>
                    </a:lnTo>
                    <a:lnTo>
                      <a:pt x="13" y="92"/>
                    </a:lnTo>
                    <a:lnTo>
                      <a:pt x="21" y="98"/>
                    </a:lnTo>
                    <a:lnTo>
                      <a:pt x="29" y="103"/>
                    </a:lnTo>
                    <a:lnTo>
                      <a:pt x="37" y="107"/>
                    </a:lnTo>
                    <a:lnTo>
                      <a:pt x="46" y="108"/>
                    </a:lnTo>
                    <a:lnTo>
                      <a:pt x="55" y="107"/>
                    </a:lnTo>
                    <a:lnTo>
                      <a:pt x="64" y="103"/>
                    </a:lnTo>
                    <a:lnTo>
                      <a:pt x="71" y="98"/>
                    </a:lnTo>
                    <a:lnTo>
                      <a:pt x="78" y="92"/>
                    </a:lnTo>
                    <a:lnTo>
                      <a:pt x="83" y="84"/>
                    </a:lnTo>
                    <a:lnTo>
                      <a:pt x="88" y="74"/>
                    </a:lnTo>
                    <a:lnTo>
                      <a:pt x="90" y="65"/>
                    </a:lnTo>
                    <a:lnTo>
                      <a:pt x="91" y="54"/>
                    </a:lnTo>
                    <a:close/>
                    <a:moveTo>
                      <a:pt x="82" y="54"/>
                    </a:moveTo>
                    <a:lnTo>
                      <a:pt x="81" y="62"/>
                    </a:lnTo>
                    <a:lnTo>
                      <a:pt x="79" y="71"/>
                    </a:lnTo>
                    <a:lnTo>
                      <a:pt x="76" y="78"/>
                    </a:lnTo>
                    <a:lnTo>
                      <a:pt x="72" y="84"/>
                    </a:lnTo>
                    <a:lnTo>
                      <a:pt x="66" y="90"/>
                    </a:lnTo>
                    <a:lnTo>
                      <a:pt x="60" y="93"/>
                    </a:lnTo>
                    <a:lnTo>
                      <a:pt x="53" y="96"/>
                    </a:lnTo>
                    <a:lnTo>
                      <a:pt x="46" y="97"/>
                    </a:lnTo>
                    <a:lnTo>
                      <a:pt x="39" y="96"/>
                    </a:lnTo>
                    <a:lnTo>
                      <a:pt x="32" y="93"/>
                    </a:lnTo>
                    <a:lnTo>
                      <a:pt x="26" y="90"/>
                    </a:lnTo>
                    <a:lnTo>
                      <a:pt x="21" y="84"/>
                    </a:lnTo>
                    <a:lnTo>
                      <a:pt x="15" y="78"/>
                    </a:lnTo>
                    <a:lnTo>
                      <a:pt x="12" y="71"/>
                    </a:lnTo>
                    <a:lnTo>
                      <a:pt x="10" y="62"/>
                    </a:lnTo>
                    <a:lnTo>
                      <a:pt x="9" y="54"/>
                    </a:lnTo>
                    <a:lnTo>
                      <a:pt x="10" y="45"/>
                    </a:lnTo>
                    <a:lnTo>
                      <a:pt x="12" y="37"/>
                    </a:lnTo>
                    <a:lnTo>
                      <a:pt x="15" y="30"/>
                    </a:lnTo>
                    <a:lnTo>
                      <a:pt x="21" y="24"/>
                    </a:lnTo>
                    <a:lnTo>
                      <a:pt x="26" y="18"/>
                    </a:lnTo>
                    <a:lnTo>
                      <a:pt x="32" y="14"/>
                    </a:lnTo>
                    <a:lnTo>
                      <a:pt x="39" y="12"/>
                    </a:lnTo>
                    <a:lnTo>
                      <a:pt x="46" y="11"/>
                    </a:lnTo>
                    <a:lnTo>
                      <a:pt x="53" y="12"/>
                    </a:lnTo>
                    <a:lnTo>
                      <a:pt x="60" y="14"/>
                    </a:lnTo>
                    <a:lnTo>
                      <a:pt x="66" y="18"/>
                    </a:lnTo>
                    <a:lnTo>
                      <a:pt x="72" y="24"/>
                    </a:lnTo>
                    <a:lnTo>
                      <a:pt x="76" y="30"/>
                    </a:lnTo>
                    <a:lnTo>
                      <a:pt x="79" y="37"/>
                    </a:lnTo>
                    <a:lnTo>
                      <a:pt x="81" y="45"/>
                    </a:lnTo>
                    <a:lnTo>
                      <a:pt x="82" y="54"/>
                    </a:lnTo>
                    <a:close/>
                  </a:path>
                </a:pathLst>
              </a:custGeom>
              <a:solidFill>
                <a:srgbClr val="FAE6B8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97" name="Freeform 240"/>
              <p:cNvSpPr>
                <a:spLocks noEditPoints="1"/>
              </p:cNvSpPr>
              <p:nvPr/>
            </p:nvSpPr>
            <p:spPr bwMode="auto">
              <a:xfrm>
                <a:off x="1153" y="2651"/>
                <a:ext cx="17" cy="16"/>
              </a:xfrm>
              <a:custGeom>
                <a:avLst/>
                <a:gdLst>
                  <a:gd name="T0" fmla="*/ 81 w 82"/>
                  <a:gd name="T1" fmla="*/ 39 h 97"/>
                  <a:gd name="T2" fmla="*/ 75 w 82"/>
                  <a:gd name="T3" fmla="*/ 21 h 97"/>
                  <a:gd name="T4" fmla="*/ 64 w 82"/>
                  <a:gd name="T5" fmla="*/ 8 h 97"/>
                  <a:gd name="T6" fmla="*/ 49 w 82"/>
                  <a:gd name="T7" fmla="*/ 1 h 97"/>
                  <a:gd name="T8" fmla="*/ 33 w 82"/>
                  <a:gd name="T9" fmla="*/ 1 h 97"/>
                  <a:gd name="T10" fmla="*/ 18 w 82"/>
                  <a:gd name="T11" fmla="*/ 8 h 97"/>
                  <a:gd name="T12" fmla="*/ 7 w 82"/>
                  <a:gd name="T13" fmla="*/ 21 h 97"/>
                  <a:gd name="T14" fmla="*/ 0 w 82"/>
                  <a:gd name="T15" fmla="*/ 39 h 97"/>
                  <a:gd name="T16" fmla="*/ 0 w 82"/>
                  <a:gd name="T17" fmla="*/ 58 h 97"/>
                  <a:gd name="T18" fmla="*/ 7 w 82"/>
                  <a:gd name="T19" fmla="*/ 76 h 97"/>
                  <a:gd name="T20" fmla="*/ 18 w 82"/>
                  <a:gd name="T21" fmla="*/ 90 h 97"/>
                  <a:gd name="T22" fmla="*/ 33 w 82"/>
                  <a:gd name="T23" fmla="*/ 97 h 97"/>
                  <a:gd name="T24" fmla="*/ 49 w 82"/>
                  <a:gd name="T25" fmla="*/ 97 h 97"/>
                  <a:gd name="T26" fmla="*/ 64 w 82"/>
                  <a:gd name="T27" fmla="*/ 90 h 97"/>
                  <a:gd name="T28" fmla="*/ 75 w 82"/>
                  <a:gd name="T29" fmla="*/ 76 h 97"/>
                  <a:gd name="T30" fmla="*/ 81 w 82"/>
                  <a:gd name="T31" fmla="*/ 58 h 97"/>
                  <a:gd name="T32" fmla="*/ 73 w 82"/>
                  <a:gd name="T33" fmla="*/ 49 h 97"/>
                  <a:gd name="T34" fmla="*/ 70 w 82"/>
                  <a:gd name="T35" fmla="*/ 63 h 97"/>
                  <a:gd name="T36" fmla="*/ 63 w 82"/>
                  <a:gd name="T37" fmla="*/ 75 h 97"/>
                  <a:gd name="T38" fmla="*/ 53 w 82"/>
                  <a:gd name="T39" fmla="*/ 84 h 97"/>
                  <a:gd name="T40" fmla="*/ 41 w 82"/>
                  <a:gd name="T41" fmla="*/ 86 h 97"/>
                  <a:gd name="T42" fmla="*/ 29 w 82"/>
                  <a:gd name="T43" fmla="*/ 84 h 97"/>
                  <a:gd name="T44" fmla="*/ 19 w 82"/>
                  <a:gd name="T45" fmla="*/ 75 h 97"/>
                  <a:gd name="T46" fmla="*/ 11 w 82"/>
                  <a:gd name="T47" fmla="*/ 63 h 97"/>
                  <a:gd name="T48" fmla="*/ 9 w 82"/>
                  <a:gd name="T49" fmla="*/ 49 h 97"/>
                  <a:gd name="T50" fmla="*/ 11 w 82"/>
                  <a:gd name="T51" fmla="*/ 34 h 97"/>
                  <a:gd name="T52" fmla="*/ 19 w 82"/>
                  <a:gd name="T53" fmla="*/ 22 h 97"/>
                  <a:gd name="T54" fmla="*/ 29 w 82"/>
                  <a:gd name="T55" fmla="*/ 14 h 97"/>
                  <a:gd name="T56" fmla="*/ 41 w 82"/>
                  <a:gd name="T57" fmla="*/ 10 h 97"/>
                  <a:gd name="T58" fmla="*/ 53 w 82"/>
                  <a:gd name="T59" fmla="*/ 14 h 97"/>
                  <a:gd name="T60" fmla="*/ 63 w 82"/>
                  <a:gd name="T61" fmla="*/ 22 h 97"/>
                  <a:gd name="T62" fmla="*/ 70 w 82"/>
                  <a:gd name="T63" fmla="*/ 34 h 97"/>
                  <a:gd name="T64" fmla="*/ 73 w 82"/>
                  <a:gd name="T65" fmla="*/ 49 h 97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82"/>
                  <a:gd name="T100" fmla="*/ 0 h 97"/>
                  <a:gd name="T101" fmla="*/ 82 w 82"/>
                  <a:gd name="T102" fmla="*/ 97 h 97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82" h="97">
                    <a:moveTo>
                      <a:pt x="82" y="49"/>
                    </a:moveTo>
                    <a:lnTo>
                      <a:pt x="81" y="39"/>
                    </a:lnTo>
                    <a:lnTo>
                      <a:pt x="78" y="30"/>
                    </a:lnTo>
                    <a:lnTo>
                      <a:pt x="75" y="21"/>
                    </a:lnTo>
                    <a:lnTo>
                      <a:pt x="70" y="14"/>
                    </a:lnTo>
                    <a:lnTo>
                      <a:pt x="64" y="8"/>
                    </a:lnTo>
                    <a:lnTo>
                      <a:pt x="57" y="4"/>
                    </a:lnTo>
                    <a:lnTo>
                      <a:pt x="49" y="1"/>
                    </a:lnTo>
                    <a:lnTo>
                      <a:pt x="41" y="0"/>
                    </a:lnTo>
                    <a:lnTo>
                      <a:pt x="33" y="1"/>
                    </a:lnTo>
                    <a:lnTo>
                      <a:pt x="25" y="4"/>
                    </a:lnTo>
                    <a:lnTo>
                      <a:pt x="18" y="8"/>
                    </a:lnTo>
                    <a:lnTo>
                      <a:pt x="11" y="14"/>
                    </a:lnTo>
                    <a:lnTo>
                      <a:pt x="7" y="21"/>
                    </a:lnTo>
                    <a:lnTo>
                      <a:pt x="3" y="30"/>
                    </a:lnTo>
                    <a:lnTo>
                      <a:pt x="0" y="39"/>
                    </a:lnTo>
                    <a:lnTo>
                      <a:pt x="0" y="49"/>
                    </a:lnTo>
                    <a:lnTo>
                      <a:pt x="0" y="58"/>
                    </a:lnTo>
                    <a:lnTo>
                      <a:pt x="3" y="68"/>
                    </a:lnTo>
                    <a:lnTo>
                      <a:pt x="7" y="76"/>
                    </a:lnTo>
                    <a:lnTo>
                      <a:pt x="11" y="84"/>
                    </a:lnTo>
                    <a:lnTo>
                      <a:pt x="18" y="90"/>
                    </a:lnTo>
                    <a:lnTo>
                      <a:pt x="25" y="93"/>
                    </a:lnTo>
                    <a:lnTo>
                      <a:pt x="33" y="97"/>
                    </a:lnTo>
                    <a:lnTo>
                      <a:pt x="41" y="97"/>
                    </a:lnTo>
                    <a:lnTo>
                      <a:pt x="49" y="97"/>
                    </a:lnTo>
                    <a:lnTo>
                      <a:pt x="57" y="93"/>
                    </a:lnTo>
                    <a:lnTo>
                      <a:pt x="64" y="90"/>
                    </a:lnTo>
                    <a:lnTo>
                      <a:pt x="70" y="84"/>
                    </a:lnTo>
                    <a:lnTo>
                      <a:pt x="75" y="76"/>
                    </a:lnTo>
                    <a:lnTo>
                      <a:pt x="78" y="68"/>
                    </a:lnTo>
                    <a:lnTo>
                      <a:pt x="81" y="58"/>
                    </a:lnTo>
                    <a:lnTo>
                      <a:pt x="82" y="49"/>
                    </a:lnTo>
                    <a:close/>
                    <a:moveTo>
                      <a:pt x="73" y="49"/>
                    </a:moveTo>
                    <a:lnTo>
                      <a:pt x="72" y="56"/>
                    </a:lnTo>
                    <a:lnTo>
                      <a:pt x="70" y="63"/>
                    </a:lnTo>
                    <a:lnTo>
                      <a:pt x="67" y="70"/>
                    </a:lnTo>
                    <a:lnTo>
                      <a:pt x="63" y="75"/>
                    </a:lnTo>
                    <a:lnTo>
                      <a:pt x="59" y="80"/>
                    </a:lnTo>
                    <a:lnTo>
                      <a:pt x="53" y="84"/>
                    </a:lnTo>
                    <a:lnTo>
                      <a:pt x="47" y="86"/>
                    </a:lnTo>
                    <a:lnTo>
                      <a:pt x="41" y="86"/>
                    </a:lnTo>
                    <a:lnTo>
                      <a:pt x="35" y="86"/>
                    </a:lnTo>
                    <a:lnTo>
                      <a:pt x="29" y="84"/>
                    </a:lnTo>
                    <a:lnTo>
                      <a:pt x="24" y="80"/>
                    </a:lnTo>
                    <a:lnTo>
                      <a:pt x="19" y="75"/>
                    </a:lnTo>
                    <a:lnTo>
                      <a:pt x="15" y="70"/>
                    </a:lnTo>
                    <a:lnTo>
                      <a:pt x="11" y="63"/>
                    </a:lnTo>
                    <a:lnTo>
                      <a:pt x="9" y="56"/>
                    </a:lnTo>
                    <a:lnTo>
                      <a:pt x="9" y="49"/>
                    </a:lnTo>
                    <a:lnTo>
                      <a:pt x="9" y="42"/>
                    </a:lnTo>
                    <a:lnTo>
                      <a:pt x="11" y="34"/>
                    </a:lnTo>
                    <a:lnTo>
                      <a:pt x="15" y="27"/>
                    </a:lnTo>
                    <a:lnTo>
                      <a:pt x="19" y="22"/>
                    </a:lnTo>
                    <a:lnTo>
                      <a:pt x="24" y="18"/>
                    </a:lnTo>
                    <a:lnTo>
                      <a:pt x="29" y="14"/>
                    </a:lnTo>
                    <a:lnTo>
                      <a:pt x="35" y="12"/>
                    </a:lnTo>
                    <a:lnTo>
                      <a:pt x="41" y="10"/>
                    </a:lnTo>
                    <a:lnTo>
                      <a:pt x="47" y="12"/>
                    </a:lnTo>
                    <a:lnTo>
                      <a:pt x="53" y="14"/>
                    </a:lnTo>
                    <a:lnTo>
                      <a:pt x="59" y="18"/>
                    </a:lnTo>
                    <a:lnTo>
                      <a:pt x="63" y="22"/>
                    </a:lnTo>
                    <a:lnTo>
                      <a:pt x="67" y="27"/>
                    </a:lnTo>
                    <a:lnTo>
                      <a:pt x="70" y="34"/>
                    </a:lnTo>
                    <a:lnTo>
                      <a:pt x="72" y="42"/>
                    </a:lnTo>
                    <a:lnTo>
                      <a:pt x="73" y="49"/>
                    </a:lnTo>
                    <a:close/>
                  </a:path>
                </a:pathLst>
              </a:custGeom>
              <a:solidFill>
                <a:srgbClr val="FBE9B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98" name="Freeform 241"/>
              <p:cNvSpPr>
                <a:spLocks noEditPoints="1"/>
              </p:cNvSpPr>
              <p:nvPr/>
            </p:nvSpPr>
            <p:spPr bwMode="auto">
              <a:xfrm>
                <a:off x="1154" y="2652"/>
                <a:ext cx="15" cy="14"/>
              </a:xfrm>
              <a:custGeom>
                <a:avLst/>
                <a:gdLst>
                  <a:gd name="T0" fmla="*/ 72 w 73"/>
                  <a:gd name="T1" fmla="*/ 34 h 86"/>
                  <a:gd name="T2" fmla="*/ 67 w 73"/>
                  <a:gd name="T3" fmla="*/ 19 h 86"/>
                  <a:gd name="T4" fmla="*/ 57 w 73"/>
                  <a:gd name="T5" fmla="*/ 7 h 86"/>
                  <a:gd name="T6" fmla="*/ 44 w 73"/>
                  <a:gd name="T7" fmla="*/ 1 h 86"/>
                  <a:gd name="T8" fmla="*/ 30 w 73"/>
                  <a:gd name="T9" fmla="*/ 1 h 86"/>
                  <a:gd name="T10" fmla="*/ 17 w 73"/>
                  <a:gd name="T11" fmla="*/ 7 h 86"/>
                  <a:gd name="T12" fmla="*/ 6 w 73"/>
                  <a:gd name="T13" fmla="*/ 19 h 86"/>
                  <a:gd name="T14" fmla="*/ 1 w 73"/>
                  <a:gd name="T15" fmla="*/ 34 h 86"/>
                  <a:gd name="T16" fmla="*/ 1 w 73"/>
                  <a:gd name="T17" fmla="*/ 51 h 86"/>
                  <a:gd name="T18" fmla="*/ 6 w 73"/>
                  <a:gd name="T19" fmla="*/ 67 h 86"/>
                  <a:gd name="T20" fmla="*/ 17 w 73"/>
                  <a:gd name="T21" fmla="*/ 79 h 86"/>
                  <a:gd name="T22" fmla="*/ 30 w 73"/>
                  <a:gd name="T23" fmla="*/ 85 h 86"/>
                  <a:gd name="T24" fmla="*/ 44 w 73"/>
                  <a:gd name="T25" fmla="*/ 85 h 86"/>
                  <a:gd name="T26" fmla="*/ 57 w 73"/>
                  <a:gd name="T27" fmla="*/ 79 h 86"/>
                  <a:gd name="T28" fmla="*/ 67 w 73"/>
                  <a:gd name="T29" fmla="*/ 67 h 86"/>
                  <a:gd name="T30" fmla="*/ 72 w 73"/>
                  <a:gd name="T31" fmla="*/ 51 h 86"/>
                  <a:gd name="T32" fmla="*/ 64 w 73"/>
                  <a:gd name="T33" fmla="*/ 43 h 86"/>
                  <a:gd name="T34" fmla="*/ 62 w 73"/>
                  <a:gd name="T35" fmla="*/ 55 h 86"/>
                  <a:gd name="T36" fmla="*/ 56 w 73"/>
                  <a:gd name="T37" fmla="*/ 66 h 86"/>
                  <a:gd name="T38" fmla="*/ 48 w 73"/>
                  <a:gd name="T39" fmla="*/ 73 h 86"/>
                  <a:gd name="T40" fmla="*/ 37 w 73"/>
                  <a:gd name="T41" fmla="*/ 75 h 86"/>
                  <a:gd name="T42" fmla="*/ 27 w 73"/>
                  <a:gd name="T43" fmla="*/ 73 h 86"/>
                  <a:gd name="T44" fmla="*/ 18 w 73"/>
                  <a:gd name="T45" fmla="*/ 66 h 86"/>
                  <a:gd name="T46" fmla="*/ 12 w 73"/>
                  <a:gd name="T47" fmla="*/ 55 h 86"/>
                  <a:gd name="T48" fmla="*/ 10 w 73"/>
                  <a:gd name="T49" fmla="*/ 43 h 86"/>
                  <a:gd name="T50" fmla="*/ 12 w 73"/>
                  <a:gd name="T51" fmla="*/ 30 h 86"/>
                  <a:gd name="T52" fmla="*/ 18 w 73"/>
                  <a:gd name="T53" fmla="*/ 20 h 86"/>
                  <a:gd name="T54" fmla="*/ 27 w 73"/>
                  <a:gd name="T55" fmla="*/ 13 h 86"/>
                  <a:gd name="T56" fmla="*/ 37 w 73"/>
                  <a:gd name="T57" fmla="*/ 10 h 86"/>
                  <a:gd name="T58" fmla="*/ 48 w 73"/>
                  <a:gd name="T59" fmla="*/ 13 h 86"/>
                  <a:gd name="T60" fmla="*/ 56 w 73"/>
                  <a:gd name="T61" fmla="*/ 20 h 86"/>
                  <a:gd name="T62" fmla="*/ 62 w 73"/>
                  <a:gd name="T63" fmla="*/ 30 h 86"/>
                  <a:gd name="T64" fmla="*/ 64 w 73"/>
                  <a:gd name="T65" fmla="*/ 43 h 8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73"/>
                  <a:gd name="T100" fmla="*/ 0 h 86"/>
                  <a:gd name="T101" fmla="*/ 73 w 73"/>
                  <a:gd name="T102" fmla="*/ 86 h 8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73" h="86">
                    <a:moveTo>
                      <a:pt x="73" y="43"/>
                    </a:moveTo>
                    <a:lnTo>
                      <a:pt x="72" y="34"/>
                    </a:lnTo>
                    <a:lnTo>
                      <a:pt x="70" y="26"/>
                    </a:lnTo>
                    <a:lnTo>
                      <a:pt x="67" y="19"/>
                    </a:lnTo>
                    <a:lnTo>
                      <a:pt x="63" y="13"/>
                    </a:lnTo>
                    <a:lnTo>
                      <a:pt x="57" y="7"/>
                    </a:lnTo>
                    <a:lnTo>
                      <a:pt x="51" y="3"/>
                    </a:lnTo>
                    <a:lnTo>
                      <a:pt x="44" y="1"/>
                    </a:lnTo>
                    <a:lnTo>
                      <a:pt x="37" y="0"/>
                    </a:lnTo>
                    <a:lnTo>
                      <a:pt x="30" y="1"/>
                    </a:lnTo>
                    <a:lnTo>
                      <a:pt x="23" y="3"/>
                    </a:lnTo>
                    <a:lnTo>
                      <a:pt x="17" y="7"/>
                    </a:lnTo>
                    <a:lnTo>
                      <a:pt x="12" y="13"/>
                    </a:lnTo>
                    <a:lnTo>
                      <a:pt x="6" y="19"/>
                    </a:lnTo>
                    <a:lnTo>
                      <a:pt x="3" y="26"/>
                    </a:lnTo>
                    <a:lnTo>
                      <a:pt x="1" y="34"/>
                    </a:lnTo>
                    <a:lnTo>
                      <a:pt x="0" y="43"/>
                    </a:lnTo>
                    <a:lnTo>
                      <a:pt x="1" y="51"/>
                    </a:lnTo>
                    <a:lnTo>
                      <a:pt x="3" y="60"/>
                    </a:lnTo>
                    <a:lnTo>
                      <a:pt x="6" y="67"/>
                    </a:lnTo>
                    <a:lnTo>
                      <a:pt x="12" y="73"/>
                    </a:lnTo>
                    <a:lnTo>
                      <a:pt x="17" y="79"/>
                    </a:lnTo>
                    <a:lnTo>
                      <a:pt x="23" y="82"/>
                    </a:lnTo>
                    <a:lnTo>
                      <a:pt x="30" y="85"/>
                    </a:lnTo>
                    <a:lnTo>
                      <a:pt x="37" y="86"/>
                    </a:lnTo>
                    <a:lnTo>
                      <a:pt x="44" y="85"/>
                    </a:lnTo>
                    <a:lnTo>
                      <a:pt x="51" y="82"/>
                    </a:lnTo>
                    <a:lnTo>
                      <a:pt x="57" y="79"/>
                    </a:lnTo>
                    <a:lnTo>
                      <a:pt x="63" y="73"/>
                    </a:lnTo>
                    <a:lnTo>
                      <a:pt x="67" y="67"/>
                    </a:lnTo>
                    <a:lnTo>
                      <a:pt x="70" y="60"/>
                    </a:lnTo>
                    <a:lnTo>
                      <a:pt x="72" y="51"/>
                    </a:lnTo>
                    <a:lnTo>
                      <a:pt x="73" y="43"/>
                    </a:lnTo>
                    <a:close/>
                    <a:moveTo>
                      <a:pt x="64" y="43"/>
                    </a:moveTo>
                    <a:lnTo>
                      <a:pt x="64" y="49"/>
                    </a:lnTo>
                    <a:lnTo>
                      <a:pt x="62" y="55"/>
                    </a:lnTo>
                    <a:lnTo>
                      <a:pt x="59" y="61"/>
                    </a:lnTo>
                    <a:lnTo>
                      <a:pt x="56" y="66"/>
                    </a:lnTo>
                    <a:lnTo>
                      <a:pt x="52" y="69"/>
                    </a:lnTo>
                    <a:lnTo>
                      <a:pt x="48" y="73"/>
                    </a:lnTo>
                    <a:lnTo>
                      <a:pt x="43" y="74"/>
                    </a:lnTo>
                    <a:lnTo>
                      <a:pt x="37" y="75"/>
                    </a:lnTo>
                    <a:lnTo>
                      <a:pt x="32" y="74"/>
                    </a:lnTo>
                    <a:lnTo>
                      <a:pt x="27" y="73"/>
                    </a:lnTo>
                    <a:lnTo>
                      <a:pt x="22" y="69"/>
                    </a:lnTo>
                    <a:lnTo>
                      <a:pt x="18" y="66"/>
                    </a:lnTo>
                    <a:lnTo>
                      <a:pt x="15" y="61"/>
                    </a:lnTo>
                    <a:lnTo>
                      <a:pt x="12" y="55"/>
                    </a:lnTo>
                    <a:lnTo>
                      <a:pt x="11" y="49"/>
                    </a:lnTo>
                    <a:lnTo>
                      <a:pt x="10" y="43"/>
                    </a:lnTo>
                    <a:lnTo>
                      <a:pt x="11" y="37"/>
                    </a:lnTo>
                    <a:lnTo>
                      <a:pt x="12" y="30"/>
                    </a:lnTo>
                    <a:lnTo>
                      <a:pt x="15" y="25"/>
                    </a:lnTo>
                    <a:lnTo>
                      <a:pt x="18" y="20"/>
                    </a:lnTo>
                    <a:lnTo>
                      <a:pt x="22" y="16"/>
                    </a:lnTo>
                    <a:lnTo>
                      <a:pt x="27" y="13"/>
                    </a:lnTo>
                    <a:lnTo>
                      <a:pt x="32" y="12"/>
                    </a:lnTo>
                    <a:lnTo>
                      <a:pt x="37" y="10"/>
                    </a:lnTo>
                    <a:lnTo>
                      <a:pt x="43" y="12"/>
                    </a:lnTo>
                    <a:lnTo>
                      <a:pt x="48" y="13"/>
                    </a:lnTo>
                    <a:lnTo>
                      <a:pt x="52" y="16"/>
                    </a:lnTo>
                    <a:lnTo>
                      <a:pt x="56" y="20"/>
                    </a:lnTo>
                    <a:lnTo>
                      <a:pt x="59" y="25"/>
                    </a:lnTo>
                    <a:lnTo>
                      <a:pt x="62" y="30"/>
                    </a:lnTo>
                    <a:lnTo>
                      <a:pt x="64" y="37"/>
                    </a:lnTo>
                    <a:lnTo>
                      <a:pt x="64" y="43"/>
                    </a:lnTo>
                    <a:close/>
                  </a:path>
                </a:pathLst>
              </a:custGeom>
              <a:solidFill>
                <a:srgbClr val="FBECB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99" name="Freeform 242"/>
              <p:cNvSpPr>
                <a:spLocks noEditPoints="1"/>
              </p:cNvSpPr>
              <p:nvPr/>
            </p:nvSpPr>
            <p:spPr bwMode="auto">
              <a:xfrm>
                <a:off x="1155" y="2653"/>
                <a:ext cx="13" cy="12"/>
              </a:xfrm>
              <a:custGeom>
                <a:avLst/>
                <a:gdLst>
                  <a:gd name="T0" fmla="*/ 63 w 64"/>
                  <a:gd name="T1" fmla="*/ 32 h 76"/>
                  <a:gd name="T2" fmla="*/ 58 w 64"/>
                  <a:gd name="T3" fmla="*/ 17 h 76"/>
                  <a:gd name="T4" fmla="*/ 50 w 64"/>
                  <a:gd name="T5" fmla="*/ 8 h 76"/>
                  <a:gd name="T6" fmla="*/ 38 w 64"/>
                  <a:gd name="T7" fmla="*/ 2 h 76"/>
                  <a:gd name="T8" fmla="*/ 26 w 64"/>
                  <a:gd name="T9" fmla="*/ 2 h 76"/>
                  <a:gd name="T10" fmla="*/ 15 w 64"/>
                  <a:gd name="T11" fmla="*/ 8 h 76"/>
                  <a:gd name="T12" fmla="*/ 6 w 64"/>
                  <a:gd name="T13" fmla="*/ 17 h 76"/>
                  <a:gd name="T14" fmla="*/ 0 w 64"/>
                  <a:gd name="T15" fmla="*/ 32 h 76"/>
                  <a:gd name="T16" fmla="*/ 0 w 64"/>
                  <a:gd name="T17" fmla="*/ 46 h 76"/>
                  <a:gd name="T18" fmla="*/ 6 w 64"/>
                  <a:gd name="T19" fmla="*/ 60 h 76"/>
                  <a:gd name="T20" fmla="*/ 15 w 64"/>
                  <a:gd name="T21" fmla="*/ 70 h 76"/>
                  <a:gd name="T22" fmla="*/ 26 w 64"/>
                  <a:gd name="T23" fmla="*/ 76 h 76"/>
                  <a:gd name="T24" fmla="*/ 38 w 64"/>
                  <a:gd name="T25" fmla="*/ 76 h 76"/>
                  <a:gd name="T26" fmla="*/ 50 w 64"/>
                  <a:gd name="T27" fmla="*/ 70 h 76"/>
                  <a:gd name="T28" fmla="*/ 58 w 64"/>
                  <a:gd name="T29" fmla="*/ 60 h 76"/>
                  <a:gd name="T30" fmla="*/ 63 w 64"/>
                  <a:gd name="T31" fmla="*/ 46 h 76"/>
                  <a:gd name="T32" fmla="*/ 55 w 64"/>
                  <a:gd name="T33" fmla="*/ 39 h 76"/>
                  <a:gd name="T34" fmla="*/ 53 w 64"/>
                  <a:gd name="T35" fmla="*/ 50 h 76"/>
                  <a:gd name="T36" fmla="*/ 48 w 64"/>
                  <a:gd name="T37" fmla="*/ 58 h 76"/>
                  <a:gd name="T38" fmla="*/ 41 w 64"/>
                  <a:gd name="T39" fmla="*/ 64 h 76"/>
                  <a:gd name="T40" fmla="*/ 32 w 64"/>
                  <a:gd name="T41" fmla="*/ 65 h 76"/>
                  <a:gd name="T42" fmla="*/ 23 w 64"/>
                  <a:gd name="T43" fmla="*/ 64 h 76"/>
                  <a:gd name="T44" fmla="*/ 16 w 64"/>
                  <a:gd name="T45" fmla="*/ 58 h 76"/>
                  <a:gd name="T46" fmla="*/ 11 w 64"/>
                  <a:gd name="T47" fmla="*/ 50 h 76"/>
                  <a:gd name="T48" fmla="*/ 10 w 64"/>
                  <a:gd name="T49" fmla="*/ 39 h 76"/>
                  <a:gd name="T50" fmla="*/ 11 w 64"/>
                  <a:gd name="T51" fmla="*/ 28 h 76"/>
                  <a:gd name="T52" fmla="*/ 16 w 64"/>
                  <a:gd name="T53" fmla="*/ 20 h 76"/>
                  <a:gd name="T54" fmla="*/ 23 w 64"/>
                  <a:gd name="T55" fmla="*/ 14 h 76"/>
                  <a:gd name="T56" fmla="*/ 32 w 64"/>
                  <a:gd name="T57" fmla="*/ 11 h 76"/>
                  <a:gd name="T58" fmla="*/ 41 w 64"/>
                  <a:gd name="T59" fmla="*/ 14 h 76"/>
                  <a:gd name="T60" fmla="*/ 48 w 64"/>
                  <a:gd name="T61" fmla="*/ 20 h 76"/>
                  <a:gd name="T62" fmla="*/ 53 w 64"/>
                  <a:gd name="T63" fmla="*/ 28 h 76"/>
                  <a:gd name="T64" fmla="*/ 55 w 64"/>
                  <a:gd name="T65" fmla="*/ 39 h 7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64"/>
                  <a:gd name="T100" fmla="*/ 0 h 76"/>
                  <a:gd name="T101" fmla="*/ 64 w 64"/>
                  <a:gd name="T102" fmla="*/ 76 h 7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64" h="76">
                    <a:moveTo>
                      <a:pt x="64" y="39"/>
                    </a:moveTo>
                    <a:lnTo>
                      <a:pt x="63" y="32"/>
                    </a:lnTo>
                    <a:lnTo>
                      <a:pt x="61" y="24"/>
                    </a:lnTo>
                    <a:lnTo>
                      <a:pt x="58" y="17"/>
                    </a:lnTo>
                    <a:lnTo>
                      <a:pt x="54" y="12"/>
                    </a:lnTo>
                    <a:lnTo>
                      <a:pt x="50" y="8"/>
                    </a:lnTo>
                    <a:lnTo>
                      <a:pt x="44" y="4"/>
                    </a:lnTo>
                    <a:lnTo>
                      <a:pt x="38" y="2"/>
                    </a:lnTo>
                    <a:lnTo>
                      <a:pt x="32" y="0"/>
                    </a:lnTo>
                    <a:lnTo>
                      <a:pt x="26" y="2"/>
                    </a:lnTo>
                    <a:lnTo>
                      <a:pt x="20" y="4"/>
                    </a:lnTo>
                    <a:lnTo>
                      <a:pt x="15" y="8"/>
                    </a:lnTo>
                    <a:lnTo>
                      <a:pt x="10" y="12"/>
                    </a:lnTo>
                    <a:lnTo>
                      <a:pt x="6" y="17"/>
                    </a:lnTo>
                    <a:lnTo>
                      <a:pt x="2" y="24"/>
                    </a:lnTo>
                    <a:lnTo>
                      <a:pt x="0" y="32"/>
                    </a:lnTo>
                    <a:lnTo>
                      <a:pt x="0" y="39"/>
                    </a:lnTo>
                    <a:lnTo>
                      <a:pt x="0" y="46"/>
                    </a:lnTo>
                    <a:lnTo>
                      <a:pt x="2" y="53"/>
                    </a:lnTo>
                    <a:lnTo>
                      <a:pt x="6" y="60"/>
                    </a:lnTo>
                    <a:lnTo>
                      <a:pt x="10" y="65"/>
                    </a:lnTo>
                    <a:lnTo>
                      <a:pt x="15" y="70"/>
                    </a:lnTo>
                    <a:lnTo>
                      <a:pt x="20" y="74"/>
                    </a:lnTo>
                    <a:lnTo>
                      <a:pt x="26" y="76"/>
                    </a:lnTo>
                    <a:lnTo>
                      <a:pt x="32" y="76"/>
                    </a:lnTo>
                    <a:lnTo>
                      <a:pt x="38" y="76"/>
                    </a:lnTo>
                    <a:lnTo>
                      <a:pt x="44" y="74"/>
                    </a:lnTo>
                    <a:lnTo>
                      <a:pt x="50" y="70"/>
                    </a:lnTo>
                    <a:lnTo>
                      <a:pt x="54" y="65"/>
                    </a:lnTo>
                    <a:lnTo>
                      <a:pt x="58" y="60"/>
                    </a:lnTo>
                    <a:lnTo>
                      <a:pt x="61" y="53"/>
                    </a:lnTo>
                    <a:lnTo>
                      <a:pt x="63" y="46"/>
                    </a:lnTo>
                    <a:lnTo>
                      <a:pt x="64" y="39"/>
                    </a:lnTo>
                    <a:close/>
                    <a:moveTo>
                      <a:pt x="55" y="39"/>
                    </a:moveTo>
                    <a:lnTo>
                      <a:pt x="54" y="45"/>
                    </a:lnTo>
                    <a:lnTo>
                      <a:pt x="53" y="50"/>
                    </a:lnTo>
                    <a:lnTo>
                      <a:pt x="51" y="54"/>
                    </a:lnTo>
                    <a:lnTo>
                      <a:pt x="48" y="58"/>
                    </a:lnTo>
                    <a:lnTo>
                      <a:pt x="45" y="62"/>
                    </a:lnTo>
                    <a:lnTo>
                      <a:pt x="41" y="64"/>
                    </a:lnTo>
                    <a:lnTo>
                      <a:pt x="37" y="65"/>
                    </a:lnTo>
                    <a:lnTo>
                      <a:pt x="32" y="65"/>
                    </a:lnTo>
                    <a:lnTo>
                      <a:pt x="28" y="65"/>
                    </a:lnTo>
                    <a:lnTo>
                      <a:pt x="23" y="64"/>
                    </a:lnTo>
                    <a:lnTo>
                      <a:pt x="20" y="62"/>
                    </a:lnTo>
                    <a:lnTo>
                      <a:pt x="16" y="58"/>
                    </a:lnTo>
                    <a:lnTo>
                      <a:pt x="13" y="54"/>
                    </a:lnTo>
                    <a:lnTo>
                      <a:pt x="11" y="50"/>
                    </a:lnTo>
                    <a:lnTo>
                      <a:pt x="10" y="45"/>
                    </a:lnTo>
                    <a:lnTo>
                      <a:pt x="10" y="39"/>
                    </a:lnTo>
                    <a:lnTo>
                      <a:pt x="10" y="33"/>
                    </a:lnTo>
                    <a:lnTo>
                      <a:pt x="11" y="28"/>
                    </a:lnTo>
                    <a:lnTo>
                      <a:pt x="13" y="23"/>
                    </a:lnTo>
                    <a:lnTo>
                      <a:pt x="16" y="20"/>
                    </a:lnTo>
                    <a:lnTo>
                      <a:pt x="20" y="16"/>
                    </a:lnTo>
                    <a:lnTo>
                      <a:pt x="23" y="14"/>
                    </a:lnTo>
                    <a:lnTo>
                      <a:pt x="28" y="12"/>
                    </a:lnTo>
                    <a:lnTo>
                      <a:pt x="32" y="11"/>
                    </a:lnTo>
                    <a:lnTo>
                      <a:pt x="37" y="12"/>
                    </a:lnTo>
                    <a:lnTo>
                      <a:pt x="41" y="14"/>
                    </a:lnTo>
                    <a:lnTo>
                      <a:pt x="45" y="16"/>
                    </a:lnTo>
                    <a:lnTo>
                      <a:pt x="48" y="20"/>
                    </a:lnTo>
                    <a:lnTo>
                      <a:pt x="51" y="23"/>
                    </a:lnTo>
                    <a:lnTo>
                      <a:pt x="53" y="28"/>
                    </a:lnTo>
                    <a:lnTo>
                      <a:pt x="54" y="33"/>
                    </a:lnTo>
                    <a:lnTo>
                      <a:pt x="55" y="39"/>
                    </a:lnTo>
                    <a:close/>
                  </a:path>
                </a:pathLst>
              </a:custGeom>
              <a:solidFill>
                <a:srgbClr val="FCEFB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00" name="Freeform 243"/>
              <p:cNvSpPr>
                <a:spLocks noEditPoints="1"/>
              </p:cNvSpPr>
              <p:nvPr/>
            </p:nvSpPr>
            <p:spPr bwMode="auto">
              <a:xfrm>
                <a:off x="1156" y="2654"/>
                <a:ext cx="11" cy="11"/>
              </a:xfrm>
              <a:custGeom>
                <a:avLst/>
                <a:gdLst>
                  <a:gd name="T0" fmla="*/ 54 w 54"/>
                  <a:gd name="T1" fmla="*/ 27 h 65"/>
                  <a:gd name="T2" fmla="*/ 49 w 54"/>
                  <a:gd name="T3" fmla="*/ 15 h 65"/>
                  <a:gd name="T4" fmla="*/ 42 w 54"/>
                  <a:gd name="T5" fmla="*/ 6 h 65"/>
                  <a:gd name="T6" fmla="*/ 33 w 54"/>
                  <a:gd name="T7" fmla="*/ 2 h 65"/>
                  <a:gd name="T8" fmla="*/ 22 w 54"/>
                  <a:gd name="T9" fmla="*/ 2 h 65"/>
                  <a:gd name="T10" fmla="*/ 12 w 54"/>
                  <a:gd name="T11" fmla="*/ 6 h 65"/>
                  <a:gd name="T12" fmla="*/ 5 w 54"/>
                  <a:gd name="T13" fmla="*/ 15 h 65"/>
                  <a:gd name="T14" fmla="*/ 1 w 54"/>
                  <a:gd name="T15" fmla="*/ 27 h 65"/>
                  <a:gd name="T16" fmla="*/ 1 w 54"/>
                  <a:gd name="T17" fmla="*/ 39 h 65"/>
                  <a:gd name="T18" fmla="*/ 5 w 54"/>
                  <a:gd name="T19" fmla="*/ 51 h 65"/>
                  <a:gd name="T20" fmla="*/ 12 w 54"/>
                  <a:gd name="T21" fmla="*/ 59 h 65"/>
                  <a:gd name="T22" fmla="*/ 22 w 54"/>
                  <a:gd name="T23" fmla="*/ 64 h 65"/>
                  <a:gd name="T24" fmla="*/ 33 w 54"/>
                  <a:gd name="T25" fmla="*/ 64 h 65"/>
                  <a:gd name="T26" fmla="*/ 42 w 54"/>
                  <a:gd name="T27" fmla="*/ 59 h 65"/>
                  <a:gd name="T28" fmla="*/ 49 w 54"/>
                  <a:gd name="T29" fmla="*/ 51 h 65"/>
                  <a:gd name="T30" fmla="*/ 54 w 54"/>
                  <a:gd name="T31" fmla="*/ 39 h 65"/>
                  <a:gd name="T32" fmla="*/ 45 w 54"/>
                  <a:gd name="T33" fmla="*/ 33 h 65"/>
                  <a:gd name="T34" fmla="*/ 44 w 54"/>
                  <a:gd name="T35" fmla="*/ 41 h 65"/>
                  <a:gd name="T36" fmla="*/ 40 w 54"/>
                  <a:gd name="T37" fmla="*/ 48 h 65"/>
                  <a:gd name="T38" fmla="*/ 34 w 54"/>
                  <a:gd name="T39" fmla="*/ 53 h 65"/>
                  <a:gd name="T40" fmla="*/ 27 w 54"/>
                  <a:gd name="T41" fmla="*/ 54 h 65"/>
                  <a:gd name="T42" fmla="*/ 20 w 54"/>
                  <a:gd name="T43" fmla="*/ 53 h 65"/>
                  <a:gd name="T44" fmla="*/ 14 w 54"/>
                  <a:gd name="T45" fmla="*/ 48 h 65"/>
                  <a:gd name="T46" fmla="*/ 11 w 54"/>
                  <a:gd name="T47" fmla="*/ 41 h 65"/>
                  <a:gd name="T48" fmla="*/ 9 w 54"/>
                  <a:gd name="T49" fmla="*/ 33 h 65"/>
                  <a:gd name="T50" fmla="*/ 11 w 54"/>
                  <a:gd name="T51" fmla="*/ 24 h 65"/>
                  <a:gd name="T52" fmla="*/ 14 w 54"/>
                  <a:gd name="T53" fmla="*/ 17 h 65"/>
                  <a:gd name="T54" fmla="*/ 20 w 54"/>
                  <a:gd name="T55" fmla="*/ 12 h 65"/>
                  <a:gd name="T56" fmla="*/ 27 w 54"/>
                  <a:gd name="T57" fmla="*/ 11 h 65"/>
                  <a:gd name="T58" fmla="*/ 34 w 54"/>
                  <a:gd name="T59" fmla="*/ 12 h 65"/>
                  <a:gd name="T60" fmla="*/ 40 w 54"/>
                  <a:gd name="T61" fmla="*/ 17 h 65"/>
                  <a:gd name="T62" fmla="*/ 44 w 54"/>
                  <a:gd name="T63" fmla="*/ 24 h 65"/>
                  <a:gd name="T64" fmla="*/ 45 w 54"/>
                  <a:gd name="T65" fmla="*/ 33 h 65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54"/>
                  <a:gd name="T100" fmla="*/ 0 h 65"/>
                  <a:gd name="T101" fmla="*/ 54 w 54"/>
                  <a:gd name="T102" fmla="*/ 65 h 65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54" h="65">
                    <a:moveTo>
                      <a:pt x="54" y="33"/>
                    </a:moveTo>
                    <a:lnTo>
                      <a:pt x="54" y="27"/>
                    </a:lnTo>
                    <a:lnTo>
                      <a:pt x="52" y="20"/>
                    </a:lnTo>
                    <a:lnTo>
                      <a:pt x="49" y="15"/>
                    </a:lnTo>
                    <a:lnTo>
                      <a:pt x="46" y="10"/>
                    </a:lnTo>
                    <a:lnTo>
                      <a:pt x="42" y="6"/>
                    </a:lnTo>
                    <a:lnTo>
                      <a:pt x="38" y="3"/>
                    </a:lnTo>
                    <a:lnTo>
                      <a:pt x="33" y="2"/>
                    </a:lnTo>
                    <a:lnTo>
                      <a:pt x="27" y="0"/>
                    </a:lnTo>
                    <a:lnTo>
                      <a:pt x="22" y="2"/>
                    </a:lnTo>
                    <a:lnTo>
                      <a:pt x="17" y="3"/>
                    </a:lnTo>
                    <a:lnTo>
                      <a:pt x="12" y="6"/>
                    </a:lnTo>
                    <a:lnTo>
                      <a:pt x="8" y="10"/>
                    </a:lnTo>
                    <a:lnTo>
                      <a:pt x="5" y="15"/>
                    </a:lnTo>
                    <a:lnTo>
                      <a:pt x="2" y="20"/>
                    </a:lnTo>
                    <a:lnTo>
                      <a:pt x="1" y="27"/>
                    </a:lnTo>
                    <a:lnTo>
                      <a:pt x="0" y="33"/>
                    </a:lnTo>
                    <a:lnTo>
                      <a:pt x="1" y="39"/>
                    </a:lnTo>
                    <a:lnTo>
                      <a:pt x="2" y="45"/>
                    </a:lnTo>
                    <a:lnTo>
                      <a:pt x="5" y="51"/>
                    </a:lnTo>
                    <a:lnTo>
                      <a:pt x="8" y="56"/>
                    </a:lnTo>
                    <a:lnTo>
                      <a:pt x="12" y="59"/>
                    </a:lnTo>
                    <a:lnTo>
                      <a:pt x="17" y="63"/>
                    </a:lnTo>
                    <a:lnTo>
                      <a:pt x="22" y="64"/>
                    </a:lnTo>
                    <a:lnTo>
                      <a:pt x="27" y="65"/>
                    </a:lnTo>
                    <a:lnTo>
                      <a:pt x="33" y="64"/>
                    </a:lnTo>
                    <a:lnTo>
                      <a:pt x="38" y="63"/>
                    </a:lnTo>
                    <a:lnTo>
                      <a:pt x="42" y="59"/>
                    </a:lnTo>
                    <a:lnTo>
                      <a:pt x="46" y="56"/>
                    </a:lnTo>
                    <a:lnTo>
                      <a:pt x="49" y="51"/>
                    </a:lnTo>
                    <a:lnTo>
                      <a:pt x="52" y="45"/>
                    </a:lnTo>
                    <a:lnTo>
                      <a:pt x="54" y="39"/>
                    </a:lnTo>
                    <a:lnTo>
                      <a:pt x="54" y="33"/>
                    </a:lnTo>
                    <a:close/>
                    <a:moveTo>
                      <a:pt x="45" y="33"/>
                    </a:moveTo>
                    <a:lnTo>
                      <a:pt x="45" y="38"/>
                    </a:lnTo>
                    <a:lnTo>
                      <a:pt x="44" y="41"/>
                    </a:lnTo>
                    <a:lnTo>
                      <a:pt x="42" y="45"/>
                    </a:lnTo>
                    <a:lnTo>
                      <a:pt x="40" y="48"/>
                    </a:lnTo>
                    <a:lnTo>
                      <a:pt x="37" y="51"/>
                    </a:lnTo>
                    <a:lnTo>
                      <a:pt x="34" y="53"/>
                    </a:lnTo>
                    <a:lnTo>
                      <a:pt x="31" y="54"/>
                    </a:lnTo>
                    <a:lnTo>
                      <a:pt x="27" y="54"/>
                    </a:lnTo>
                    <a:lnTo>
                      <a:pt x="23" y="54"/>
                    </a:lnTo>
                    <a:lnTo>
                      <a:pt x="20" y="53"/>
                    </a:lnTo>
                    <a:lnTo>
                      <a:pt x="17" y="51"/>
                    </a:lnTo>
                    <a:lnTo>
                      <a:pt x="14" y="48"/>
                    </a:lnTo>
                    <a:lnTo>
                      <a:pt x="12" y="45"/>
                    </a:lnTo>
                    <a:lnTo>
                      <a:pt x="11" y="41"/>
                    </a:lnTo>
                    <a:lnTo>
                      <a:pt x="9" y="38"/>
                    </a:lnTo>
                    <a:lnTo>
                      <a:pt x="9" y="33"/>
                    </a:lnTo>
                    <a:lnTo>
                      <a:pt x="9" y="28"/>
                    </a:lnTo>
                    <a:lnTo>
                      <a:pt x="11" y="24"/>
                    </a:lnTo>
                    <a:lnTo>
                      <a:pt x="12" y="21"/>
                    </a:lnTo>
                    <a:lnTo>
                      <a:pt x="14" y="17"/>
                    </a:lnTo>
                    <a:lnTo>
                      <a:pt x="17" y="15"/>
                    </a:lnTo>
                    <a:lnTo>
                      <a:pt x="20" y="12"/>
                    </a:lnTo>
                    <a:lnTo>
                      <a:pt x="23" y="11"/>
                    </a:lnTo>
                    <a:lnTo>
                      <a:pt x="27" y="11"/>
                    </a:lnTo>
                    <a:lnTo>
                      <a:pt x="31" y="11"/>
                    </a:lnTo>
                    <a:lnTo>
                      <a:pt x="34" y="12"/>
                    </a:lnTo>
                    <a:lnTo>
                      <a:pt x="37" y="15"/>
                    </a:lnTo>
                    <a:lnTo>
                      <a:pt x="40" y="17"/>
                    </a:lnTo>
                    <a:lnTo>
                      <a:pt x="42" y="21"/>
                    </a:lnTo>
                    <a:lnTo>
                      <a:pt x="44" y="24"/>
                    </a:lnTo>
                    <a:lnTo>
                      <a:pt x="45" y="28"/>
                    </a:lnTo>
                    <a:lnTo>
                      <a:pt x="45" y="33"/>
                    </a:lnTo>
                    <a:close/>
                  </a:path>
                </a:pathLst>
              </a:custGeom>
              <a:solidFill>
                <a:srgbClr val="FCEFB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01" name="Freeform 244"/>
              <p:cNvSpPr>
                <a:spLocks noEditPoints="1"/>
              </p:cNvSpPr>
              <p:nvPr/>
            </p:nvSpPr>
            <p:spPr bwMode="auto">
              <a:xfrm>
                <a:off x="1157" y="2655"/>
                <a:ext cx="9" cy="9"/>
              </a:xfrm>
              <a:custGeom>
                <a:avLst/>
                <a:gdLst>
                  <a:gd name="T0" fmla="*/ 44 w 45"/>
                  <a:gd name="T1" fmla="*/ 22 h 54"/>
                  <a:gd name="T2" fmla="*/ 41 w 45"/>
                  <a:gd name="T3" fmla="*/ 12 h 54"/>
                  <a:gd name="T4" fmla="*/ 35 w 45"/>
                  <a:gd name="T5" fmla="*/ 5 h 54"/>
                  <a:gd name="T6" fmla="*/ 27 w 45"/>
                  <a:gd name="T7" fmla="*/ 1 h 54"/>
                  <a:gd name="T8" fmla="*/ 18 w 45"/>
                  <a:gd name="T9" fmla="*/ 1 h 54"/>
                  <a:gd name="T10" fmla="*/ 10 w 45"/>
                  <a:gd name="T11" fmla="*/ 5 h 54"/>
                  <a:gd name="T12" fmla="*/ 3 w 45"/>
                  <a:gd name="T13" fmla="*/ 12 h 54"/>
                  <a:gd name="T14" fmla="*/ 0 w 45"/>
                  <a:gd name="T15" fmla="*/ 22 h 54"/>
                  <a:gd name="T16" fmla="*/ 0 w 45"/>
                  <a:gd name="T17" fmla="*/ 34 h 54"/>
                  <a:gd name="T18" fmla="*/ 3 w 45"/>
                  <a:gd name="T19" fmla="*/ 43 h 54"/>
                  <a:gd name="T20" fmla="*/ 10 w 45"/>
                  <a:gd name="T21" fmla="*/ 51 h 54"/>
                  <a:gd name="T22" fmla="*/ 18 w 45"/>
                  <a:gd name="T23" fmla="*/ 54 h 54"/>
                  <a:gd name="T24" fmla="*/ 27 w 45"/>
                  <a:gd name="T25" fmla="*/ 54 h 54"/>
                  <a:gd name="T26" fmla="*/ 35 w 45"/>
                  <a:gd name="T27" fmla="*/ 51 h 54"/>
                  <a:gd name="T28" fmla="*/ 41 w 45"/>
                  <a:gd name="T29" fmla="*/ 43 h 54"/>
                  <a:gd name="T30" fmla="*/ 44 w 45"/>
                  <a:gd name="T31" fmla="*/ 34 h 54"/>
                  <a:gd name="T32" fmla="*/ 36 w 45"/>
                  <a:gd name="T33" fmla="*/ 28 h 54"/>
                  <a:gd name="T34" fmla="*/ 35 w 45"/>
                  <a:gd name="T35" fmla="*/ 34 h 54"/>
                  <a:gd name="T36" fmla="*/ 32 w 45"/>
                  <a:gd name="T37" fmla="*/ 40 h 54"/>
                  <a:gd name="T38" fmla="*/ 27 w 45"/>
                  <a:gd name="T39" fmla="*/ 42 h 54"/>
                  <a:gd name="T40" fmla="*/ 22 w 45"/>
                  <a:gd name="T41" fmla="*/ 43 h 54"/>
                  <a:gd name="T42" fmla="*/ 17 w 45"/>
                  <a:gd name="T43" fmla="*/ 42 h 54"/>
                  <a:gd name="T44" fmla="*/ 13 w 45"/>
                  <a:gd name="T45" fmla="*/ 40 h 54"/>
                  <a:gd name="T46" fmla="*/ 10 w 45"/>
                  <a:gd name="T47" fmla="*/ 34 h 54"/>
                  <a:gd name="T48" fmla="*/ 9 w 45"/>
                  <a:gd name="T49" fmla="*/ 28 h 54"/>
                  <a:gd name="T50" fmla="*/ 10 w 45"/>
                  <a:gd name="T51" fmla="*/ 22 h 54"/>
                  <a:gd name="T52" fmla="*/ 13 w 45"/>
                  <a:gd name="T53" fmla="*/ 16 h 54"/>
                  <a:gd name="T54" fmla="*/ 17 w 45"/>
                  <a:gd name="T55" fmla="*/ 13 h 54"/>
                  <a:gd name="T56" fmla="*/ 22 w 45"/>
                  <a:gd name="T57" fmla="*/ 11 h 54"/>
                  <a:gd name="T58" fmla="*/ 27 w 45"/>
                  <a:gd name="T59" fmla="*/ 13 h 54"/>
                  <a:gd name="T60" fmla="*/ 32 w 45"/>
                  <a:gd name="T61" fmla="*/ 16 h 54"/>
                  <a:gd name="T62" fmla="*/ 35 w 45"/>
                  <a:gd name="T63" fmla="*/ 22 h 54"/>
                  <a:gd name="T64" fmla="*/ 36 w 45"/>
                  <a:gd name="T65" fmla="*/ 28 h 54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45"/>
                  <a:gd name="T100" fmla="*/ 0 h 54"/>
                  <a:gd name="T101" fmla="*/ 45 w 45"/>
                  <a:gd name="T102" fmla="*/ 54 h 54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45" h="54">
                    <a:moveTo>
                      <a:pt x="45" y="28"/>
                    </a:moveTo>
                    <a:lnTo>
                      <a:pt x="44" y="22"/>
                    </a:lnTo>
                    <a:lnTo>
                      <a:pt x="43" y="17"/>
                    </a:lnTo>
                    <a:lnTo>
                      <a:pt x="41" y="12"/>
                    </a:lnTo>
                    <a:lnTo>
                      <a:pt x="38" y="9"/>
                    </a:lnTo>
                    <a:lnTo>
                      <a:pt x="35" y="5"/>
                    </a:lnTo>
                    <a:lnTo>
                      <a:pt x="31" y="3"/>
                    </a:lnTo>
                    <a:lnTo>
                      <a:pt x="27" y="1"/>
                    </a:lnTo>
                    <a:lnTo>
                      <a:pt x="22" y="0"/>
                    </a:lnTo>
                    <a:lnTo>
                      <a:pt x="18" y="1"/>
                    </a:lnTo>
                    <a:lnTo>
                      <a:pt x="13" y="3"/>
                    </a:lnTo>
                    <a:lnTo>
                      <a:pt x="10" y="5"/>
                    </a:lnTo>
                    <a:lnTo>
                      <a:pt x="6" y="9"/>
                    </a:lnTo>
                    <a:lnTo>
                      <a:pt x="3" y="12"/>
                    </a:lnTo>
                    <a:lnTo>
                      <a:pt x="1" y="17"/>
                    </a:lnTo>
                    <a:lnTo>
                      <a:pt x="0" y="22"/>
                    </a:lnTo>
                    <a:lnTo>
                      <a:pt x="0" y="28"/>
                    </a:lnTo>
                    <a:lnTo>
                      <a:pt x="0" y="34"/>
                    </a:lnTo>
                    <a:lnTo>
                      <a:pt x="1" y="39"/>
                    </a:lnTo>
                    <a:lnTo>
                      <a:pt x="3" y="43"/>
                    </a:lnTo>
                    <a:lnTo>
                      <a:pt x="6" y="47"/>
                    </a:lnTo>
                    <a:lnTo>
                      <a:pt x="10" y="51"/>
                    </a:lnTo>
                    <a:lnTo>
                      <a:pt x="13" y="53"/>
                    </a:lnTo>
                    <a:lnTo>
                      <a:pt x="18" y="54"/>
                    </a:lnTo>
                    <a:lnTo>
                      <a:pt x="22" y="54"/>
                    </a:lnTo>
                    <a:lnTo>
                      <a:pt x="27" y="54"/>
                    </a:lnTo>
                    <a:lnTo>
                      <a:pt x="31" y="53"/>
                    </a:lnTo>
                    <a:lnTo>
                      <a:pt x="35" y="51"/>
                    </a:lnTo>
                    <a:lnTo>
                      <a:pt x="38" y="47"/>
                    </a:lnTo>
                    <a:lnTo>
                      <a:pt x="41" y="43"/>
                    </a:lnTo>
                    <a:lnTo>
                      <a:pt x="43" y="39"/>
                    </a:lnTo>
                    <a:lnTo>
                      <a:pt x="44" y="34"/>
                    </a:lnTo>
                    <a:lnTo>
                      <a:pt x="45" y="28"/>
                    </a:lnTo>
                    <a:close/>
                    <a:moveTo>
                      <a:pt x="36" y="28"/>
                    </a:moveTo>
                    <a:lnTo>
                      <a:pt x="35" y="31"/>
                    </a:lnTo>
                    <a:lnTo>
                      <a:pt x="35" y="34"/>
                    </a:lnTo>
                    <a:lnTo>
                      <a:pt x="33" y="37"/>
                    </a:lnTo>
                    <a:lnTo>
                      <a:pt x="32" y="40"/>
                    </a:lnTo>
                    <a:lnTo>
                      <a:pt x="30" y="41"/>
                    </a:lnTo>
                    <a:lnTo>
                      <a:pt x="27" y="42"/>
                    </a:lnTo>
                    <a:lnTo>
                      <a:pt x="25" y="43"/>
                    </a:lnTo>
                    <a:lnTo>
                      <a:pt x="22" y="43"/>
                    </a:lnTo>
                    <a:lnTo>
                      <a:pt x="19" y="43"/>
                    </a:lnTo>
                    <a:lnTo>
                      <a:pt x="17" y="42"/>
                    </a:lnTo>
                    <a:lnTo>
                      <a:pt x="15" y="41"/>
                    </a:lnTo>
                    <a:lnTo>
                      <a:pt x="13" y="40"/>
                    </a:lnTo>
                    <a:lnTo>
                      <a:pt x="11" y="37"/>
                    </a:lnTo>
                    <a:lnTo>
                      <a:pt x="10" y="34"/>
                    </a:lnTo>
                    <a:lnTo>
                      <a:pt x="9" y="31"/>
                    </a:lnTo>
                    <a:lnTo>
                      <a:pt x="9" y="28"/>
                    </a:lnTo>
                    <a:lnTo>
                      <a:pt x="9" y="24"/>
                    </a:lnTo>
                    <a:lnTo>
                      <a:pt x="10" y="22"/>
                    </a:lnTo>
                    <a:lnTo>
                      <a:pt x="11" y="18"/>
                    </a:lnTo>
                    <a:lnTo>
                      <a:pt x="13" y="16"/>
                    </a:lnTo>
                    <a:lnTo>
                      <a:pt x="15" y="15"/>
                    </a:lnTo>
                    <a:lnTo>
                      <a:pt x="17" y="13"/>
                    </a:lnTo>
                    <a:lnTo>
                      <a:pt x="19" y="12"/>
                    </a:lnTo>
                    <a:lnTo>
                      <a:pt x="22" y="11"/>
                    </a:lnTo>
                    <a:lnTo>
                      <a:pt x="25" y="12"/>
                    </a:lnTo>
                    <a:lnTo>
                      <a:pt x="27" y="13"/>
                    </a:lnTo>
                    <a:lnTo>
                      <a:pt x="30" y="15"/>
                    </a:lnTo>
                    <a:lnTo>
                      <a:pt x="32" y="16"/>
                    </a:lnTo>
                    <a:lnTo>
                      <a:pt x="33" y="18"/>
                    </a:lnTo>
                    <a:lnTo>
                      <a:pt x="35" y="22"/>
                    </a:lnTo>
                    <a:lnTo>
                      <a:pt x="35" y="24"/>
                    </a:lnTo>
                    <a:lnTo>
                      <a:pt x="36" y="28"/>
                    </a:lnTo>
                    <a:close/>
                  </a:path>
                </a:pathLst>
              </a:custGeom>
              <a:solidFill>
                <a:srgbClr val="FCF2C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02" name="Freeform 245"/>
              <p:cNvSpPr>
                <a:spLocks noEditPoints="1"/>
              </p:cNvSpPr>
              <p:nvPr/>
            </p:nvSpPr>
            <p:spPr bwMode="auto">
              <a:xfrm>
                <a:off x="1158" y="2656"/>
                <a:ext cx="7" cy="7"/>
              </a:xfrm>
              <a:custGeom>
                <a:avLst/>
                <a:gdLst>
                  <a:gd name="T0" fmla="*/ 36 w 36"/>
                  <a:gd name="T1" fmla="*/ 17 h 43"/>
                  <a:gd name="T2" fmla="*/ 33 w 36"/>
                  <a:gd name="T3" fmla="*/ 10 h 43"/>
                  <a:gd name="T4" fmla="*/ 28 w 36"/>
                  <a:gd name="T5" fmla="*/ 4 h 43"/>
                  <a:gd name="T6" fmla="*/ 22 w 36"/>
                  <a:gd name="T7" fmla="*/ 0 h 43"/>
                  <a:gd name="T8" fmla="*/ 14 w 36"/>
                  <a:gd name="T9" fmla="*/ 0 h 43"/>
                  <a:gd name="T10" fmla="*/ 8 w 36"/>
                  <a:gd name="T11" fmla="*/ 4 h 43"/>
                  <a:gd name="T12" fmla="*/ 3 w 36"/>
                  <a:gd name="T13" fmla="*/ 10 h 43"/>
                  <a:gd name="T14" fmla="*/ 0 w 36"/>
                  <a:gd name="T15" fmla="*/ 17 h 43"/>
                  <a:gd name="T16" fmla="*/ 0 w 36"/>
                  <a:gd name="T17" fmla="*/ 27 h 43"/>
                  <a:gd name="T18" fmla="*/ 3 w 36"/>
                  <a:gd name="T19" fmla="*/ 34 h 43"/>
                  <a:gd name="T20" fmla="*/ 8 w 36"/>
                  <a:gd name="T21" fmla="*/ 40 h 43"/>
                  <a:gd name="T22" fmla="*/ 14 w 36"/>
                  <a:gd name="T23" fmla="*/ 43 h 43"/>
                  <a:gd name="T24" fmla="*/ 22 w 36"/>
                  <a:gd name="T25" fmla="*/ 43 h 43"/>
                  <a:gd name="T26" fmla="*/ 28 w 36"/>
                  <a:gd name="T27" fmla="*/ 40 h 43"/>
                  <a:gd name="T28" fmla="*/ 33 w 36"/>
                  <a:gd name="T29" fmla="*/ 34 h 43"/>
                  <a:gd name="T30" fmla="*/ 36 w 36"/>
                  <a:gd name="T31" fmla="*/ 27 h 43"/>
                  <a:gd name="T32" fmla="*/ 27 w 36"/>
                  <a:gd name="T33" fmla="*/ 22 h 43"/>
                  <a:gd name="T34" fmla="*/ 26 w 36"/>
                  <a:gd name="T35" fmla="*/ 25 h 43"/>
                  <a:gd name="T36" fmla="*/ 24 w 36"/>
                  <a:gd name="T37" fmla="*/ 29 h 43"/>
                  <a:gd name="T38" fmla="*/ 22 w 36"/>
                  <a:gd name="T39" fmla="*/ 31 h 43"/>
                  <a:gd name="T40" fmla="*/ 18 w 36"/>
                  <a:gd name="T41" fmla="*/ 33 h 43"/>
                  <a:gd name="T42" fmla="*/ 15 w 36"/>
                  <a:gd name="T43" fmla="*/ 31 h 43"/>
                  <a:gd name="T44" fmla="*/ 12 w 36"/>
                  <a:gd name="T45" fmla="*/ 29 h 43"/>
                  <a:gd name="T46" fmla="*/ 10 w 36"/>
                  <a:gd name="T47" fmla="*/ 25 h 43"/>
                  <a:gd name="T48" fmla="*/ 9 w 36"/>
                  <a:gd name="T49" fmla="*/ 22 h 43"/>
                  <a:gd name="T50" fmla="*/ 10 w 36"/>
                  <a:gd name="T51" fmla="*/ 17 h 43"/>
                  <a:gd name="T52" fmla="*/ 12 w 36"/>
                  <a:gd name="T53" fmla="*/ 15 h 43"/>
                  <a:gd name="T54" fmla="*/ 15 w 36"/>
                  <a:gd name="T55" fmla="*/ 12 h 43"/>
                  <a:gd name="T56" fmla="*/ 18 w 36"/>
                  <a:gd name="T57" fmla="*/ 11 h 43"/>
                  <a:gd name="T58" fmla="*/ 22 w 36"/>
                  <a:gd name="T59" fmla="*/ 12 h 43"/>
                  <a:gd name="T60" fmla="*/ 24 w 36"/>
                  <a:gd name="T61" fmla="*/ 15 h 43"/>
                  <a:gd name="T62" fmla="*/ 26 w 36"/>
                  <a:gd name="T63" fmla="*/ 17 h 43"/>
                  <a:gd name="T64" fmla="*/ 27 w 36"/>
                  <a:gd name="T65" fmla="*/ 22 h 43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36"/>
                  <a:gd name="T100" fmla="*/ 0 h 43"/>
                  <a:gd name="T101" fmla="*/ 36 w 36"/>
                  <a:gd name="T102" fmla="*/ 43 h 43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36" h="43">
                    <a:moveTo>
                      <a:pt x="36" y="22"/>
                    </a:moveTo>
                    <a:lnTo>
                      <a:pt x="36" y="17"/>
                    </a:lnTo>
                    <a:lnTo>
                      <a:pt x="35" y="13"/>
                    </a:lnTo>
                    <a:lnTo>
                      <a:pt x="33" y="10"/>
                    </a:lnTo>
                    <a:lnTo>
                      <a:pt x="31" y="6"/>
                    </a:lnTo>
                    <a:lnTo>
                      <a:pt x="28" y="4"/>
                    </a:lnTo>
                    <a:lnTo>
                      <a:pt x="25" y="1"/>
                    </a:lnTo>
                    <a:lnTo>
                      <a:pt x="22" y="0"/>
                    </a:lnTo>
                    <a:lnTo>
                      <a:pt x="18" y="0"/>
                    </a:lnTo>
                    <a:lnTo>
                      <a:pt x="14" y="0"/>
                    </a:lnTo>
                    <a:lnTo>
                      <a:pt x="11" y="1"/>
                    </a:lnTo>
                    <a:lnTo>
                      <a:pt x="8" y="4"/>
                    </a:lnTo>
                    <a:lnTo>
                      <a:pt x="5" y="6"/>
                    </a:lnTo>
                    <a:lnTo>
                      <a:pt x="3" y="10"/>
                    </a:lnTo>
                    <a:lnTo>
                      <a:pt x="2" y="13"/>
                    </a:lnTo>
                    <a:lnTo>
                      <a:pt x="0" y="17"/>
                    </a:lnTo>
                    <a:lnTo>
                      <a:pt x="0" y="22"/>
                    </a:lnTo>
                    <a:lnTo>
                      <a:pt x="0" y="27"/>
                    </a:lnTo>
                    <a:lnTo>
                      <a:pt x="2" y="30"/>
                    </a:lnTo>
                    <a:lnTo>
                      <a:pt x="3" y="34"/>
                    </a:lnTo>
                    <a:lnTo>
                      <a:pt x="5" y="37"/>
                    </a:lnTo>
                    <a:lnTo>
                      <a:pt x="8" y="40"/>
                    </a:lnTo>
                    <a:lnTo>
                      <a:pt x="11" y="42"/>
                    </a:lnTo>
                    <a:lnTo>
                      <a:pt x="14" y="43"/>
                    </a:lnTo>
                    <a:lnTo>
                      <a:pt x="18" y="43"/>
                    </a:lnTo>
                    <a:lnTo>
                      <a:pt x="22" y="43"/>
                    </a:lnTo>
                    <a:lnTo>
                      <a:pt x="25" y="42"/>
                    </a:lnTo>
                    <a:lnTo>
                      <a:pt x="28" y="40"/>
                    </a:lnTo>
                    <a:lnTo>
                      <a:pt x="31" y="37"/>
                    </a:lnTo>
                    <a:lnTo>
                      <a:pt x="33" y="34"/>
                    </a:lnTo>
                    <a:lnTo>
                      <a:pt x="35" y="30"/>
                    </a:lnTo>
                    <a:lnTo>
                      <a:pt x="36" y="27"/>
                    </a:lnTo>
                    <a:lnTo>
                      <a:pt x="36" y="22"/>
                    </a:lnTo>
                    <a:close/>
                    <a:moveTo>
                      <a:pt x="27" y="22"/>
                    </a:moveTo>
                    <a:lnTo>
                      <a:pt x="27" y="24"/>
                    </a:lnTo>
                    <a:lnTo>
                      <a:pt x="26" y="25"/>
                    </a:lnTo>
                    <a:lnTo>
                      <a:pt x="26" y="28"/>
                    </a:lnTo>
                    <a:lnTo>
                      <a:pt x="24" y="29"/>
                    </a:lnTo>
                    <a:lnTo>
                      <a:pt x="23" y="30"/>
                    </a:lnTo>
                    <a:lnTo>
                      <a:pt x="22" y="31"/>
                    </a:lnTo>
                    <a:lnTo>
                      <a:pt x="20" y="33"/>
                    </a:lnTo>
                    <a:lnTo>
                      <a:pt x="18" y="33"/>
                    </a:lnTo>
                    <a:lnTo>
                      <a:pt x="16" y="33"/>
                    </a:lnTo>
                    <a:lnTo>
                      <a:pt x="15" y="31"/>
                    </a:lnTo>
                    <a:lnTo>
                      <a:pt x="13" y="30"/>
                    </a:lnTo>
                    <a:lnTo>
                      <a:pt x="12" y="29"/>
                    </a:lnTo>
                    <a:lnTo>
                      <a:pt x="11" y="28"/>
                    </a:lnTo>
                    <a:lnTo>
                      <a:pt x="10" y="25"/>
                    </a:lnTo>
                    <a:lnTo>
                      <a:pt x="9" y="24"/>
                    </a:lnTo>
                    <a:lnTo>
                      <a:pt x="9" y="22"/>
                    </a:lnTo>
                    <a:lnTo>
                      <a:pt x="9" y="19"/>
                    </a:lnTo>
                    <a:lnTo>
                      <a:pt x="10" y="17"/>
                    </a:lnTo>
                    <a:lnTo>
                      <a:pt x="11" y="16"/>
                    </a:lnTo>
                    <a:lnTo>
                      <a:pt x="12" y="15"/>
                    </a:lnTo>
                    <a:lnTo>
                      <a:pt x="13" y="13"/>
                    </a:lnTo>
                    <a:lnTo>
                      <a:pt x="15" y="12"/>
                    </a:lnTo>
                    <a:lnTo>
                      <a:pt x="16" y="11"/>
                    </a:lnTo>
                    <a:lnTo>
                      <a:pt x="18" y="11"/>
                    </a:lnTo>
                    <a:lnTo>
                      <a:pt x="20" y="11"/>
                    </a:lnTo>
                    <a:lnTo>
                      <a:pt x="22" y="12"/>
                    </a:lnTo>
                    <a:lnTo>
                      <a:pt x="23" y="13"/>
                    </a:lnTo>
                    <a:lnTo>
                      <a:pt x="24" y="15"/>
                    </a:lnTo>
                    <a:lnTo>
                      <a:pt x="26" y="16"/>
                    </a:lnTo>
                    <a:lnTo>
                      <a:pt x="26" y="17"/>
                    </a:lnTo>
                    <a:lnTo>
                      <a:pt x="27" y="19"/>
                    </a:lnTo>
                    <a:lnTo>
                      <a:pt x="27" y="22"/>
                    </a:lnTo>
                    <a:close/>
                  </a:path>
                </a:pathLst>
              </a:custGeom>
              <a:solidFill>
                <a:srgbClr val="FDF4C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03" name="Freeform 246"/>
              <p:cNvSpPr>
                <a:spLocks/>
              </p:cNvSpPr>
              <p:nvPr/>
            </p:nvSpPr>
            <p:spPr bwMode="auto">
              <a:xfrm>
                <a:off x="1159" y="2657"/>
                <a:ext cx="5" cy="5"/>
              </a:xfrm>
              <a:custGeom>
                <a:avLst/>
                <a:gdLst>
                  <a:gd name="T0" fmla="*/ 27 w 27"/>
                  <a:gd name="T1" fmla="*/ 17 h 32"/>
                  <a:gd name="T2" fmla="*/ 26 w 27"/>
                  <a:gd name="T3" fmla="*/ 13 h 32"/>
                  <a:gd name="T4" fmla="*/ 26 w 27"/>
                  <a:gd name="T5" fmla="*/ 11 h 32"/>
                  <a:gd name="T6" fmla="*/ 24 w 27"/>
                  <a:gd name="T7" fmla="*/ 7 h 32"/>
                  <a:gd name="T8" fmla="*/ 23 w 27"/>
                  <a:gd name="T9" fmla="*/ 5 h 32"/>
                  <a:gd name="T10" fmla="*/ 21 w 27"/>
                  <a:gd name="T11" fmla="*/ 4 h 32"/>
                  <a:gd name="T12" fmla="*/ 18 w 27"/>
                  <a:gd name="T13" fmla="*/ 2 h 32"/>
                  <a:gd name="T14" fmla="*/ 16 w 27"/>
                  <a:gd name="T15" fmla="*/ 1 h 32"/>
                  <a:gd name="T16" fmla="*/ 13 w 27"/>
                  <a:gd name="T17" fmla="*/ 0 h 32"/>
                  <a:gd name="T18" fmla="*/ 10 w 27"/>
                  <a:gd name="T19" fmla="*/ 1 h 32"/>
                  <a:gd name="T20" fmla="*/ 8 w 27"/>
                  <a:gd name="T21" fmla="*/ 2 h 32"/>
                  <a:gd name="T22" fmla="*/ 6 w 27"/>
                  <a:gd name="T23" fmla="*/ 4 h 32"/>
                  <a:gd name="T24" fmla="*/ 4 w 27"/>
                  <a:gd name="T25" fmla="*/ 5 h 32"/>
                  <a:gd name="T26" fmla="*/ 2 w 27"/>
                  <a:gd name="T27" fmla="*/ 7 h 32"/>
                  <a:gd name="T28" fmla="*/ 1 w 27"/>
                  <a:gd name="T29" fmla="*/ 11 h 32"/>
                  <a:gd name="T30" fmla="*/ 0 w 27"/>
                  <a:gd name="T31" fmla="*/ 13 h 32"/>
                  <a:gd name="T32" fmla="*/ 0 w 27"/>
                  <a:gd name="T33" fmla="*/ 17 h 32"/>
                  <a:gd name="T34" fmla="*/ 0 w 27"/>
                  <a:gd name="T35" fmla="*/ 20 h 32"/>
                  <a:gd name="T36" fmla="*/ 1 w 27"/>
                  <a:gd name="T37" fmla="*/ 23 h 32"/>
                  <a:gd name="T38" fmla="*/ 2 w 27"/>
                  <a:gd name="T39" fmla="*/ 26 h 32"/>
                  <a:gd name="T40" fmla="*/ 4 w 27"/>
                  <a:gd name="T41" fmla="*/ 29 h 32"/>
                  <a:gd name="T42" fmla="*/ 6 w 27"/>
                  <a:gd name="T43" fmla="*/ 30 h 32"/>
                  <a:gd name="T44" fmla="*/ 8 w 27"/>
                  <a:gd name="T45" fmla="*/ 31 h 32"/>
                  <a:gd name="T46" fmla="*/ 10 w 27"/>
                  <a:gd name="T47" fmla="*/ 32 h 32"/>
                  <a:gd name="T48" fmla="*/ 13 w 27"/>
                  <a:gd name="T49" fmla="*/ 32 h 32"/>
                  <a:gd name="T50" fmla="*/ 16 w 27"/>
                  <a:gd name="T51" fmla="*/ 32 h 32"/>
                  <a:gd name="T52" fmla="*/ 18 w 27"/>
                  <a:gd name="T53" fmla="*/ 31 h 32"/>
                  <a:gd name="T54" fmla="*/ 21 w 27"/>
                  <a:gd name="T55" fmla="*/ 30 h 32"/>
                  <a:gd name="T56" fmla="*/ 23 w 27"/>
                  <a:gd name="T57" fmla="*/ 29 h 32"/>
                  <a:gd name="T58" fmla="*/ 24 w 27"/>
                  <a:gd name="T59" fmla="*/ 26 h 32"/>
                  <a:gd name="T60" fmla="*/ 26 w 27"/>
                  <a:gd name="T61" fmla="*/ 23 h 32"/>
                  <a:gd name="T62" fmla="*/ 26 w 27"/>
                  <a:gd name="T63" fmla="*/ 20 h 32"/>
                  <a:gd name="T64" fmla="*/ 27 w 27"/>
                  <a:gd name="T65" fmla="*/ 17 h 32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27"/>
                  <a:gd name="T100" fmla="*/ 0 h 32"/>
                  <a:gd name="T101" fmla="*/ 27 w 27"/>
                  <a:gd name="T102" fmla="*/ 32 h 32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27" h="32">
                    <a:moveTo>
                      <a:pt x="27" y="17"/>
                    </a:moveTo>
                    <a:lnTo>
                      <a:pt x="26" y="13"/>
                    </a:lnTo>
                    <a:lnTo>
                      <a:pt x="26" y="11"/>
                    </a:lnTo>
                    <a:lnTo>
                      <a:pt x="24" y="7"/>
                    </a:lnTo>
                    <a:lnTo>
                      <a:pt x="23" y="5"/>
                    </a:lnTo>
                    <a:lnTo>
                      <a:pt x="21" y="4"/>
                    </a:lnTo>
                    <a:lnTo>
                      <a:pt x="18" y="2"/>
                    </a:lnTo>
                    <a:lnTo>
                      <a:pt x="16" y="1"/>
                    </a:lnTo>
                    <a:lnTo>
                      <a:pt x="13" y="0"/>
                    </a:lnTo>
                    <a:lnTo>
                      <a:pt x="10" y="1"/>
                    </a:lnTo>
                    <a:lnTo>
                      <a:pt x="8" y="2"/>
                    </a:lnTo>
                    <a:lnTo>
                      <a:pt x="6" y="4"/>
                    </a:lnTo>
                    <a:lnTo>
                      <a:pt x="4" y="5"/>
                    </a:lnTo>
                    <a:lnTo>
                      <a:pt x="2" y="7"/>
                    </a:lnTo>
                    <a:lnTo>
                      <a:pt x="1" y="11"/>
                    </a:lnTo>
                    <a:lnTo>
                      <a:pt x="0" y="13"/>
                    </a:lnTo>
                    <a:lnTo>
                      <a:pt x="0" y="17"/>
                    </a:lnTo>
                    <a:lnTo>
                      <a:pt x="0" y="20"/>
                    </a:lnTo>
                    <a:lnTo>
                      <a:pt x="1" y="23"/>
                    </a:lnTo>
                    <a:lnTo>
                      <a:pt x="2" y="26"/>
                    </a:lnTo>
                    <a:lnTo>
                      <a:pt x="4" y="29"/>
                    </a:lnTo>
                    <a:lnTo>
                      <a:pt x="6" y="30"/>
                    </a:lnTo>
                    <a:lnTo>
                      <a:pt x="8" y="31"/>
                    </a:lnTo>
                    <a:lnTo>
                      <a:pt x="10" y="32"/>
                    </a:lnTo>
                    <a:lnTo>
                      <a:pt x="13" y="32"/>
                    </a:lnTo>
                    <a:lnTo>
                      <a:pt x="16" y="32"/>
                    </a:lnTo>
                    <a:lnTo>
                      <a:pt x="18" y="31"/>
                    </a:lnTo>
                    <a:lnTo>
                      <a:pt x="21" y="30"/>
                    </a:lnTo>
                    <a:lnTo>
                      <a:pt x="23" y="29"/>
                    </a:lnTo>
                    <a:lnTo>
                      <a:pt x="24" y="26"/>
                    </a:lnTo>
                    <a:lnTo>
                      <a:pt x="26" y="23"/>
                    </a:lnTo>
                    <a:lnTo>
                      <a:pt x="26" y="20"/>
                    </a:lnTo>
                    <a:lnTo>
                      <a:pt x="27" y="17"/>
                    </a:lnTo>
                    <a:close/>
                  </a:path>
                </a:pathLst>
              </a:custGeom>
              <a:solidFill>
                <a:srgbClr val="FDF8C4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04" name="Freeform 247"/>
              <p:cNvSpPr>
                <a:spLocks/>
              </p:cNvSpPr>
              <p:nvPr/>
            </p:nvSpPr>
            <p:spPr bwMode="auto">
              <a:xfrm>
                <a:off x="1160" y="2658"/>
                <a:ext cx="3" cy="3"/>
              </a:xfrm>
              <a:custGeom>
                <a:avLst/>
                <a:gdLst>
                  <a:gd name="T0" fmla="*/ 18 w 18"/>
                  <a:gd name="T1" fmla="*/ 11 h 22"/>
                  <a:gd name="T2" fmla="*/ 18 w 18"/>
                  <a:gd name="T3" fmla="*/ 8 h 22"/>
                  <a:gd name="T4" fmla="*/ 17 w 18"/>
                  <a:gd name="T5" fmla="*/ 6 h 22"/>
                  <a:gd name="T6" fmla="*/ 17 w 18"/>
                  <a:gd name="T7" fmla="*/ 5 h 22"/>
                  <a:gd name="T8" fmla="*/ 15 w 18"/>
                  <a:gd name="T9" fmla="*/ 4 h 22"/>
                  <a:gd name="T10" fmla="*/ 14 w 18"/>
                  <a:gd name="T11" fmla="*/ 2 h 22"/>
                  <a:gd name="T12" fmla="*/ 13 w 18"/>
                  <a:gd name="T13" fmla="*/ 1 h 22"/>
                  <a:gd name="T14" fmla="*/ 11 w 18"/>
                  <a:gd name="T15" fmla="*/ 0 h 22"/>
                  <a:gd name="T16" fmla="*/ 9 w 18"/>
                  <a:gd name="T17" fmla="*/ 0 h 22"/>
                  <a:gd name="T18" fmla="*/ 7 w 18"/>
                  <a:gd name="T19" fmla="*/ 0 h 22"/>
                  <a:gd name="T20" fmla="*/ 6 w 18"/>
                  <a:gd name="T21" fmla="*/ 1 h 22"/>
                  <a:gd name="T22" fmla="*/ 4 w 18"/>
                  <a:gd name="T23" fmla="*/ 2 h 22"/>
                  <a:gd name="T24" fmla="*/ 3 w 18"/>
                  <a:gd name="T25" fmla="*/ 4 h 22"/>
                  <a:gd name="T26" fmla="*/ 2 w 18"/>
                  <a:gd name="T27" fmla="*/ 5 h 22"/>
                  <a:gd name="T28" fmla="*/ 1 w 18"/>
                  <a:gd name="T29" fmla="*/ 6 h 22"/>
                  <a:gd name="T30" fmla="*/ 0 w 18"/>
                  <a:gd name="T31" fmla="*/ 8 h 22"/>
                  <a:gd name="T32" fmla="*/ 0 w 18"/>
                  <a:gd name="T33" fmla="*/ 11 h 22"/>
                  <a:gd name="T34" fmla="*/ 0 w 18"/>
                  <a:gd name="T35" fmla="*/ 13 h 22"/>
                  <a:gd name="T36" fmla="*/ 1 w 18"/>
                  <a:gd name="T37" fmla="*/ 14 h 22"/>
                  <a:gd name="T38" fmla="*/ 2 w 18"/>
                  <a:gd name="T39" fmla="*/ 17 h 22"/>
                  <a:gd name="T40" fmla="*/ 3 w 18"/>
                  <a:gd name="T41" fmla="*/ 18 h 22"/>
                  <a:gd name="T42" fmla="*/ 4 w 18"/>
                  <a:gd name="T43" fmla="*/ 19 h 22"/>
                  <a:gd name="T44" fmla="*/ 6 w 18"/>
                  <a:gd name="T45" fmla="*/ 20 h 22"/>
                  <a:gd name="T46" fmla="*/ 7 w 18"/>
                  <a:gd name="T47" fmla="*/ 22 h 22"/>
                  <a:gd name="T48" fmla="*/ 9 w 18"/>
                  <a:gd name="T49" fmla="*/ 22 h 22"/>
                  <a:gd name="T50" fmla="*/ 11 w 18"/>
                  <a:gd name="T51" fmla="*/ 22 h 22"/>
                  <a:gd name="T52" fmla="*/ 13 w 18"/>
                  <a:gd name="T53" fmla="*/ 20 h 22"/>
                  <a:gd name="T54" fmla="*/ 14 w 18"/>
                  <a:gd name="T55" fmla="*/ 19 h 22"/>
                  <a:gd name="T56" fmla="*/ 15 w 18"/>
                  <a:gd name="T57" fmla="*/ 18 h 22"/>
                  <a:gd name="T58" fmla="*/ 17 w 18"/>
                  <a:gd name="T59" fmla="*/ 17 h 22"/>
                  <a:gd name="T60" fmla="*/ 17 w 18"/>
                  <a:gd name="T61" fmla="*/ 14 h 22"/>
                  <a:gd name="T62" fmla="*/ 18 w 18"/>
                  <a:gd name="T63" fmla="*/ 13 h 22"/>
                  <a:gd name="T64" fmla="*/ 18 w 18"/>
                  <a:gd name="T65" fmla="*/ 11 h 22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18"/>
                  <a:gd name="T100" fmla="*/ 0 h 22"/>
                  <a:gd name="T101" fmla="*/ 18 w 18"/>
                  <a:gd name="T102" fmla="*/ 22 h 22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18" h="22">
                    <a:moveTo>
                      <a:pt x="18" y="11"/>
                    </a:moveTo>
                    <a:lnTo>
                      <a:pt x="18" y="8"/>
                    </a:lnTo>
                    <a:lnTo>
                      <a:pt x="17" y="6"/>
                    </a:lnTo>
                    <a:lnTo>
                      <a:pt x="17" y="5"/>
                    </a:lnTo>
                    <a:lnTo>
                      <a:pt x="15" y="4"/>
                    </a:lnTo>
                    <a:lnTo>
                      <a:pt x="14" y="2"/>
                    </a:lnTo>
                    <a:lnTo>
                      <a:pt x="13" y="1"/>
                    </a:lnTo>
                    <a:lnTo>
                      <a:pt x="11" y="0"/>
                    </a:lnTo>
                    <a:lnTo>
                      <a:pt x="9" y="0"/>
                    </a:lnTo>
                    <a:lnTo>
                      <a:pt x="7" y="0"/>
                    </a:lnTo>
                    <a:lnTo>
                      <a:pt x="6" y="1"/>
                    </a:lnTo>
                    <a:lnTo>
                      <a:pt x="4" y="2"/>
                    </a:lnTo>
                    <a:lnTo>
                      <a:pt x="3" y="4"/>
                    </a:lnTo>
                    <a:lnTo>
                      <a:pt x="2" y="5"/>
                    </a:lnTo>
                    <a:lnTo>
                      <a:pt x="1" y="6"/>
                    </a:lnTo>
                    <a:lnTo>
                      <a:pt x="0" y="8"/>
                    </a:lnTo>
                    <a:lnTo>
                      <a:pt x="0" y="11"/>
                    </a:lnTo>
                    <a:lnTo>
                      <a:pt x="0" y="13"/>
                    </a:lnTo>
                    <a:lnTo>
                      <a:pt x="1" y="14"/>
                    </a:lnTo>
                    <a:lnTo>
                      <a:pt x="2" y="17"/>
                    </a:lnTo>
                    <a:lnTo>
                      <a:pt x="3" y="18"/>
                    </a:lnTo>
                    <a:lnTo>
                      <a:pt x="4" y="19"/>
                    </a:lnTo>
                    <a:lnTo>
                      <a:pt x="6" y="20"/>
                    </a:lnTo>
                    <a:lnTo>
                      <a:pt x="7" y="22"/>
                    </a:lnTo>
                    <a:lnTo>
                      <a:pt x="9" y="22"/>
                    </a:lnTo>
                    <a:lnTo>
                      <a:pt x="11" y="22"/>
                    </a:lnTo>
                    <a:lnTo>
                      <a:pt x="13" y="20"/>
                    </a:lnTo>
                    <a:lnTo>
                      <a:pt x="14" y="19"/>
                    </a:lnTo>
                    <a:lnTo>
                      <a:pt x="15" y="18"/>
                    </a:lnTo>
                    <a:lnTo>
                      <a:pt x="17" y="17"/>
                    </a:lnTo>
                    <a:lnTo>
                      <a:pt x="17" y="14"/>
                    </a:lnTo>
                    <a:lnTo>
                      <a:pt x="18" y="13"/>
                    </a:lnTo>
                    <a:lnTo>
                      <a:pt x="18" y="11"/>
                    </a:lnTo>
                    <a:close/>
                  </a:path>
                </a:pathLst>
              </a:custGeom>
              <a:solidFill>
                <a:srgbClr val="FDFAC4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05" name="Freeform 248"/>
              <p:cNvSpPr>
                <a:spLocks/>
              </p:cNvSpPr>
              <p:nvPr/>
            </p:nvSpPr>
            <p:spPr bwMode="auto">
              <a:xfrm>
                <a:off x="1161" y="2658"/>
                <a:ext cx="2" cy="2"/>
              </a:xfrm>
              <a:custGeom>
                <a:avLst/>
                <a:gdLst>
                  <a:gd name="T0" fmla="*/ 9 w 9"/>
                  <a:gd name="T1" fmla="*/ 6 h 11"/>
                  <a:gd name="T2" fmla="*/ 9 w 9"/>
                  <a:gd name="T3" fmla="*/ 5 h 11"/>
                  <a:gd name="T4" fmla="*/ 8 w 9"/>
                  <a:gd name="T5" fmla="*/ 3 h 11"/>
                  <a:gd name="T6" fmla="*/ 8 w 9"/>
                  <a:gd name="T7" fmla="*/ 2 h 11"/>
                  <a:gd name="T8" fmla="*/ 7 w 9"/>
                  <a:gd name="T9" fmla="*/ 2 h 11"/>
                  <a:gd name="T10" fmla="*/ 7 w 9"/>
                  <a:gd name="T11" fmla="*/ 1 h 11"/>
                  <a:gd name="T12" fmla="*/ 6 w 9"/>
                  <a:gd name="T13" fmla="*/ 1 h 11"/>
                  <a:gd name="T14" fmla="*/ 5 w 9"/>
                  <a:gd name="T15" fmla="*/ 1 h 11"/>
                  <a:gd name="T16" fmla="*/ 4 w 9"/>
                  <a:gd name="T17" fmla="*/ 0 h 11"/>
                  <a:gd name="T18" fmla="*/ 3 w 9"/>
                  <a:gd name="T19" fmla="*/ 1 h 11"/>
                  <a:gd name="T20" fmla="*/ 2 w 9"/>
                  <a:gd name="T21" fmla="*/ 1 h 11"/>
                  <a:gd name="T22" fmla="*/ 2 w 9"/>
                  <a:gd name="T23" fmla="*/ 1 h 11"/>
                  <a:gd name="T24" fmla="*/ 1 w 9"/>
                  <a:gd name="T25" fmla="*/ 2 h 11"/>
                  <a:gd name="T26" fmla="*/ 0 w 9"/>
                  <a:gd name="T27" fmla="*/ 2 h 11"/>
                  <a:gd name="T28" fmla="*/ 0 w 9"/>
                  <a:gd name="T29" fmla="*/ 3 h 11"/>
                  <a:gd name="T30" fmla="*/ 0 w 9"/>
                  <a:gd name="T31" fmla="*/ 5 h 11"/>
                  <a:gd name="T32" fmla="*/ 0 w 9"/>
                  <a:gd name="T33" fmla="*/ 6 h 11"/>
                  <a:gd name="T34" fmla="*/ 0 w 9"/>
                  <a:gd name="T35" fmla="*/ 7 h 11"/>
                  <a:gd name="T36" fmla="*/ 0 w 9"/>
                  <a:gd name="T37" fmla="*/ 8 h 11"/>
                  <a:gd name="T38" fmla="*/ 0 w 9"/>
                  <a:gd name="T39" fmla="*/ 8 h 11"/>
                  <a:gd name="T40" fmla="*/ 1 w 9"/>
                  <a:gd name="T41" fmla="*/ 9 h 11"/>
                  <a:gd name="T42" fmla="*/ 2 w 9"/>
                  <a:gd name="T43" fmla="*/ 11 h 11"/>
                  <a:gd name="T44" fmla="*/ 2 w 9"/>
                  <a:gd name="T45" fmla="*/ 11 h 11"/>
                  <a:gd name="T46" fmla="*/ 3 w 9"/>
                  <a:gd name="T47" fmla="*/ 11 h 11"/>
                  <a:gd name="T48" fmla="*/ 4 w 9"/>
                  <a:gd name="T49" fmla="*/ 11 h 11"/>
                  <a:gd name="T50" fmla="*/ 5 w 9"/>
                  <a:gd name="T51" fmla="*/ 11 h 11"/>
                  <a:gd name="T52" fmla="*/ 6 w 9"/>
                  <a:gd name="T53" fmla="*/ 11 h 11"/>
                  <a:gd name="T54" fmla="*/ 7 w 9"/>
                  <a:gd name="T55" fmla="*/ 11 h 11"/>
                  <a:gd name="T56" fmla="*/ 7 w 9"/>
                  <a:gd name="T57" fmla="*/ 9 h 11"/>
                  <a:gd name="T58" fmla="*/ 8 w 9"/>
                  <a:gd name="T59" fmla="*/ 8 h 11"/>
                  <a:gd name="T60" fmla="*/ 8 w 9"/>
                  <a:gd name="T61" fmla="*/ 8 h 11"/>
                  <a:gd name="T62" fmla="*/ 9 w 9"/>
                  <a:gd name="T63" fmla="*/ 7 h 11"/>
                  <a:gd name="T64" fmla="*/ 9 w 9"/>
                  <a:gd name="T65" fmla="*/ 6 h 11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9"/>
                  <a:gd name="T100" fmla="*/ 0 h 11"/>
                  <a:gd name="T101" fmla="*/ 9 w 9"/>
                  <a:gd name="T102" fmla="*/ 11 h 11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9" h="11">
                    <a:moveTo>
                      <a:pt x="9" y="6"/>
                    </a:moveTo>
                    <a:lnTo>
                      <a:pt x="9" y="5"/>
                    </a:lnTo>
                    <a:lnTo>
                      <a:pt x="8" y="3"/>
                    </a:lnTo>
                    <a:lnTo>
                      <a:pt x="8" y="2"/>
                    </a:lnTo>
                    <a:lnTo>
                      <a:pt x="7" y="2"/>
                    </a:lnTo>
                    <a:lnTo>
                      <a:pt x="7" y="1"/>
                    </a:lnTo>
                    <a:lnTo>
                      <a:pt x="6" y="1"/>
                    </a:lnTo>
                    <a:lnTo>
                      <a:pt x="5" y="1"/>
                    </a:lnTo>
                    <a:lnTo>
                      <a:pt x="4" y="0"/>
                    </a:lnTo>
                    <a:lnTo>
                      <a:pt x="3" y="1"/>
                    </a:lnTo>
                    <a:lnTo>
                      <a:pt x="2" y="1"/>
                    </a:lnTo>
                    <a:lnTo>
                      <a:pt x="1" y="2"/>
                    </a:lnTo>
                    <a:lnTo>
                      <a:pt x="0" y="2"/>
                    </a:lnTo>
                    <a:lnTo>
                      <a:pt x="0" y="3"/>
                    </a:lnTo>
                    <a:lnTo>
                      <a:pt x="0" y="5"/>
                    </a:lnTo>
                    <a:lnTo>
                      <a:pt x="0" y="6"/>
                    </a:lnTo>
                    <a:lnTo>
                      <a:pt x="0" y="7"/>
                    </a:lnTo>
                    <a:lnTo>
                      <a:pt x="0" y="8"/>
                    </a:lnTo>
                    <a:lnTo>
                      <a:pt x="1" y="9"/>
                    </a:lnTo>
                    <a:lnTo>
                      <a:pt x="2" y="11"/>
                    </a:lnTo>
                    <a:lnTo>
                      <a:pt x="3" y="11"/>
                    </a:lnTo>
                    <a:lnTo>
                      <a:pt x="4" y="11"/>
                    </a:lnTo>
                    <a:lnTo>
                      <a:pt x="5" y="11"/>
                    </a:lnTo>
                    <a:lnTo>
                      <a:pt x="6" y="11"/>
                    </a:lnTo>
                    <a:lnTo>
                      <a:pt x="7" y="11"/>
                    </a:lnTo>
                    <a:lnTo>
                      <a:pt x="7" y="9"/>
                    </a:lnTo>
                    <a:lnTo>
                      <a:pt x="8" y="8"/>
                    </a:lnTo>
                    <a:lnTo>
                      <a:pt x="9" y="7"/>
                    </a:lnTo>
                    <a:lnTo>
                      <a:pt x="9" y="6"/>
                    </a:lnTo>
                    <a:close/>
                  </a:path>
                </a:pathLst>
              </a:custGeom>
              <a:solidFill>
                <a:srgbClr val="FEFEC8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06" name="Freeform 249"/>
              <p:cNvSpPr>
                <a:spLocks/>
              </p:cNvSpPr>
              <p:nvPr/>
            </p:nvSpPr>
            <p:spPr bwMode="auto">
              <a:xfrm>
                <a:off x="1043" y="2596"/>
                <a:ext cx="44" cy="47"/>
              </a:xfrm>
              <a:custGeom>
                <a:avLst/>
                <a:gdLst>
                  <a:gd name="T0" fmla="*/ 185 w 220"/>
                  <a:gd name="T1" fmla="*/ 0 h 284"/>
                  <a:gd name="T2" fmla="*/ 0 w 220"/>
                  <a:gd name="T3" fmla="*/ 48 h 284"/>
                  <a:gd name="T4" fmla="*/ 58 w 220"/>
                  <a:gd name="T5" fmla="*/ 260 h 284"/>
                  <a:gd name="T6" fmla="*/ 94 w 220"/>
                  <a:gd name="T7" fmla="*/ 284 h 284"/>
                  <a:gd name="T8" fmla="*/ 220 w 220"/>
                  <a:gd name="T9" fmla="*/ 23 h 284"/>
                  <a:gd name="T10" fmla="*/ 185 w 220"/>
                  <a:gd name="T11" fmla="*/ 0 h 28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20"/>
                  <a:gd name="T19" fmla="*/ 0 h 284"/>
                  <a:gd name="T20" fmla="*/ 220 w 220"/>
                  <a:gd name="T21" fmla="*/ 284 h 28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20" h="284">
                    <a:moveTo>
                      <a:pt x="185" y="0"/>
                    </a:moveTo>
                    <a:lnTo>
                      <a:pt x="0" y="48"/>
                    </a:lnTo>
                    <a:lnTo>
                      <a:pt x="58" y="260"/>
                    </a:lnTo>
                    <a:lnTo>
                      <a:pt x="94" y="284"/>
                    </a:lnTo>
                    <a:lnTo>
                      <a:pt x="220" y="23"/>
                    </a:lnTo>
                    <a:lnTo>
                      <a:pt x="185" y="0"/>
                    </a:lnTo>
                    <a:close/>
                  </a:path>
                </a:pathLst>
              </a:custGeom>
              <a:solidFill>
                <a:srgbClr val="C2C2C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07" name="Freeform 250"/>
              <p:cNvSpPr>
                <a:spLocks/>
              </p:cNvSpPr>
              <p:nvPr/>
            </p:nvSpPr>
            <p:spPr bwMode="auto">
              <a:xfrm>
                <a:off x="1043" y="2596"/>
                <a:ext cx="44" cy="26"/>
              </a:xfrm>
              <a:custGeom>
                <a:avLst/>
                <a:gdLst>
                  <a:gd name="T0" fmla="*/ 186 w 222"/>
                  <a:gd name="T1" fmla="*/ 0 h 157"/>
                  <a:gd name="T2" fmla="*/ 0 w 222"/>
                  <a:gd name="T3" fmla="*/ 48 h 157"/>
                  <a:gd name="T4" fmla="*/ 157 w 222"/>
                  <a:gd name="T5" fmla="*/ 157 h 157"/>
                  <a:gd name="T6" fmla="*/ 222 w 222"/>
                  <a:gd name="T7" fmla="*/ 24 h 157"/>
                  <a:gd name="T8" fmla="*/ 186 w 222"/>
                  <a:gd name="T9" fmla="*/ 0 h 15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22"/>
                  <a:gd name="T16" fmla="*/ 0 h 157"/>
                  <a:gd name="T17" fmla="*/ 222 w 222"/>
                  <a:gd name="T18" fmla="*/ 157 h 15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22" h="157">
                    <a:moveTo>
                      <a:pt x="186" y="0"/>
                    </a:moveTo>
                    <a:lnTo>
                      <a:pt x="0" y="48"/>
                    </a:lnTo>
                    <a:lnTo>
                      <a:pt x="157" y="157"/>
                    </a:lnTo>
                    <a:lnTo>
                      <a:pt x="222" y="24"/>
                    </a:lnTo>
                    <a:lnTo>
                      <a:pt x="186" y="0"/>
                    </a:lnTo>
                    <a:close/>
                  </a:path>
                </a:pathLst>
              </a:custGeom>
              <a:solidFill>
                <a:srgbClr val="EBECE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08" name="Freeform 251"/>
              <p:cNvSpPr>
                <a:spLocks/>
              </p:cNvSpPr>
              <p:nvPr/>
            </p:nvSpPr>
            <p:spPr bwMode="auto">
              <a:xfrm>
                <a:off x="1043" y="2601"/>
                <a:ext cx="13" cy="15"/>
              </a:xfrm>
              <a:custGeom>
                <a:avLst/>
                <a:gdLst>
                  <a:gd name="T0" fmla="*/ 63 w 63"/>
                  <a:gd name="T1" fmla="*/ 0 h 89"/>
                  <a:gd name="T2" fmla="*/ 0 w 63"/>
                  <a:gd name="T3" fmla="*/ 16 h 89"/>
                  <a:gd name="T4" fmla="*/ 20 w 63"/>
                  <a:gd name="T5" fmla="*/ 89 h 89"/>
                  <a:gd name="T6" fmla="*/ 63 w 63"/>
                  <a:gd name="T7" fmla="*/ 0 h 8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63"/>
                  <a:gd name="T13" fmla="*/ 0 h 89"/>
                  <a:gd name="T14" fmla="*/ 63 w 63"/>
                  <a:gd name="T15" fmla="*/ 89 h 8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63" h="89">
                    <a:moveTo>
                      <a:pt x="63" y="0"/>
                    </a:moveTo>
                    <a:lnTo>
                      <a:pt x="0" y="16"/>
                    </a:lnTo>
                    <a:lnTo>
                      <a:pt x="20" y="89"/>
                    </a:lnTo>
                    <a:lnTo>
                      <a:pt x="63" y="0"/>
                    </a:lnTo>
                    <a:close/>
                  </a:path>
                </a:pathLst>
              </a:custGeom>
              <a:solidFill>
                <a:srgbClr val="A9A9A8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09" name="Freeform 252"/>
              <p:cNvSpPr>
                <a:spLocks/>
              </p:cNvSpPr>
              <p:nvPr/>
            </p:nvSpPr>
            <p:spPr bwMode="auto">
              <a:xfrm>
                <a:off x="1043" y="2601"/>
                <a:ext cx="13" cy="8"/>
              </a:xfrm>
              <a:custGeom>
                <a:avLst/>
                <a:gdLst>
                  <a:gd name="T0" fmla="*/ 63 w 63"/>
                  <a:gd name="T1" fmla="*/ 0 h 46"/>
                  <a:gd name="T2" fmla="*/ 0 w 63"/>
                  <a:gd name="T3" fmla="*/ 16 h 46"/>
                  <a:gd name="T4" fmla="*/ 41 w 63"/>
                  <a:gd name="T5" fmla="*/ 46 h 46"/>
                  <a:gd name="T6" fmla="*/ 63 w 63"/>
                  <a:gd name="T7" fmla="*/ 0 h 46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63"/>
                  <a:gd name="T13" fmla="*/ 0 h 46"/>
                  <a:gd name="T14" fmla="*/ 63 w 63"/>
                  <a:gd name="T15" fmla="*/ 46 h 4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63" h="46">
                    <a:moveTo>
                      <a:pt x="63" y="0"/>
                    </a:moveTo>
                    <a:lnTo>
                      <a:pt x="0" y="16"/>
                    </a:lnTo>
                    <a:lnTo>
                      <a:pt x="41" y="46"/>
                    </a:lnTo>
                    <a:lnTo>
                      <a:pt x="63" y="0"/>
                    </a:lnTo>
                    <a:close/>
                  </a:path>
                </a:pathLst>
              </a:custGeom>
              <a:solidFill>
                <a:srgbClr val="DEDDD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10" name="Freeform 253"/>
              <p:cNvSpPr>
                <a:spLocks/>
              </p:cNvSpPr>
              <p:nvPr/>
            </p:nvSpPr>
            <p:spPr bwMode="auto">
              <a:xfrm>
                <a:off x="1078" y="2596"/>
                <a:ext cx="93" cy="63"/>
              </a:xfrm>
              <a:custGeom>
                <a:avLst/>
                <a:gdLst>
                  <a:gd name="T0" fmla="*/ 8 w 463"/>
                  <a:gd name="T1" fmla="*/ 0 h 376"/>
                  <a:gd name="T2" fmla="*/ 0 w 463"/>
                  <a:gd name="T3" fmla="*/ 79 h 376"/>
                  <a:gd name="T4" fmla="*/ 432 w 463"/>
                  <a:gd name="T5" fmla="*/ 376 h 376"/>
                  <a:gd name="T6" fmla="*/ 463 w 463"/>
                  <a:gd name="T7" fmla="*/ 311 h 376"/>
                  <a:gd name="T8" fmla="*/ 8 w 463"/>
                  <a:gd name="T9" fmla="*/ 0 h 37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63"/>
                  <a:gd name="T16" fmla="*/ 0 h 376"/>
                  <a:gd name="T17" fmla="*/ 463 w 463"/>
                  <a:gd name="T18" fmla="*/ 376 h 37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63" h="376">
                    <a:moveTo>
                      <a:pt x="8" y="0"/>
                    </a:moveTo>
                    <a:lnTo>
                      <a:pt x="0" y="79"/>
                    </a:lnTo>
                    <a:lnTo>
                      <a:pt x="432" y="376"/>
                    </a:lnTo>
                    <a:lnTo>
                      <a:pt x="463" y="311"/>
                    </a:lnTo>
                    <a:lnTo>
                      <a:pt x="8" y="0"/>
                    </a:lnTo>
                    <a:close/>
                  </a:path>
                </a:pathLst>
              </a:custGeom>
              <a:solidFill>
                <a:srgbClr val="B5DC7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11" name="Freeform 254"/>
              <p:cNvSpPr>
                <a:spLocks/>
              </p:cNvSpPr>
              <p:nvPr/>
            </p:nvSpPr>
            <p:spPr bwMode="auto">
              <a:xfrm>
                <a:off x="1065" y="2609"/>
                <a:ext cx="100" cy="72"/>
              </a:xfrm>
              <a:custGeom>
                <a:avLst/>
                <a:gdLst>
                  <a:gd name="T0" fmla="*/ 69 w 501"/>
                  <a:gd name="T1" fmla="*/ 0 h 430"/>
                  <a:gd name="T2" fmla="*/ 14 w 501"/>
                  <a:gd name="T3" fmla="*/ 52 h 430"/>
                  <a:gd name="T4" fmla="*/ 0 w 501"/>
                  <a:gd name="T5" fmla="*/ 131 h 430"/>
                  <a:gd name="T6" fmla="*/ 436 w 501"/>
                  <a:gd name="T7" fmla="*/ 430 h 430"/>
                  <a:gd name="T8" fmla="*/ 501 w 501"/>
                  <a:gd name="T9" fmla="*/ 297 h 430"/>
                  <a:gd name="T10" fmla="*/ 69 w 501"/>
                  <a:gd name="T11" fmla="*/ 0 h 43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501"/>
                  <a:gd name="T19" fmla="*/ 0 h 430"/>
                  <a:gd name="T20" fmla="*/ 501 w 501"/>
                  <a:gd name="T21" fmla="*/ 430 h 430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501" h="430">
                    <a:moveTo>
                      <a:pt x="69" y="0"/>
                    </a:moveTo>
                    <a:lnTo>
                      <a:pt x="14" y="52"/>
                    </a:lnTo>
                    <a:lnTo>
                      <a:pt x="0" y="131"/>
                    </a:lnTo>
                    <a:lnTo>
                      <a:pt x="436" y="430"/>
                    </a:lnTo>
                    <a:lnTo>
                      <a:pt x="501" y="297"/>
                    </a:lnTo>
                    <a:lnTo>
                      <a:pt x="69" y="0"/>
                    </a:lnTo>
                    <a:close/>
                  </a:path>
                </a:pathLst>
              </a:custGeom>
              <a:solidFill>
                <a:srgbClr val="8DC634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12" name="Freeform 255"/>
              <p:cNvSpPr>
                <a:spLocks/>
              </p:cNvSpPr>
              <p:nvPr/>
            </p:nvSpPr>
            <p:spPr bwMode="auto">
              <a:xfrm>
                <a:off x="1055" y="2630"/>
                <a:ext cx="97" cy="61"/>
              </a:xfrm>
              <a:custGeom>
                <a:avLst/>
                <a:gdLst>
                  <a:gd name="T0" fmla="*/ 51 w 487"/>
                  <a:gd name="T1" fmla="*/ 0 h 367"/>
                  <a:gd name="T2" fmla="*/ 0 w 487"/>
                  <a:gd name="T3" fmla="*/ 55 h 367"/>
                  <a:gd name="T4" fmla="*/ 455 w 487"/>
                  <a:gd name="T5" fmla="*/ 367 h 367"/>
                  <a:gd name="T6" fmla="*/ 487 w 487"/>
                  <a:gd name="T7" fmla="*/ 301 h 367"/>
                  <a:gd name="T8" fmla="*/ 51 w 487"/>
                  <a:gd name="T9" fmla="*/ 0 h 36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87"/>
                  <a:gd name="T16" fmla="*/ 0 h 367"/>
                  <a:gd name="T17" fmla="*/ 487 w 487"/>
                  <a:gd name="T18" fmla="*/ 367 h 36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87" h="367">
                    <a:moveTo>
                      <a:pt x="51" y="0"/>
                    </a:moveTo>
                    <a:lnTo>
                      <a:pt x="0" y="55"/>
                    </a:lnTo>
                    <a:lnTo>
                      <a:pt x="455" y="367"/>
                    </a:lnTo>
                    <a:lnTo>
                      <a:pt x="487" y="301"/>
                    </a:lnTo>
                    <a:lnTo>
                      <a:pt x="51" y="0"/>
                    </a:lnTo>
                    <a:close/>
                  </a:path>
                </a:pathLst>
              </a:custGeom>
              <a:solidFill>
                <a:srgbClr val="6EAE3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13" name="Freeform 256"/>
              <p:cNvSpPr>
                <a:spLocks/>
              </p:cNvSpPr>
              <p:nvPr/>
            </p:nvSpPr>
            <p:spPr bwMode="auto">
              <a:xfrm>
                <a:off x="1143" y="2647"/>
                <a:ext cx="30" cy="45"/>
              </a:xfrm>
              <a:custGeom>
                <a:avLst/>
                <a:gdLst>
                  <a:gd name="T0" fmla="*/ 127 w 147"/>
                  <a:gd name="T1" fmla="*/ 0 h 276"/>
                  <a:gd name="T2" fmla="*/ 147 w 147"/>
                  <a:gd name="T3" fmla="*/ 14 h 276"/>
                  <a:gd name="T4" fmla="*/ 20 w 147"/>
                  <a:gd name="T5" fmla="*/ 276 h 276"/>
                  <a:gd name="T6" fmla="*/ 0 w 147"/>
                  <a:gd name="T7" fmla="*/ 263 h 276"/>
                  <a:gd name="T8" fmla="*/ 127 w 147"/>
                  <a:gd name="T9" fmla="*/ 0 h 27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47"/>
                  <a:gd name="T16" fmla="*/ 0 h 276"/>
                  <a:gd name="T17" fmla="*/ 147 w 147"/>
                  <a:gd name="T18" fmla="*/ 276 h 27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47" h="276">
                    <a:moveTo>
                      <a:pt x="127" y="0"/>
                    </a:moveTo>
                    <a:lnTo>
                      <a:pt x="147" y="14"/>
                    </a:lnTo>
                    <a:lnTo>
                      <a:pt x="20" y="276"/>
                    </a:lnTo>
                    <a:lnTo>
                      <a:pt x="0" y="263"/>
                    </a:lnTo>
                    <a:lnTo>
                      <a:pt x="127" y="0"/>
                    </a:lnTo>
                    <a:close/>
                  </a:path>
                </a:pathLst>
              </a:custGeom>
              <a:solidFill>
                <a:srgbClr val="C2C16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14" name="Freeform 257"/>
              <p:cNvSpPr>
                <a:spLocks/>
              </p:cNvSpPr>
              <p:nvPr/>
            </p:nvSpPr>
            <p:spPr bwMode="auto">
              <a:xfrm>
                <a:off x="1150" y="2647"/>
                <a:ext cx="23" cy="34"/>
              </a:xfrm>
              <a:custGeom>
                <a:avLst/>
                <a:gdLst>
                  <a:gd name="T0" fmla="*/ 94 w 114"/>
                  <a:gd name="T1" fmla="*/ 0 h 209"/>
                  <a:gd name="T2" fmla="*/ 114 w 114"/>
                  <a:gd name="T3" fmla="*/ 14 h 209"/>
                  <a:gd name="T4" fmla="*/ 20 w 114"/>
                  <a:gd name="T5" fmla="*/ 209 h 209"/>
                  <a:gd name="T6" fmla="*/ 0 w 114"/>
                  <a:gd name="T7" fmla="*/ 195 h 209"/>
                  <a:gd name="T8" fmla="*/ 94 w 114"/>
                  <a:gd name="T9" fmla="*/ 0 h 20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14"/>
                  <a:gd name="T16" fmla="*/ 0 h 209"/>
                  <a:gd name="T17" fmla="*/ 114 w 114"/>
                  <a:gd name="T18" fmla="*/ 209 h 20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14" h="209">
                    <a:moveTo>
                      <a:pt x="94" y="0"/>
                    </a:moveTo>
                    <a:lnTo>
                      <a:pt x="114" y="14"/>
                    </a:lnTo>
                    <a:lnTo>
                      <a:pt x="20" y="209"/>
                    </a:lnTo>
                    <a:lnTo>
                      <a:pt x="0" y="195"/>
                    </a:lnTo>
                    <a:lnTo>
                      <a:pt x="94" y="0"/>
                    </a:lnTo>
                    <a:close/>
                  </a:path>
                </a:pathLst>
              </a:custGeom>
              <a:solidFill>
                <a:srgbClr val="FDFC9B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15" name="Freeform 258"/>
              <p:cNvSpPr>
                <a:spLocks/>
              </p:cNvSpPr>
              <p:nvPr/>
            </p:nvSpPr>
            <p:spPr bwMode="auto">
              <a:xfrm>
                <a:off x="1162" y="2647"/>
                <a:ext cx="11" cy="13"/>
              </a:xfrm>
              <a:custGeom>
                <a:avLst/>
                <a:gdLst>
                  <a:gd name="T0" fmla="*/ 31 w 51"/>
                  <a:gd name="T1" fmla="*/ 0 h 78"/>
                  <a:gd name="T2" fmla="*/ 51 w 51"/>
                  <a:gd name="T3" fmla="*/ 14 h 78"/>
                  <a:gd name="T4" fmla="*/ 21 w 51"/>
                  <a:gd name="T5" fmla="*/ 78 h 78"/>
                  <a:gd name="T6" fmla="*/ 0 w 51"/>
                  <a:gd name="T7" fmla="*/ 65 h 78"/>
                  <a:gd name="T8" fmla="*/ 31 w 51"/>
                  <a:gd name="T9" fmla="*/ 0 h 7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1"/>
                  <a:gd name="T16" fmla="*/ 0 h 78"/>
                  <a:gd name="T17" fmla="*/ 51 w 51"/>
                  <a:gd name="T18" fmla="*/ 78 h 7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1" h="78">
                    <a:moveTo>
                      <a:pt x="31" y="0"/>
                    </a:moveTo>
                    <a:lnTo>
                      <a:pt x="51" y="14"/>
                    </a:lnTo>
                    <a:lnTo>
                      <a:pt x="21" y="78"/>
                    </a:lnTo>
                    <a:lnTo>
                      <a:pt x="0" y="65"/>
                    </a:lnTo>
                    <a:lnTo>
                      <a:pt x="31" y="0"/>
                    </a:lnTo>
                    <a:close/>
                  </a:path>
                </a:pathLst>
              </a:custGeom>
              <a:solidFill>
                <a:srgbClr val="FEFEC8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sp>
          <p:nvSpPr>
            <p:cNvPr id="62" name="Line 268"/>
            <p:cNvSpPr>
              <a:spLocks noChangeShapeType="1"/>
            </p:cNvSpPr>
            <p:nvPr/>
          </p:nvSpPr>
          <p:spPr bwMode="auto">
            <a:xfrm>
              <a:off x="2349" y="2208"/>
              <a:ext cx="3298" cy="29"/>
            </a:xfrm>
            <a:prstGeom prst="line">
              <a:avLst/>
            </a:prstGeom>
            <a:noFill/>
            <a:ln w="25400">
              <a:solidFill>
                <a:srgbClr val="C0C0C0"/>
              </a:solidFill>
              <a:prstDash val="sysDot"/>
              <a:round/>
              <a:headEnd/>
              <a:tailEnd type="oval" w="med" len="med"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63" name="Text Box 269"/>
            <p:cNvSpPr txBox="1">
              <a:spLocks noChangeArrowheads="1"/>
            </p:cNvSpPr>
            <p:nvPr/>
          </p:nvSpPr>
          <p:spPr bwMode="auto">
            <a:xfrm>
              <a:off x="2757" y="1398"/>
              <a:ext cx="2993" cy="834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lvl="0" algn="just"/>
              <a:r>
                <a:rPr lang="ru-RU" sz="2000" i="1" dirty="0" smtClean="0">
                  <a:latin typeface="Arial" pitchFamily="34" charset="0"/>
                  <a:cs typeface="Arial" pitchFamily="34" charset="0"/>
                </a:rPr>
                <a:t>информировать о текущей работе организации и о том, что для них важно: о значимых событиях в коллективе, регионе, стране, об изменениях в законодательстве и т.д.;</a:t>
              </a:r>
            </a:p>
          </p:txBody>
        </p:sp>
      </p:grpSp>
      <p:grpSp>
        <p:nvGrpSpPr>
          <p:cNvPr id="116" name="Group 447"/>
          <p:cNvGrpSpPr>
            <a:grpSpLocks/>
          </p:cNvGrpSpPr>
          <p:nvPr/>
        </p:nvGrpSpPr>
        <p:grpSpPr bwMode="auto">
          <a:xfrm>
            <a:off x="1077790" y="4429132"/>
            <a:ext cx="7398240" cy="1631949"/>
            <a:chOff x="2200" y="1398"/>
            <a:chExt cx="3550" cy="1028"/>
          </a:xfrm>
        </p:grpSpPr>
        <p:grpSp>
          <p:nvGrpSpPr>
            <p:cNvPr id="117" name="Group 259"/>
            <p:cNvGrpSpPr>
              <a:grpSpLocks/>
            </p:cNvGrpSpPr>
            <p:nvPr/>
          </p:nvGrpSpPr>
          <p:grpSpPr bwMode="auto">
            <a:xfrm rot="-4423226">
              <a:off x="2145" y="1577"/>
              <a:ext cx="407" cy="297"/>
              <a:chOff x="1043" y="2596"/>
              <a:chExt cx="142" cy="99"/>
            </a:xfrm>
          </p:grpSpPr>
          <p:sp>
            <p:nvSpPr>
              <p:cNvPr id="120" name="Freeform 207"/>
              <p:cNvSpPr>
                <a:spLocks/>
              </p:cNvSpPr>
              <p:nvPr/>
            </p:nvSpPr>
            <p:spPr bwMode="auto">
              <a:xfrm>
                <a:off x="1149" y="2693"/>
                <a:ext cx="12" cy="2"/>
              </a:xfrm>
              <a:custGeom>
                <a:avLst/>
                <a:gdLst>
                  <a:gd name="T0" fmla="*/ 63 w 63"/>
                  <a:gd name="T1" fmla="*/ 14 h 14"/>
                  <a:gd name="T2" fmla="*/ 55 w 63"/>
                  <a:gd name="T3" fmla="*/ 14 h 14"/>
                  <a:gd name="T4" fmla="*/ 48 w 63"/>
                  <a:gd name="T5" fmla="*/ 14 h 14"/>
                  <a:gd name="T6" fmla="*/ 40 w 63"/>
                  <a:gd name="T7" fmla="*/ 14 h 14"/>
                  <a:gd name="T8" fmla="*/ 31 w 63"/>
                  <a:gd name="T9" fmla="*/ 11 h 14"/>
                  <a:gd name="T10" fmla="*/ 23 w 63"/>
                  <a:gd name="T11" fmla="*/ 10 h 14"/>
                  <a:gd name="T12" fmla="*/ 16 w 63"/>
                  <a:gd name="T13" fmla="*/ 8 h 14"/>
                  <a:gd name="T14" fmla="*/ 8 w 63"/>
                  <a:gd name="T15" fmla="*/ 4 h 14"/>
                  <a:gd name="T16" fmla="*/ 0 w 63"/>
                  <a:gd name="T17" fmla="*/ 0 h 14"/>
                  <a:gd name="T18" fmla="*/ 8 w 63"/>
                  <a:gd name="T19" fmla="*/ 3 h 14"/>
                  <a:gd name="T20" fmla="*/ 15 w 63"/>
                  <a:gd name="T21" fmla="*/ 6 h 14"/>
                  <a:gd name="T22" fmla="*/ 23 w 63"/>
                  <a:gd name="T23" fmla="*/ 8 h 14"/>
                  <a:gd name="T24" fmla="*/ 30 w 63"/>
                  <a:gd name="T25" fmla="*/ 10 h 14"/>
                  <a:gd name="T26" fmla="*/ 39 w 63"/>
                  <a:gd name="T27" fmla="*/ 11 h 14"/>
                  <a:gd name="T28" fmla="*/ 47 w 63"/>
                  <a:gd name="T29" fmla="*/ 12 h 14"/>
                  <a:gd name="T30" fmla="*/ 55 w 63"/>
                  <a:gd name="T31" fmla="*/ 14 h 14"/>
                  <a:gd name="T32" fmla="*/ 63 w 63"/>
                  <a:gd name="T33" fmla="*/ 14 h 14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63"/>
                  <a:gd name="T52" fmla="*/ 0 h 14"/>
                  <a:gd name="T53" fmla="*/ 63 w 63"/>
                  <a:gd name="T54" fmla="*/ 14 h 14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63" h="14">
                    <a:moveTo>
                      <a:pt x="63" y="14"/>
                    </a:moveTo>
                    <a:lnTo>
                      <a:pt x="55" y="14"/>
                    </a:lnTo>
                    <a:lnTo>
                      <a:pt x="48" y="14"/>
                    </a:lnTo>
                    <a:lnTo>
                      <a:pt x="40" y="14"/>
                    </a:lnTo>
                    <a:lnTo>
                      <a:pt x="31" y="11"/>
                    </a:lnTo>
                    <a:lnTo>
                      <a:pt x="23" y="10"/>
                    </a:lnTo>
                    <a:lnTo>
                      <a:pt x="16" y="8"/>
                    </a:lnTo>
                    <a:lnTo>
                      <a:pt x="8" y="4"/>
                    </a:lnTo>
                    <a:lnTo>
                      <a:pt x="0" y="0"/>
                    </a:lnTo>
                    <a:lnTo>
                      <a:pt x="8" y="3"/>
                    </a:lnTo>
                    <a:lnTo>
                      <a:pt x="15" y="6"/>
                    </a:lnTo>
                    <a:lnTo>
                      <a:pt x="23" y="8"/>
                    </a:lnTo>
                    <a:lnTo>
                      <a:pt x="30" y="10"/>
                    </a:lnTo>
                    <a:lnTo>
                      <a:pt x="39" y="11"/>
                    </a:lnTo>
                    <a:lnTo>
                      <a:pt x="47" y="12"/>
                    </a:lnTo>
                    <a:lnTo>
                      <a:pt x="55" y="14"/>
                    </a:lnTo>
                    <a:lnTo>
                      <a:pt x="63" y="14"/>
                    </a:lnTo>
                    <a:close/>
                  </a:path>
                </a:pathLst>
              </a:custGeom>
              <a:solidFill>
                <a:srgbClr val="F0A78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21" name="Freeform 208"/>
              <p:cNvSpPr>
                <a:spLocks/>
              </p:cNvSpPr>
              <p:nvPr/>
            </p:nvSpPr>
            <p:spPr bwMode="auto">
              <a:xfrm>
                <a:off x="1143" y="2689"/>
                <a:ext cx="26" cy="6"/>
              </a:xfrm>
              <a:custGeom>
                <a:avLst/>
                <a:gdLst>
                  <a:gd name="T0" fmla="*/ 129 w 129"/>
                  <a:gd name="T1" fmla="*/ 28 h 38"/>
                  <a:gd name="T2" fmla="*/ 116 w 129"/>
                  <a:gd name="T3" fmla="*/ 33 h 38"/>
                  <a:gd name="T4" fmla="*/ 102 w 129"/>
                  <a:gd name="T5" fmla="*/ 36 h 38"/>
                  <a:gd name="T6" fmla="*/ 89 w 129"/>
                  <a:gd name="T7" fmla="*/ 38 h 38"/>
                  <a:gd name="T8" fmla="*/ 75 w 129"/>
                  <a:gd name="T9" fmla="*/ 38 h 38"/>
                  <a:gd name="T10" fmla="*/ 60 w 129"/>
                  <a:gd name="T11" fmla="*/ 35 h 38"/>
                  <a:gd name="T12" fmla="*/ 47 w 129"/>
                  <a:gd name="T13" fmla="*/ 32 h 38"/>
                  <a:gd name="T14" fmla="*/ 33 w 129"/>
                  <a:gd name="T15" fmla="*/ 26 h 38"/>
                  <a:gd name="T16" fmla="*/ 20 w 129"/>
                  <a:gd name="T17" fmla="*/ 18 h 38"/>
                  <a:gd name="T18" fmla="*/ 18 w 129"/>
                  <a:gd name="T19" fmla="*/ 16 h 38"/>
                  <a:gd name="T20" fmla="*/ 15 w 129"/>
                  <a:gd name="T21" fmla="*/ 14 h 38"/>
                  <a:gd name="T22" fmla="*/ 12 w 129"/>
                  <a:gd name="T23" fmla="*/ 11 h 38"/>
                  <a:gd name="T24" fmla="*/ 10 w 129"/>
                  <a:gd name="T25" fmla="*/ 10 h 38"/>
                  <a:gd name="T26" fmla="*/ 7 w 129"/>
                  <a:gd name="T27" fmla="*/ 8 h 38"/>
                  <a:gd name="T28" fmla="*/ 5 w 129"/>
                  <a:gd name="T29" fmla="*/ 5 h 38"/>
                  <a:gd name="T30" fmla="*/ 2 w 129"/>
                  <a:gd name="T31" fmla="*/ 3 h 38"/>
                  <a:gd name="T32" fmla="*/ 0 w 129"/>
                  <a:gd name="T33" fmla="*/ 0 h 38"/>
                  <a:gd name="T34" fmla="*/ 10 w 129"/>
                  <a:gd name="T35" fmla="*/ 8 h 38"/>
                  <a:gd name="T36" fmla="*/ 21 w 129"/>
                  <a:gd name="T37" fmla="*/ 14 h 38"/>
                  <a:gd name="T38" fmla="*/ 32 w 129"/>
                  <a:gd name="T39" fmla="*/ 20 h 38"/>
                  <a:gd name="T40" fmla="*/ 44 w 129"/>
                  <a:gd name="T41" fmla="*/ 23 h 38"/>
                  <a:gd name="T42" fmla="*/ 56 w 129"/>
                  <a:gd name="T43" fmla="*/ 27 h 38"/>
                  <a:gd name="T44" fmla="*/ 69 w 129"/>
                  <a:gd name="T45" fmla="*/ 30 h 38"/>
                  <a:gd name="T46" fmla="*/ 81 w 129"/>
                  <a:gd name="T47" fmla="*/ 32 h 38"/>
                  <a:gd name="T48" fmla="*/ 94 w 129"/>
                  <a:gd name="T49" fmla="*/ 33 h 38"/>
                  <a:gd name="T50" fmla="*/ 99 w 129"/>
                  <a:gd name="T51" fmla="*/ 32 h 38"/>
                  <a:gd name="T52" fmla="*/ 103 w 129"/>
                  <a:gd name="T53" fmla="*/ 32 h 38"/>
                  <a:gd name="T54" fmla="*/ 107 w 129"/>
                  <a:gd name="T55" fmla="*/ 32 h 38"/>
                  <a:gd name="T56" fmla="*/ 112 w 129"/>
                  <a:gd name="T57" fmla="*/ 32 h 38"/>
                  <a:gd name="T58" fmla="*/ 116 w 129"/>
                  <a:gd name="T59" fmla="*/ 30 h 38"/>
                  <a:gd name="T60" fmla="*/ 120 w 129"/>
                  <a:gd name="T61" fmla="*/ 30 h 38"/>
                  <a:gd name="T62" fmla="*/ 124 w 129"/>
                  <a:gd name="T63" fmla="*/ 29 h 38"/>
                  <a:gd name="T64" fmla="*/ 129 w 129"/>
                  <a:gd name="T65" fmla="*/ 28 h 38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129"/>
                  <a:gd name="T100" fmla="*/ 0 h 38"/>
                  <a:gd name="T101" fmla="*/ 129 w 129"/>
                  <a:gd name="T102" fmla="*/ 38 h 38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129" h="38">
                    <a:moveTo>
                      <a:pt x="129" y="28"/>
                    </a:moveTo>
                    <a:lnTo>
                      <a:pt x="116" y="33"/>
                    </a:lnTo>
                    <a:lnTo>
                      <a:pt x="102" y="36"/>
                    </a:lnTo>
                    <a:lnTo>
                      <a:pt x="89" y="38"/>
                    </a:lnTo>
                    <a:lnTo>
                      <a:pt x="75" y="38"/>
                    </a:lnTo>
                    <a:lnTo>
                      <a:pt x="60" y="35"/>
                    </a:lnTo>
                    <a:lnTo>
                      <a:pt x="47" y="32"/>
                    </a:lnTo>
                    <a:lnTo>
                      <a:pt x="33" y="26"/>
                    </a:lnTo>
                    <a:lnTo>
                      <a:pt x="20" y="18"/>
                    </a:lnTo>
                    <a:lnTo>
                      <a:pt x="18" y="16"/>
                    </a:lnTo>
                    <a:lnTo>
                      <a:pt x="15" y="14"/>
                    </a:lnTo>
                    <a:lnTo>
                      <a:pt x="12" y="11"/>
                    </a:lnTo>
                    <a:lnTo>
                      <a:pt x="10" y="10"/>
                    </a:lnTo>
                    <a:lnTo>
                      <a:pt x="7" y="8"/>
                    </a:lnTo>
                    <a:lnTo>
                      <a:pt x="5" y="5"/>
                    </a:lnTo>
                    <a:lnTo>
                      <a:pt x="2" y="3"/>
                    </a:lnTo>
                    <a:lnTo>
                      <a:pt x="0" y="0"/>
                    </a:lnTo>
                    <a:lnTo>
                      <a:pt x="10" y="8"/>
                    </a:lnTo>
                    <a:lnTo>
                      <a:pt x="21" y="14"/>
                    </a:lnTo>
                    <a:lnTo>
                      <a:pt x="32" y="20"/>
                    </a:lnTo>
                    <a:lnTo>
                      <a:pt x="44" y="23"/>
                    </a:lnTo>
                    <a:lnTo>
                      <a:pt x="56" y="27"/>
                    </a:lnTo>
                    <a:lnTo>
                      <a:pt x="69" y="30"/>
                    </a:lnTo>
                    <a:lnTo>
                      <a:pt x="81" y="32"/>
                    </a:lnTo>
                    <a:lnTo>
                      <a:pt x="94" y="33"/>
                    </a:lnTo>
                    <a:lnTo>
                      <a:pt x="99" y="32"/>
                    </a:lnTo>
                    <a:lnTo>
                      <a:pt x="103" y="32"/>
                    </a:lnTo>
                    <a:lnTo>
                      <a:pt x="107" y="32"/>
                    </a:lnTo>
                    <a:lnTo>
                      <a:pt x="112" y="32"/>
                    </a:lnTo>
                    <a:lnTo>
                      <a:pt x="116" y="30"/>
                    </a:lnTo>
                    <a:lnTo>
                      <a:pt x="120" y="30"/>
                    </a:lnTo>
                    <a:lnTo>
                      <a:pt x="124" y="29"/>
                    </a:lnTo>
                    <a:lnTo>
                      <a:pt x="129" y="28"/>
                    </a:lnTo>
                    <a:close/>
                  </a:path>
                </a:pathLst>
              </a:custGeom>
              <a:solidFill>
                <a:srgbClr val="F1AA8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22" name="Freeform 209"/>
              <p:cNvSpPr>
                <a:spLocks/>
              </p:cNvSpPr>
              <p:nvPr/>
            </p:nvSpPr>
            <p:spPr bwMode="auto">
              <a:xfrm>
                <a:off x="1140" y="2685"/>
                <a:ext cx="33" cy="10"/>
              </a:xfrm>
              <a:custGeom>
                <a:avLst/>
                <a:gdLst>
                  <a:gd name="T0" fmla="*/ 47 w 166"/>
                  <a:gd name="T1" fmla="*/ 45 h 59"/>
                  <a:gd name="T2" fmla="*/ 54 w 166"/>
                  <a:gd name="T3" fmla="*/ 48 h 59"/>
                  <a:gd name="T4" fmla="*/ 61 w 166"/>
                  <a:gd name="T5" fmla="*/ 51 h 59"/>
                  <a:gd name="T6" fmla="*/ 69 w 166"/>
                  <a:gd name="T7" fmla="*/ 53 h 59"/>
                  <a:gd name="T8" fmla="*/ 76 w 166"/>
                  <a:gd name="T9" fmla="*/ 55 h 59"/>
                  <a:gd name="T10" fmla="*/ 85 w 166"/>
                  <a:gd name="T11" fmla="*/ 56 h 59"/>
                  <a:gd name="T12" fmla="*/ 93 w 166"/>
                  <a:gd name="T13" fmla="*/ 57 h 59"/>
                  <a:gd name="T14" fmla="*/ 101 w 166"/>
                  <a:gd name="T15" fmla="*/ 59 h 59"/>
                  <a:gd name="T16" fmla="*/ 109 w 166"/>
                  <a:gd name="T17" fmla="*/ 59 h 59"/>
                  <a:gd name="T18" fmla="*/ 117 w 166"/>
                  <a:gd name="T19" fmla="*/ 57 h 59"/>
                  <a:gd name="T20" fmla="*/ 124 w 166"/>
                  <a:gd name="T21" fmla="*/ 56 h 59"/>
                  <a:gd name="T22" fmla="*/ 131 w 166"/>
                  <a:gd name="T23" fmla="*/ 54 h 59"/>
                  <a:gd name="T24" fmla="*/ 139 w 166"/>
                  <a:gd name="T25" fmla="*/ 51 h 59"/>
                  <a:gd name="T26" fmla="*/ 146 w 166"/>
                  <a:gd name="T27" fmla="*/ 49 h 59"/>
                  <a:gd name="T28" fmla="*/ 153 w 166"/>
                  <a:gd name="T29" fmla="*/ 45 h 59"/>
                  <a:gd name="T30" fmla="*/ 159 w 166"/>
                  <a:gd name="T31" fmla="*/ 41 h 59"/>
                  <a:gd name="T32" fmla="*/ 166 w 166"/>
                  <a:gd name="T33" fmla="*/ 37 h 59"/>
                  <a:gd name="T34" fmla="*/ 159 w 166"/>
                  <a:gd name="T35" fmla="*/ 39 h 59"/>
                  <a:gd name="T36" fmla="*/ 152 w 166"/>
                  <a:gd name="T37" fmla="*/ 42 h 59"/>
                  <a:gd name="T38" fmla="*/ 146 w 166"/>
                  <a:gd name="T39" fmla="*/ 43 h 59"/>
                  <a:gd name="T40" fmla="*/ 139 w 166"/>
                  <a:gd name="T41" fmla="*/ 45 h 59"/>
                  <a:gd name="T42" fmla="*/ 132 w 166"/>
                  <a:gd name="T43" fmla="*/ 47 h 59"/>
                  <a:gd name="T44" fmla="*/ 125 w 166"/>
                  <a:gd name="T45" fmla="*/ 47 h 59"/>
                  <a:gd name="T46" fmla="*/ 117 w 166"/>
                  <a:gd name="T47" fmla="*/ 48 h 59"/>
                  <a:gd name="T48" fmla="*/ 110 w 166"/>
                  <a:gd name="T49" fmla="*/ 48 h 59"/>
                  <a:gd name="T50" fmla="*/ 95 w 166"/>
                  <a:gd name="T51" fmla="*/ 47 h 59"/>
                  <a:gd name="T52" fmla="*/ 79 w 166"/>
                  <a:gd name="T53" fmla="*/ 44 h 59"/>
                  <a:gd name="T54" fmla="*/ 64 w 166"/>
                  <a:gd name="T55" fmla="*/ 41 h 59"/>
                  <a:gd name="T56" fmla="*/ 50 w 166"/>
                  <a:gd name="T57" fmla="*/ 36 h 59"/>
                  <a:gd name="T58" fmla="*/ 36 w 166"/>
                  <a:gd name="T59" fmla="*/ 29 h 59"/>
                  <a:gd name="T60" fmla="*/ 24 w 166"/>
                  <a:gd name="T61" fmla="*/ 20 h 59"/>
                  <a:gd name="T62" fmla="*/ 11 w 166"/>
                  <a:gd name="T63" fmla="*/ 11 h 59"/>
                  <a:gd name="T64" fmla="*/ 0 w 166"/>
                  <a:gd name="T65" fmla="*/ 0 h 59"/>
                  <a:gd name="T66" fmla="*/ 4 w 166"/>
                  <a:gd name="T67" fmla="*/ 6 h 59"/>
                  <a:gd name="T68" fmla="*/ 8 w 166"/>
                  <a:gd name="T69" fmla="*/ 12 h 59"/>
                  <a:gd name="T70" fmla="*/ 12 w 166"/>
                  <a:gd name="T71" fmla="*/ 17 h 59"/>
                  <a:gd name="T72" fmla="*/ 16 w 166"/>
                  <a:gd name="T73" fmla="*/ 21 h 59"/>
                  <a:gd name="T74" fmla="*/ 21 w 166"/>
                  <a:gd name="T75" fmla="*/ 26 h 59"/>
                  <a:gd name="T76" fmla="*/ 26 w 166"/>
                  <a:gd name="T77" fmla="*/ 31 h 59"/>
                  <a:gd name="T78" fmla="*/ 31 w 166"/>
                  <a:gd name="T79" fmla="*/ 35 h 59"/>
                  <a:gd name="T80" fmla="*/ 36 w 166"/>
                  <a:gd name="T81" fmla="*/ 39 h 59"/>
                  <a:gd name="T82" fmla="*/ 38 w 166"/>
                  <a:gd name="T83" fmla="*/ 39 h 59"/>
                  <a:gd name="T84" fmla="*/ 39 w 166"/>
                  <a:gd name="T85" fmla="*/ 41 h 59"/>
                  <a:gd name="T86" fmla="*/ 40 w 166"/>
                  <a:gd name="T87" fmla="*/ 42 h 59"/>
                  <a:gd name="T88" fmla="*/ 41 w 166"/>
                  <a:gd name="T89" fmla="*/ 42 h 59"/>
                  <a:gd name="T90" fmla="*/ 43 w 166"/>
                  <a:gd name="T91" fmla="*/ 43 h 59"/>
                  <a:gd name="T92" fmla="*/ 44 w 166"/>
                  <a:gd name="T93" fmla="*/ 44 h 59"/>
                  <a:gd name="T94" fmla="*/ 45 w 166"/>
                  <a:gd name="T95" fmla="*/ 44 h 59"/>
                  <a:gd name="T96" fmla="*/ 47 w 166"/>
                  <a:gd name="T97" fmla="*/ 45 h 59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w 166"/>
                  <a:gd name="T148" fmla="*/ 0 h 59"/>
                  <a:gd name="T149" fmla="*/ 166 w 166"/>
                  <a:gd name="T150" fmla="*/ 59 h 59"/>
                </a:gdLst>
                <a:ahLst/>
                <a:cxnLst>
                  <a:cxn ang="T98">
                    <a:pos x="T0" y="T1"/>
                  </a:cxn>
                  <a:cxn ang="T99">
                    <a:pos x="T2" y="T3"/>
                  </a:cxn>
                  <a:cxn ang="T100">
                    <a:pos x="T4" y="T5"/>
                  </a:cxn>
                  <a:cxn ang="T101">
                    <a:pos x="T6" y="T7"/>
                  </a:cxn>
                  <a:cxn ang="T102">
                    <a:pos x="T8" y="T9"/>
                  </a:cxn>
                  <a:cxn ang="T103">
                    <a:pos x="T10" y="T11"/>
                  </a:cxn>
                  <a:cxn ang="T104">
                    <a:pos x="T12" y="T13"/>
                  </a:cxn>
                  <a:cxn ang="T105">
                    <a:pos x="T14" y="T15"/>
                  </a:cxn>
                  <a:cxn ang="T106">
                    <a:pos x="T16" y="T17"/>
                  </a:cxn>
                  <a:cxn ang="T107">
                    <a:pos x="T18" y="T19"/>
                  </a:cxn>
                  <a:cxn ang="T108">
                    <a:pos x="T20" y="T21"/>
                  </a:cxn>
                  <a:cxn ang="T109">
                    <a:pos x="T22" y="T23"/>
                  </a:cxn>
                  <a:cxn ang="T110">
                    <a:pos x="T24" y="T25"/>
                  </a:cxn>
                  <a:cxn ang="T111">
                    <a:pos x="T26" y="T27"/>
                  </a:cxn>
                  <a:cxn ang="T112">
                    <a:pos x="T28" y="T29"/>
                  </a:cxn>
                  <a:cxn ang="T113">
                    <a:pos x="T30" y="T31"/>
                  </a:cxn>
                  <a:cxn ang="T114">
                    <a:pos x="T32" y="T33"/>
                  </a:cxn>
                  <a:cxn ang="T115">
                    <a:pos x="T34" y="T35"/>
                  </a:cxn>
                  <a:cxn ang="T116">
                    <a:pos x="T36" y="T37"/>
                  </a:cxn>
                  <a:cxn ang="T117">
                    <a:pos x="T38" y="T39"/>
                  </a:cxn>
                  <a:cxn ang="T118">
                    <a:pos x="T40" y="T41"/>
                  </a:cxn>
                  <a:cxn ang="T119">
                    <a:pos x="T42" y="T43"/>
                  </a:cxn>
                  <a:cxn ang="T120">
                    <a:pos x="T44" y="T45"/>
                  </a:cxn>
                  <a:cxn ang="T121">
                    <a:pos x="T46" y="T47"/>
                  </a:cxn>
                  <a:cxn ang="T122">
                    <a:pos x="T48" y="T49"/>
                  </a:cxn>
                  <a:cxn ang="T123">
                    <a:pos x="T50" y="T51"/>
                  </a:cxn>
                  <a:cxn ang="T124">
                    <a:pos x="T52" y="T53"/>
                  </a:cxn>
                  <a:cxn ang="T125">
                    <a:pos x="T54" y="T55"/>
                  </a:cxn>
                  <a:cxn ang="T126">
                    <a:pos x="T56" y="T57"/>
                  </a:cxn>
                  <a:cxn ang="T127">
                    <a:pos x="T58" y="T59"/>
                  </a:cxn>
                  <a:cxn ang="T128">
                    <a:pos x="T60" y="T61"/>
                  </a:cxn>
                  <a:cxn ang="T129">
                    <a:pos x="T62" y="T63"/>
                  </a:cxn>
                  <a:cxn ang="T130">
                    <a:pos x="T64" y="T65"/>
                  </a:cxn>
                  <a:cxn ang="T131">
                    <a:pos x="T66" y="T67"/>
                  </a:cxn>
                  <a:cxn ang="T132">
                    <a:pos x="T68" y="T69"/>
                  </a:cxn>
                  <a:cxn ang="T133">
                    <a:pos x="T70" y="T71"/>
                  </a:cxn>
                  <a:cxn ang="T134">
                    <a:pos x="T72" y="T73"/>
                  </a:cxn>
                  <a:cxn ang="T135">
                    <a:pos x="T74" y="T75"/>
                  </a:cxn>
                  <a:cxn ang="T136">
                    <a:pos x="T76" y="T77"/>
                  </a:cxn>
                  <a:cxn ang="T137">
                    <a:pos x="T78" y="T79"/>
                  </a:cxn>
                  <a:cxn ang="T138">
                    <a:pos x="T80" y="T81"/>
                  </a:cxn>
                  <a:cxn ang="T139">
                    <a:pos x="T82" y="T83"/>
                  </a:cxn>
                  <a:cxn ang="T140">
                    <a:pos x="T84" y="T85"/>
                  </a:cxn>
                  <a:cxn ang="T141">
                    <a:pos x="T86" y="T87"/>
                  </a:cxn>
                  <a:cxn ang="T142">
                    <a:pos x="T88" y="T89"/>
                  </a:cxn>
                  <a:cxn ang="T143">
                    <a:pos x="T90" y="T91"/>
                  </a:cxn>
                  <a:cxn ang="T144">
                    <a:pos x="T92" y="T93"/>
                  </a:cxn>
                  <a:cxn ang="T145">
                    <a:pos x="T94" y="T95"/>
                  </a:cxn>
                  <a:cxn ang="T146">
                    <a:pos x="T96" y="T97"/>
                  </a:cxn>
                </a:cxnLst>
                <a:rect l="T147" t="T148" r="T149" b="T150"/>
                <a:pathLst>
                  <a:path w="166" h="59">
                    <a:moveTo>
                      <a:pt x="47" y="45"/>
                    </a:moveTo>
                    <a:lnTo>
                      <a:pt x="54" y="48"/>
                    </a:lnTo>
                    <a:lnTo>
                      <a:pt x="61" y="51"/>
                    </a:lnTo>
                    <a:lnTo>
                      <a:pt x="69" y="53"/>
                    </a:lnTo>
                    <a:lnTo>
                      <a:pt x="76" y="55"/>
                    </a:lnTo>
                    <a:lnTo>
                      <a:pt x="85" y="56"/>
                    </a:lnTo>
                    <a:lnTo>
                      <a:pt x="93" y="57"/>
                    </a:lnTo>
                    <a:lnTo>
                      <a:pt x="101" y="59"/>
                    </a:lnTo>
                    <a:lnTo>
                      <a:pt x="109" y="59"/>
                    </a:lnTo>
                    <a:lnTo>
                      <a:pt x="117" y="57"/>
                    </a:lnTo>
                    <a:lnTo>
                      <a:pt x="124" y="56"/>
                    </a:lnTo>
                    <a:lnTo>
                      <a:pt x="131" y="54"/>
                    </a:lnTo>
                    <a:lnTo>
                      <a:pt x="139" y="51"/>
                    </a:lnTo>
                    <a:lnTo>
                      <a:pt x="146" y="49"/>
                    </a:lnTo>
                    <a:lnTo>
                      <a:pt x="153" y="45"/>
                    </a:lnTo>
                    <a:lnTo>
                      <a:pt x="159" y="41"/>
                    </a:lnTo>
                    <a:lnTo>
                      <a:pt x="166" y="37"/>
                    </a:lnTo>
                    <a:lnTo>
                      <a:pt x="159" y="39"/>
                    </a:lnTo>
                    <a:lnTo>
                      <a:pt x="152" y="42"/>
                    </a:lnTo>
                    <a:lnTo>
                      <a:pt x="146" y="43"/>
                    </a:lnTo>
                    <a:lnTo>
                      <a:pt x="139" y="45"/>
                    </a:lnTo>
                    <a:lnTo>
                      <a:pt x="132" y="47"/>
                    </a:lnTo>
                    <a:lnTo>
                      <a:pt x="125" y="47"/>
                    </a:lnTo>
                    <a:lnTo>
                      <a:pt x="117" y="48"/>
                    </a:lnTo>
                    <a:lnTo>
                      <a:pt x="110" y="48"/>
                    </a:lnTo>
                    <a:lnTo>
                      <a:pt x="95" y="47"/>
                    </a:lnTo>
                    <a:lnTo>
                      <a:pt x="79" y="44"/>
                    </a:lnTo>
                    <a:lnTo>
                      <a:pt x="64" y="41"/>
                    </a:lnTo>
                    <a:lnTo>
                      <a:pt x="50" y="36"/>
                    </a:lnTo>
                    <a:lnTo>
                      <a:pt x="36" y="29"/>
                    </a:lnTo>
                    <a:lnTo>
                      <a:pt x="24" y="20"/>
                    </a:lnTo>
                    <a:lnTo>
                      <a:pt x="11" y="11"/>
                    </a:lnTo>
                    <a:lnTo>
                      <a:pt x="0" y="0"/>
                    </a:lnTo>
                    <a:lnTo>
                      <a:pt x="4" y="6"/>
                    </a:lnTo>
                    <a:lnTo>
                      <a:pt x="8" y="12"/>
                    </a:lnTo>
                    <a:lnTo>
                      <a:pt x="12" y="17"/>
                    </a:lnTo>
                    <a:lnTo>
                      <a:pt x="16" y="21"/>
                    </a:lnTo>
                    <a:lnTo>
                      <a:pt x="21" y="26"/>
                    </a:lnTo>
                    <a:lnTo>
                      <a:pt x="26" y="31"/>
                    </a:lnTo>
                    <a:lnTo>
                      <a:pt x="31" y="35"/>
                    </a:lnTo>
                    <a:lnTo>
                      <a:pt x="36" y="39"/>
                    </a:lnTo>
                    <a:lnTo>
                      <a:pt x="38" y="39"/>
                    </a:lnTo>
                    <a:lnTo>
                      <a:pt x="39" y="41"/>
                    </a:lnTo>
                    <a:lnTo>
                      <a:pt x="40" y="42"/>
                    </a:lnTo>
                    <a:lnTo>
                      <a:pt x="41" y="42"/>
                    </a:lnTo>
                    <a:lnTo>
                      <a:pt x="43" y="43"/>
                    </a:lnTo>
                    <a:lnTo>
                      <a:pt x="44" y="44"/>
                    </a:lnTo>
                    <a:lnTo>
                      <a:pt x="45" y="44"/>
                    </a:lnTo>
                    <a:lnTo>
                      <a:pt x="47" y="45"/>
                    </a:lnTo>
                    <a:close/>
                  </a:path>
                </a:pathLst>
              </a:custGeom>
              <a:solidFill>
                <a:srgbClr val="F1AB8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23" name="Freeform 210"/>
              <p:cNvSpPr>
                <a:spLocks/>
              </p:cNvSpPr>
              <p:nvPr/>
            </p:nvSpPr>
            <p:spPr bwMode="auto">
              <a:xfrm>
                <a:off x="1138" y="2682"/>
                <a:ext cx="38" cy="12"/>
              </a:xfrm>
              <a:custGeom>
                <a:avLst/>
                <a:gdLst>
                  <a:gd name="T0" fmla="*/ 26 w 191"/>
                  <a:gd name="T1" fmla="*/ 39 h 72"/>
                  <a:gd name="T2" fmla="*/ 36 w 191"/>
                  <a:gd name="T3" fmla="*/ 47 h 72"/>
                  <a:gd name="T4" fmla="*/ 47 w 191"/>
                  <a:gd name="T5" fmla="*/ 53 h 72"/>
                  <a:gd name="T6" fmla="*/ 58 w 191"/>
                  <a:gd name="T7" fmla="*/ 59 h 72"/>
                  <a:gd name="T8" fmla="*/ 70 w 191"/>
                  <a:gd name="T9" fmla="*/ 62 h 72"/>
                  <a:gd name="T10" fmla="*/ 82 w 191"/>
                  <a:gd name="T11" fmla="*/ 66 h 72"/>
                  <a:gd name="T12" fmla="*/ 95 w 191"/>
                  <a:gd name="T13" fmla="*/ 69 h 72"/>
                  <a:gd name="T14" fmla="*/ 107 w 191"/>
                  <a:gd name="T15" fmla="*/ 71 h 72"/>
                  <a:gd name="T16" fmla="*/ 120 w 191"/>
                  <a:gd name="T17" fmla="*/ 72 h 72"/>
                  <a:gd name="T18" fmla="*/ 125 w 191"/>
                  <a:gd name="T19" fmla="*/ 71 h 72"/>
                  <a:gd name="T20" fmla="*/ 129 w 191"/>
                  <a:gd name="T21" fmla="*/ 71 h 72"/>
                  <a:gd name="T22" fmla="*/ 133 w 191"/>
                  <a:gd name="T23" fmla="*/ 71 h 72"/>
                  <a:gd name="T24" fmla="*/ 138 w 191"/>
                  <a:gd name="T25" fmla="*/ 71 h 72"/>
                  <a:gd name="T26" fmla="*/ 142 w 191"/>
                  <a:gd name="T27" fmla="*/ 69 h 72"/>
                  <a:gd name="T28" fmla="*/ 146 w 191"/>
                  <a:gd name="T29" fmla="*/ 69 h 72"/>
                  <a:gd name="T30" fmla="*/ 150 w 191"/>
                  <a:gd name="T31" fmla="*/ 68 h 72"/>
                  <a:gd name="T32" fmla="*/ 155 w 191"/>
                  <a:gd name="T33" fmla="*/ 67 h 72"/>
                  <a:gd name="T34" fmla="*/ 160 w 191"/>
                  <a:gd name="T35" fmla="*/ 65 h 72"/>
                  <a:gd name="T36" fmla="*/ 164 w 191"/>
                  <a:gd name="T37" fmla="*/ 62 h 72"/>
                  <a:gd name="T38" fmla="*/ 169 w 191"/>
                  <a:gd name="T39" fmla="*/ 60 h 72"/>
                  <a:gd name="T40" fmla="*/ 174 w 191"/>
                  <a:gd name="T41" fmla="*/ 56 h 72"/>
                  <a:gd name="T42" fmla="*/ 178 w 191"/>
                  <a:gd name="T43" fmla="*/ 53 h 72"/>
                  <a:gd name="T44" fmla="*/ 183 w 191"/>
                  <a:gd name="T45" fmla="*/ 49 h 72"/>
                  <a:gd name="T46" fmla="*/ 187 w 191"/>
                  <a:gd name="T47" fmla="*/ 45 h 72"/>
                  <a:gd name="T48" fmla="*/ 191 w 191"/>
                  <a:gd name="T49" fmla="*/ 42 h 72"/>
                  <a:gd name="T50" fmla="*/ 183 w 191"/>
                  <a:gd name="T51" fmla="*/ 45 h 72"/>
                  <a:gd name="T52" fmla="*/ 175 w 191"/>
                  <a:gd name="T53" fmla="*/ 49 h 72"/>
                  <a:gd name="T54" fmla="*/ 166 w 191"/>
                  <a:gd name="T55" fmla="*/ 53 h 72"/>
                  <a:gd name="T56" fmla="*/ 157 w 191"/>
                  <a:gd name="T57" fmla="*/ 55 h 72"/>
                  <a:gd name="T58" fmla="*/ 148 w 191"/>
                  <a:gd name="T59" fmla="*/ 57 h 72"/>
                  <a:gd name="T60" fmla="*/ 139 w 191"/>
                  <a:gd name="T61" fmla="*/ 59 h 72"/>
                  <a:gd name="T62" fmla="*/ 130 w 191"/>
                  <a:gd name="T63" fmla="*/ 60 h 72"/>
                  <a:gd name="T64" fmla="*/ 120 w 191"/>
                  <a:gd name="T65" fmla="*/ 60 h 72"/>
                  <a:gd name="T66" fmla="*/ 103 w 191"/>
                  <a:gd name="T67" fmla="*/ 60 h 72"/>
                  <a:gd name="T68" fmla="*/ 85 w 191"/>
                  <a:gd name="T69" fmla="*/ 56 h 72"/>
                  <a:gd name="T70" fmla="*/ 69 w 191"/>
                  <a:gd name="T71" fmla="*/ 51 h 72"/>
                  <a:gd name="T72" fmla="*/ 53 w 191"/>
                  <a:gd name="T73" fmla="*/ 44 h 72"/>
                  <a:gd name="T74" fmla="*/ 38 w 191"/>
                  <a:gd name="T75" fmla="*/ 36 h 72"/>
                  <a:gd name="T76" fmla="*/ 24 w 191"/>
                  <a:gd name="T77" fmla="*/ 25 h 72"/>
                  <a:gd name="T78" fmla="*/ 12 w 191"/>
                  <a:gd name="T79" fmla="*/ 13 h 72"/>
                  <a:gd name="T80" fmla="*/ 0 w 191"/>
                  <a:gd name="T81" fmla="*/ 0 h 72"/>
                  <a:gd name="T82" fmla="*/ 2 w 191"/>
                  <a:gd name="T83" fmla="*/ 5 h 72"/>
                  <a:gd name="T84" fmla="*/ 5 w 191"/>
                  <a:gd name="T85" fmla="*/ 11 h 72"/>
                  <a:gd name="T86" fmla="*/ 8 w 191"/>
                  <a:gd name="T87" fmla="*/ 15 h 72"/>
                  <a:gd name="T88" fmla="*/ 11 w 191"/>
                  <a:gd name="T89" fmla="*/ 20 h 72"/>
                  <a:gd name="T90" fmla="*/ 15 w 191"/>
                  <a:gd name="T91" fmla="*/ 25 h 72"/>
                  <a:gd name="T92" fmla="*/ 18 w 191"/>
                  <a:gd name="T93" fmla="*/ 30 h 72"/>
                  <a:gd name="T94" fmla="*/ 22 w 191"/>
                  <a:gd name="T95" fmla="*/ 35 h 72"/>
                  <a:gd name="T96" fmla="*/ 26 w 191"/>
                  <a:gd name="T97" fmla="*/ 39 h 72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w 191"/>
                  <a:gd name="T148" fmla="*/ 0 h 72"/>
                  <a:gd name="T149" fmla="*/ 191 w 191"/>
                  <a:gd name="T150" fmla="*/ 72 h 72"/>
                </a:gdLst>
                <a:ahLst/>
                <a:cxnLst>
                  <a:cxn ang="T98">
                    <a:pos x="T0" y="T1"/>
                  </a:cxn>
                  <a:cxn ang="T99">
                    <a:pos x="T2" y="T3"/>
                  </a:cxn>
                  <a:cxn ang="T100">
                    <a:pos x="T4" y="T5"/>
                  </a:cxn>
                  <a:cxn ang="T101">
                    <a:pos x="T6" y="T7"/>
                  </a:cxn>
                  <a:cxn ang="T102">
                    <a:pos x="T8" y="T9"/>
                  </a:cxn>
                  <a:cxn ang="T103">
                    <a:pos x="T10" y="T11"/>
                  </a:cxn>
                  <a:cxn ang="T104">
                    <a:pos x="T12" y="T13"/>
                  </a:cxn>
                  <a:cxn ang="T105">
                    <a:pos x="T14" y="T15"/>
                  </a:cxn>
                  <a:cxn ang="T106">
                    <a:pos x="T16" y="T17"/>
                  </a:cxn>
                  <a:cxn ang="T107">
                    <a:pos x="T18" y="T19"/>
                  </a:cxn>
                  <a:cxn ang="T108">
                    <a:pos x="T20" y="T21"/>
                  </a:cxn>
                  <a:cxn ang="T109">
                    <a:pos x="T22" y="T23"/>
                  </a:cxn>
                  <a:cxn ang="T110">
                    <a:pos x="T24" y="T25"/>
                  </a:cxn>
                  <a:cxn ang="T111">
                    <a:pos x="T26" y="T27"/>
                  </a:cxn>
                  <a:cxn ang="T112">
                    <a:pos x="T28" y="T29"/>
                  </a:cxn>
                  <a:cxn ang="T113">
                    <a:pos x="T30" y="T31"/>
                  </a:cxn>
                  <a:cxn ang="T114">
                    <a:pos x="T32" y="T33"/>
                  </a:cxn>
                  <a:cxn ang="T115">
                    <a:pos x="T34" y="T35"/>
                  </a:cxn>
                  <a:cxn ang="T116">
                    <a:pos x="T36" y="T37"/>
                  </a:cxn>
                  <a:cxn ang="T117">
                    <a:pos x="T38" y="T39"/>
                  </a:cxn>
                  <a:cxn ang="T118">
                    <a:pos x="T40" y="T41"/>
                  </a:cxn>
                  <a:cxn ang="T119">
                    <a:pos x="T42" y="T43"/>
                  </a:cxn>
                  <a:cxn ang="T120">
                    <a:pos x="T44" y="T45"/>
                  </a:cxn>
                  <a:cxn ang="T121">
                    <a:pos x="T46" y="T47"/>
                  </a:cxn>
                  <a:cxn ang="T122">
                    <a:pos x="T48" y="T49"/>
                  </a:cxn>
                  <a:cxn ang="T123">
                    <a:pos x="T50" y="T51"/>
                  </a:cxn>
                  <a:cxn ang="T124">
                    <a:pos x="T52" y="T53"/>
                  </a:cxn>
                  <a:cxn ang="T125">
                    <a:pos x="T54" y="T55"/>
                  </a:cxn>
                  <a:cxn ang="T126">
                    <a:pos x="T56" y="T57"/>
                  </a:cxn>
                  <a:cxn ang="T127">
                    <a:pos x="T58" y="T59"/>
                  </a:cxn>
                  <a:cxn ang="T128">
                    <a:pos x="T60" y="T61"/>
                  </a:cxn>
                  <a:cxn ang="T129">
                    <a:pos x="T62" y="T63"/>
                  </a:cxn>
                  <a:cxn ang="T130">
                    <a:pos x="T64" y="T65"/>
                  </a:cxn>
                  <a:cxn ang="T131">
                    <a:pos x="T66" y="T67"/>
                  </a:cxn>
                  <a:cxn ang="T132">
                    <a:pos x="T68" y="T69"/>
                  </a:cxn>
                  <a:cxn ang="T133">
                    <a:pos x="T70" y="T71"/>
                  </a:cxn>
                  <a:cxn ang="T134">
                    <a:pos x="T72" y="T73"/>
                  </a:cxn>
                  <a:cxn ang="T135">
                    <a:pos x="T74" y="T75"/>
                  </a:cxn>
                  <a:cxn ang="T136">
                    <a:pos x="T76" y="T77"/>
                  </a:cxn>
                  <a:cxn ang="T137">
                    <a:pos x="T78" y="T79"/>
                  </a:cxn>
                  <a:cxn ang="T138">
                    <a:pos x="T80" y="T81"/>
                  </a:cxn>
                  <a:cxn ang="T139">
                    <a:pos x="T82" y="T83"/>
                  </a:cxn>
                  <a:cxn ang="T140">
                    <a:pos x="T84" y="T85"/>
                  </a:cxn>
                  <a:cxn ang="T141">
                    <a:pos x="T86" y="T87"/>
                  </a:cxn>
                  <a:cxn ang="T142">
                    <a:pos x="T88" y="T89"/>
                  </a:cxn>
                  <a:cxn ang="T143">
                    <a:pos x="T90" y="T91"/>
                  </a:cxn>
                  <a:cxn ang="T144">
                    <a:pos x="T92" y="T93"/>
                  </a:cxn>
                  <a:cxn ang="T145">
                    <a:pos x="T94" y="T95"/>
                  </a:cxn>
                  <a:cxn ang="T146">
                    <a:pos x="T96" y="T97"/>
                  </a:cxn>
                </a:cxnLst>
                <a:rect l="T147" t="T148" r="T149" b="T150"/>
                <a:pathLst>
                  <a:path w="191" h="72">
                    <a:moveTo>
                      <a:pt x="26" y="39"/>
                    </a:moveTo>
                    <a:lnTo>
                      <a:pt x="36" y="47"/>
                    </a:lnTo>
                    <a:lnTo>
                      <a:pt x="47" y="53"/>
                    </a:lnTo>
                    <a:lnTo>
                      <a:pt x="58" y="59"/>
                    </a:lnTo>
                    <a:lnTo>
                      <a:pt x="70" y="62"/>
                    </a:lnTo>
                    <a:lnTo>
                      <a:pt x="82" y="66"/>
                    </a:lnTo>
                    <a:lnTo>
                      <a:pt x="95" y="69"/>
                    </a:lnTo>
                    <a:lnTo>
                      <a:pt x="107" y="71"/>
                    </a:lnTo>
                    <a:lnTo>
                      <a:pt x="120" y="72"/>
                    </a:lnTo>
                    <a:lnTo>
                      <a:pt x="125" y="71"/>
                    </a:lnTo>
                    <a:lnTo>
                      <a:pt x="129" y="71"/>
                    </a:lnTo>
                    <a:lnTo>
                      <a:pt x="133" y="71"/>
                    </a:lnTo>
                    <a:lnTo>
                      <a:pt x="138" y="71"/>
                    </a:lnTo>
                    <a:lnTo>
                      <a:pt x="142" y="69"/>
                    </a:lnTo>
                    <a:lnTo>
                      <a:pt x="146" y="69"/>
                    </a:lnTo>
                    <a:lnTo>
                      <a:pt x="150" y="68"/>
                    </a:lnTo>
                    <a:lnTo>
                      <a:pt x="155" y="67"/>
                    </a:lnTo>
                    <a:lnTo>
                      <a:pt x="160" y="65"/>
                    </a:lnTo>
                    <a:lnTo>
                      <a:pt x="164" y="62"/>
                    </a:lnTo>
                    <a:lnTo>
                      <a:pt x="169" y="60"/>
                    </a:lnTo>
                    <a:lnTo>
                      <a:pt x="174" y="56"/>
                    </a:lnTo>
                    <a:lnTo>
                      <a:pt x="178" y="53"/>
                    </a:lnTo>
                    <a:lnTo>
                      <a:pt x="183" y="49"/>
                    </a:lnTo>
                    <a:lnTo>
                      <a:pt x="187" y="45"/>
                    </a:lnTo>
                    <a:lnTo>
                      <a:pt x="191" y="42"/>
                    </a:lnTo>
                    <a:lnTo>
                      <a:pt x="183" y="45"/>
                    </a:lnTo>
                    <a:lnTo>
                      <a:pt x="175" y="49"/>
                    </a:lnTo>
                    <a:lnTo>
                      <a:pt x="166" y="53"/>
                    </a:lnTo>
                    <a:lnTo>
                      <a:pt x="157" y="55"/>
                    </a:lnTo>
                    <a:lnTo>
                      <a:pt x="148" y="57"/>
                    </a:lnTo>
                    <a:lnTo>
                      <a:pt x="139" y="59"/>
                    </a:lnTo>
                    <a:lnTo>
                      <a:pt x="130" y="60"/>
                    </a:lnTo>
                    <a:lnTo>
                      <a:pt x="120" y="60"/>
                    </a:lnTo>
                    <a:lnTo>
                      <a:pt x="103" y="60"/>
                    </a:lnTo>
                    <a:lnTo>
                      <a:pt x="85" y="56"/>
                    </a:lnTo>
                    <a:lnTo>
                      <a:pt x="69" y="51"/>
                    </a:lnTo>
                    <a:lnTo>
                      <a:pt x="53" y="44"/>
                    </a:lnTo>
                    <a:lnTo>
                      <a:pt x="38" y="36"/>
                    </a:lnTo>
                    <a:lnTo>
                      <a:pt x="24" y="25"/>
                    </a:lnTo>
                    <a:lnTo>
                      <a:pt x="12" y="13"/>
                    </a:lnTo>
                    <a:lnTo>
                      <a:pt x="0" y="0"/>
                    </a:lnTo>
                    <a:lnTo>
                      <a:pt x="2" y="5"/>
                    </a:lnTo>
                    <a:lnTo>
                      <a:pt x="5" y="11"/>
                    </a:lnTo>
                    <a:lnTo>
                      <a:pt x="8" y="15"/>
                    </a:lnTo>
                    <a:lnTo>
                      <a:pt x="11" y="20"/>
                    </a:lnTo>
                    <a:lnTo>
                      <a:pt x="15" y="25"/>
                    </a:lnTo>
                    <a:lnTo>
                      <a:pt x="18" y="30"/>
                    </a:lnTo>
                    <a:lnTo>
                      <a:pt x="22" y="35"/>
                    </a:lnTo>
                    <a:lnTo>
                      <a:pt x="26" y="39"/>
                    </a:lnTo>
                    <a:close/>
                  </a:path>
                </a:pathLst>
              </a:custGeom>
              <a:solidFill>
                <a:srgbClr val="F1AB8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24" name="Freeform 211"/>
              <p:cNvSpPr>
                <a:spLocks/>
              </p:cNvSpPr>
              <p:nvPr/>
            </p:nvSpPr>
            <p:spPr bwMode="auto">
              <a:xfrm>
                <a:off x="1136" y="2679"/>
                <a:ext cx="42" cy="14"/>
              </a:xfrm>
              <a:custGeom>
                <a:avLst/>
                <a:gdLst>
                  <a:gd name="T0" fmla="*/ 17 w 210"/>
                  <a:gd name="T1" fmla="*/ 36 h 84"/>
                  <a:gd name="T2" fmla="*/ 28 w 210"/>
                  <a:gd name="T3" fmla="*/ 47 h 84"/>
                  <a:gd name="T4" fmla="*/ 41 w 210"/>
                  <a:gd name="T5" fmla="*/ 56 h 84"/>
                  <a:gd name="T6" fmla="*/ 53 w 210"/>
                  <a:gd name="T7" fmla="*/ 65 h 84"/>
                  <a:gd name="T8" fmla="*/ 67 w 210"/>
                  <a:gd name="T9" fmla="*/ 71 h 84"/>
                  <a:gd name="T10" fmla="*/ 81 w 210"/>
                  <a:gd name="T11" fmla="*/ 77 h 84"/>
                  <a:gd name="T12" fmla="*/ 96 w 210"/>
                  <a:gd name="T13" fmla="*/ 80 h 84"/>
                  <a:gd name="T14" fmla="*/ 112 w 210"/>
                  <a:gd name="T15" fmla="*/ 83 h 84"/>
                  <a:gd name="T16" fmla="*/ 127 w 210"/>
                  <a:gd name="T17" fmla="*/ 84 h 84"/>
                  <a:gd name="T18" fmla="*/ 134 w 210"/>
                  <a:gd name="T19" fmla="*/ 84 h 84"/>
                  <a:gd name="T20" fmla="*/ 142 w 210"/>
                  <a:gd name="T21" fmla="*/ 83 h 84"/>
                  <a:gd name="T22" fmla="*/ 149 w 210"/>
                  <a:gd name="T23" fmla="*/ 83 h 84"/>
                  <a:gd name="T24" fmla="*/ 156 w 210"/>
                  <a:gd name="T25" fmla="*/ 81 h 84"/>
                  <a:gd name="T26" fmla="*/ 163 w 210"/>
                  <a:gd name="T27" fmla="*/ 79 h 84"/>
                  <a:gd name="T28" fmla="*/ 170 w 210"/>
                  <a:gd name="T29" fmla="*/ 78 h 84"/>
                  <a:gd name="T30" fmla="*/ 176 w 210"/>
                  <a:gd name="T31" fmla="*/ 75 h 84"/>
                  <a:gd name="T32" fmla="*/ 183 w 210"/>
                  <a:gd name="T33" fmla="*/ 73 h 84"/>
                  <a:gd name="T34" fmla="*/ 187 w 210"/>
                  <a:gd name="T35" fmla="*/ 69 h 84"/>
                  <a:gd name="T36" fmla="*/ 190 w 210"/>
                  <a:gd name="T37" fmla="*/ 67 h 84"/>
                  <a:gd name="T38" fmla="*/ 194 w 210"/>
                  <a:gd name="T39" fmla="*/ 63 h 84"/>
                  <a:gd name="T40" fmla="*/ 197 w 210"/>
                  <a:gd name="T41" fmla="*/ 61 h 84"/>
                  <a:gd name="T42" fmla="*/ 200 w 210"/>
                  <a:gd name="T43" fmla="*/ 57 h 84"/>
                  <a:gd name="T44" fmla="*/ 204 w 210"/>
                  <a:gd name="T45" fmla="*/ 54 h 84"/>
                  <a:gd name="T46" fmla="*/ 207 w 210"/>
                  <a:gd name="T47" fmla="*/ 50 h 84"/>
                  <a:gd name="T48" fmla="*/ 210 w 210"/>
                  <a:gd name="T49" fmla="*/ 45 h 84"/>
                  <a:gd name="T50" fmla="*/ 201 w 210"/>
                  <a:gd name="T51" fmla="*/ 51 h 84"/>
                  <a:gd name="T52" fmla="*/ 191 w 210"/>
                  <a:gd name="T53" fmla="*/ 57 h 84"/>
                  <a:gd name="T54" fmla="*/ 181 w 210"/>
                  <a:gd name="T55" fmla="*/ 62 h 84"/>
                  <a:gd name="T56" fmla="*/ 171 w 210"/>
                  <a:gd name="T57" fmla="*/ 66 h 84"/>
                  <a:gd name="T58" fmla="*/ 160 w 210"/>
                  <a:gd name="T59" fmla="*/ 69 h 84"/>
                  <a:gd name="T60" fmla="*/ 149 w 210"/>
                  <a:gd name="T61" fmla="*/ 71 h 84"/>
                  <a:gd name="T62" fmla="*/ 138 w 210"/>
                  <a:gd name="T63" fmla="*/ 73 h 84"/>
                  <a:gd name="T64" fmla="*/ 127 w 210"/>
                  <a:gd name="T65" fmla="*/ 73 h 84"/>
                  <a:gd name="T66" fmla="*/ 118 w 210"/>
                  <a:gd name="T67" fmla="*/ 73 h 84"/>
                  <a:gd name="T68" fmla="*/ 108 w 210"/>
                  <a:gd name="T69" fmla="*/ 72 h 84"/>
                  <a:gd name="T70" fmla="*/ 99 w 210"/>
                  <a:gd name="T71" fmla="*/ 71 h 84"/>
                  <a:gd name="T72" fmla="*/ 89 w 210"/>
                  <a:gd name="T73" fmla="*/ 68 h 84"/>
                  <a:gd name="T74" fmla="*/ 80 w 210"/>
                  <a:gd name="T75" fmla="*/ 65 h 84"/>
                  <a:gd name="T76" fmla="*/ 71 w 210"/>
                  <a:gd name="T77" fmla="*/ 62 h 84"/>
                  <a:gd name="T78" fmla="*/ 63 w 210"/>
                  <a:gd name="T79" fmla="*/ 57 h 84"/>
                  <a:gd name="T80" fmla="*/ 55 w 210"/>
                  <a:gd name="T81" fmla="*/ 54 h 84"/>
                  <a:gd name="T82" fmla="*/ 39 w 210"/>
                  <a:gd name="T83" fmla="*/ 43 h 84"/>
                  <a:gd name="T84" fmla="*/ 25 w 210"/>
                  <a:gd name="T85" fmla="*/ 30 h 84"/>
                  <a:gd name="T86" fmla="*/ 12 w 210"/>
                  <a:gd name="T87" fmla="*/ 17 h 84"/>
                  <a:gd name="T88" fmla="*/ 0 w 210"/>
                  <a:gd name="T89" fmla="*/ 0 h 84"/>
                  <a:gd name="T90" fmla="*/ 1 w 210"/>
                  <a:gd name="T91" fmla="*/ 5 h 84"/>
                  <a:gd name="T92" fmla="*/ 3 w 210"/>
                  <a:gd name="T93" fmla="*/ 9 h 84"/>
                  <a:gd name="T94" fmla="*/ 5 w 210"/>
                  <a:gd name="T95" fmla="*/ 14 h 84"/>
                  <a:gd name="T96" fmla="*/ 7 w 210"/>
                  <a:gd name="T97" fmla="*/ 19 h 84"/>
                  <a:gd name="T98" fmla="*/ 9 w 210"/>
                  <a:gd name="T99" fmla="*/ 24 h 84"/>
                  <a:gd name="T100" fmla="*/ 12 w 210"/>
                  <a:gd name="T101" fmla="*/ 27 h 84"/>
                  <a:gd name="T102" fmla="*/ 14 w 210"/>
                  <a:gd name="T103" fmla="*/ 32 h 84"/>
                  <a:gd name="T104" fmla="*/ 17 w 210"/>
                  <a:gd name="T105" fmla="*/ 36 h 84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w 210"/>
                  <a:gd name="T160" fmla="*/ 0 h 84"/>
                  <a:gd name="T161" fmla="*/ 210 w 210"/>
                  <a:gd name="T162" fmla="*/ 84 h 84"/>
                </a:gdLst>
                <a:ahLst/>
                <a:cxnLst>
                  <a:cxn ang="T106">
                    <a:pos x="T0" y="T1"/>
                  </a:cxn>
                  <a:cxn ang="T107">
                    <a:pos x="T2" y="T3"/>
                  </a:cxn>
                  <a:cxn ang="T108">
                    <a:pos x="T4" y="T5"/>
                  </a:cxn>
                  <a:cxn ang="T109">
                    <a:pos x="T6" y="T7"/>
                  </a:cxn>
                  <a:cxn ang="T110">
                    <a:pos x="T8" y="T9"/>
                  </a:cxn>
                  <a:cxn ang="T111">
                    <a:pos x="T10" y="T11"/>
                  </a:cxn>
                  <a:cxn ang="T112">
                    <a:pos x="T12" y="T13"/>
                  </a:cxn>
                  <a:cxn ang="T113">
                    <a:pos x="T14" y="T15"/>
                  </a:cxn>
                  <a:cxn ang="T114">
                    <a:pos x="T16" y="T17"/>
                  </a:cxn>
                  <a:cxn ang="T115">
                    <a:pos x="T18" y="T19"/>
                  </a:cxn>
                  <a:cxn ang="T116">
                    <a:pos x="T20" y="T21"/>
                  </a:cxn>
                  <a:cxn ang="T117">
                    <a:pos x="T22" y="T23"/>
                  </a:cxn>
                  <a:cxn ang="T118">
                    <a:pos x="T24" y="T25"/>
                  </a:cxn>
                  <a:cxn ang="T119">
                    <a:pos x="T26" y="T27"/>
                  </a:cxn>
                  <a:cxn ang="T120">
                    <a:pos x="T28" y="T29"/>
                  </a:cxn>
                  <a:cxn ang="T121">
                    <a:pos x="T30" y="T31"/>
                  </a:cxn>
                  <a:cxn ang="T122">
                    <a:pos x="T32" y="T33"/>
                  </a:cxn>
                  <a:cxn ang="T123">
                    <a:pos x="T34" y="T35"/>
                  </a:cxn>
                  <a:cxn ang="T124">
                    <a:pos x="T36" y="T37"/>
                  </a:cxn>
                  <a:cxn ang="T125">
                    <a:pos x="T38" y="T39"/>
                  </a:cxn>
                  <a:cxn ang="T126">
                    <a:pos x="T40" y="T41"/>
                  </a:cxn>
                  <a:cxn ang="T127">
                    <a:pos x="T42" y="T43"/>
                  </a:cxn>
                  <a:cxn ang="T128">
                    <a:pos x="T44" y="T45"/>
                  </a:cxn>
                  <a:cxn ang="T129">
                    <a:pos x="T46" y="T47"/>
                  </a:cxn>
                  <a:cxn ang="T130">
                    <a:pos x="T48" y="T49"/>
                  </a:cxn>
                  <a:cxn ang="T131">
                    <a:pos x="T50" y="T51"/>
                  </a:cxn>
                  <a:cxn ang="T132">
                    <a:pos x="T52" y="T53"/>
                  </a:cxn>
                  <a:cxn ang="T133">
                    <a:pos x="T54" y="T55"/>
                  </a:cxn>
                  <a:cxn ang="T134">
                    <a:pos x="T56" y="T57"/>
                  </a:cxn>
                  <a:cxn ang="T135">
                    <a:pos x="T58" y="T59"/>
                  </a:cxn>
                  <a:cxn ang="T136">
                    <a:pos x="T60" y="T61"/>
                  </a:cxn>
                  <a:cxn ang="T137">
                    <a:pos x="T62" y="T63"/>
                  </a:cxn>
                  <a:cxn ang="T138">
                    <a:pos x="T64" y="T65"/>
                  </a:cxn>
                  <a:cxn ang="T139">
                    <a:pos x="T66" y="T67"/>
                  </a:cxn>
                  <a:cxn ang="T140">
                    <a:pos x="T68" y="T69"/>
                  </a:cxn>
                  <a:cxn ang="T141">
                    <a:pos x="T70" y="T71"/>
                  </a:cxn>
                  <a:cxn ang="T142">
                    <a:pos x="T72" y="T73"/>
                  </a:cxn>
                  <a:cxn ang="T143">
                    <a:pos x="T74" y="T75"/>
                  </a:cxn>
                  <a:cxn ang="T144">
                    <a:pos x="T76" y="T77"/>
                  </a:cxn>
                  <a:cxn ang="T145">
                    <a:pos x="T78" y="T79"/>
                  </a:cxn>
                  <a:cxn ang="T146">
                    <a:pos x="T80" y="T81"/>
                  </a:cxn>
                  <a:cxn ang="T147">
                    <a:pos x="T82" y="T83"/>
                  </a:cxn>
                  <a:cxn ang="T148">
                    <a:pos x="T84" y="T85"/>
                  </a:cxn>
                  <a:cxn ang="T149">
                    <a:pos x="T86" y="T87"/>
                  </a:cxn>
                  <a:cxn ang="T150">
                    <a:pos x="T88" y="T89"/>
                  </a:cxn>
                  <a:cxn ang="T151">
                    <a:pos x="T90" y="T91"/>
                  </a:cxn>
                  <a:cxn ang="T152">
                    <a:pos x="T92" y="T93"/>
                  </a:cxn>
                  <a:cxn ang="T153">
                    <a:pos x="T94" y="T95"/>
                  </a:cxn>
                  <a:cxn ang="T154">
                    <a:pos x="T96" y="T97"/>
                  </a:cxn>
                  <a:cxn ang="T155">
                    <a:pos x="T98" y="T99"/>
                  </a:cxn>
                  <a:cxn ang="T156">
                    <a:pos x="T100" y="T101"/>
                  </a:cxn>
                  <a:cxn ang="T157">
                    <a:pos x="T102" y="T103"/>
                  </a:cxn>
                  <a:cxn ang="T158">
                    <a:pos x="T104" y="T105"/>
                  </a:cxn>
                </a:cxnLst>
                <a:rect l="T159" t="T160" r="T161" b="T162"/>
                <a:pathLst>
                  <a:path w="210" h="84">
                    <a:moveTo>
                      <a:pt x="17" y="36"/>
                    </a:moveTo>
                    <a:lnTo>
                      <a:pt x="28" y="47"/>
                    </a:lnTo>
                    <a:lnTo>
                      <a:pt x="41" y="56"/>
                    </a:lnTo>
                    <a:lnTo>
                      <a:pt x="53" y="65"/>
                    </a:lnTo>
                    <a:lnTo>
                      <a:pt x="67" y="71"/>
                    </a:lnTo>
                    <a:lnTo>
                      <a:pt x="81" y="77"/>
                    </a:lnTo>
                    <a:lnTo>
                      <a:pt x="96" y="80"/>
                    </a:lnTo>
                    <a:lnTo>
                      <a:pt x="112" y="83"/>
                    </a:lnTo>
                    <a:lnTo>
                      <a:pt x="127" y="84"/>
                    </a:lnTo>
                    <a:lnTo>
                      <a:pt x="134" y="84"/>
                    </a:lnTo>
                    <a:lnTo>
                      <a:pt x="142" y="83"/>
                    </a:lnTo>
                    <a:lnTo>
                      <a:pt x="149" y="83"/>
                    </a:lnTo>
                    <a:lnTo>
                      <a:pt x="156" y="81"/>
                    </a:lnTo>
                    <a:lnTo>
                      <a:pt x="163" y="79"/>
                    </a:lnTo>
                    <a:lnTo>
                      <a:pt x="170" y="78"/>
                    </a:lnTo>
                    <a:lnTo>
                      <a:pt x="176" y="75"/>
                    </a:lnTo>
                    <a:lnTo>
                      <a:pt x="183" y="73"/>
                    </a:lnTo>
                    <a:lnTo>
                      <a:pt x="187" y="69"/>
                    </a:lnTo>
                    <a:lnTo>
                      <a:pt x="190" y="67"/>
                    </a:lnTo>
                    <a:lnTo>
                      <a:pt x="194" y="63"/>
                    </a:lnTo>
                    <a:lnTo>
                      <a:pt x="197" y="61"/>
                    </a:lnTo>
                    <a:lnTo>
                      <a:pt x="200" y="57"/>
                    </a:lnTo>
                    <a:lnTo>
                      <a:pt x="204" y="54"/>
                    </a:lnTo>
                    <a:lnTo>
                      <a:pt x="207" y="50"/>
                    </a:lnTo>
                    <a:lnTo>
                      <a:pt x="210" y="45"/>
                    </a:lnTo>
                    <a:lnTo>
                      <a:pt x="201" y="51"/>
                    </a:lnTo>
                    <a:lnTo>
                      <a:pt x="191" y="57"/>
                    </a:lnTo>
                    <a:lnTo>
                      <a:pt x="181" y="62"/>
                    </a:lnTo>
                    <a:lnTo>
                      <a:pt x="171" y="66"/>
                    </a:lnTo>
                    <a:lnTo>
                      <a:pt x="160" y="69"/>
                    </a:lnTo>
                    <a:lnTo>
                      <a:pt x="149" y="71"/>
                    </a:lnTo>
                    <a:lnTo>
                      <a:pt x="138" y="73"/>
                    </a:lnTo>
                    <a:lnTo>
                      <a:pt x="127" y="73"/>
                    </a:lnTo>
                    <a:lnTo>
                      <a:pt x="118" y="73"/>
                    </a:lnTo>
                    <a:lnTo>
                      <a:pt x="108" y="72"/>
                    </a:lnTo>
                    <a:lnTo>
                      <a:pt x="99" y="71"/>
                    </a:lnTo>
                    <a:lnTo>
                      <a:pt x="89" y="68"/>
                    </a:lnTo>
                    <a:lnTo>
                      <a:pt x="80" y="65"/>
                    </a:lnTo>
                    <a:lnTo>
                      <a:pt x="71" y="62"/>
                    </a:lnTo>
                    <a:lnTo>
                      <a:pt x="63" y="57"/>
                    </a:lnTo>
                    <a:lnTo>
                      <a:pt x="55" y="54"/>
                    </a:lnTo>
                    <a:lnTo>
                      <a:pt x="39" y="43"/>
                    </a:lnTo>
                    <a:lnTo>
                      <a:pt x="25" y="30"/>
                    </a:lnTo>
                    <a:lnTo>
                      <a:pt x="12" y="17"/>
                    </a:lnTo>
                    <a:lnTo>
                      <a:pt x="0" y="0"/>
                    </a:lnTo>
                    <a:lnTo>
                      <a:pt x="1" y="5"/>
                    </a:lnTo>
                    <a:lnTo>
                      <a:pt x="3" y="9"/>
                    </a:lnTo>
                    <a:lnTo>
                      <a:pt x="5" y="14"/>
                    </a:lnTo>
                    <a:lnTo>
                      <a:pt x="7" y="19"/>
                    </a:lnTo>
                    <a:lnTo>
                      <a:pt x="9" y="24"/>
                    </a:lnTo>
                    <a:lnTo>
                      <a:pt x="12" y="27"/>
                    </a:lnTo>
                    <a:lnTo>
                      <a:pt x="14" y="32"/>
                    </a:lnTo>
                    <a:lnTo>
                      <a:pt x="17" y="36"/>
                    </a:lnTo>
                    <a:close/>
                  </a:path>
                </a:pathLst>
              </a:custGeom>
              <a:solidFill>
                <a:srgbClr val="F1AD8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25" name="Freeform 212"/>
              <p:cNvSpPr>
                <a:spLocks/>
              </p:cNvSpPr>
              <p:nvPr/>
            </p:nvSpPr>
            <p:spPr bwMode="auto">
              <a:xfrm>
                <a:off x="1135" y="2677"/>
                <a:ext cx="45" cy="15"/>
              </a:xfrm>
              <a:custGeom>
                <a:avLst/>
                <a:gdLst>
                  <a:gd name="T0" fmla="*/ 12 w 224"/>
                  <a:gd name="T1" fmla="*/ 35 h 95"/>
                  <a:gd name="T2" fmla="*/ 24 w 224"/>
                  <a:gd name="T3" fmla="*/ 48 h 95"/>
                  <a:gd name="T4" fmla="*/ 37 w 224"/>
                  <a:gd name="T5" fmla="*/ 60 h 95"/>
                  <a:gd name="T6" fmla="*/ 50 w 224"/>
                  <a:gd name="T7" fmla="*/ 71 h 95"/>
                  <a:gd name="T8" fmla="*/ 65 w 224"/>
                  <a:gd name="T9" fmla="*/ 79 h 95"/>
                  <a:gd name="T10" fmla="*/ 81 w 224"/>
                  <a:gd name="T11" fmla="*/ 86 h 95"/>
                  <a:gd name="T12" fmla="*/ 97 w 224"/>
                  <a:gd name="T13" fmla="*/ 91 h 95"/>
                  <a:gd name="T14" fmla="*/ 115 w 224"/>
                  <a:gd name="T15" fmla="*/ 95 h 95"/>
                  <a:gd name="T16" fmla="*/ 132 w 224"/>
                  <a:gd name="T17" fmla="*/ 95 h 95"/>
                  <a:gd name="T18" fmla="*/ 142 w 224"/>
                  <a:gd name="T19" fmla="*/ 95 h 95"/>
                  <a:gd name="T20" fmla="*/ 151 w 224"/>
                  <a:gd name="T21" fmla="*/ 94 h 95"/>
                  <a:gd name="T22" fmla="*/ 160 w 224"/>
                  <a:gd name="T23" fmla="*/ 92 h 95"/>
                  <a:gd name="T24" fmla="*/ 169 w 224"/>
                  <a:gd name="T25" fmla="*/ 90 h 95"/>
                  <a:gd name="T26" fmla="*/ 178 w 224"/>
                  <a:gd name="T27" fmla="*/ 88 h 95"/>
                  <a:gd name="T28" fmla="*/ 187 w 224"/>
                  <a:gd name="T29" fmla="*/ 84 h 95"/>
                  <a:gd name="T30" fmla="*/ 195 w 224"/>
                  <a:gd name="T31" fmla="*/ 80 h 95"/>
                  <a:gd name="T32" fmla="*/ 203 w 224"/>
                  <a:gd name="T33" fmla="*/ 77 h 95"/>
                  <a:gd name="T34" fmla="*/ 206 w 224"/>
                  <a:gd name="T35" fmla="*/ 73 h 95"/>
                  <a:gd name="T36" fmla="*/ 209 w 224"/>
                  <a:gd name="T37" fmla="*/ 70 h 95"/>
                  <a:gd name="T38" fmla="*/ 212 w 224"/>
                  <a:gd name="T39" fmla="*/ 67 h 95"/>
                  <a:gd name="T40" fmla="*/ 214 w 224"/>
                  <a:gd name="T41" fmla="*/ 64 h 95"/>
                  <a:gd name="T42" fmla="*/ 217 w 224"/>
                  <a:gd name="T43" fmla="*/ 60 h 95"/>
                  <a:gd name="T44" fmla="*/ 219 w 224"/>
                  <a:gd name="T45" fmla="*/ 56 h 95"/>
                  <a:gd name="T46" fmla="*/ 222 w 224"/>
                  <a:gd name="T47" fmla="*/ 53 h 95"/>
                  <a:gd name="T48" fmla="*/ 224 w 224"/>
                  <a:gd name="T49" fmla="*/ 49 h 95"/>
                  <a:gd name="T50" fmla="*/ 214 w 224"/>
                  <a:gd name="T51" fmla="*/ 56 h 95"/>
                  <a:gd name="T52" fmla="*/ 204 w 224"/>
                  <a:gd name="T53" fmla="*/ 64 h 95"/>
                  <a:gd name="T54" fmla="*/ 193 w 224"/>
                  <a:gd name="T55" fmla="*/ 70 h 95"/>
                  <a:gd name="T56" fmla="*/ 181 w 224"/>
                  <a:gd name="T57" fmla="*/ 76 h 95"/>
                  <a:gd name="T58" fmla="*/ 170 w 224"/>
                  <a:gd name="T59" fmla="*/ 79 h 95"/>
                  <a:gd name="T60" fmla="*/ 157 w 224"/>
                  <a:gd name="T61" fmla="*/ 82 h 95"/>
                  <a:gd name="T62" fmla="*/ 145 w 224"/>
                  <a:gd name="T63" fmla="*/ 84 h 95"/>
                  <a:gd name="T64" fmla="*/ 132 w 224"/>
                  <a:gd name="T65" fmla="*/ 84 h 95"/>
                  <a:gd name="T66" fmla="*/ 122 w 224"/>
                  <a:gd name="T67" fmla="*/ 84 h 95"/>
                  <a:gd name="T68" fmla="*/ 112 w 224"/>
                  <a:gd name="T69" fmla="*/ 83 h 95"/>
                  <a:gd name="T70" fmla="*/ 101 w 224"/>
                  <a:gd name="T71" fmla="*/ 82 h 95"/>
                  <a:gd name="T72" fmla="*/ 92 w 224"/>
                  <a:gd name="T73" fmla="*/ 78 h 95"/>
                  <a:gd name="T74" fmla="*/ 82 w 224"/>
                  <a:gd name="T75" fmla="*/ 76 h 95"/>
                  <a:gd name="T76" fmla="*/ 73 w 224"/>
                  <a:gd name="T77" fmla="*/ 71 h 95"/>
                  <a:gd name="T78" fmla="*/ 64 w 224"/>
                  <a:gd name="T79" fmla="*/ 67 h 95"/>
                  <a:gd name="T80" fmla="*/ 56 w 224"/>
                  <a:gd name="T81" fmla="*/ 61 h 95"/>
                  <a:gd name="T82" fmla="*/ 47 w 224"/>
                  <a:gd name="T83" fmla="*/ 55 h 95"/>
                  <a:gd name="T84" fmla="*/ 40 w 224"/>
                  <a:gd name="T85" fmla="*/ 49 h 95"/>
                  <a:gd name="T86" fmla="*/ 32 w 224"/>
                  <a:gd name="T87" fmla="*/ 42 h 95"/>
                  <a:gd name="T88" fmla="*/ 25 w 224"/>
                  <a:gd name="T89" fmla="*/ 35 h 95"/>
                  <a:gd name="T90" fmla="*/ 18 w 224"/>
                  <a:gd name="T91" fmla="*/ 28 h 95"/>
                  <a:gd name="T92" fmla="*/ 12 w 224"/>
                  <a:gd name="T93" fmla="*/ 19 h 95"/>
                  <a:gd name="T94" fmla="*/ 6 w 224"/>
                  <a:gd name="T95" fmla="*/ 10 h 95"/>
                  <a:gd name="T96" fmla="*/ 0 w 224"/>
                  <a:gd name="T97" fmla="*/ 0 h 95"/>
                  <a:gd name="T98" fmla="*/ 1 w 224"/>
                  <a:gd name="T99" fmla="*/ 5 h 95"/>
                  <a:gd name="T100" fmla="*/ 2 w 224"/>
                  <a:gd name="T101" fmla="*/ 10 h 95"/>
                  <a:gd name="T102" fmla="*/ 4 w 224"/>
                  <a:gd name="T103" fmla="*/ 13 h 95"/>
                  <a:gd name="T104" fmla="*/ 5 w 224"/>
                  <a:gd name="T105" fmla="*/ 18 h 95"/>
                  <a:gd name="T106" fmla="*/ 7 w 224"/>
                  <a:gd name="T107" fmla="*/ 23 h 95"/>
                  <a:gd name="T108" fmla="*/ 8 w 224"/>
                  <a:gd name="T109" fmla="*/ 26 h 95"/>
                  <a:gd name="T110" fmla="*/ 10 w 224"/>
                  <a:gd name="T111" fmla="*/ 30 h 95"/>
                  <a:gd name="T112" fmla="*/ 12 w 224"/>
                  <a:gd name="T113" fmla="*/ 35 h 95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w 224"/>
                  <a:gd name="T172" fmla="*/ 0 h 95"/>
                  <a:gd name="T173" fmla="*/ 224 w 224"/>
                  <a:gd name="T174" fmla="*/ 95 h 95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T171" t="T172" r="T173" b="T174"/>
                <a:pathLst>
                  <a:path w="224" h="95">
                    <a:moveTo>
                      <a:pt x="12" y="35"/>
                    </a:moveTo>
                    <a:lnTo>
                      <a:pt x="24" y="48"/>
                    </a:lnTo>
                    <a:lnTo>
                      <a:pt x="37" y="60"/>
                    </a:lnTo>
                    <a:lnTo>
                      <a:pt x="50" y="71"/>
                    </a:lnTo>
                    <a:lnTo>
                      <a:pt x="65" y="79"/>
                    </a:lnTo>
                    <a:lnTo>
                      <a:pt x="81" y="86"/>
                    </a:lnTo>
                    <a:lnTo>
                      <a:pt x="97" y="91"/>
                    </a:lnTo>
                    <a:lnTo>
                      <a:pt x="115" y="95"/>
                    </a:lnTo>
                    <a:lnTo>
                      <a:pt x="132" y="95"/>
                    </a:lnTo>
                    <a:lnTo>
                      <a:pt x="142" y="95"/>
                    </a:lnTo>
                    <a:lnTo>
                      <a:pt x="151" y="94"/>
                    </a:lnTo>
                    <a:lnTo>
                      <a:pt x="160" y="92"/>
                    </a:lnTo>
                    <a:lnTo>
                      <a:pt x="169" y="90"/>
                    </a:lnTo>
                    <a:lnTo>
                      <a:pt x="178" y="88"/>
                    </a:lnTo>
                    <a:lnTo>
                      <a:pt x="187" y="84"/>
                    </a:lnTo>
                    <a:lnTo>
                      <a:pt x="195" y="80"/>
                    </a:lnTo>
                    <a:lnTo>
                      <a:pt x="203" y="77"/>
                    </a:lnTo>
                    <a:lnTo>
                      <a:pt x="206" y="73"/>
                    </a:lnTo>
                    <a:lnTo>
                      <a:pt x="209" y="70"/>
                    </a:lnTo>
                    <a:lnTo>
                      <a:pt x="212" y="67"/>
                    </a:lnTo>
                    <a:lnTo>
                      <a:pt x="214" y="64"/>
                    </a:lnTo>
                    <a:lnTo>
                      <a:pt x="217" y="60"/>
                    </a:lnTo>
                    <a:lnTo>
                      <a:pt x="219" y="56"/>
                    </a:lnTo>
                    <a:lnTo>
                      <a:pt x="222" y="53"/>
                    </a:lnTo>
                    <a:lnTo>
                      <a:pt x="224" y="49"/>
                    </a:lnTo>
                    <a:lnTo>
                      <a:pt x="214" y="56"/>
                    </a:lnTo>
                    <a:lnTo>
                      <a:pt x="204" y="64"/>
                    </a:lnTo>
                    <a:lnTo>
                      <a:pt x="193" y="70"/>
                    </a:lnTo>
                    <a:lnTo>
                      <a:pt x="181" y="76"/>
                    </a:lnTo>
                    <a:lnTo>
                      <a:pt x="170" y="79"/>
                    </a:lnTo>
                    <a:lnTo>
                      <a:pt x="157" y="82"/>
                    </a:lnTo>
                    <a:lnTo>
                      <a:pt x="145" y="84"/>
                    </a:lnTo>
                    <a:lnTo>
                      <a:pt x="132" y="84"/>
                    </a:lnTo>
                    <a:lnTo>
                      <a:pt x="122" y="84"/>
                    </a:lnTo>
                    <a:lnTo>
                      <a:pt x="112" y="83"/>
                    </a:lnTo>
                    <a:lnTo>
                      <a:pt x="101" y="82"/>
                    </a:lnTo>
                    <a:lnTo>
                      <a:pt x="92" y="78"/>
                    </a:lnTo>
                    <a:lnTo>
                      <a:pt x="82" y="76"/>
                    </a:lnTo>
                    <a:lnTo>
                      <a:pt x="73" y="71"/>
                    </a:lnTo>
                    <a:lnTo>
                      <a:pt x="64" y="67"/>
                    </a:lnTo>
                    <a:lnTo>
                      <a:pt x="56" y="61"/>
                    </a:lnTo>
                    <a:lnTo>
                      <a:pt x="47" y="55"/>
                    </a:lnTo>
                    <a:lnTo>
                      <a:pt x="40" y="49"/>
                    </a:lnTo>
                    <a:lnTo>
                      <a:pt x="32" y="42"/>
                    </a:lnTo>
                    <a:lnTo>
                      <a:pt x="25" y="35"/>
                    </a:lnTo>
                    <a:lnTo>
                      <a:pt x="18" y="28"/>
                    </a:lnTo>
                    <a:lnTo>
                      <a:pt x="12" y="19"/>
                    </a:lnTo>
                    <a:lnTo>
                      <a:pt x="6" y="10"/>
                    </a:lnTo>
                    <a:lnTo>
                      <a:pt x="0" y="0"/>
                    </a:lnTo>
                    <a:lnTo>
                      <a:pt x="1" y="5"/>
                    </a:lnTo>
                    <a:lnTo>
                      <a:pt x="2" y="10"/>
                    </a:lnTo>
                    <a:lnTo>
                      <a:pt x="4" y="13"/>
                    </a:lnTo>
                    <a:lnTo>
                      <a:pt x="5" y="18"/>
                    </a:lnTo>
                    <a:lnTo>
                      <a:pt x="7" y="23"/>
                    </a:lnTo>
                    <a:lnTo>
                      <a:pt x="8" y="26"/>
                    </a:lnTo>
                    <a:lnTo>
                      <a:pt x="10" y="30"/>
                    </a:lnTo>
                    <a:lnTo>
                      <a:pt x="12" y="35"/>
                    </a:lnTo>
                    <a:close/>
                  </a:path>
                </a:pathLst>
              </a:custGeom>
              <a:solidFill>
                <a:srgbClr val="F2AF9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26" name="Freeform 213"/>
              <p:cNvSpPr>
                <a:spLocks/>
              </p:cNvSpPr>
              <p:nvPr/>
            </p:nvSpPr>
            <p:spPr bwMode="auto">
              <a:xfrm>
                <a:off x="1135" y="2674"/>
                <a:ext cx="47" cy="18"/>
              </a:xfrm>
              <a:custGeom>
                <a:avLst/>
                <a:gdLst>
                  <a:gd name="T0" fmla="*/ 20 w 235"/>
                  <a:gd name="T1" fmla="*/ 50 h 106"/>
                  <a:gd name="T2" fmla="*/ 47 w 235"/>
                  <a:gd name="T3" fmla="*/ 76 h 106"/>
                  <a:gd name="T4" fmla="*/ 71 w 235"/>
                  <a:gd name="T5" fmla="*/ 90 h 106"/>
                  <a:gd name="T6" fmla="*/ 88 w 235"/>
                  <a:gd name="T7" fmla="*/ 98 h 106"/>
                  <a:gd name="T8" fmla="*/ 107 w 235"/>
                  <a:gd name="T9" fmla="*/ 104 h 106"/>
                  <a:gd name="T10" fmla="*/ 126 w 235"/>
                  <a:gd name="T11" fmla="*/ 106 h 106"/>
                  <a:gd name="T12" fmla="*/ 146 w 235"/>
                  <a:gd name="T13" fmla="*/ 106 h 106"/>
                  <a:gd name="T14" fmla="*/ 168 w 235"/>
                  <a:gd name="T15" fmla="*/ 102 h 106"/>
                  <a:gd name="T16" fmla="*/ 189 w 235"/>
                  <a:gd name="T17" fmla="*/ 95 h 106"/>
                  <a:gd name="T18" fmla="*/ 209 w 235"/>
                  <a:gd name="T19" fmla="*/ 84 h 106"/>
                  <a:gd name="T20" fmla="*/ 220 w 235"/>
                  <a:gd name="T21" fmla="*/ 76 h 106"/>
                  <a:gd name="T22" fmla="*/ 224 w 235"/>
                  <a:gd name="T23" fmla="*/ 70 h 106"/>
                  <a:gd name="T24" fmla="*/ 228 w 235"/>
                  <a:gd name="T25" fmla="*/ 63 h 106"/>
                  <a:gd name="T26" fmla="*/ 233 w 235"/>
                  <a:gd name="T27" fmla="*/ 57 h 106"/>
                  <a:gd name="T28" fmla="*/ 235 w 235"/>
                  <a:gd name="T29" fmla="*/ 53 h 106"/>
                  <a:gd name="T30" fmla="*/ 235 w 235"/>
                  <a:gd name="T31" fmla="*/ 52 h 106"/>
                  <a:gd name="T32" fmla="*/ 235 w 235"/>
                  <a:gd name="T33" fmla="*/ 52 h 106"/>
                  <a:gd name="T34" fmla="*/ 235 w 235"/>
                  <a:gd name="T35" fmla="*/ 52 h 106"/>
                  <a:gd name="T36" fmla="*/ 224 w 235"/>
                  <a:gd name="T37" fmla="*/ 62 h 106"/>
                  <a:gd name="T38" fmla="*/ 201 w 235"/>
                  <a:gd name="T39" fmla="*/ 77 h 106"/>
                  <a:gd name="T40" fmla="*/ 176 w 235"/>
                  <a:gd name="T41" fmla="*/ 88 h 106"/>
                  <a:gd name="T42" fmla="*/ 149 w 235"/>
                  <a:gd name="T43" fmla="*/ 94 h 106"/>
                  <a:gd name="T44" fmla="*/ 124 w 235"/>
                  <a:gd name="T45" fmla="*/ 95 h 106"/>
                  <a:gd name="T46" fmla="*/ 103 w 235"/>
                  <a:gd name="T47" fmla="*/ 92 h 106"/>
                  <a:gd name="T48" fmla="*/ 83 w 235"/>
                  <a:gd name="T49" fmla="*/ 84 h 106"/>
                  <a:gd name="T50" fmla="*/ 64 w 235"/>
                  <a:gd name="T51" fmla="*/ 75 h 106"/>
                  <a:gd name="T52" fmla="*/ 47 w 235"/>
                  <a:gd name="T53" fmla="*/ 63 h 106"/>
                  <a:gd name="T54" fmla="*/ 31 w 235"/>
                  <a:gd name="T55" fmla="*/ 47 h 106"/>
                  <a:gd name="T56" fmla="*/ 17 w 235"/>
                  <a:gd name="T57" fmla="*/ 30 h 106"/>
                  <a:gd name="T58" fmla="*/ 6 w 235"/>
                  <a:gd name="T59" fmla="*/ 11 h 106"/>
                  <a:gd name="T60" fmla="*/ 1 w 235"/>
                  <a:gd name="T61" fmla="*/ 5 h 106"/>
                  <a:gd name="T62" fmla="*/ 2 w 235"/>
                  <a:gd name="T63" fmla="*/ 14 h 106"/>
                  <a:gd name="T64" fmla="*/ 4 w 235"/>
                  <a:gd name="T65" fmla="*/ 21 h 106"/>
                  <a:gd name="T66" fmla="*/ 7 w 235"/>
                  <a:gd name="T67" fmla="*/ 29 h 10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w 235"/>
                  <a:gd name="T103" fmla="*/ 0 h 106"/>
                  <a:gd name="T104" fmla="*/ 235 w 235"/>
                  <a:gd name="T105" fmla="*/ 106 h 106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T102" t="T103" r="T104" b="T105"/>
                <a:pathLst>
                  <a:path w="235" h="106">
                    <a:moveTo>
                      <a:pt x="8" y="33"/>
                    </a:moveTo>
                    <a:lnTo>
                      <a:pt x="20" y="50"/>
                    </a:lnTo>
                    <a:lnTo>
                      <a:pt x="33" y="63"/>
                    </a:lnTo>
                    <a:lnTo>
                      <a:pt x="47" y="76"/>
                    </a:lnTo>
                    <a:lnTo>
                      <a:pt x="63" y="87"/>
                    </a:lnTo>
                    <a:lnTo>
                      <a:pt x="71" y="90"/>
                    </a:lnTo>
                    <a:lnTo>
                      <a:pt x="79" y="95"/>
                    </a:lnTo>
                    <a:lnTo>
                      <a:pt x="88" y="98"/>
                    </a:lnTo>
                    <a:lnTo>
                      <a:pt x="97" y="101"/>
                    </a:lnTo>
                    <a:lnTo>
                      <a:pt x="107" y="104"/>
                    </a:lnTo>
                    <a:lnTo>
                      <a:pt x="116" y="105"/>
                    </a:lnTo>
                    <a:lnTo>
                      <a:pt x="126" y="106"/>
                    </a:lnTo>
                    <a:lnTo>
                      <a:pt x="135" y="106"/>
                    </a:lnTo>
                    <a:lnTo>
                      <a:pt x="146" y="106"/>
                    </a:lnTo>
                    <a:lnTo>
                      <a:pt x="157" y="104"/>
                    </a:lnTo>
                    <a:lnTo>
                      <a:pt x="168" y="102"/>
                    </a:lnTo>
                    <a:lnTo>
                      <a:pt x="179" y="99"/>
                    </a:lnTo>
                    <a:lnTo>
                      <a:pt x="189" y="95"/>
                    </a:lnTo>
                    <a:lnTo>
                      <a:pt x="199" y="90"/>
                    </a:lnTo>
                    <a:lnTo>
                      <a:pt x="209" y="84"/>
                    </a:lnTo>
                    <a:lnTo>
                      <a:pt x="218" y="78"/>
                    </a:lnTo>
                    <a:lnTo>
                      <a:pt x="220" y="76"/>
                    </a:lnTo>
                    <a:lnTo>
                      <a:pt x="222" y="72"/>
                    </a:lnTo>
                    <a:lnTo>
                      <a:pt x="224" y="70"/>
                    </a:lnTo>
                    <a:lnTo>
                      <a:pt x="226" y="66"/>
                    </a:lnTo>
                    <a:lnTo>
                      <a:pt x="228" y="63"/>
                    </a:lnTo>
                    <a:lnTo>
                      <a:pt x="231" y="59"/>
                    </a:lnTo>
                    <a:lnTo>
                      <a:pt x="233" y="57"/>
                    </a:lnTo>
                    <a:lnTo>
                      <a:pt x="235" y="53"/>
                    </a:lnTo>
                    <a:lnTo>
                      <a:pt x="235" y="52"/>
                    </a:lnTo>
                    <a:lnTo>
                      <a:pt x="235" y="51"/>
                    </a:lnTo>
                    <a:lnTo>
                      <a:pt x="224" y="62"/>
                    </a:lnTo>
                    <a:lnTo>
                      <a:pt x="213" y="70"/>
                    </a:lnTo>
                    <a:lnTo>
                      <a:pt x="201" y="77"/>
                    </a:lnTo>
                    <a:lnTo>
                      <a:pt x="189" y="83"/>
                    </a:lnTo>
                    <a:lnTo>
                      <a:pt x="176" y="88"/>
                    </a:lnTo>
                    <a:lnTo>
                      <a:pt x="163" y="92"/>
                    </a:lnTo>
                    <a:lnTo>
                      <a:pt x="149" y="94"/>
                    </a:lnTo>
                    <a:lnTo>
                      <a:pt x="135" y="95"/>
                    </a:lnTo>
                    <a:lnTo>
                      <a:pt x="124" y="95"/>
                    </a:lnTo>
                    <a:lnTo>
                      <a:pt x="114" y="94"/>
                    </a:lnTo>
                    <a:lnTo>
                      <a:pt x="103" y="92"/>
                    </a:lnTo>
                    <a:lnTo>
                      <a:pt x="93" y="88"/>
                    </a:lnTo>
                    <a:lnTo>
                      <a:pt x="83" y="84"/>
                    </a:lnTo>
                    <a:lnTo>
                      <a:pt x="73" y="80"/>
                    </a:lnTo>
                    <a:lnTo>
                      <a:pt x="64" y="75"/>
                    </a:lnTo>
                    <a:lnTo>
                      <a:pt x="55" y="69"/>
                    </a:lnTo>
                    <a:lnTo>
                      <a:pt x="47" y="63"/>
                    </a:lnTo>
                    <a:lnTo>
                      <a:pt x="39" y="56"/>
                    </a:lnTo>
                    <a:lnTo>
                      <a:pt x="31" y="47"/>
                    </a:lnTo>
                    <a:lnTo>
                      <a:pt x="24" y="39"/>
                    </a:lnTo>
                    <a:lnTo>
                      <a:pt x="17" y="30"/>
                    </a:lnTo>
                    <a:lnTo>
                      <a:pt x="11" y="21"/>
                    </a:lnTo>
                    <a:lnTo>
                      <a:pt x="6" y="11"/>
                    </a:lnTo>
                    <a:lnTo>
                      <a:pt x="0" y="0"/>
                    </a:lnTo>
                    <a:lnTo>
                      <a:pt x="1" y="5"/>
                    </a:lnTo>
                    <a:lnTo>
                      <a:pt x="2" y="9"/>
                    </a:lnTo>
                    <a:lnTo>
                      <a:pt x="2" y="14"/>
                    </a:lnTo>
                    <a:lnTo>
                      <a:pt x="3" y="17"/>
                    </a:lnTo>
                    <a:lnTo>
                      <a:pt x="4" y="21"/>
                    </a:lnTo>
                    <a:lnTo>
                      <a:pt x="5" y="26"/>
                    </a:lnTo>
                    <a:lnTo>
                      <a:pt x="7" y="29"/>
                    </a:lnTo>
                    <a:lnTo>
                      <a:pt x="8" y="33"/>
                    </a:lnTo>
                    <a:close/>
                  </a:path>
                </a:pathLst>
              </a:custGeom>
              <a:solidFill>
                <a:srgbClr val="F2B19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27" name="Freeform 214"/>
              <p:cNvSpPr>
                <a:spLocks/>
              </p:cNvSpPr>
              <p:nvPr/>
            </p:nvSpPr>
            <p:spPr bwMode="auto">
              <a:xfrm>
                <a:off x="1134" y="2672"/>
                <a:ext cx="49" cy="19"/>
              </a:xfrm>
              <a:custGeom>
                <a:avLst/>
                <a:gdLst>
                  <a:gd name="T0" fmla="*/ 10 w 242"/>
                  <a:gd name="T1" fmla="*/ 40 h 114"/>
                  <a:gd name="T2" fmla="*/ 22 w 242"/>
                  <a:gd name="T3" fmla="*/ 58 h 114"/>
                  <a:gd name="T4" fmla="*/ 36 w 242"/>
                  <a:gd name="T5" fmla="*/ 72 h 114"/>
                  <a:gd name="T6" fmla="*/ 51 w 242"/>
                  <a:gd name="T7" fmla="*/ 85 h 114"/>
                  <a:gd name="T8" fmla="*/ 68 w 242"/>
                  <a:gd name="T9" fmla="*/ 97 h 114"/>
                  <a:gd name="T10" fmla="*/ 86 w 242"/>
                  <a:gd name="T11" fmla="*/ 106 h 114"/>
                  <a:gd name="T12" fmla="*/ 105 w 242"/>
                  <a:gd name="T13" fmla="*/ 112 h 114"/>
                  <a:gd name="T14" fmla="*/ 126 w 242"/>
                  <a:gd name="T15" fmla="*/ 114 h 114"/>
                  <a:gd name="T16" fmla="*/ 149 w 242"/>
                  <a:gd name="T17" fmla="*/ 114 h 114"/>
                  <a:gd name="T18" fmla="*/ 174 w 242"/>
                  <a:gd name="T19" fmla="*/ 109 h 114"/>
                  <a:gd name="T20" fmla="*/ 197 w 242"/>
                  <a:gd name="T21" fmla="*/ 100 h 114"/>
                  <a:gd name="T22" fmla="*/ 218 w 242"/>
                  <a:gd name="T23" fmla="*/ 86 h 114"/>
                  <a:gd name="T24" fmla="*/ 229 w 242"/>
                  <a:gd name="T25" fmla="*/ 78 h 114"/>
                  <a:gd name="T26" fmla="*/ 232 w 242"/>
                  <a:gd name="T27" fmla="*/ 74 h 114"/>
                  <a:gd name="T28" fmla="*/ 233 w 242"/>
                  <a:gd name="T29" fmla="*/ 72 h 114"/>
                  <a:gd name="T30" fmla="*/ 235 w 242"/>
                  <a:gd name="T31" fmla="*/ 68 h 114"/>
                  <a:gd name="T32" fmla="*/ 237 w 242"/>
                  <a:gd name="T33" fmla="*/ 65 h 114"/>
                  <a:gd name="T34" fmla="*/ 238 w 242"/>
                  <a:gd name="T35" fmla="*/ 61 h 114"/>
                  <a:gd name="T36" fmla="*/ 240 w 242"/>
                  <a:gd name="T37" fmla="*/ 58 h 114"/>
                  <a:gd name="T38" fmla="*/ 241 w 242"/>
                  <a:gd name="T39" fmla="*/ 54 h 114"/>
                  <a:gd name="T40" fmla="*/ 230 w 242"/>
                  <a:gd name="T41" fmla="*/ 64 h 114"/>
                  <a:gd name="T42" fmla="*/ 207 w 242"/>
                  <a:gd name="T43" fmla="*/ 83 h 114"/>
                  <a:gd name="T44" fmla="*/ 180 w 242"/>
                  <a:gd name="T45" fmla="*/ 96 h 114"/>
                  <a:gd name="T46" fmla="*/ 151 w 242"/>
                  <a:gd name="T47" fmla="*/ 103 h 114"/>
                  <a:gd name="T48" fmla="*/ 125 w 242"/>
                  <a:gd name="T49" fmla="*/ 103 h 114"/>
                  <a:gd name="T50" fmla="*/ 102 w 242"/>
                  <a:gd name="T51" fmla="*/ 100 h 114"/>
                  <a:gd name="T52" fmla="*/ 82 w 242"/>
                  <a:gd name="T53" fmla="*/ 92 h 114"/>
                  <a:gd name="T54" fmla="*/ 63 w 242"/>
                  <a:gd name="T55" fmla="*/ 82 h 114"/>
                  <a:gd name="T56" fmla="*/ 45 w 242"/>
                  <a:gd name="T57" fmla="*/ 67 h 114"/>
                  <a:gd name="T58" fmla="*/ 30 w 242"/>
                  <a:gd name="T59" fmla="*/ 52 h 114"/>
                  <a:gd name="T60" fmla="*/ 16 w 242"/>
                  <a:gd name="T61" fmla="*/ 32 h 114"/>
                  <a:gd name="T62" fmla="*/ 5 w 242"/>
                  <a:gd name="T63" fmla="*/ 11 h 114"/>
                  <a:gd name="T64" fmla="*/ 0 w 242"/>
                  <a:gd name="T65" fmla="*/ 4 h 114"/>
                  <a:gd name="T66" fmla="*/ 1 w 242"/>
                  <a:gd name="T67" fmla="*/ 11 h 114"/>
                  <a:gd name="T68" fmla="*/ 2 w 242"/>
                  <a:gd name="T69" fmla="*/ 19 h 114"/>
                  <a:gd name="T70" fmla="*/ 3 w 242"/>
                  <a:gd name="T71" fmla="*/ 26 h 114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w 242"/>
                  <a:gd name="T109" fmla="*/ 0 h 114"/>
                  <a:gd name="T110" fmla="*/ 242 w 242"/>
                  <a:gd name="T111" fmla="*/ 114 h 114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T108" t="T109" r="T110" b="T111"/>
                <a:pathLst>
                  <a:path w="242" h="114">
                    <a:moveTo>
                      <a:pt x="4" y="30"/>
                    </a:moveTo>
                    <a:lnTo>
                      <a:pt x="10" y="40"/>
                    </a:lnTo>
                    <a:lnTo>
                      <a:pt x="16" y="49"/>
                    </a:lnTo>
                    <a:lnTo>
                      <a:pt x="22" y="58"/>
                    </a:lnTo>
                    <a:lnTo>
                      <a:pt x="29" y="65"/>
                    </a:lnTo>
                    <a:lnTo>
                      <a:pt x="36" y="72"/>
                    </a:lnTo>
                    <a:lnTo>
                      <a:pt x="44" y="79"/>
                    </a:lnTo>
                    <a:lnTo>
                      <a:pt x="51" y="85"/>
                    </a:lnTo>
                    <a:lnTo>
                      <a:pt x="60" y="91"/>
                    </a:lnTo>
                    <a:lnTo>
                      <a:pt x="68" y="97"/>
                    </a:lnTo>
                    <a:lnTo>
                      <a:pt x="77" y="101"/>
                    </a:lnTo>
                    <a:lnTo>
                      <a:pt x="86" y="106"/>
                    </a:lnTo>
                    <a:lnTo>
                      <a:pt x="96" y="108"/>
                    </a:lnTo>
                    <a:lnTo>
                      <a:pt x="105" y="112"/>
                    </a:lnTo>
                    <a:lnTo>
                      <a:pt x="116" y="113"/>
                    </a:lnTo>
                    <a:lnTo>
                      <a:pt x="126" y="114"/>
                    </a:lnTo>
                    <a:lnTo>
                      <a:pt x="136" y="114"/>
                    </a:lnTo>
                    <a:lnTo>
                      <a:pt x="149" y="114"/>
                    </a:lnTo>
                    <a:lnTo>
                      <a:pt x="161" y="112"/>
                    </a:lnTo>
                    <a:lnTo>
                      <a:pt x="174" y="109"/>
                    </a:lnTo>
                    <a:lnTo>
                      <a:pt x="185" y="106"/>
                    </a:lnTo>
                    <a:lnTo>
                      <a:pt x="197" y="100"/>
                    </a:lnTo>
                    <a:lnTo>
                      <a:pt x="208" y="94"/>
                    </a:lnTo>
                    <a:lnTo>
                      <a:pt x="218" y="86"/>
                    </a:lnTo>
                    <a:lnTo>
                      <a:pt x="228" y="79"/>
                    </a:lnTo>
                    <a:lnTo>
                      <a:pt x="229" y="78"/>
                    </a:lnTo>
                    <a:lnTo>
                      <a:pt x="230" y="76"/>
                    </a:lnTo>
                    <a:lnTo>
                      <a:pt x="232" y="74"/>
                    </a:lnTo>
                    <a:lnTo>
                      <a:pt x="232" y="73"/>
                    </a:lnTo>
                    <a:lnTo>
                      <a:pt x="233" y="72"/>
                    </a:lnTo>
                    <a:lnTo>
                      <a:pt x="234" y="70"/>
                    </a:lnTo>
                    <a:lnTo>
                      <a:pt x="235" y="68"/>
                    </a:lnTo>
                    <a:lnTo>
                      <a:pt x="236" y="67"/>
                    </a:lnTo>
                    <a:lnTo>
                      <a:pt x="237" y="65"/>
                    </a:lnTo>
                    <a:lnTo>
                      <a:pt x="237" y="64"/>
                    </a:lnTo>
                    <a:lnTo>
                      <a:pt x="238" y="61"/>
                    </a:lnTo>
                    <a:lnTo>
                      <a:pt x="239" y="59"/>
                    </a:lnTo>
                    <a:lnTo>
                      <a:pt x="240" y="58"/>
                    </a:lnTo>
                    <a:lnTo>
                      <a:pt x="241" y="55"/>
                    </a:lnTo>
                    <a:lnTo>
                      <a:pt x="241" y="54"/>
                    </a:lnTo>
                    <a:lnTo>
                      <a:pt x="242" y="52"/>
                    </a:lnTo>
                    <a:lnTo>
                      <a:pt x="230" y="64"/>
                    </a:lnTo>
                    <a:lnTo>
                      <a:pt x="219" y="73"/>
                    </a:lnTo>
                    <a:lnTo>
                      <a:pt x="207" y="83"/>
                    </a:lnTo>
                    <a:lnTo>
                      <a:pt x="194" y="90"/>
                    </a:lnTo>
                    <a:lnTo>
                      <a:pt x="180" y="96"/>
                    </a:lnTo>
                    <a:lnTo>
                      <a:pt x="166" y="100"/>
                    </a:lnTo>
                    <a:lnTo>
                      <a:pt x="151" y="103"/>
                    </a:lnTo>
                    <a:lnTo>
                      <a:pt x="136" y="103"/>
                    </a:lnTo>
                    <a:lnTo>
                      <a:pt x="125" y="103"/>
                    </a:lnTo>
                    <a:lnTo>
                      <a:pt x="114" y="102"/>
                    </a:lnTo>
                    <a:lnTo>
                      <a:pt x="102" y="100"/>
                    </a:lnTo>
                    <a:lnTo>
                      <a:pt x="92" y="96"/>
                    </a:lnTo>
                    <a:lnTo>
                      <a:pt x="82" y="92"/>
                    </a:lnTo>
                    <a:lnTo>
                      <a:pt x="72" y="88"/>
                    </a:lnTo>
                    <a:lnTo>
                      <a:pt x="63" y="82"/>
                    </a:lnTo>
                    <a:lnTo>
                      <a:pt x="54" y="74"/>
                    </a:lnTo>
                    <a:lnTo>
                      <a:pt x="45" y="67"/>
                    </a:lnTo>
                    <a:lnTo>
                      <a:pt x="37" y="60"/>
                    </a:lnTo>
                    <a:lnTo>
                      <a:pt x="30" y="52"/>
                    </a:lnTo>
                    <a:lnTo>
                      <a:pt x="23" y="42"/>
                    </a:lnTo>
                    <a:lnTo>
                      <a:pt x="16" y="32"/>
                    </a:lnTo>
                    <a:lnTo>
                      <a:pt x="10" y="22"/>
                    </a:lnTo>
                    <a:lnTo>
                      <a:pt x="5" y="11"/>
                    </a:lnTo>
                    <a:lnTo>
                      <a:pt x="0" y="0"/>
                    </a:lnTo>
                    <a:lnTo>
                      <a:pt x="0" y="4"/>
                    </a:lnTo>
                    <a:lnTo>
                      <a:pt x="1" y="7"/>
                    </a:lnTo>
                    <a:lnTo>
                      <a:pt x="1" y="11"/>
                    </a:lnTo>
                    <a:lnTo>
                      <a:pt x="1" y="16"/>
                    </a:lnTo>
                    <a:lnTo>
                      <a:pt x="2" y="19"/>
                    </a:lnTo>
                    <a:lnTo>
                      <a:pt x="3" y="23"/>
                    </a:lnTo>
                    <a:lnTo>
                      <a:pt x="3" y="26"/>
                    </a:lnTo>
                    <a:lnTo>
                      <a:pt x="4" y="30"/>
                    </a:lnTo>
                    <a:close/>
                  </a:path>
                </a:pathLst>
              </a:custGeom>
              <a:solidFill>
                <a:srgbClr val="F2B49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28" name="Freeform 215"/>
              <p:cNvSpPr>
                <a:spLocks/>
              </p:cNvSpPr>
              <p:nvPr/>
            </p:nvSpPr>
            <p:spPr bwMode="auto">
              <a:xfrm>
                <a:off x="1134" y="2669"/>
                <a:ext cx="50" cy="21"/>
              </a:xfrm>
              <a:custGeom>
                <a:avLst/>
                <a:gdLst>
                  <a:gd name="T0" fmla="*/ 7 w 246"/>
                  <a:gd name="T1" fmla="*/ 39 h 123"/>
                  <a:gd name="T2" fmla="*/ 18 w 246"/>
                  <a:gd name="T3" fmla="*/ 58 h 123"/>
                  <a:gd name="T4" fmla="*/ 32 w 246"/>
                  <a:gd name="T5" fmla="*/ 75 h 123"/>
                  <a:gd name="T6" fmla="*/ 48 w 246"/>
                  <a:gd name="T7" fmla="*/ 91 h 123"/>
                  <a:gd name="T8" fmla="*/ 65 w 246"/>
                  <a:gd name="T9" fmla="*/ 103 h 123"/>
                  <a:gd name="T10" fmla="*/ 84 w 246"/>
                  <a:gd name="T11" fmla="*/ 112 h 123"/>
                  <a:gd name="T12" fmla="*/ 104 w 246"/>
                  <a:gd name="T13" fmla="*/ 120 h 123"/>
                  <a:gd name="T14" fmla="*/ 125 w 246"/>
                  <a:gd name="T15" fmla="*/ 123 h 123"/>
                  <a:gd name="T16" fmla="*/ 150 w 246"/>
                  <a:gd name="T17" fmla="*/ 122 h 123"/>
                  <a:gd name="T18" fmla="*/ 177 w 246"/>
                  <a:gd name="T19" fmla="*/ 116 h 123"/>
                  <a:gd name="T20" fmla="*/ 202 w 246"/>
                  <a:gd name="T21" fmla="*/ 105 h 123"/>
                  <a:gd name="T22" fmla="*/ 225 w 246"/>
                  <a:gd name="T23" fmla="*/ 90 h 123"/>
                  <a:gd name="T24" fmla="*/ 238 w 246"/>
                  <a:gd name="T25" fmla="*/ 76 h 123"/>
                  <a:gd name="T26" fmla="*/ 241 w 246"/>
                  <a:gd name="T27" fmla="*/ 69 h 123"/>
                  <a:gd name="T28" fmla="*/ 243 w 246"/>
                  <a:gd name="T29" fmla="*/ 62 h 123"/>
                  <a:gd name="T30" fmla="*/ 245 w 246"/>
                  <a:gd name="T31" fmla="*/ 56 h 123"/>
                  <a:gd name="T32" fmla="*/ 236 w 246"/>
                  <a:gd name="T33" fmla="*/ 66 h 123"/>
                  <a:gd name="T34" fmla="*/ 211 w 246"/>
                  <a:gd name="T35" fmla="*/ 87 h 123"/>
                  <a:gd name="T36" fmla="*/ 183 w 246"/>
                  <a:gd name="T37" fmla="*/ 103 h 123"/>
                  <a:gd name="T38" fmla="*/ 152 w 246"/>
                  <a:gd name="T39" fmla="*/ 111 h 123"/>
                  <a:gd name="T40" fmla="*/ 125 w 246"/>
                  <a:gd name="T41" fmla="*/ 112 h 123"/>
                  <a:gd name="T42" fmla="*/ 101 w 246"/>
                  <a:gd name="T43" fmla="*/ 108 h 123"/>
                  <a:gd name="T44" fmla="*/ 80 w 246"/>
                  <a:gd name="T45" fmla="*/ 99 h 123"/>
                  <a:gd name="T46" fmla="*/ 61 w 246"/>
                  <a:gd name="T47" fmla="*/ 87 h 123"/>
                  <a:gd name="T48" fmla="*/ 43 w 246"/>
                  <a:gd name="T49" fmla="*/ 73 h 123"/>
                  <a:gd name="T50" fmla="*/ 28 w 246"/>
                  <a:gd name="T51" fmla="*/ 55 h 123"/>
                  <a:gd name="T52" fmla="*/ 15 w 246"/>
                  <a:gd name="T53" fmla="*/ 34 h 123"/>
                  <a:gd name="T54" fmla="*/ 4 w 246"/>
                  <a:gd name="T55" fmla="*/ 12 h 123"/>
                  <a:gd name="T56" fmla="*/ 0 w 246"/>
                  <a:gd name="T57" fmla="*/ 3 h 123"/>
                  <a:gd name="T58" fmla="*/ 0 w 246"/>
                  <a:gd name="T59" fmla="*/ 11 h 123"/>
                  <a:gd name="T60" fmla="*/ 0 w 246"/>
                  <a:gd name="T61" fmla="*/ 18 h 123"/>
                  <a:gd name="T62" fmla="*/ 1 w 246"/>
                  <a:gd name="T63" fmla="*/ 25 h 123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w 246"/>
                  <a:gd name="T97" fmla="*/ 0 h 123"/>
                  <a:gd name="T98" fmla="*/ 246 w 246"/>
                  <a:gd name="T99" fmla="*/ 123 h 123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T96" t="T97" r="T98" b="T99"/>
                <a:pathLst>
                  <a:path w="246" h="123">
                    <a:moveTo>
                      <a:pt x="1" y="28"/>
                    </a:moveTo>
                    <a:lnTo>
                      <a:pt x="7" y="39"/>
                    </a:lnTo>
                    <a:lnTo>
                      <a:pt x="12" y="49"/>
                    </a:lnTo>
                    <a:lnTo>
                      <a:pt x="18" y="58"/>
                    </a:lnTo>
                    <a:lnTo>
                      <a:pt x="25" y="67"/>
                    </a:lnTo>
                    <a:lnTo>
                      <a:pt x="32" y="75"/>
                    </a:lnTo>
                    <a:lnTo>
                      <a:pt x="40" y="84"/>
                    </a:lnTo>
                    <a:lnTo>
                      <a:pt x="48" y="91"/>
                    </a:lnTo>
                    <a:lnTo>
                      <a:pt x="56" y="97"/>
                    </a:lnTo>
                    <a:lnTo>
                      <a:pt x="65" y="103"/>
                    </a:lnTo>
                    <a:lnTo>
                      <a:pt x="74" y="108"/>
                    </a:lnTo>
                    <a:lnTo>
                      <a:pt x="84" y="112"/>
                    </a:lnTo>
                    <a:lnTo>
                      <a:pt x="94" y="116"/>
                    </a:lnTo>
                    <a:lnTo>
                      <a:pt x="104" y="120"/>
                    </a:lnTo>
                    <a:lnTo>
                      <a:pt x="115" y="122"/>
                    </a:lnTo>
                    <a:lnTo>
                      <a:pt x="125" y="123"/>
                    </a:lnTo>
                    <a:lnTo>
                      <a:pt x="136" y="123"/>
                    </a:lnTo>
                    <a:lnTo>
                      <a:pt x="150" y="122"/>
                    </a:lnTo>
                    <a:lnTo>
                      <a:pt x="164" y="120"/>
                    </a:lnTo>
                    <a:lnTo>
                      <a:pt x="177" y="116"/>
                    </a:lnTo>
                    <a:lnTo>
                      <a:pt x="190" y="111"/>
                    </a:lnTo>
                    <a:lnTo>
                      <a:pt x="202" y="105"/>
                    </a:lnTo>
                    <a:lnTo>
                      <a:pt x="214" y="98"/>
                    </a:lnTo>
                    <a:lnTo>
                      <a:pt x="225" y="90"/>
                    </a:lnTo>
                    <a:lnTo>
                      <a:pt x="236" y="79"/>
                    </a:lnTo>
                    <a:lnTo>
                      <a:pt x="238" y="76"/>
                    </a:lnTo>
                    <a:lnTo>
                      <a:pt x="239" y="73"/>
                    </a:lnTo>
                    <a:lnTo>
                      <a:pt x="241" y="69"/>
                    </a:lnTo>
                    <a:lnTo>
                      <a:pt x="242" y="66"/>
                    </a:lnTo>
                    <a:lnTo>
                      <a:pt x="243" y="62"/>
                    </a:lnTo>
                    <a:lnTo>
                      <a:pt x="244" y="60"/>
                    </a:lnTo>
                    <a:lnTo>
                      <a:pt x="245" y="56"/>
                    </a:lnTo>
                    <a:lnTo>
                      <a:pt x="246" y="52"/>
                    </a:lnTo>
                    <a:lnTo>
                      <a:pt x="236" y="66"/>
                    </a:lnTo>
                    <a:lnTo>
                      <a:pt x="223" y="78"/>
                    </a:lnTo>
                    <a:lnTo>
                      <a:pt x="211" y="87"/>
                    </a:lnTo>
                    <a:lnTo>
                      <a:pt x="197" y="96"/>
                    </a:lnTo>
                    <a:lnTo>
                      <a:pt x="183" y="103"/>
                    </a:lnTo>
                    <a:lnTo>
                      <a:pt x="168" y="108"/>
                    </a:lnTo>
                    <a:lnTo>
                      <a:pt x="152" y="111"/>
                    </a:lnTo>
                    <a:lnTo>
                      <a:pt x="136" y="112"/>
                    </a:lnTo>
                    <a:lnTo>
                      <a:pt x="125" y="112"/>
                    </a:lnTo>
                    <a:lnTo>
                      <a:pt x="113" y="110"/>
                    </a:lnTo>
                    <a:lnTo>
                      <a:pt x="101" y="108"/>
                    </a:lnTo>
                    <a:lnTo>
                      <a:pt x="91" y="104"/>
                    </a:lnTo>
                    <a:lnTo>
                      <a:pt x="80" y="99"/>
                    </a:lnTo>
                    <a:lnTo>
                      <a:pt x="70" y="94"/>
                    </a:lnTo>
                    <a:lnTo>
                      <a:pt x="61" y="87"/>
                    </a:lnTo>
                    <a:lnTo>
                      <a:pt x="52" y="80"/>
                    </a:lnTo>
                    <a:lnTo>
                      <a:pt x="43" y="73"/>
                    </a:lnTo>
                    <a:lnTo>
                      <a:pt x="35" y="64"/>
                    </a:lnTo>
                    <a:lnTo>
                      <a:pt x="28" y="55"/>
                    </a:lnTo>
                    <a:lnTo>
                      <a:pt x="21" y="45"/>
                    </a:lnTo>
                    <a:lnTo>
                      <a:pt x="15" y="34"/>
                    </a:lnTo>
                    <a:lnTo>
                      <a:pt x="9" y="22"/>
                    </a:lnTo>
                    <a:lnTo>
                      <a:pt x="4" y="12"/>
                    </a:lnTo>
                    <a:lnTo>
                      <a:pt x="0" y="0"/>
                    </a:lnTo>
                    <a:lnTo>
                      <a:pt x="0" y="3"/>
                    </a:lnTo>
                    <a:lnTo>
                      <a:pt x="0" y="7"/>
                    </a:lnTo>
                    <a:lnTo>
                      <a:pt x="0" y="11"/>
                    </a:lnTo>
                    <a:lnTo>
                      <a:pt x="0" y="14"/>
                    </a:lnTo>
                    <a:lnTo>
                      <a:pt x="0" y="18"/>
                    </a:lnTo>
                    <a:lnTo>
                      <a:pt x="1" y="21"/>
                    </a:lnTo>
                    <a:lnTo>
                      <a:pt x="1" y="25"/>
                    </a:lnTo>
                    <a:lnTo>
                      <a:pt x="1" y="28"/>
                    </a:lnTo>
                    <a:close/>
                  </a:path>
                </a:pathLst>
              </a:custGeom>
              <a:solidFill>
                <a:srgbClr val="F3B694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29" name="Freeform 216"/>
              <p:cNvSpPr>
                <a:spLocks/>
              </p:cNvSpPr>
              <p:nvPr/>
            </p:nvSpPr>
            <p:spPr bwMode="auto">
              <a:xfrm>
                <a:off x="1134" y="2667"/>
                <a:ext cx="50" cy="22"/>
              </a:xfrm>
              <a:custGeom>
                <a:avLst/>
                <a:gdLst>
                  <a:gd name="T0" fmla="*/ 5 w 249"/>
                  <a:gd name="T1" fmla="*/ 40 h 132"/>
                  <a:gd name="T2" fmla="*/ 16 w 249"/>
                  <a:gd name="T3" fmla="*/ 61 h 132"/>
                  <a:gd name="T4" fmla="*/ 30 w 249"/>
                  <a:gd name="T5" fmla="*/ 79 h 132"/>
                  <a:gd name="T6" fmla="*/ 45 w 249"/>
                  <a:gd name="T7" fmla="*/ 96 h 132"/>
                  <a:gd name="T8" fmla="*/ 63 w 249"/>
                  <a:gd name="T9" fmla="*/ 111 h 132"/>
                  <a:gd name="T10" fmla="*/ 82 w 249"/>
                  <a:gd name="T11" fmla="*/ 121 h 132"/>
                  <a:gd name="T12" fmla="*/ 102 w 249"/>
                  <a:gd name="T13" fmla="*/ 129 h 132"/>
                  <a:gd name="T14" fmla="*/ 125 w 249"/>
                  <a:gd name="T15" fmla="*/ 132 h 132"/>
                  <a:gd name="T16" fmla="*/ 151 w 249"/>
                  <a:gd name="T17" fmla="*/ 132 h 132"/>
                  <a:gd name="T18" fmla="*/ 180 w 249"/>
                  <a:gd name="T19" fmla="*/ 125 h 132"/>
                  <a:gd name="T20" fmla="*/ 207 w 249"/>
                  <a:gd name="T21" fmla="*/ 112 h 132"/>
                  <a:gd name="T22" fmla="*/ 230 w 249"/>
                  <a:gd name="T23" fmla="*/ 93 h 132"/>
                  <a:gd name="T24" fmla="*/ 243 w 249"/>
                  <a:gd name="T25" fmla="*/ 77 h 132"/>
                  <a:gd name="T26" fmla="*/ 245 w 249"/>
                  <a:gd name="T27" fmla="*/ 71 h 132"/>
                  <a:gd name="T28" fmla="*/ 247 w 249"/>
                  <a:gd name="T29" fmla="*/ 64 h 132"/>
                  <a:gd name="T30" fmla="*/ 249 w 249"/>
                  <a:gd name="T31" fmla="*/ 58 h 132"/>
                  <a:gd name="T32" fmla="*/ 239 w 249"/>
                  <a:gd name="T33" fmla="*/ 69 h 132"/>
                  <a:gd name="T34" fmla="*/ 214 w 249"/>
                  <a:gd name="T35" fmla="*/ 94 h 132"/>
                  <a:gd name="T36" fmla="*/ 185 w 249"/>
                  <a:gd name="T37" fmla="*/ 112 h 132"/>
                  <a:gd name="T38" fmla="*/ 161 w 249"/>
                  <a:gd name="T39" fmla="*/ 119 h 132"/>
                  <a:gd name="T40" fmla="*/ 145 w 249"/>
                  <a:gd name="T41" fmla="*/ 121 h 132"/>
                  <a:gd name="T42" fmla="*/ 124 w 249"/>
                  <a:gd name="T43" fmla="*/ 121 h 132"/>
                  <a:gd name="T44" fmla="*/ 100 w 249"/>
                  <a:gd name="T45" fmla="*/ 117 h 132"/>
                  <a:gd name="T46" fmla="*/ 79 w 249"/>
                  <a:gd name="T47" fmla="*/ 108 h 132"/>
                  <a:gd name="T48" fmla="*/ 59 w 249"/>
                  <a:gd name="T49" fmla="*/ 95 h 132"/>
                  <a:gd name="T50" fmla="*/ 42 w 249"/>
                  <a:gd name="T51" fmla="*/ 79 h 132"/>
                  <a:gd name="T52" fmla="*/ 27 w 249"/>
                  <a:gd name="T53" fmla="*/ 60 h 132"/>
                  <a:gd name="T54" fmla="*/ 14 w 249"/>
                  <a:gd name="T55" fmla="*/ 37 h 132"/>
                  <a:gd name="T56" fmla="*/ 5 w 249"/>
                  <a:gd name="T57" fmla="*/ 14 h 132"/>
                  <a:gd name="T58" fmla="*/ 1 w 249"/>
                  <a:gd name="T59" fmla="*/ 4 h 132"/>
                  <a:gd name="T60" fmla="*/ 0 w 249"/>
                  <a:gd name="T61" fmla="*/ 11 h 132"/>
                  <a:gd name="T62" fmla="*/ 0 w 249"/>
                  <a:gd name="T63" fmla="*/ 18 h 132"/>
                  <a:gd name="T64" fmla="*/ 0 w 249"/>
                  <a:gd name="T65" fmla="*/ 26 h 132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249"/>
                  <a:gd name="T100" fmla="*/ 0 h 132"/>
                  <a:gd name="T101" fmla="*/ 249 w 249"/>
                  <a:gd name="T102" fmla="*/ 132 h 132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249" h="132">
                    <a:moveTo>
                      <a:pt x="0" y="29"/>
                    </a:moveTo>
                    <a:lnTo>
                      <a:pt x="5" y="40"/>
                    </a:lnTo>
                    <a:lnTo>
                      <a:pt x="10" y="51"/>
                    </a:lnTo>
                    <a:lnTo>
                      <a:pt x="16" y="61"/>
                    </a:lnTo>
                    <a:lnTo>
                      <a:pt x="23" y="71"/>
                    </a:lnTo>
                    <a:lnTo>
                      <a:pt x="30" y="79"/>
                    </a:lnTo>
                    <a:lnTo>
                      <a:pt x="37" y="89"/>
                    </a:lnTo>
                    <a:lnTo>
                      <a:pt x="45" y="96"/>
                    </a:lnTo>
                    <a:lnTo>
                      <a:pt x="54" y="103"/>
                    </a:lnTo>
                    <a:lnTo>
                      <a:pt x="63" y="111"/>
                    </a:lnTo>
                    <a:lnTo>
                      <a:pt x="72" y="117"/>
                    </a:lnTo>
                    <a:lnTo>
                      <a:pt x="82" y="121"/>
                    </a:lnTo>
                    <a:lnTo>
                      <a:pt x="92" y="125"/>
                    </a:lnTo>
                    <a:lnTo>
                      <a:pt x="102" y="129"/>
                    </a:lnTo>
                    <a:lnTo>
                      <a:pt x="114" y="131"/>
                    </a:lnTo>
                    <a:lnTo>
                      <a:pt x="125" y="132"/>
                    </a:lnTo>
                    <a:lnTo>
                      <a:pt x="136" y="132"/>
                    </a:lnTo>
                    <a:lnTo>
                      <a:pt x="151" y="132"/>
                    </a:lnTo>
                    <a:lnTo>
                      <a:pt x="166" y="129"/>
                    </a:lnTo>
                    <a:lnTo>
                      <a:pt x="180" y="125"/>
                    </a:lnTo>
                    <a:lnTo>
                      <a:pt x="194" y="119"/>
                    </a:lnTo>
                    <a:lnTo>
                      <a:pt x="207" y="112"/>
                    </a:lnTo>
                    <a:lnTo>
                      <a:pt x="219" y="102"/>
                    </a:lnTo>
                    <a:lnTo>
                      <a:pt x="230" y="93"/>
                    </a:lnTo>
                    <a:lnTo>
                      <a:pt x="242" y="81"/>
                    </a:lnTo>
                    <a:lnTo>
                      <a:pt x="243" y="77"/>
                    </a:lnTo>
                    <a:lnTo>
                      <a:pt x="244" y="75"/>
                    </a:lnTo>
                    <a:lnTo>
                      <a:pt x="245" y="71"/>
                    </a:lnTo>
                    <a:lnTo>
                      <a:pt x="246" y="67"/>
                    </a:lnTo>
                    <a:lnTo>
                      <a:pt x="247" y="64"/>
                    </a:lnTo>
                    <a:lnTo>
                      <a:pt x="248" y="60"/>
                    </a:lnTo>
                    <a:lnTo>
                      <a:pt x="249" y="58"/>
                    </a:lnTo>
                    <a:lnTo>
                      <a:pt x="249" y="54"/>
                    </a:lnTo>
                    <a:lnTo>
                      <a:pt x="239" y="69"/>
                    </a:lnTo>
                    <a:lnTo>
                      <a:pt x="227" y="82"/>
                    </a:lnTo>
                    <a:lnTo>
                      <a:pt x="214" y="94"/>
                    </a:lnTo>
                    <a:lnTo>
                      <a:pt x="200" y="103"/>
                    </a:lnTo>
                    <a:lnTo>
                      <a:pt x="185" y="112"/>
                    </a:lnTo>
                    <a:lnTo>
                      <a:pt x="169" y="117"/>
                    </a:lnTo>
                    <a:lnTo>
                      <a:pt x="161" y="119"/>
                    </a:lnTo>
                    <a:lnTo>
                      <a:pt x="153" y="120"/>
                    </a:lnTo>
                    <a:lnTo>
                      <a:pt x="145" y="121"/>
                    </a:lnTo>
                    <a:lnTo>
                      <a:pt x="136" y="121"/>
                    </a:lnTo>
                    <a:lnTo>
                      <a:pt x="124" y="121"/>
                    </a:lnTo>
                    <a:lnTo>
                      <a:pt x="113" y="120"/>
                    </a:lnTo>
                    <a:lnTo>
                      <a:pt x="100" y="117"/>
                    </a:lnTo>
                    <a:lnTo>
                      <a:pt x="90" y="113"/>
                    </a:lnTo>
                    <a:lnTo>
                      <a:pt x="79" y="108"/>
                    </a:lnTo>
                    <a:lnTo>
                      <a:pt x="69" y="102"/>
                    </a:lnTo>
                    <a:lnTo>
                      <a:pt x="59" y="95"/>
                    </a:lnTo>
                    <a:lnTo>
                      <a:pt x="50" y="88"/>
                    </a:lnTo>
                    <a:lnTo>
                      <a:pt x="42" y="79"/>
                    </a:lnTo>
                    <a:lnTo>
                      <a:pt x="34" y="70"/>
                    </a:lnTo>
                    <a:lnTo>
                      <a:pt x="27" y="60"/>
                    </a:lnTo>
                    <a:lnTo>
                      <a:pt x="20" y="49"/>
                    </a:lnTo>
                    <a:lnTo>
                      <a:pt x="14" y="37"/>
                    </a:lnTo>
                    <a:lnTo>
                      <a:pt x="9" y="26"/>
                    </a:lnTo>
                    <a:lnTo>
                      <a:pt x="5" y="14"/>
                    </a:lnTo>
                    <a:lnTo>
                      <a:pt x="1" y="0"/>
                    </a:lnTo>
                    <a:lnTo>
                      <a:pt x="1" y="4"/>
                    </a:lnTo>
                    <a:lnTo>
                      <a:pt x="0" y="8"/>
                    </a:lnTo>
                    <a:lnTo>
                      <a:pt x="0" y="11"/>
                    </a:lnTo>
                    <a:lnTo>
                      <a:pt x="0" y="15"/>
                    </a:lnTo>
                    <a:lnTo>
                      <a:pt x="0" y="18"/>
                    </a:lnTo>
                    <a:lnTo>
                      <a:pt x="0" y="22"/>
                    </a:lnTo>
                    <a:lnTo>
                      <a:pt x="0" y="26"/>
                    </a:lnTo>
                    <a:lnTo>
                      <a:pt x="0" y="29"/>
                    </a:lnTo>
                    <a:close/>
                  </a:path>
                </a:pathLst>
              </a:custGeom>
              <a:solidFill>
                <a:srgbClr val="F3B694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30" name="Freeform 217"/>
              <p:cNvSpPr>
                <a:spLocks/>
              </p:cNvSpPr>
              <p:nvPr/>
            </p:nvSpPr>
            <p:spPr bwMode="auto">
              <a:xfrm>
                <a:off x="1134" y="2665"/>
                <a:ext cx="51" cy="23"/>
              </a:xfrm>
              <a:custGeom>
                <a:avLst/>
                <a:gdLst>
                  <a:gd name="T0" fmla="*/ 4 w 251"/>
                  <a:gd name="T1" fmla="*/ 40 h 140"/>
                  <a:gd name="T2" fmla="*/ 15 w 251"/>
                  <a:gd name="T3" fmla="*/ 62 h 140"/>
                  <a:gd name="T4" fmla="*/ 28 w 251"/>
                  <a:gd name="T5" fmla="*/ 83 h 140"/>
                  <a:gd name="T6" fmla="*/ 43 w 251"/>
                  <a:gd name="T7" fmla="*/ 101 h 140"/>
                  <a:gd name="T8" fmla="*/ 61 w 251"/>
                  <a:gd name="T9" fmla="*/ 115 h 140"/>
                  <a:gd name="T10" fmla="*/ 80 w 251"/>
                  <a:gd name="T11" fmla="*/ 127 h 140"/>
                  <a:gd name="T12" fmla="*/ 101 w 251"/>
                  <a:gd name="T13" fmla="*/ 136 h 140"/>
                  <a:gd name="T14" fmla="*/ 125 w 251"/>
                  <a:gd name="T15" fmla="*/ 140 h 140"/>
                  <a:gd name="T16" fmla="*/ 152 w 251"/>
                  <a:gd name="T17" fmla="*/ 139 h 140"/>
                  <a:gd name="T18" fmla="*/ 183 w 251"/>
                  <a:gd name="T19" fmla="*/ 131 h 140"/>
                  <a:gd name="T20" fmla="*/ 211 w 251"/>
                  <a:gd name="T21" fmla="*/ 115 h 140"/>
                  <a:gd name="T22" fmla="*/ 236 w 251"/>
                  <a:gd name="T23" fmla="*/ 94 h 140"/>
                  <a:gd name="T24" fmla="*/ 247 w 251"/>
                  <a:gd name="T25" fmla="*/ 77 h 140"/>
                  <a:gd name="T26" fmla="*/ 249 w 251"/>
                  <a:gd name="T27" fmla="*/ 71 h 140"/>
                  <a:gd name="T28" fmla="*/ 250 w 251"/>
                  <a:gd name="T29" fmla="*/ 64 h 140"/>
                  <a:gd name="T30" fmla="*/ 251 w 251"/>
                  <a:gd name="T31" fmla="*/ 58 h 140"/>
                  <a:gd name="T32" fmla="*/ 247 w 251"/>
                  <a:gd name="T33" fmla="*/ 62 h 140"/>
                  <a:gd name="T34" fmla="*/ 236 w 251"/>
                  <a:gd name="T35" fmla="*/ 78 h 140"/>
                  <a:gd name="T36" fmla="*/ 223 w 251"/>
                  <a:gd name="T37" fmla="*/ 91 h 140"/>
                  <a:gd name="T38" fmla="*/ 209 w 251"/>
                  <a:gd name="T39" fmla="*/ 103 h 140"/>
                  <a:gd name="T40" fmla="*/ 195 w 251"/>
                  <a:gd name="T41" fmla="*/ 114 h 140"/>
                  <a:gd name="T42" fmla="*/ 179 w 251"/>
                  <a:gd name="T43" fmla="*/ 121 h 140"/>
                  <a:gd name="T44" fmla="*/ 162 w 251"/>
                  <a:gd name="T45" fmla="*/ 126 h 140"/>
                  <a:gd name="T46" fmla="*/ 145 w 251"/>
                  <a:gd name="T47" fmla="*/ 130 h 140"/>
                  <a:gd name="T48" fmla="*/ 124 w 251"/>
                  <a:gd name="T49" fmla="*/ 128 h 140"/>
                  <a:gd name="T50" fmla="*/ 100 w 251"/>
                  <a:gd name="T51" fmla="*/ 124 h 140"/>
                  <a:gd name="T52" fmla="*/ 78 w 251"/>
                  <a:gd name="T53" fmla="*/ 114 h 140"/>
                  <a:gd name="T54" fmla="*/ 58 w 251"/>
                  <a:gd name="T55" fmla="*/ 101 h 140"/>
                  <a:gd name="T56" fmla="*/ 41 w 251"/>
                  <a:gd name="T57" fmla="*/ 84 h 140"/>
                  <a:gd name="T58" fmla="*/ 26 w 251"/>
                  <a:gd name="T59" fmla="*/ 62 h 140"/>
                  <a:gd name="T60" fmla="*/ 14 w 251"/>
                  <a:gd name="T61" fmla="*/ 40 h 140"/>
                  <a:gd name="T62" fmla="*/ 6 w 251"/>
                  <a:gd name="T63" fmla="*/ 15 h 140"/>
                  <a:gd name="T64" fmla="*/ 2 w 251"/>
                  <a:gd name="T65" fmla="*/ 4 h 140"/>
                  <a:gd name="T66" fmla="*/ 1 w 251"/>
                  <a:gd name="T67" fmla="*/ 11 h 140"/>
                  <a:gd name="T68" fmla="*/ 1 w 251"/>
                  <a:gd name="T69" fmla="*/ 17 h 140"/>
                  <a:gd name="T70" fmla="*/ 0 w 251"/>
                  <a:gd name="T71" fmla="*/ 24 h 140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w 251"/>
                  <a:gd name="T109" fmla="*/ 0 h 140"/>
                  <a:gd name="T110" fmla="*/ 251 w 251"/>
                  <a:gd name="T111" fmla="*/ 140 h 140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T108" t="T109" r="T110" b="T111"/>
                <a:pathLst>
                  <a:path w="251" h="140">
                    <a:moveTo>
                      <a:pt x="0" y="28"/>
                    </a:moveTo>
                    <a:lnTo>
                      <a:pt x="4" y="40"/>
                    </a:lnTo>
                    <a:lnTo>
                      <a:pt x="9" y="50"/>
                    </a:lnTo>
                    <a:lnTo>
                      <a:pt x="15" y="62"/>
                    </a:lnTo>
                    <a:lnTo>
                      <a:pt x="21" y="73"/>
                    </a:lnTo>
                    <a:lnTo>
                      <a:pt x="28" y="83"/>
                    </a:lnTo>
                    <a:lnTo>
                      <a:pt x="35" y="92"/>
                    </a:lnTo>
                    <a:lnTo>
                      <a:pt x="43" y="101"/>
                    </a:lnTo>
                    <a:lnTo>
                      <a:pt x="52" y="108"/>
                    </a:lnTo>
                    <a:lnTo>
                      <a:pt x="61" y="115"/>
                    </a:lnTo>
                    <a:lnTo>
                      <a:pt x="70" y="122"/>
                    </a:lnTo>
                    <a:lnTo>
                      <a:pt x="80" y="127"/>
                    </a:lnTo>
                    <a:lnTo>
                      <a:pt x="91" y="132"/>
                    </a:lnTo>
                    <a:lnTo>
                      <a:pt x="101" y="136"/>
                    </a:lnTo>
                    <a:lnTo>
                      <a:pt x="113" y="138"/>
                    </a:lnTo>
                    <a:lnTo>
                      <a:pt x="125" y="140"/>
                    </a:lnTo>
                    <a:lnTo>
                      <a:pt x="136" y="140"/>
                    </a:lnTo>
                    <a:lnTo>
                      <a:pt x="152" y="139"/>
                    </a:lnTo>
                    <a:lnTo>
                      <a:pt x="168" y="136"/>
                    </a:lnTo>
                    <a:lnTo>
                      <a:pt x="183" y="131"/>
                    </a:lnTo>
                    <a:lnTo>
                      <a:pt x="197" y="124"/>
                    </a:lnTo>
                    <a:lnTo>
                      <a:pt x="211" y="115"/>
                    </a:lnTo>
                    <a:lnTo>
                      <a:pt x="223" y="106"/>
                    </a:lnTo>
                    <a:lnTo>
                      <a:pt x="236" y="94"/>
                    </a:lnTo>
                    <a:lnTo>
                      <a:pt x="246" y="80"/>
                    </a:lnTo>
                    <a:lnTo>
                      <a:pt x="247" y="77"/>
                    </a:lnTo>
                    <a:lnTo>
                      <a:pt x="248" y="73"/>
                    </a:lnTo>
                    <a:lnTo>
                      <a:pt x="249" y="71"/>
                    </a:lnTo>
                    <a:lnTo>
                      <a:pt x="249" y="67"/>
                    </a:lnTo>
                    <a:lnTo>
                      <a:pt x="250" y="64"/>
                    </a:lnTo>
                    <a:lnTo>
                      <a:pt x="250" y="61"/>
                    </a:lnTo>
                    <a:lnTo>
                      <a:pt x="251" y="58"/>
                    </a:lnTo>
                    <a:lnTo>
                      <a:pt x="251" y="54"/>
                    </a:lnTo>
                    <a:lnTo>
                      <a:pt x="247" y="62"/>
                    </a:lnTo>
                    <a:lnTo>
                      <a:pt x="241" y="71"/>
                    </a:lnTo>
                    <a:lnTo>
                      <a:pt x="236" y="78"/>
                    </a:lnTo>
                    <a:lnTo>
                      <a:pt x="229" y="85"/>
                    </a:lnTo>
                    <a:lnTo>
                      <a:pt x="223" y="91"/>
                    </a:lnTo>
                    <a:lnTo>
                      <a:pt x="216" y="98"/>
                    </a:lnTo>
                    <a:lnTo>
                      <a:pt x="209" y="103"/>
                    </a:lnTo>
                    <a:lnTo>
                      <a:pt x="202" y="109"/>
                    </a:lnTo>
                    <a:lnTo>
                      <a:pt x="195" y="114"/>
                    </a:lnTo>
                    <a:lnTo>
                      <a:pt x="187" y="118"/>
                    </a:lnTo>
                    <a:lnTo>
                      <a:pt x="179" y="121"/>
                    </a:lnTo>
                    <a:lnTo>
                      <a:pt x="171" y="124"/>
                    </a:lnTo>
                    <a:lnTo>
                      <a:pt x="162" y="126"/>
                    </a:lnTo>
                    <a:lnTo>
                      <a:pt x="154" y="128"/>
                    </a:lnTo>
                    <a:lnTo>
                      <a:pt x="145" y="130"/>
                    </a:lnTo>
                    <a:lnTo>
                      <a:pt x="136" y="130"/>
                    </a:lnTo>
                    <a:lnTo>
                      <a:pt x="124" y="128"/>
                    </a:lnTo>
                    <a:lnTo>
                      <a:pt x="112" y="127"/>
                    </a:lnTo>
                    <a:lnTo>
                      <a:pt x="100" y="124"/>
                    </a:lnTo>
                    <a:lnTo>
                      <a:pt x="89" y="120"/>
                    </a:lnTo>
                    <a:lnTo>
                      <a:pt x="78" y="114"/>
                    </a:lnTo>
                    <a:lnTo>
                      <a:pt x="68" y="108"/>
                    </a:lnTo>
                    <a:lnTo>
                      <a:pt x="58" y="101"/>
                    </a:lnTo>
                    <a:lnTo>
                      <a:pt x="49" y="92"/>
                    </a:lnTo>
                    <a:lnTo>
                      <a:pt x="41" y="84"/>
                    </a:lnTo>
                    <a:lnTo>
                      <a:pt x="33" y="73"/>
                    </a:lnTo>
                    <a:lnTo>
                      <a:pt x="26" y="62"/>
                    </a:lnTo>
                    <a:lnTo>
                      <a:pt x="20" y="52"/>
                    </a:lnTo>
                    <a:lnTo>
                      <a:pt x="14" y="40"/>
                    </a:lnTo>
                    <a:lnTo>
                      <a:pt x="10" y="27"/>
                    </a:lnTo>
                    <a:lnTo>
                      <a:pt x="6" y="15"/>
                    </a:lnTo>
                    <a:lnTo>
                      <a:pt x="3" y="0"/>
                    </a:lnTo>
                    <a:lnTo>
                      <a:pt x="2" y="4"/>
                    </a:lnTo>
                    <a:lnTo>
                      <a:pt x="2" y="7"/>
                    </a:lnTo>
                    <a:lnTo>
                      <a:pt x="1" y="11"/>
                    </a:lnTo>
                    <a:lnTo>
                      <a:pt x="1" y="13"/>
                    </a:lnTo>
                    <a:lnTo>
                      <a:pt x="1" y="17"/>
                    </a:lnTo>
                    <a:lnTo>
                      <a:pt x="0" y="21"/>
                    </a:lnTo>
                    <a:lnTo>
                      <a:pt x="0" y="24"/>
                    </a:lnTo>
                    <a:lnTo>
                      <a:pt x="0" y="28"/>
                    </a:lnTo>
                    <a:close/>
                  </a:path>
                </a:pathLst>
              </a:custGeom>
              <a:solidFill>
                <a:srgbClr val="F3B89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31" name="Freeform 218"/>
              <p:cNvSpPr>
                <a:spLocks/>
              </p:cNvSpPr>
              <p:nvPr/>
            </p:nvSpPr>
            <p:spPr bwMode="auto">
              <a:xfrm>
                <a:off x="1135" y="2663"/>
                <a:ext cx="50" cy="24"/>
              </a:xfrm>
              <a:custGeom>
                <a:avLst/>
                <a:gdLst>
                  <a:gd name="T0" fmla="*/ 4 w 251"/>
                  <a:gd name="T1" fmla="*/ 39 h 146"/>
                  <a:gd name="T2" fmla="*/ 13 w 251"/>
                  <a:gd name="T3" fmla="*/ 62 h 146"/>
                  <a:gd name="T4" fmla="*/ 26 w 251"/>
                  <a:gd name="T5" fmla="*/ 85 h 146"/>
                  <a:gd name="T6" fmla="*/ 41 w 251"/>
                  <a:gd name="T7" fmla="*/ 104 h 146"/>
                  <a:gd name="T8" fmla="*/ 58 w 251"/>
                  <a:gd name="T9" fmla="*/ 120 h 146"/>
                  <a:gd name="T10" fmla="*/ 78 w 251"/>
                  <a:gd name="T11" fmla="*/ 133 h 146"/>
                  <a:gd name="T12" fmla="*/ 99 w 251"/>
                  <a:gd name="T13" fmla="*/ 142 h 146"/>
                  <a:gd name="T14" fmla="*/ 123 w 251"/>
                  <a:gd name="T15" fmla="*/ 146 h 146"/>
                  <a:gd name="T16" fmla="*/ 144 w 251"/>
                  <a:gd name="T17" fmla="*/ 146 h 146"/>
                  <a:gd name="T18" fmla="*/ 160 w 251"/>
                  <a:gd name="T19" fmla="*/ 144 h 146"/>
                  <a:gd name="T20" fmla="*/ 184 w 251"/>
                  <a:gd name="T21" fmla="*/ 137 h 146"/>
                  <a:gd name="T22" fmla="*/ 213 w 251"/>
                  <a:gd name="T23" fmla="*/ 119 h 146"/>
                  <a:gd name="T24" fmla="*/ 238 w 251"/>
                  <a:gd name="T25" fmla="*/ 94 h 146"/>
                  <a:gd name="T26" fmla="*/ 249 w 251"/>
                  <a:gd name="T27" fmla="*/ 76 h 146"/>
                  <a:gd name="T28" fmla="*/ 250 w 251"/>
                  <a:gd name="T29" fmla="*/ 70 h 146"/>
                  <a:gd name="T30" fmla="*/ 251 w 251"/>
                  <a:gd name="T31" fmla="*/ 62 h 146"/>
                  <a:gd name="T32" fmla="*/ 251 w 251"/>
                  <a:gd name="T33" fmla="*/ 57 h 146"/>
                  <a:gd name="T34" fmla="*/ 247 w 251"/>
                  <a:gd name="T35" fmla="*/ 62 h 146"/>
                  <a:gd name="T36" fmla="*/ 237 w 251"/>
                  <a:gd name="T37" fmla="*/ 79 h 146"/>
                  <a:gd name="T38" fmla="*/ 224 w 251"/>
                  <a:gd name="T39" fmla="*/ 95 h 146"/>
                  <a:gd name="T40" fmla="*/ 210 w 251"/>
                  <a:gd name="T41" fmla="*/ 108 h 146"/>
                  <a:gd name="T42" fmla="*/ 196 w 251"/>
                  <a:gd name="T43" fmla="*/ 119 h 146"/>
                  <a:gd name="T44" fmla="*/ 179 w 251"/>
                  <a:gd name="T45" fmla="*/ 127 h 146"/>
                  <a:gd name="T46" fmla="*/ 162 w 251"/>
                  <a:gd name="T47" fmla="*/ 133 h 146"/>
                  <a:gd name="T48" fmla="*/ 144 w 251"/>
                  <a:gd name="T49" fmla="*/ 136 h 146"/>
                  <a:gd name="T50" fmla="*/ 123 w 251"/>
                  <a:gd name="T51" fmla="*/ 136 h 146"/>
                  <a:gd name="T52" fmla="*/ 98 w 251"/>
                  <a:gd name="T53" fmla="*/ 130 h 146"/>
                  <a:gd name="T54" fmla="*/ 76 w 251"/>
                  <a:gd name="T55" fmla="*/ 120 h 146"/>
                  <a:gd name="T56" fmla="*/ 57 w 251"/>
                  <a:gd name="T57" fmla="*/ 106 h 146"/>
                  <a:gd name="T58" fmla="*/ 39 w 251"/>
                  <a:gd name="T59" fmla="*/ 88 h 146"/>
                  <a:gd name="T60" fmla="*/ 25 w 251"/>
                  <a:gd name="T61" fmla="*/ 66 h 146"/>
                  <a:gd name="T62" fmla="*/ 14 w 251"/>
                  <a:gd name="T63" fmla="*/ 41 h 146"/>
                  <a:gd name="T64" fmla="*/ 7 w 251"/>
                  <a:gd name="T65" fmla="*/ 15 h 146"/>
                  <a:gd name="T66" fmla="*/ 4 w 251"/>
                  <a:gd name="T67" fmla="*/ 3 h 146"/>
                  <a:gd name="T68" fmla="*/ 3 w 251"/>
                  <a:gd name="T69" fmla="*/ 10 h 146"/>
                  <a:gd name="T70" fmla="*/ 1 w 251"/>
                  <a:gd name="T71" fmla="*/ 16 h 146"/>
                  <a:gd name="T72" fmla="*/ 0 w 251"/>
                  <a:gd name="T73" fmla="*/ 22 h 14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w 251"/>
                  <a:gd name="T112" fmla="*/ 0 h 146"/>
                  <a:gd name="T113" fmla="*/ 251 w 251"/>
                  <a:gd name="T114" fmla="*/ 146 h 146"/>
                </a:gdLst>
                <a:ahLst/>
                <a:cxnLst>
                  <a:cxn ang="T74">
                    <a:pos x="T0" y="T1"/>
                  </a:cxn>
                  <a:cxn ang="T75">
                    <a:pos x="T2" y="T3"/>
                  </a:cxn>
                  <a:cxn ang="T76">
                    <a:pos x="T4" y="T5"/>
                  </a:cxn>
                  <a:cxn ang="T77">
                    <a:pos x="T6" y="T7"/>
                  </a:cxn>
                  <a:cxn ang="T78">
                    <a:pos x="T8" y="T9"/>
                  </a:cxn>
                  <a:cxn ang="T79">
                    <a:pos x="T10" y="T11"/>
                  </a:cxn>
                  <a:cxn ang="T80">
                    <a:pos x="T12" y="T13"/>
                  </a:cxn>
                  <a:cxn ang="T81">
                    <a:pos x="T14" y="T15"/>
                  </a:cxn>
                  <a:cxn ang="T82">
                    <a:pos x="T16" y="T17"/>
                  </a:cxn>
                  <a:cxn ang="T83">
                    <a:pos x="T18" y="T19"/>
                  </a:cxn>
                  <a:cxn ang="T84">
                    <a:pos x="T20" y="T21"/>
                  </a:cxn>
                  <a:cxn ang="T85">
                    <a:pos x="T22" y="T23"/>
                  </a:cxn>
                  <a:cxn ang="T86">
                    <a:pos x="T24" y="T25"/>
                  </a:cxn>
                  <a:cxn ang="T87">
                    <a:pos x="T26" y="T27"/>
                  </a:cxn>
                  <a:cxn ang="T88">
                    <a:pos x="T28" y="T29"/>
                  </a:cxn>
                  <a:cxn ang="T89">
                    <a:pos x="T30" y="T31"/>
                  </a:cxn>
                  <a:cxn ang="T90">
                    <a:pos x="T32" y="T33"/>
                  </a:cxn>
                  <a:cxn ang="T91">
                    <a:pos x="T34" y="T35"/>
                  </a:cxn>
                  <a:cxn ang="T92">
                    <a:pos x="T36" y="T37"/>
                  </a:cxn>
                  <a:cxn ang="T93">
                    <a:pos x="T38" y="T39"/>
                  </a:cxn>
                  <a:cxn ang="T94">
                    <a:pos x="T40" y="T41"/>
                  </a:cxn>
                  <a:cxn ang="T95">
                    <a:pos x="T42" y="T43"/>
                  </a:cxn>
                  <a:cxn ang="T96">
                    <a:pos x="T44" y="T45"/>
                  </a:cxn>
                  <a:cxn ang="T97">
                    <a:pos x="T46" y="T47"/>
                  </a:cxn>
                  <a:cxn ang="T98">
                    <a:pos x="T48" y="T49"/>
                  </a:cxn>
                  <a:cxn ang="T99">
                    <a:pos x="T50" y="T51"/>
                  </a:cxn>
                  <a:cxn ang="T100">
                    <a:pos x="T52" y="T53"/>
                  </a:cxn>
                  <a:cxn ang="T101">
                    <a:pos x="T54" y="T55"/>
                  </a:cxn>
                  <a:cxn ang="T102">
                    <a:pos x="T56" y="T57"/>
                  </a:cxn>
                  <a:cxn ang="T103">
                    <a:pos x="T58" y="T59"/>
                  </a:cxn>
                  <a:cxn ang="T104">
                    <a:pos x="T60" y="T61"/>
                  </a:cxn>
                  <a:cxn ang="T105">
                    <a:pos x="T62" y="T63"/>
                  </a:cxn>
                  <a:cxn ang="T106">
                    <a:pos x="T64" y="T65"/>
                  </a:cxn>
                  <a:cxn ang="T107">
                    <a:pos x="T66" y="T67"/>
                  </a:cxn>
                  <a:cxn ang="T108">
                    <a:pos x="T68" y="T69"/>
                  </a:cxn>
                  <a:cxn ang="T109">
                    <a:pos x="T70" y="T71"/>
                  </a:cxn>
                  <a:cxn ang="T110">
                    <a:pos x="T72" y="T73"/>
                  </a:cxn>
                </a:cxnLst>
                <a:rect l="T111" t="T112" r="T113" b="T114"/>
                <a:pathLst>
                  <a:path w="251" h="146">
                    <a:moveTo>
                      <a:pt x="0" y="25"/>
                    </a:moveTo>
                    <a:lnTo>
                      <a:pt x="4" y="39"/>
                    </a:lnTo>
                    <a:lnTo>
                      <a:pt x="8" y="51"/>
                    </a:lnTo>
                    <a:lnTo>
                      <a:pt x="13" y="62"/>
                    </a:lnTo>
                    <a:lnTo>
                      <a:pt x="19" y="74"/>
                    </a:lnTo>
                    <a:lnTo>
                      <a:pt x="26" y="85"/>
                    </a:lnTo>
                    <a:lnTo>
                      <a:pt x="33" y="95"/>
                    </a:lnTo>
                    <a:lnTo>
                      <a:pt x="41" y="104"/>
                    </a:lnTo>
                    <a:lnTo>
                      <a:pt x="49" y="113"/>
                    </a:lnTo>
                    <a:lnTo>
                      <a:pt x="58" y="120"/>
                    </a:lnTo>
                    <a:lnTo>
                      <a:pt x="68" y="127"/>
                    </a:lnTo>
                    <a:lnTo>
                      <a:pt x="78" y="133"/>
                    </a:lnTo>
                    <a:lnTo>
                      <a:pt x="89" y="138"/>
                    </a:lnTo>
                    <a:lnTo>
                      <a:pt x="99" y="142"/>
                    </a:lnTo>
                    <a:lnTo>
                      <a:pt x="112" y="145"/>
                    </a:lnTo>
                    <a:lnTo>
                      <a:pt x="123" y="146"/>
                    </a:lnTo>
                    <a:lnTo>
                      <a:pt x="135" y="146"/>
                    </a:lnTo>
                    <a:lnTo>
                      <a:pt x="144" y="146"/>
                    </a:lnTo>
                    <a:lnTo>
                      <a:pt x="152" y="145"/>
                    </a:lnTo>
                    <a:lnTo>
                      <a:pt x="160" y="144"/>
                    </a:lnTo>
                    <a:lnTo>
                      <a:pt x="168" y="142"/>
                    </a:lnTo>
                    <a:lnTo>
                      <a:pt x="184" y="137"/>
                    </a:lnTo>
                    <a:lnTo>
                      <a:pt x="199" y="128"/>
                    </a:lnTo>
                    <a:lnTo>
                      <a:pt x="213" y="119"/>
                    </a:lnTo>
                    <a:lnTo>
                      <a:pt x="226" y="107"/>
                    </a:lnTo>
                    <a:lnTo>
                      <a:pt x="238" y="94"/>
                    </a:lnTo>
                    <a:lnTo>
                      <a:pt x="248" y="79"/>
                    </a:lnTo>
                    <a:lnTo>
                      <a:pt x="249" y="76"/>
                    </a:lnTo>
                    <a:lnTo>
                      <a:pt x="249" y="72"/>
                    </a:lnTo>
                    <a:lnTo>
                      <a:pt x="250" y="70"/>
                    </a:lnTo>
                    <a:lnTo>
                      <a:pt x="250" y="66"/>
                    </a:lnTo>
                    <a:lnTo>
                      <a:pt x="251" y="62"/>
                    </a:lnTo>
                    <a:lnTo>
                      <a:pt x="251" y="60"/>
                    </a:lnTo>
                    <a:lnTo>
                      <a:pt x="251" y="57"/>
                    </a:lnTo>
                    <a:lnTo>
                      <a:pt x="251" y="53"/>
                    </a:lnTo>
                    <a:lnTo>
                      <a:pt x="247" y="62"/>
                    </a:lnTo>
                    <a:lnTo>
                      <a:pt x="242" y="71"/>
                    </a:lnTo>
                    <a:lnTo>
                      <a:pt x="237" y="79"/>
                    </a:lnTo>
                    <a:lnTo>
                      <a:pt x="231" y="86"/>
                    </a:lnTo>
                    <a:lnTo>
                      <a:pt x="224" y="95"/>
                    </a:lnTo>
                    <a:lnTo>
                      <a:pt x="217" y="101"/>
                    </a:lnTo>
                    <a:lnTo>
                      <a:pt x="210" y="108"/>
                    </a:lnTo>
                    <a:lnTo>
                      <a:pt x="203" y="113"/>
                    </a:lnTo>
                    <a:lnTo>
                      <a:pt x="196" y="119"/>
                    </a:lnTo>
                    <a:lnTo>
                      <a:pt x="188" y="122"/>
                    </a:lnTo>
                    <a:lnTo>
                      <a:pt x="179" y="127"/>
                    </a:lnTo>
                    <a:lnTo>
                      <a:pt x="171" y="130"/>
                    </a:lnTo>
                    <a:lnTo>
                      <a:pt x="162" y="133"/>
                    </a:lnTo>
                    <a:lnTo>
                      <a:pt x="153" y="134"/>
                    </a:lnTo>
                    <a:lnTo>
                      <a:pt x="144" y="136"/>
                    </a:lnTo>
                    <a:lnTo>
                      <a:pt x="135" y="136"/>
                    </a:lnTo>
                    <a:lnTo>
                      <a:pt x="123" y="136"/>
                    </a:lnTo>
                    <a:lnTo>
                      <a:pt x="111" y="133"/>
                    </a:lnTo>
                    <a:lnTo>
                      <a:pt x="98" y="130"/>
                    </a:lnTo>
                    <a:lnTo>
                      <a:pt x="87" y="126"/>
                    </a:lnTo>
                    <a:lnTo>
                      <a:pt x="76" y="120"/>
                    </a:lnTo>
                    <a:lnTo>
                      <a:pt x="66" y="113"/>
                    </a:lnTo>
                    <a:lnTo>
                      <a:pt x="57" y="106"/>
                    </a:lnTo>
                    <a:lnTo>
                      <a:pt x="48" y="97"/>
                    </a:lnTo>
                    <a:lnTo>
                      <a:pt x="39" y="88"/>
                    </a:lnTo>
                    <a:lnTo>
                      <a:pt x="32" y="77"/>
                    </a:lnTo>
                    <a:lnTo>
                      <a:pt x="25" y="66"/>
                    </a:lnTo>
                    <a:lnTo>
                      <a:pt x="19" y="54"/>
                    </a:lnTo>
                    <a:lnTo>
                      <a:pt x="14" y="41"/>
                    </a:lnTo>
                    <a:lnTo>
                      <a:pt x="10" y="28"/>
                    </a:lnTo>
                    <a:lnTo>
                      <a:pt x="7" y="15"/>
                    </a:lnTo>
                    <a:lnTo>
                      <a:pt x="5" y="0"/>
                    </a:lnTo>
                    <a:lnTo>
                      <a:pt x="4" y="3"/>
                    </a:lnTo>
                    <a:lnTo>
                      <a:pt x="3" y="6"/>
                    </a:lnTo>
                    <a:lnTo>
                      <a:pt x="3" y="10"/>
                    </a:lnTo>
                    <a:lnTo>
                      <a:pt x="2" y="12"/>
                    </a:lnTo>
                    <a:lnTo>
                      <a:pt x="1" y="16"/>
                    </a:lnTo>
                    <a:lnTo>
                      <a:pt x="1" y="19"/>
                    </a:lnTo>
                    <a:lnTo>
                      <a:pt x="0" y="22"/>
                    </a:lnTo>
                    <a:lnTo>
                      <a:pt x="0" y="25"/>
                    </a:lnTo>
                    <a:close/>
                  </a:path>
                </a:pathLst>
              </a:custGeom>
              <a:solidFill>
                <a:srgbClr val="F3BA98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32" name="Freeform 219"/>
              <p:cNvSpPr>
                <a:spLocks/>
              </p:cNvSpPr>
              <p:nvPr/>
            </p:nvSpPr>
            <p:spPr bwMode="auto">
              <a:xfrm>
                <a:off x="1135" y="2661"/>
                <a:ext cx="50" cy="25"/>
              </a:xfrm>
              <a:custGeom>
                <a:avLst/>
                <a:gdLst>
                  <a:gd name="T0" fmla="*/ 3 w 249"/>
                  <a:gd name="T1" fmla="*/ 39 h 154"/>
                  <a:gd name="T2" fmla="*/ 11 w 249"/>
                  <a:gd name="T3" fmla="*/ 64 h 154"/>
                  <a:gd name="T4" fmla="*/ 23 w 249"/>
                  <a:gd name="T5" fmla="*/ 86 h 154"/>
                  <a:gd name="T6" fmla="*/ 38 w 249"/>
                  <a:gd name="T7" fmla="*/ 108 h 154"/>
                  <a:gd name="T8" fmla="*/ 55 w 249"/>
                  <a:gd name="T9" fmla="*/ 125 h 154"/>
                  <a:gd name="T10" fmla="*/ 75 w 249"/>
                  <a:gd name="T11" fmla="*/ 138 h 154"/>
                  <a:gd name="T12" fmla="*/ 97 w 249"/>
                  <a:gd name="T13" fmla="*/ 148 h 154"/>
                  <a:gd name="T14" fmla="*/ 121 w 249"/>
                  <a:gd name="T15" fmla="*/ 152 h 154"/>
                  <a:gd name="T16" fmla="*/ 142 w 249"/>
                  <a:gd name="T17" fmla="*/ 154 h 154"/>
                  <a:gd name="T18" fmla="*/ 159 w 249"/>
                  <a:gd name="T19" fmla="*/ 150 h 154"/>
                  <a:gd name="T20" fmla="*/ 176 w 249"/>
                  <a:gd name="T21" fmla="*/ 145 h 154"/>
                  <a:gd name="T22" fmla="*/ 192 w 249"/>
                  <a:gd name="T23" fmla="*/ 138 h 154"/>
                  <a:gd name="T24" fmla="*/ 206 w 249"/>
                  <a:gd name="T25" fmla="*/ 127 h 154"/>
                  <a:gd name="T26" fmla="*/ 220 w 249"/>
                  <a:gd name="T27" fmla="*/ 115 h 154"/>
                  <a:gd name="T28" fmla="*/ 233 w 249"/>
                  <a:gd name="T29" fmla="*/ 102 h 154"/>
                  <a:gd name="T30" fmla="*/ 244 w 249"/>
                  <a:gd name="T31" fmla="*/ 86 h 154"/>
                  <a:gd name="T32" fmla="*/ 249 w 249"/>
                  <a:gd name="T33" fmla="*/ 74 h 154"/>
                  <a:gd name="T34" fmla="*/ 249 w 249"/>
                  <a:gd name="T35" fmla="*/ 69 h 154"/>
                  <a:gd name="T36" fmla="*/ 249 w 249"/>
                  <a:gd name="T37" fmla="*/ 63 h 154"/>
                  <a:gd name="T38" fmla="*/ 249 w 249"/>
                  <a:gd name="T39" fmla="*/ 57 h 154"/>
                  <a:gd name="T40" fmla="*/ 245 w 249"/>
                  <a:gd name="T41" fmla="*/ 63 h 154"/>
                  <a:gd name="T42" fmla="*/ 236 w 249"/>
                  <a:gd name="T43" fmla="*/ 80 h 154"/>
                  <a:gd name="T44" fmla="*/ 223 w 249"/>
                  <a:gd name="T45" fmla="*/ 97 h 154"/>
                  <a:gd name="T46" fmla="*/ 210 w 249"/>
                  <a:gd name="T47" fmla="*/ 112 h 154"/>
                  <a:gd name="T48" fmla="*/ 195 w 249"/>
                  <a:gd name="T49" fmla="*/ 124 h 154"/>
                  <a:gd name="T50" fmla="*/ 179 w 249"/>
                  <a:gd name="T51" fmla="*/ 133 h 154"/>
                  <a:gd name="T52" fmla="*/ 161 w 249"/>
                  <a:gd name="T53" fmla="*/ 139 h 154"/>
                  <a:gd name="T54" fmla="*/ 143 w 249"/>
                  <a:gd name="T55" fmla="*/ 143 h 154"/>
                  <a:gd name="T56" fmla="*/ 121 w 249"/>
                  <a:gd name="T57" fmla="*/ 142 h 154"/>
                  <a:gd name="T58" fmla="*/ 96 w 249"/>
                  <a:gd name="T59" fmla="*/ 137 h 154"/>
                  <a:gd name="T60" fmla="*/ 74 w 249"/>
                  <a:gd name="T61" fmla="*/ 126 h 154"/>
                  <a:gd name="T62" fmla="*/ 54 w 249"/>
                  <a:gd name="T63" fmla="*/ 110 h 154"/>
                  <a:gd name="T64" fmla="*/ 37 w 249"/>
                  <a:gd name="T65" fmla="*/ 91 h 154"/>
                  <a:gd name="T66" fmla="*/ 24 w 249"/>
                  <a:gd name="T67" fmla="*/ 69 h 154"/>
                  <a:gd name="T68" fmla="*/ 14 w 249"/>
                  <a:gd name="T69" fmla="*/ 43 h 154"/>
                  <a:gd name="T70" fmla="*/ 8 w 249"/>
                  <a:gd name="T71" fmla="*/ 15 h 154"/>
                  <a:gd name="T72" fmla="*/ 5 w 249"/>
                  <a:gd name="T73" fmla="*/ 3 h 154"/>
                  <a:gd name="T74" fmla="*/ 4 w 249"/>
                  <a:gd name="T75" fmla="*/ 9 h 154"/>
                  <a:gd name="T76" fmla="*/ 2 w 249"/>
                  <a:gd name="T77" fmla="*/ 16 h 154"/>
                  <a:gd name="T78" fmla="*/ 1 w 249"/>
                  <a:gd name="T79" fmla="*/ 22 h 154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w 249"/>
                  <a:gd name="T121" fmla="*/ 0 h 154"/>
                  <a:gd name="T122" fmla="*/ 249 w 249"/>
                  <a:gd name="T123" fmla="*/ 154 h 154"/>
                </a:gdLst>
                <a:ahLst/>
                <a:cxnLst>
                  <a:cxn ang="T80">
                    <a:pos x="T0" y="T1"/>
                  </a:cxn>
                  <a:cxn ang="T81">
                    <a:pos x="T2" y="T3"/>
                  </a:cxn>
                  <a:cxn ang="T82">
                    <a:pos x="T4" y="T5"/>
                  </a:cxn>
                  <a:cxn ang="T83">
                    <a:pos x="T6" y="T7"/>
                  </a:cxn>
                  <a:cxn ang="T84">
                    <a:pos x="T8" y="T9"/>
                  </a:cxn>
                  <a:cxn ang="T85">
                    <a:pos x="T10" y="T11"/>
                  </a:cxn>
                  <a:cxn ang="T86">
                    <a:pos x="T12" y="T13"/>
                  </a:cxn>
                  <a:cxn ang="T87">
                    <a:pos x="T14" y="T15"/>
                  </a:cxn>
                  <a:cxn ang="T88">
                    <a:pos x="T16" y="T17"/>
                  </a:cxn>
                  <a:cxn ang="T89">
                    <a:pos x="T18" y="T19"/>
                  </a:cxn>
                  <a:cxn ang="T90">
                    <a:pos x="T20" y="T21"/>
                  </a:cxn>
                  <a:cxn ang="T91">
                    <a:pos x="T22" y="T23"/>
                  </a:cxn>
                  <a:cxn ang="T92">
                    <a:pos x="T24" y="T25"/>
                  </a:cxn>
                  <a:cxn ang="T93">
                    <a:pos x="T26" y="T27"/>
                  </a:cxn>
                  <a:cxn ang="T94">
                    <a:pos x="T28" y="T29"/>
                  </a:cxn>
                  <a:cxn ang="T95">
                    <a:pos x="T30" y="T31"/>
                  </a:cxn>
                  <a:cxn ang="T96">
                    <a:pos x="T32" y="T33"/>
                  </a:cxn>
                  <a:cxn ang="T97">
                    <a:pos x="T34" y="T35"/>
                  </a:cxn>
                  <a:cxn ang="T98">
                    <a:pos x="T36" y="T37"/>
                  </a:cxn>
                  <a:cxn ang="T99">
                    <a:pos x="T38" y="T39"/>
                  </a:cxn>
                  <a:cxn ang="T100">
                    <a:pos x="T40" y="T41"/>
                  </a:cxn>
                  <a:cxn ang="T101">
                    <a:pos x="T42" y="T43"/>
                  </a:cxn>
                  <a:cxn ang="T102">
                    <a:pos x="T44" y="T45"/>
                  </a:cxn>
                  <a:cxn ang="T103">
                    <a:pos x="T46" y="T47"/>
                  </a:cxn>
                  <a:cxn ang="T104">
                    <a:pos x="T48" y="T49"/>
                  </a:cxn>
                  <a:cxn ang="T105">
                    <a:pos x="T50" y="T51"/>
                  </a:cxn>
                  <a:cxn ang="T106">
                    <a:pos x="T52" y="T53"/>
                  </a:cxn>
                  <a:cxn ang="T107">
                    <a:pos x="T54" y="T55"/>
                  </a:cxn>
                  <a:cxn ang="T108">
                    <a:pos x="T56" y="T57"/>
                  </a:cxn>
                  <a:cxn ang="T109">
                    <a:pos x="T58" y="T59"/>
                  </a:cxn>
                  <a:cxn ang="T110">
                    <a:pos x="T60" y="T61"/>
                  </a:cxn>
                  <a:cxn ang="T111">
                    <a:pos x="T62" y="T63"/>
                  </a:cxn>
                  <a:cxn ang="T112">
                    <a:pos x="T64" y="T65"/>
                  </a:cxn>
                  <a:cxn ang="T113">
                    <a:pos x="T66" y="T67"/>
                  </a:cxn>
                  <a:cxn ang="T114">
                    <a:pos x="T68" y="T69"/>
                  </a:cxn>
                  <a:cxn ang="T115">
                    <a:pos x="T70" y="T71"/>
                  </a:cxn>
                  <a:cxn ang="T116">
                    <a:pos x="T72" y="T73"/>
                  </a:cxn>
                  <a:cxn ang="T117">
                    <a:pos x="T74" y="T75"/>
                  </a:cxn>
                  <a:cxn ang="T118">
                    <a:pos x="T76" y="T77"/>
                  </a:cxn>
                  <a:cxn ang="T119">
                    <a:pos x="T78" y="T79"/>
                  </a:cxn>
                </a:cxnLst>
                <a:rect l="T120" t="T121" r="T122" b="T123"/>
                <a:pathLst>
                  <a:path w="249" h="154">
                    <a:moveTo>
                      <a:pt x="0" y="24"/>
                    </a:moveTo>
                    <a:lnTo>
                      <a:pt x="3" y="39"/>
                    </a:lnTo>
                    <a:lnTo>
                      <a:pt x="7" y="51"/>
                    </a:lnTo>
                    <a:lnTo>
                      <a:pt x="11" y="64"/>
                    </a:lnTo>
                    <a:lnTo>
                      <a:pt x="17" y="76"/>
                    </a:lnTo>
                    <a:lnTo>
                      <a:pt x="23" y="86"/>
                    </a:lnTo>
                    <a:lnTo>
                      <a:pt x="30" y="97"/>
                    </a:lnTo>
                    <a:lnTo>
                      <a:pt x="38" y="108"/>
                    </a:lnTo>
                    <a:lnTo>
                      <a:pt x="46" y="116"/>
                    </a:lnTo>
                    <a:lnTo>
                      <a:pt x="55" y="125"/>
                    </a:lnTo>
                    <a:lnTo>
                      <a:pt x="65" y="132"/>
                    </a:lnTo>
                    <a:lnTo>
                      <a:pt x="75" y="138"/>
                    </a:lnTo>
                    <a:lnTo>
                      <a:pt x="86" y="144"/>
                    </a:lnTo>
                    <a:lnTo>
                      <a:pt x="97" y="148"/>
                    </a:lnTo>
                    <a:lnTo>
                      <a:pt x="109" y="151"/>
                    </a:lnTo>
                    <a:lnTo>
                      <a:pt x="121" y="152"/>
                    </a:lnTo>
                    <a:lnTo>
                      <a:pt x="133" y="154"/>
                    </a:lnTo>
                    <a:lnTo>
                      <a:pt x="142" y="154"/>
                    </a:lnTo>
                    <a:lnTo>
                      <a:pt x="151" y="152"/>
                    </a:lnTo>
                    <a:lnTo>
                      <a:pt x="159" y="150"/>
                    </a:lnTo>
                    <a:lnTo>
                      <a:pt x="168" y="148"/>
                    </a:lnTo>
                    <a:lnTo>
                      <a:pt x="176" y="145"/>
                    </a:lnTo>
                    <a:lnTo>
                      <a:pt x="184" y="142"/>
                    </a:lnTo>
                    <a:lnTo>
                      <a:pt x="192" y="138"/>
                    </a:lnTo>
                    <a:lnTo>
                      <a:pt x="199" y="133"/>
                    </a:lnTo>
                    <a:lnTo>
                      <a:pt x="206" y="127"/>
                    </a:lnTo>
                    <a:lnTo>
                      <a:pt x="213" y="122"/>
                    </a:lnTo>
                    <a:lnTo>
                      <a:pt x="220" y="115"/>
                    </a:lnTo>
                    <a:lnTo>
                      <a:pt x="226" y="109"/>
                    </a:lnTo>
                    <a:lnTo>
                      <a:pt x="233" y="102"/>
                    </a:lnTo>
                    <a:lnTo>
                      <a:pt x="238" y="95"/>
                    </a:lnTo>
                    <a:lnTo>
                      <a:pt x="244" y="86"/>
                    </a:lnTo>
                    <a:lnTo>
                      <a:pt x="248" y="78"/>
                    </a:lnTo>
                    <a:lnTo>
                      <a:pt x="249" y="74"/>
                    </a:lnTo>
                    <a:lnTo>
                      <a:pt x="249" y="72"/>
                    </a:lnTo>
                    <a:lnTo>
                      <a:pt x="249" y="69"/>
                    </a:lnTo>
                    <a:lnTo>
                      <a:pt x="249" y="65"/>
                    </a:lnTo>
                    <a:lnTo>
                      <a:pt x="249" y="63"/>
                    </a:lnTo>
                    <a:lnTo>
                      <a:pt x="249" y="59"/>
                    </a:lnTo>
                    <a:lnTo>
                      <a:pt x="249" y="57"/>
                    </a:lnTo>
                    <a:lnTo>
                      <a:pt x="249" y="53"/>
                    </a:lnTo>
                    <a:lnTo>
                      <a:pt x="245" y="63"/>
                    </a:lnTo>
                    <a:lnTo>
                      <a:pt x="241" y="72"/>
                    </a:lnTo>
                    <a:lnTo>
                      <a:pt x="236" y="80"/>
                    </a:lnTo>
                    <a:lnTo>
                      <a:pt x="230" y="89"/>
                    </a:lnTo>
                    <a:lnTo>
                      <a:pt x="223" y="97"/>
                    </a:lnTo>
                    <a:lnTo>
                      <a:pt x="217" y="104"/>
                    </a:lnTo>
                    <a:lnTo>
                      <a:pt x="210" y="112"/>
                    </a:lnTo>
                    <a:lnTo>
                      <a:pt x="203" y="118"/>
                    </a:lnTo>
                    <a:lnTo>
                      <a:pt x="195" y="124"/>
                    </a:lnTo>
                    <a:lnTo>
                      <a:pt x="187" y="128"/>
                    </a:lnTo>
                    <a:lnTo>
                      <a:pt x="179" y="133"/>
                    </a:lnTo>
                    <a:lnTo>
                      <a:pt x="170" y="136"/>
                    </a:lnTo>
                    <a:lnTo>
                      <a:pt x="161" y="139"/>
                    </a:lnTo>
                    <a:lnTo>
                      <a:pt x="152" y="142"/>
                    </a:lnTo>
                    <a:lnTo>
                      <a:pt x="143" y="143"/>
                    </a:lnTo>
                    <a:lnTo>
                      <a:pt x="133" y="143"/>
                    </a:lnTo>
                    <a:lnTo>
                      <a:pt x="121" y="142"/>
                    </a:lnTo>
                    <a:lnTo>
                      <a:pt x="109" y="140"/>
                    </a:lnTo>
                    <a:lnTo>
                      <a:pt x="96" y="137"/>
                    </a:lnTo>
                    <a:lnTo>
                      <a:pt x="85" y="132"/>
                    </a:lnTo>
                    <a:lnTo>
                      <a:pt x="74" y="126"/>
                    </a:lnTo>
                    <a:lnTo>
                      <a:pt x="64" y="119"/>
                    </a:lnTo>
                    <a:lnTo>
                      <a:pt x="54" y="110"/>
                    </a:lnTo>
                    <a:lnTo>
                      <a:pt x="45" y="101"/>
                    </a:lnTo>
                    <a:lnTo>
                      <a:pt x="37" y="91"/>
                    </a:lnTo>
                    <a:lnTo>
                      <a:pt x="30" y="80"/>
                    </a:lnTo>
                    <a:lnTo>
                      <a:pt x="24" y="69"/>
                    </a:lnTo>
                    <a:lnTo>
                      <a:pt x="18" y="57"/>
                    </a:lnTo>
                    <a:lnTo>
                      <a:pt x="14" y="43"/>
                    </a:lnTo>
                    <a:lnTo>
                      <a:pt x="10" y="29"/>
                    </a:lnTo>
                    <a:lnTo>
                      <a:pt x="8" y="15"/>
                    </a:lnTo>
                    <a:lnTo>
                      <a:pt x="6" y="0"/>
                    </a:lnTo>
                    <a:lnTo>
                      <a:pt x="5" y="3"/>
                    </a:lnTo>
                    <a:lnTo>
                      <a:pt x="4" y="6"/>
                    </a:lnTo>
                    <a:lnTo>
                      <a:pt x="4" y="9"/>
                    </a:lnTo>
                    <a:lnTo>
                      <a:pt x="3" y="12"/>
                    </a:lnTo>
                    <a:lnTo>
                      <a:pt x="2" y="16"/>
                    </a:lnTo>
                    <a:lnTo>
                      <a:pt x="1" y="18"/>
                    </a:lnTo>
                    <a:lnTo>
                      <a:pt x="1" y="22"/>
                    </a:lnTo>
                    <a:lnTo>
                      <a:pt x="0" y="24"/>
                    </a:lnTo>
                    <a:close/>
                  </a:path>
                </a:pathLst>
              </a:custGeom>
              <a:solidFill>
                <a:srgbClr val="F4BD9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33" name="Freeform 220"/>
              <p:cNvSpPr>
                <a:spLocks/>
              </p:cNvSpPr>
              <p:nvPr/>
            </p:nvSpPr>
            <p:spPr bwMode="auto">
              <a:xfrm>
                <a:off x="1136" y="2659"/>
                <a:ext cx="49" cy="26"/>
              </a:xfrm>
              <a:custGeom>
                <a:avLst/>
                <a:gdLst>
                  <a:gd name="T0" fmla="*/ 2 w 246"/>
                  <a:gd name="T1" fmla="*/ 38 h 159"/>
                  <a:gd name="T2" fmla="*/ 9 w 246"/>
                  <a:gd name="T3" fmla="*/ 64 h 159"/>
                  <a:gd name="T4" fmla="*/ 20 w 246"/>
                  <a:gd name="T5" fmla="*/ 89 h 159"/>
                  <a:gd name="T6" fmla="*/ 34 w 246"/>
                  <a:gd name="T7" fmla="*/ 111 h 159"/>
                  <a:gd name="T8" fmla="*/ 52 w 246"/>
                  <a:gd name="T9" fmla="*/ 129 h 159"/>
                  <a:gd name="T10" fmla="*/ 71 w 246"/>
                  <a:gd name="T11" fmla="*/ 143 h 159"/>
                  <a:gd name="T12" fmla="*/ 93 w 246"/>
                  <a:gd name="T13" fmla="*/ 153 h 159"/>
                  <a:gd name="T14" fmla="*/ 118 w 246"/>
                  <a:gd name="T15" fmla="*/ 159 h 159"/>
                  <a:gd name="T16" fmla="*/ 139 w 246"/>
                  <a:gd name="T17" fmla="*/ 159 h 159"/>
                  <a:gd name="T18" fmla="*/ 157 w 246"/>
                  <a:gd name="T19" fmla="*/ 156 h 159"/>
                  <a:gd name="T20" fmla="*/ 174 w 246"/>
                  <a:gd name="T21" fmla="*/ 150 h 159"/>
                  <a:gd name="T22" fmla="*/ 191 w 246"/>
                  <a:gd name="T23" fmla="*/ 142 h 159"/>
                  <a:gd name="T24" fmla="*/ 205 w 246"/>
                  <a:gd name="T25" fmla="*/ 131 h 159"/>
                  <a:gd name="T26" fmla="*/ 219 w 246"/>
                  <a:gd name="T27" fmla="*/ 118 h 159"/>
                  <a:gd name="T28" fmla="*/ 232 w 246"/>
                  <a:gd name="T29" fmla="*/ 102 h 159"/>
                  <a:gd name="T30" fmla="*/ 242 w 246"/>
                  <a:gd name="T31" fmla="*/ 85 h 159"/>
                  <a:gd name="T32" fmla="*/ 246 w 246"/>
                  <a:gd name="T33" fmla="*/ 74 h 159"/>
                  <a:gd name="T34" fmla="*/ 246 w 246"/>
                  <a:gd name="T35" fmla="*/ 68 h 159"/>
                  <a:gd name="T36" fmla="*/ 246 w 246"/>
                  <a:gd name="T37" fmla="*/ 60 h 159"/>
                  <a:gd name="T38" fmla="*/ 246 w 246"/>
                  <a:gd name="T39" fmla="*/ 54 h 159"/>
                  <a:gd name="T40" fmla="*/ 242 w 246"/>
                  <a:gd name="T41" fmla="*/ 62 h 159"/>
                  <a:gd name="T42" fmla="*/ 233 w 246"/>
                  <a:gd name="T43" fmla="*/ 82 h 159"/>
                  <a:gd name="T44" fmla="*/ 221 w 246"/>
                  <a:gd name="T45" fmla="*/ 99 h 159"/>
                  <a:gd name="T46" fmla="*/ 208 w 246"/>
                  <a:gd name="T47" fmla="*/ 114 h 159"/>
                  <a:gd name="T48" fmla="*/ 193 w 246"/>
                  <a:gd name="T49" fmla="*/ 127 h 159"/>
                  <a:gd name="T50" fmla="*/ 177 w 246"/>
                  <a:gd name="T51" fmla="*/ 137 h 159"/>
                  <a:gd name="T52" fmla="*/ 159 w 246"/>
                  <a:gd name="T53" fmla="*/ 144 h 159"/>
                  <a:gd name="T54" fmla="*/ 140 w 246"/>
                  <a:gd name="T55" fmla="*/ 148 h 159"/>
                  <a:gd name="T56" fmla="*/ 118 w 246"/>
                  <a:gd name="T57" fmla="*/ 148 h 159"/>
                  <a:gd name="T58" fmla="*/ 93 w 246"/>
                  <a:gd name="T59" fmla="*/ 142 h 159"/>
                  <a:gd name="T60" fmla="*/ 71 w 246"/>
                  <a:gd name="T61" fmla="*/ 131 h 159"/>
                  <a:gd name="T62" fmla="*/ 52 w 246"/>
                  <a:gd name="T63" fmla="*/ 115 h 159"/>
                  <a:gd name="T64" fmla="*/ 35 w 246"/>
                  <a:gd name="T65" fmla="*/ 95 h 159"/>
                  <a:gd name="T66" fmla="*/ 22 w 246"/>
                  <a:gd name="T67" fmla="*/ 72 h 159"/>
                  <a:gd name="T68" fmla="*/ 13 w 246"/>
                  <a:gd name="T69" fmla="*/ 46 h 159"/>
                  <a:gd name="T70" fmla="*/ 8 w 246"/>
                  <a:gd name="T71" fmla="*/ 17 h 159"/>
                  <a:gd name="T72" fmla="*/ 8 w 246"/>
                  <a:gd name="T73" fmla="*/ 3 h 159"/>
                  <a:gd name="T74" fmla="*/ 8 w 246"/>
                  <a:gd name="T75" fmla="*/ 2 h 159"/>
                  <a:gd name="T76" fmla="*/ 8 w 246"/>
                  <a:gd name="T77" fmla="*/ 0 h 159"/>
                  <a:gd name="T78" fmla="*/ 8 w 246"/>
                  <a:gd name="T79" fmla="*/ 0 h 159"/>
                  <a:gd name="T80" fmla="*/ 7 w 246"/>
                  <a:gd name="T81" fmla="*/ 3 h 159"/>
                  <a:gd name="T82" fmla="*/ 4 w 246"/>
                  <a:gd name="T83" fmla="*/ 9 h 159"/>
                  <a:gd name="T84" fmla="*/ 2 w 246"/>
                  <a:gd name="T85" fmla="*/ 14 h 159"/>
                  <a:gd name="T86" fmla="*/ 1 w 246"/>
                  <a:gd name="T87" fmla="*/ 20 h 159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w 246"/>
                  <a:gd name="T133" fmla="*/ 0 h 159"/>
                  <a:gd name="T134" fmla="*/ 246 w 246"/>
                  <a:gd name="T135" fmla="*/ 159 h 159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T132" t="T133" r="T134" b="T135"/>
                <a:pathLst>
                  <a:path w="246" h="159">
                    <a:moveTo>
                      <a:pt x="0" y="23"/>
                    </a:moveTo>
                    <a:lnTo>
                      <a:pt x="2" y="38"/>
                    </a:lnTo>
                    <a:lnTo>
                      <a:pt x="5" y="51"/>
                    </a:lnTo>
                    <a:lnTo>
                      <a:pt x="9" y="64"/>
                    </a:lnTo>
                    <a:lnTo>
                      <a:pt x="14" y="77"/>
                    </a:lnTo>
                    <a:lnTo>
                      <a:pt x="20" y="89"/>
                    </a:lnTo>
                    <a:lnTo>
                      <a:pt x="27" y="100"/>
                    </a:lnTo>
                    <a:lnTo>
                      <a:pt x="34" y="111"/>
                    </a:lnTo>
                    <a:lnTo>
                      <a:pt x="43" y="120"/>
                    </a:lnTo>
                    <a:lnTo>
                      <a:pt x="52" y="129"/>
                    </a:lnTo>
                    <a:lnTo>
                      <a:pt x="61" y="136"/>
                    </a:lnTo>
                    <a:lnTo>
                      <a:pt x="71" y="143"/>
                    </a:lnTo>
                    <a:lnTo>
                      <a:pt x="82" y="149"/>
                    </a:lnTo>
                    <a:lnTo>
                      <a:pt x="93" y="153"/>
                    </a:lnTo>
                    <a:lnTo>
                      <a:pt x="106" y="156"/>
                    </a:lnTo>
                    <a:lnTo>
                      <a:pt x="118" y="159"/>
                    </a:lnTo>
                    <a:lnTo>
                      <a:pt x="130" y="159"/>
                    </a:lnTo>
                    <a:lnTo>
                      <a:pt x="139" y="159"/>
                    </a:lnTo>
                    <a:lnTo>
                      <a:pt x="148" y="157"/>
                    </a:lnTo>
                    <a:lnTo>
                      <a:pt x="157" y="156"/>
                    </a:lnTo>
                    <a:lnTo>
                      <a:pt x="166" y="153"/>
                    </a:lnTo>
                    <a:lnTo>
                      <a:pt x="174" y="150"/>
                    </a:lnTo>
                    <a:lnTo>
                      <a:pt x="183" y="145"/>
                    </a:lnTo>
                    <a:lnTo>
                      <a:pt x="191" y="142"/>
                    </a:lnTo>
                    <a:lnTo>
                      <a:pt x="198" y="136"/>
                    </a:lnTo>
                    <a:lnTo>
                      <a:pt x="205" y="131"/>
                    </a:lnTo>
                    <a:lnTo>
                      <a:pt x="212" y="124"/>
                    </a:lnTo>
                    <a:lnTo>
                      <a:pt x="219" y="118"/>
                    </a:lnTo>
                    <a:lnTo>
                      <a:pt x="226" y="111"/>
                    </a:lnTo>
                    <a:lnTo>
                      <a:pt x="232" y="102"/>
                    </a:lnTo>
                    <a:lnTo>
                      <a:pt x="237" y="94"/>
                    </a:lnTo>
                    <a:lnTo>
                      <a:pt x="242" y="85"/>
                    </a:lnTo>
                    <a:lnTo>
                      <a:pt x="246" y="76"/>
                    </a:lnTo>
                    <a:lnTo>
                      <a:pt x="246" y="74"/>
                    </a:lnTo>
                    <a:lnTo>
                      <a:pt x="246" y="70"/>
                    </a:lnTo>
                    <a:lnTo>
                      <a:pt x="246" y="68"/>
                    </a:lnTo>
                    <a:lnTo>
                      <a:pt x="246" y="64"/>
                    </a:lnTo>
                    <a:lnTo>
                      <a:pt x="246" y="60"/>
                    </a:lnTo>
                    <a:lnTo>
                      <a:pt x="246" y="58"/>
                    </a:lnTo>
                    <a:lnTo>
                      <a:pt x="246" y="54"/>
                    </a:lnTo>
                    <a:lnTo>
                      <a:pt x="246" y="52"/>
                    </a:lnTo>
                    <a:lnTo>
                      <a:pt x="242" y="62"/>
                    </a:lnTo>
                    <a:lnTo>
                      <a:pt x="238" y="72"/>
                    </a:lnTo>
                    <a:lnTo>
                      <a:pt x="233" y="82"/>
                    </a:lnTo>
                    <a:lnTo>
                      <a:pt x="228" y="90"/>
                    </a:lnTo>
                    <a:lnTo>
                      <a:pt x="221" y="99"/>
                    </a:lnTo>
                    <a:lnTo>
                      <a:pt x="215" y="107"/>
                    </a:lnTo>
                    <a:lnTo>
                      <a:pt x="208" y="114"/>
                    </a:lnTo>
                    <a:lnTo>
                      <a:pt x="201" y="121"/>
                    </a:lnTo>
                    <a:lnTo>
                      <a:pt x="193" y="127"/>
                    </a:lnTo>
                    <a:lnTo>
                      <a:pt x="185" y="132"/>
                    </a:lnTo>
                    <a:lnTo>
                      <a:pt x="177" y="137"/>
                    </a:lnTo>
                    <a:lnTo>
                      <a:pt x="168" y="142"/>
                    </a:lnTo>
                    <a:lnTo>
                      <a:pt x="159" y="144"/>
                    </a:lnTo>
                    <a:lnTo>
                      <a:pt x="149" y="147"/>
                    </a:lnTo>
                    <a:lnTo>
                      <a:pt x="140" y="148"/>
                    </a:lnTo>
                    <a:lnTo>
                      <a:pt x="130" y="148"/>
                    </a:lnTo>
                    <a:lnTo>
                      <a:pt x="118" y="148"/>
                    </a:lnTo>
                    <a:lnTo>
                      <a:pt x="106" y="145"/>
                    </a:lnTo>
                    <a:lnTo>
                      <a:pt x="93" y="142"/>
                    </a:lnTo>
                    <a:lnTo>
                      <a:pt x="82" y="137"/>
                    </a:lnTo>
                    <a:lnTo>
                      <a:pt x="71" y="131"/>
                    </a:lnTo>
                    <a:lnTo>
                      <a:pt x="61" y="124"/>
                    </a:lnTo>
                    <a:lnTo>
                      <a:pt x="52" y="115"/>
                    </a:lnTo>
                    <a:lnTo>
                      <a:pt x="43" y="106"/>
                    </a:lnTo>
                    <a:lnTo>
                      <a:pt x="35" y="95"/>
                    </a:lnTo>
                    <a:lnTo>
                      <a:pt x="28" y="84"/>
                    </a:lnTo>
                    <a:lnTo>
                      <a:pt x="22" y="72"/>
                    </a:lnTo>
                    <a:lnTo>
                      <a:pt x="17" y="59"/>
                    </a:lnTo>
                    <a:lnTo>
                      <a:pt x="13" y="46"/>
                    </a:lnTo>
                    <a:lnTo>
                      <a:pt x="10" y="32"/>
                    </a:lnTo>
                    <a:lnTo>
                      <a:pt x="8" y="17"/>
                    </a:lnTo>
                    <a:lnTo>
                      <a:pt x="8" y="3"/>
                    </a:lnTo>
                    <a:lnTo>
                      <a:pt x="8" y="2"/>
                    </a:lnTo>
                    <a:lnTo>
                      <a:pt x="8" y="0"/>
                    </a:lnTo>
                    <a:lnTo>
                      <a:pt x="7" y="3"/>
                    </a:lnTo>
                    <a:lnTo>
                      <a:pt x="5" y="5"/>
                    </a:lnTo>
                    <a:lnTo>
                      <a:pt x="4" y="9"/>
                    </a:lnTo>
                    <a:lnTo>
                      <a:pt x="3" y="11"/>
                    </a:lnTo>
                    <a:lnTo>
                      <a:pt x="2" y="14"/>
                    </a:lnTo>
                    <a:lnTo>
                      <a:pt x="1" y="17"/>
                    </a:lnTo>
                    <a:lnTo>
                      <a:pt x="1" y="20"/>
                    </a:lnTo>
                    <a:lnTo>
                      <a:pt x="0" y="23"/>
                    </a:lnTo>
                    <a:close/>
                  </a:path>
                </a:pathLst>
              </a:custGeom>
              <a:solidFill>
                <a:srgbClr val="F4BF9B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34" name="Freeform 221"/>
              <p:cNvSpPr>
                <a:spLocks/>
              </p:cNvSpPr>
              <p:nvPr/>
            </p:nvSpPr>
            <p:spPr bwMode="auto">
              <a:xfrm>
                <a:off x="1136" y="2657"/>
                <a:ext cx="49" cy="27"/>
              </a:xfrm>
              <a:custGeom>
                <a:avLst/>
                <a:gdLst>
                  <a:gd name="T0" fmla="*/ 2 w 243"/>
                  <a:gd name="T1" fmla="*/ 36 h 164"/>
                  <a:gd name="T2" fmla="*/ 8 w 243"/>
                  <a:gd name="T3" fmla="*/ 64 h 164"/>
                  <a:gd name="T4" fmla="*/ 18 w 243"/>
                  <a:gd name="T5" fmla="*/ 90 h 164"/>
                  <a:gd name="T6" fmla="*/ 31 w 243"/>
                  <a:gd name="T7" fmla="*/ 112 h 164"/>
                  <a:gd name="T8" fmla="*/ 48 w 243"/>
                  <a:gd name="T9" fmla="*/ 131 h 164"/>
                  <a:gd name="T10" fmla="*/ 68 w 243"/>
                  <a:gd name="T11" fmla="*/ 147 h 164"/>
                  <a:gd name="T12" fmla="*/ 90 w 243"/>
                  <a:gd name="T13" fmla="*/ 158 h 164"/>
                  <a:gd name="T14" fmla="*/ 115 w 243"/>
                  <a:gd name="T15" fmla="*/ 163 h 164"/>
                  <a:gd name="T16" fmla="*/ 137 w 243"/>
                  <a:gd name="T17" fmla="*/ 164 h 164"/>
                  <a:gd name="T18" fmla="*/ 155 w 243"/>
                  <a:gd name="T19" fmla="*/ 160 h 164"/>
                  <a:gd name="T20" fmla="*/ 173 w 243"/>
                  <a:gd name="T21" fmla="*/ 154 h 164"/>
                  <a:gd name="T22" fmla="*/ 189 w 243"/>
                  <a:gd name="T23" fmla="*/ 145 h 164"/>
                  <a:gd name="T24" fmla="*/ 204 w 243"/>
                  <a:gd name="T25" fmla="*/ 133 h 164"/>
                  <a:gd name="T26" fmla="*/ 217 w 243"/>
                  <a:gd name="T27" fmla="*/ 118 h 164"/>
                  <a:gd name="T28" fmla="*/ 230 w 243"/>
                  <a:gd name="T29" fmla="*/ 101 h 164"/>
                  <a:gd name="T30" fmla="*/ 239 w 243"/>
                  <a:gd name="T31" fmla="*/ 84 h 164"/>
                  <a:gd name="T32" fmla="*/ 243 w 243"/>
                  <a:gd name="T33" fmla="*/ 70 h 164"/>
                  <a:gd name="T34" fmla="*/ 243 w 243"/>
                  <a:gd name="T35" fmla="*/ 64 h 164"/>
                  <a:gd name="T36" fmla="*/ 242 w 243"/>
                  <a:gd name="T37" fmla="*/ 58 h 164"/>
                  <a:gd name="T38" fmla="*/ 241 w 243"/>
                  <a:gd name="T39" fmla="*/ 52 h 164"/>
                  <a:gd name="T40" fmla="*/ 238 w 243"/>
                  <a:gd name="T41" fmla="*/ 61 h 164"/>
                  <a:gd name="T42" fmla="*/ 230 w 243"/>
                  <a:gd name="T43" fmla="*/ 81 h 164"/>
                  <a:gd name="T44" fmla="*/ 219 w 243"/>
                  <a:gd name="T45" fmla="*/ 100 h 164"/>
                  <a:gd name="T46" fmla="*/ 206 w 243"/>
                  <a:gd name="T47" fmla="*/ 116 h 164"/>
                  <a:gd name="T48" fmla="*/ 191 w 243"/>
                  <a:gd name="T49" fmla="*/ 130 h 164"/>
                  <a:gd name="T50" fmla="*/ 174 w 243"/>
                  <a:gd name="T51" fmla="*/ 141 h 164"/>
                  <a:gd name="T52" fmla="*/ 156 w 243"/>
                  <a:gd name="T53" fmla="*/ 148 h 164"/>
                  <a:gd name="T54" fmla="*/ 137 w 243"/>
                  <a:gd name="T55" fmla="*/ 153 h 164"/>
                  <a:gd name="T56" fmla="*/ 115 w 243"/>
                  <a:gd name="T57" fmla="*/ 152 h 164"/>
                  <a:gd name="T58" fmla="*/ 91 w 243"/>
                  <a:gd name="T59" fmla="*/ 147 h 164"/>
                  <a:gd name="T60" fmla="*/ 70 w 243"/>
                  <a:gd name="T61" fmla="*/ 136 h 164"/>
                  <a:gd name="T62" fmla="*/ 52 w 243"/>
                  <a:gd name="T63" fmla="*/ 121 h 164"/>
                  <a:gd name="T64" fmla="*/ 36 w 243"/>
                  <a:gd name="T65" fmla="*/ 101 h 164"/>
                  <a:gd name="T66" fmla="*/ 23 w 243"/>
                  <a:gd name="T67" fmla="*/ 80 h 164"/>
                  <a:gd name="T68" fmla="*/ 14 w 243"/>
                  <a:gd name="T69" fmla="*/ 55 h 164"/>
                  <a:gd name="T70" fmla="*/ 10 w 243"/>
                  <a:gd name="T71" fmla="*/ 27 h 164"/>
                  <a:gd name="T72" fmla="*/ 9 w 243"/>
                  <a:gd name="T73" fmla="*/ 12 h 164"/>
                  <a:gd name="T74" fmla="*/ 9 w 243"/>
                  <a:gd name="T75" fmla="*/ 8 h 164"/>
                  <a:gd name="T76" fmla="*/ 9 w 243"/>
                  <a:gd name="T77" fmla="*/ 4 h 164"/>
                  <a:gd name="T78" fmla="*/ 10 w 243"/>
                  <a:gd name="T79" fmla="*/ 1 h 164"/>
                  <a:gd name="T80" fmla="*/ 9 w 243"/>
                  <a:gd name="T81" fmla="*/ 0 h 164"/>
                  <a:gd name="T82" fmla="*/ 9 w 243"/>
                  <a:gd name="T83" fmla="*/ 1 h 164"/>
                  <a:gd name="T84" fmla="*/ 8 w 243"/>
                  <a:gd name="T85" fmla="*/ 2 h 164"/>
                  <a:gd name="T86" fmla="*/ 8 w 243"/>
                  <a:gd name="T87" fmla="*/ 3 h 164"/>
                  <a:gd name="T88" fmla="*/ 7 w 243"/>
                  <a:gd name="T89" fmla="*/ 6 h 164"/>
                  <a:gd name="T90" fmla="*/ 5 w 243"/>
                  <a:gd name="T91" fmla="*/ 10 h 164"/>
                  <a:gd name="T92" fmla="*/ 3 w 243"/>
                  <a:gd name="T93" fmla="*/ 14 h 164"/>
                  <a:gd name="T94" fmla="*/ 1 w 243"/>
                  <a:gd name="T95" fmla="*/ 19 h 164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w 243"/>
                  <a:gd name="T145" fmla="*/ 0 h 164"/>
                  <a:gd name="T146" fmla="*/ 243 w 243"/>
                  <a:gd name="T147" fmla="*/ 164 h 164"/>
                </a:gdLst>
                <a:ahLst/>
                <a:cxnLst>
                  <a:cxn ang="T96">
                    <a:pos x="T0" y="T1"/>
                  </a:cxn>
                  <a:cxn ang="T97">
                    <a:pos x="T2" y="T3"/>
                  </a:cxn>
                  <a:cxn ang="T98">
                    <a:pos x="T4" y="T5"/>
                  </a:cxn>
                  <a:cxn ang="T99">
                    <a:pos x="T6" y="T7"/>
                  </a:cxn>
                  <a:cxn ang="T100">
                    <a:pos x="T8" y="T9"/>
                  </a:cxn>
                  <a:cxn ang="T101">
                    <a:pos x="T10" y="T11"/>
                  </a:cxn>
                  <a:cxn ang="T102">
                    <a:pos x="T12" y="T13"/>
                  </a:cxn>
                  <a:cxn ang="T103">
                    <a:pos x="T14" y="T15"/>
                  </a:cxn>
                  <a:cxn ang="T104">
                    <a:pos x="T16" y="T17"/>
                  </a:cxn>
                  <a:cxn ang="T105">
                    <a:pos x="T18" y="T19"/>
                  </a:cxn>
                  <a:cxn ang="T106">
                    <a:pos x="T20" y="T21"/>
                  </a:cxn>
                  <a:cxn ang="T107">
                    <a:pos x="T22" y="T23"/>
                  </a:cxn>
                  <a:cxn ang="T108">
                    <a:pos x="T24" y="T25"/>
                  </a:cxn>
                  <a:cxn ang="T109">
                    <a:pos x="T26" y="T27"/>
                  </a:cxn>
                  <a:cxn ang="T110">
                    <a:pos x="T28" y="T29"/>
                  </a:cxn>
                  <a:cxn ang="T111">
                    <a:pos x="T30" y="T31"/>
                  </a:cxn>
                  <a:cxn ang="T112">
                    <a:pos x="T32" y="T33"/>
                  </a:cxn>
                  <a:cxn ang="T113">
                    <a:pos x="T34" y="T35"/>
                  </a:cxn>
                  <a:cxn ang="T114">
                    <a:pos x="T36" y="T37"/>
                  </a:cxn>
                  <a:cxn ang="T115">
                    <a:pos x="T38" y="T39"/>
                  </a:cxn>
                  <a:cxn ang="T116">
                    <a:pos x="T40" y="T41"/>
                  </a:cxn>
                  <a:cxn ang="T117">
                    <a:pos x="T42" y="T43"/>
                  </a:cxn>
                  <a:cxn ang="T118">
                    <a:pos x="T44" y="T45"/>
                  </a:cxn>
                  <a:cxn ang="T119">
                    <a:pos x="T46" y="T47"/>
                  </a:cxn>
                  <a:cxn ang="T120">
                    <a:pos x="T48" y="T49"/>
                  </a:cxn>
                  <a:cxn ang="T121">
                    <a:pos x="T50" y="T51"/>
                  </a:cxn>
                  <a:cxn ang="T122">
                    <a:pos x="T52" y="T53"/>
                  </a:cxn>
                  <a:cxn ang="T123">
                    <a:pos x="T54" y="T55"/>
                  </a:cxn>
                  <a:cxn ang="T124">
                    <a:pos x="T56" y="T57"/>
                  </a:cxn>
                  <a:cxn ang="T125">
                    <a:pos x="T58" y="T59"/>
                  </a:cxn>
                  <a:cxn ang="T126">
                    <a:pos x="T60" y="T61"/>
                  </a:cxn>
                  <a:cxn ang="T127">
                    <a:pos x="T62" y="T63"/>
                  </a:cxn>
                  <a:cxn ang="T128">
                    <a:pos x="T64" y="T65"/>
                  </a:cxn>
                  <a:cxn ang="T129">
                    <a:pos x="T66" y="T67"/>
                  </a:cxn>
                  <a:cxn ang="T130">
                    <a:pos x="T68" y="T69"/>
                  </a:cxn>
                  <a:cxn ang="T131">
                    <a:pos x="T70" y="T71"/>
                  </a:cxn>
                  <a:cxn ang="T132">
                    <a:pos x="T72" y="T73"/>
                  </a:cxn>
                  <a:cxn ang="T133">
                    <a:pos x="T74" y="T75"/>
                  </a:cxn>
                  <a:cxn ang="T134">
                    <a:pos x="T76" y="T77"/>
                  </a:cxn>
                  <a:cxn ang="T135">
                    <a:pos x="T78" y="T79"/>
                  </a:cxn>
                  <a:cxn ang="T136">
                    <a:pos x="T80" y="T81"/>
                  </a:cxn>
                  <a:cxn ang="T137">
                    <a:pos x="T82" y="T83"/>
                  </a:cxn>
                  <a:cxn ang="T138">
                    <a:pos x="T84" y="T85"/>
                  </a:cxn>
                  <a:cxn ang="T139">
                    <a:pos x="T86" y="T87"/>
                  </a:cxn>
                  <a:cxn ang="T140">
                    <a:pos x="T88" y="T89"/>
                  </a:cxn>
                  <a:cxn ang="T141">
                    <a:pos x="T90" y="T91"/>
                  </a:cxn>
                  <a:cxn ang="T142">
                    <a:pos x="T92" y="T93"/>
                  </a:cxn>
                  <a:cxn ang="T143">
                    <a:pos x="T94" y="T95"/>
                  </a:cxn>
                </a:cxnLst>
                <a:rect l="T144" t="T145" r="T146" b="T147"/>
                <a:pathLst>
                  <a:path w="243" h="164">
                    <a:moveTo>
                      <a:pt x="0" y="21"/>
                    </a:moveTo>
                    <a:lnTo>
                      <a:pt x="2" y="36"/>
                    </a:lnTo>
                    <a:lnTo>
                      <a:pt x="4" y="50"/>
                    </a:lnTo>
                    <a:lnTo>
                      <a:pt x="8" y="64"/>
                    </a:lnTo>
                    <a:lnTo>
                      <a:pt x="12" y="78"/>
                    </a:lnTo>
                    <a:lnTo>
                      <a:pt x="18" y="90"/>
                    </a:lnTo>
                    <a:lnTo>
                      <a:pt x="24" y="101"/>
                    </a:lnTo>
                    <a:lnTo>
                      <a:pt x="31" y="112"/>
                    </a:lnTo>
                    <a:lnTo>
                      <a:pt x="39" y="122"/>
                    </a:lnTo>
                    <a:lnTo>
                      <a:pt x="48" y="131"/>
                    </a:lnTo>
                    <a:lnTo>
                      <a:pt x="58" y="140"/>
                    </a:lnTo>
                    <a:lnTo>
                      <a:pt x="68" y="147"/>
                    </a:lnTo>
                    <a:lnTo>
                      <a:pt x="79" y="153"/>
                    </a:lnTo>
                    <a:lnTo>
                      <a:pt x="90" y="158"/>
                    </a:lnTo>
                    <a:lnTo>
                      <a:pt x="103" y="161"/>
                    </a:lnTo>
                    <a:lnTo>
                      <a:pt x="115" y="163"/>
                    </a:lnTo>
                    <a:lnTo>
                      <a:pt x="127" y="164"/>
                    </a:lnTo>
                    <a:lnTo>
                      <a:pt x="137" y="164"/>
                    </a:lnTo>
                    <a:lnTo>
                      <a:pt x="146" y="163"/>
                    </a:lnTo>
                    <a:lnTo>
                      <a:pt x="155" y="160"/>
                    </a:lnTo>
                    <a:lnTo>
                      <a:pt x="164" y="157"/>
                    </a:lnTo>
                    <a:lnTo>
                      <a:pt x="173" y="154"/>
                    </a:lnTo>
                    <a:lnTo>
                      <a:pt x="181" y="149"/>
                    </a:lnTo>
                    <a:lnTo>
                      <a:pt x="189" y="145"/>
                    </a:lnTo>
                    <a:lnTo>
                      <a:pt x="197" y="139"/>
                    </a:lnTo>
                    <a:lnTo>
                      <a:pt x="204" y="133"/>
                    </a:lnTo>
                    <a:lnTo>
                      <a:pt x="211" y="125"/>
                    </a:lnTo>
                    <a:lnTo>
                      <a:pt x="217" y="118"/>
                    </a:lnTo>
                    <a:lnTo>
                      <a:pt x="224" y="110"/>
                    </a:lnTo>
                    <a:lnTo>
                      <a:pt x="230" y="101"/>
                    </a:lnTo>
                    <a:lnTo>
                      <a:pt x="235" y="93"/>
                    </a:lnTo>
                    <a:lnTo>
                      <a:pt x="239" y="84"/>
                    </a:lnTo>
                    <a:lnTo>
                      <a:pt x="243" y="74"/>
                    </a:lnTo>
                    <a:lnTo>
                      <a:pt x="243" y="70"/>
                    </a:lnTo>
                    <a:lnTo>
                      <a:pt x="243" y="68"/>
                    </a:lnTo>
                    <a:lnTo>
                      <a:pt x="243" y="64"/>
                    </a:lnTo>
                    <a:lnTo>
                      <a:pt x="243" y="62"/>
                    </a:lnTo>
                    <a:lnTo>
                      <a:pt x="242" y="58"/>
                    </a:lnTo>
                    <a:lnTo>
                      <a:pt x="242" y="56"/>
                    </a:lnTo>
                    <a:lnTo>
                      <a:pt x="241" y="52"/>
                    </a:lnTo>
                    <a:lnTo>
                      <a:pt x="241" y="50"/>
                    </a:lnTo>
                    <a:lnTo>
                      <a:pt x="238" y="61"/>
                    </a:lnTo>
                    <a:lnTo>
                      <a:pt x="234" y="72"/>
                    </a:lnTo>
                    <a:lnTo>
                      <a:pt x="230" y="81"/>
                    </a:lnTo>
                    <a:lnTo>
                      <a:pt x="225" y="91"/>
                    </a:lnTo>
                    <a:lnTo>
                      <a:pt x="219" y="100"/>
                    </a:lnTo>
                    <a:lnTo>
                      <a:pt x="213" y="109"/>
                    </a:lnTo>
                    <a:lnTo>
                      <a:pt x="206" y="116"/>
                    </a:lnTo>
                    <a:lnTo>
                      <a:pt x="199" y="123"/>
                    </a:lnTo>
                    <a:lnTo>
                      <a:pt x="191" y="130"/>
                    </a:lnTo>
                    <a:lnTo>
                      <a:pt x="183" y="136"/>
                    </a:lnTo>
                    <a:lnTo>
                      <a:pt x="174" y="141"/>
                    </a:lnTo>
                    <a:lnTo>
                      <a:pt x="166" y="146"/>
                    </a:lnTo>
                    <a:lnTo>
                      <a:pt x="156" y="148"/>
                    </a:lnTo>
                    <a:lnTo>
                      <a:pt x="147" y="151"/>
                    </a:lnTo>
                    <a:lnTo>
                      <a:pt x="137" y="153"/>
                    </a:lnTo>
                    <a:lnTo>
                      <a:pt x="127" y="153"/>
                    </a:lnTo>
                    <a:lnTo>
                      <a:pt x="115" y="152"/>
                    </a:lnTo>
                    <a:lnTo>
                      <a:pt x="104" y="151"/>
                    </a:lnTo>
                    <a:lnTo>
                      <a:pt x="91" y="147"/>
                    </a:lnTo>
                    <a:lnTo>
                      <a:pt x="81" y="142"/>
                    </a:lnTo>
                    <a:lnTo>
                      <a:pt x="70" y="136"/>
                    </a:lnTo>
                    <a:lnTo>
                      <a:pt x="61" y="129"/>
                    </a:lnTo>
                    <a:lnTo>
                      <a:pt x="52" y="121"/>
                    </a:lnTo>
                    <a:lnTo>
                      <a:pt x="43" y="112"/>
                    </a:lnTo>
                    <a:lnTo>
                      <a:pt x="36" y="101"/>
                    </a:lnTo>
                    <a:lnTo>
                      <a:pt x="29" y="91"/>
                    </a:lnTo>
                    <a:lnTo>
                      <a:pt x="23" y="80"/>
                    </a:lnTo>
                    <a:lnTo>
                      <a:pt x="18" y="68"/>
                    </a:lnTo>
                    <a:lnTo>
                      <a:pt x="14" y="55"/>
                    </a:lnTo>
                    <a:lnTo>
                      <a:pt x="12" y="42"/>
                    </a:lnTo>
                    <a:lnTo>
                      <a:pt x="10" y="27"/>
                    </a:lnTo>
                    <a:lnTo>
                      <a:pt x="9" y="13"/>
                    </a:lnTo>
                    <a:lnTo>
                      <a:pt x="9" y="12"/>
                    </a:lnTo>
                    <a:lnTo>
                      <a:pt x="9" y="9"/>
                    </a:lnTo>
                    <a:lnTo>
                      <a:pt x="9" y="8"/>
                    </a:lnTo>
                    <a:lnTo>
                      <a:pt x="9" y="6"/>
                    </a:lnTo>
                    <a:lnTo>
                      <a:pt x="9" y="4"/>
                    </a:lnTo>
                    <a:lnTo>
                      <a:pt x="9" y="3"/>
                    </a:lnTo>
                    <a:lnTo>
                      <a:pt x="10" y="1"/>
                    </a:lnTo>
                    <a:lnTo>
                      <a:pt x="10" y="0"/>
                    </a:lnTo>
                    <a:lnTo>
                      <a:pt x="9" y="0"/>
                    </a:lnTo>
                    <a:lnTo>
                      <a:pt x="9" y="1"/>
                    </a:lnTo>
                    <a:lnTo>
                      <a:pt x="8" y="2"/>
                    </a:lnTo>
                    <a:lnTo>
                      <a:pt x="8" y="3"/>
                    </a:lnTo>
                    <a:lnTo>
                      <a:pt x="7" y="6"/>
                    </a:lnTo>
                    <a:lnTo>
                      <a:pt x="6" y="8"/>
                    </a:lnTo>
                    <a:lnTo>
                      <a:pt x="5" y="10"/>
                    </a:lnTo>
                    <a:lnTo>
                      <a:pt x="4" y="13"/>
                    </a:lnTo>
                    <a:lnTo>
                      <a:pt x="3" y="14"/>
                    </a:lnTo>
                    <a:lnTo>
                      <a:pt x="2" y="16"/>
                    </a:lnTo>
                    <a:lnTo>
                      <a:pt x="1" y="19"/>
                    </a:lnTo>
                    <a:lnTo>
                      <a:pt x="0" y="21"/>
                    </a:lnTo>
                    <a:close/>
                  </a:path>
                </a:pathLst>
              </a:custGeom>
              <a:solidFill>
                <a:srgbClr val="F4BF9B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35" name="Freeform 222"/>
              <p:cNvSpPr>
                <a:spLocks/>
              </p:cNvSpPr>
              <p:nvPr/>
            </p:nvSpPr>
            <p:spPr bwMode="auto">
              <a:xfrm>
                <a:off x="1137" y="2655"/>
                <a:ext cx="48" cy="28"/>
              </a:xfrm>
              <a:custGeom>
                <a:avLst/>
                <a:gdLst>
                  <a:gd name="T0" fmla="*/ 0 w 238"/>
                  <a:gd name="T1" fmla="*/ 21 h 169"/>
                  <a:gd name="T2" fmla="*/ 0 w 238"/>
                  <a:gd name="T3" fmla="*/ 21 h 169"/>
                  <a:gd name="T4" fmla="*/ 0 w 238"/>
                  <a:gd name="T5" fmla="*/ 23 h 169"/>
                  <a:gd name="T6" fmla="*/ 0 w 238"/>
                  <a:gd name="T7" fmla="*/ 24 h 169"/>
                  <a:gd name="T8" fmla="*/ 0 w 238"/>
                  <a:gd name="T9" fmla="*/ 38 h 169"/>
                  <a:gd name="T10" fmla="*/ 5 w 238"/>
                  <a:gd name="T11" fmla="*/ 67 h 169"/>
                  <a:gd name="T12" fmla="*/ 14 w 238"/>
                  <a:gd name="T13" fmla="*/ 93 h 169"/>
                  <a:gd name="T14" fmla="*/ 27 w 238"/>
                  <a:gd name="T15" fmla="*/ 116 h 169"/>
                  <a:gd name="T16" fmla="*/ 44 w 238"/>
                  <a:gd name="T17" fmla="*/ 136 h 169"/>
                  <a:gd name="T18" fmla="*/ 63 w 238"/>
                  <a:gd name="T19" fmla="*/ 152 h 169"/>
                  <a:gd name="T20" fmla="*/ 85 w 238"/>
                  <a:gd name="T21" fmla="*/ 163 h 169"/>
                  <a:gd name="T22" fmla="*/ 110 w 238"/>
                  <a:gd name="T23" fmla="*/ 169 h 169"/>
                  <a:gd name="T24" fmla="*/ 132 w 238"/>
                  <a:gd name="T25" fmla="*/ 169 h 169"/>
                  <a:gd name="T26" fmla="*/ 151 w 238"/>
                  <a:gd name="T27" fmla="*/ 165 h 169"/>
                  <a:gd name="T28" fmla="*/ 169 w 238"/>
                  <a:gd name="T29" fmla="*/ 158 h 169"/>
                  <a:gd name="T30" fmla="*/ 185 w 238"/>
                  <a:gd name="T31" fmla="*/ 148 h 169"/>
                  <a:gd name="T32" fmla="*/ 200 w 238"/>
                  <a:gd name="T33" fmla="*/ 135 h 169"/>
                  <a:gd name="T34" fmla="*/ 213 w 238"/>
                  <a:gd name="T35" fmla="*/ 120 h 169"/>
                  <a:gd name="T36" fmla="*/ 225 w 238"/>
                  <a:gd name="T37" fmla="*/ 103 h 169"/>
                  <a:gd name="T38" fmla="*/ 234 w 238"/>
                  <a:gd name="T39" fmla="*/ 83 h 169"/>
                  <a:gd name="T40" fmla="*/ 237 w 238"/>
                  <a:gd name="T41" fmla="*/ 69 h 169"/>
                  <a:gd name="T42" fmla="*/ 236 w 238"/>
                  <a:gd name="T43" fmla="*/ 63 h 169"/>
                  <a:gd name="T44" fmla="*/ 235 w 238"/>
                  <a:gd name="T45" fmla="*/ 57 h 169"/>
                  <a:gd name="T46" fmla="*/ 234 w 238"/>
                  <a:gd name="T47" fmla="*/ 51 h 169"/>
                  <a:gd name="T48" fmla="*/ 231 w 238"/>
                  <a:gd name="T49" fmla="*/ 61 h 169"/>
                  <a:gd name="T50" fmla="*/ 224 w 238"/>
                  <a:gd name="T51" fmla="*/ 83 h 169"/>
                  <a:gd name="T52" fmla="*/ 214 w 238"/>
                  <a:gd name="T53" fmla="*/ 102 h 169"/>
                  <a:gd name="T54" fmla="*/ 201 w 238"/>
                  <a:gd name="T55" fmla="*/ 120 h 169"/>
                  <a:gd name="T56" fmla="*/ 187 w 238"/>
                  <a:gd name="T57" fmla="*/ 134 h 169"/>
                  <a:gd name="T58" fmla="*/ 170 w 238"/>
                  <a:gd name="T59" fmla="*/ 146 h 169"/>
                  <a:gd name="T60" fmla="*/ 152 w 238"/>
                  <a:gd name="T61" fmla="*/ 154 h 169"/>
                  <a:gd name="T62" fmla="*/ 132 w 238"/>
                  <a:gd name="T63" fmla="*/ 158 h 169"/>
                  <a:gd name="T64" fmla="*/ 111 w 238"/>
                  <a:gd name="T65" fmla="*/ 158 h 169"/>
                  <a:gd name="T66" fmla="*/ 88 w 238"/>
                  <a:gd name="T67" fmla="*/ 152 h 169"/>
                  <a:gd name="T68" fmla="*/ 67 w 238"/>
                  <a:gd name="T69" fmla="*/ 142 h 169"/>
                  <a:gd name="T70" fmla="*/ 50 w 238"/>
                  <a:gd name="T71" fmla="*/ 128 h 169"/>
                  <a:gd name="T72" fmla="*/ 34 w 238"/>
                  <a:gd name="T73" fmla="*/ 110 h 169"/>
                  <a:gd name="T74" fmla="*/ 22 w 238"/>
                  <a:gd name="T75" fmla="*/ 89 h 169"/>
                  <a:gd name="T76" fmla="*/ 14 w 238"/>
                  <a:gd name="T77" fmla="*/ 63 h 169"/>
                  <a:gd name="T78" fmla="*/ 9 w 238"/>
                  <a:gd name="T79" fmla="*/ 37 h 169"/>
                  <a:gd name="T80" fmla="*/ 9 w 238"/>
                  <a:gd name="T81" fmla="*/ 20 h 169"/>
                  <a:gd name="T82" fmla="*/ 9 w 238"/>
                  <a:gd name="T83" fmla="*/ 15 h 169"/>
                  <a:gd name="T84" fmla="*/ 9 w 238"/>
                  <a:gd name="T85" fmla="*/ 9 h 169"/>
                  <a:gd name="T86" fmla="*/ 10 w 238"/>
                  <a:gd name="T87" fmla="*/ 3 h 169"/>
                  <a:gd name="T88" fmla="*/ 9 w 238"/>
                  <a:gd name="T89" fmla="*/ 2 h 169"/>
                  <a:gd name="T90" fmla="*/ 7 w 238"/>
                  <a:gd name="T91" fmla="*/ 6 h 169"/>
                  <a:gd name="T92" fmla="*/ 5 w 238"/>
                  <a:gd name="T93" fmla="*/ 9 h 169"/>
                  <a:gd name="T94" fmla="*/ 3 w 238"/>
                  <a:gd name="T95" fmla="*/ 13 h 169"/>
                  <a:gd name="T96" fmla="*/ 2 w 238"/>
                  <a:gd name="T97" fmla="*/ 15 h 169"/>
                  <a:gd name="T98" fmla="*/ 1 w 238"/>
                  <a:gd name="T99" fmla="*/ 17 h 169"/>
                  <a:gd name="T100" fmla="*/ 1 w 238"/>
                  <a:gd name="T101" fmla="*/ 19 h 169"/>
                  <a:gd name="T102" fmla="*/ 0 w 238"/>
                  <a:gd name="T103" fmla="*/ 20 h 169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w 238"/>
                  <a:gd name="T157" fmla="*/ 0 h 169"/>
                  <a:gd name="T158" fmla="*/ 238 w 238"/>
                  <a:gd name="T159" fmla="*/ 169 h 169"/>
                </a:gdLst>
                <a:ahLst/>
                <a:cxnLst>
                  <a:cxn ang="T104">
                    <a:pos x="T0" y="T1"/>
                  </a:cxn>
                  <a:cxn ang="T105">
                    <a:pos x="T2" y="T3"/>
                  </a:cxn>
                  <a:cxn ang="T106">
                    <a:pos x="T4" y="T5"/>
                  </a:cxn>
                  <a:cxn ang="T107">
                    <a:pos x="T6" y="T7"/>
                  </a:cxn>
                  <a:cxn ang="T108">
                    <a:pos x="T8" y="T9"/>
                  </a:cxn>
                  <a:cxn ang="T109">
                    <a:pos x="T10" y="T11"/>
                  </a:cxn>
                  <a:cxn ang="T110">
                    <a:pos x="T12" y="T13"/>
                  </a:cxn>
                  <a:cxn ang="T111">
                    <a:pos x="T14" y="T15"/>
                  </a:cxn>
                  <a:cxn ang="T112">
                    <a:pos x="T16" y="T17"/>
                  </a:cxn>
                  <a:cxn ang="T113">
                    <a:pos x="T18" y="T19"/>
                  </a:cxn>
                  <a:cxn ang="T114">
                    <a:pos x="T20" y="T21"/>
                  </a:cxn>
                  <a:cxn ang="T115">
                    <a:pos x="T22" y="T23"/>
                  </a:cxn>
                  <a:cxn ang="T116">
                    <a:pos x="T24" y="T25"/>
                  </a:cxn>
                  <a:cxn ang="T117">
                    <a:pos x="T26" y="T27"/>
                  </a:cxn>
                  <a:cxn ang="T118">
                    <a:pos x="T28" y="T29"/>
                  </a:cxn>
                  <a:cxn ang="T119">
                    <a:pos x="T30" y="T31"/>
                  </a:cxn>
                  <a:cxn ang="T120">
                    <a:pos x="T32" y="T33"/>
                  </a:cxn>
                  <a:cxn ang="T121">
                    <a:pos x="T34" y="T35"/>
                  </a:cxn>
                  <a:cxn ang="T122">
                    <a:pos x="T36" y="T37"/>
                  </a:cxn>
                  <a:cxn ang="T123">
                    <a:pos x="T38" y="T39"/>
                  </a:cxn>
                  <a:cxn ang="T124">
                    <a:pos x="T40" y="T41"/>
                  </a:cxn>
                  <a:cxn ang="T125">
                    <a:pos x="T42" y="T43"/>
                  </a:cxn>
                  <a:cxn ang="T126">
                    <a:pos x="T44" y="T45"/>
                  </a:cxn>
                  <a:cxn ang="T127">
                    <a:pos x="T46" y="T47"/>
                  </a:cxn>
                  <a:cxn ang="T128">
                    <a:pos x="T48" y="T49"/>
                  </a:cxn>
                  <a:cxn ang="T129">
                    <a:pos x="T50" y="T51"/>
                  </a:cxn>
                  <a:cxn ang="T130">
                    <a:pos x="T52" y="T53"/>
                  </a:cxn>
                  <a:cxn ang="T131">
                    <a:pos x="T54" y="T55"/>
                  </a:cxn>
                  <a:cxn ang="T132">
                    <a:pos x="T56" y="T57"/>
                  </a:cxn>
                  <a:cxn ang="T133">
                    <a:pos x="T58" y="T59"/>
                  </a:cxn>
                  <a:cxn ang="T134">
                    <a:pos x="T60" y="T61"/>
                  </a:cxn>
                  <a:cxn ang="T135">
                    <a:pos x="T62" y="T63"/>
                  </a:cxn>
                  <a:cxn ang="T136">
                    <a:pos x="T64" y="T65"/>
                  </a:cxn>
                  <a:cxn ang="T137">
                    <a:pos x="T66" y="T67"/>
                  </a:cxn>
                  <a:cxn ang="T138">
                    <a:pos x="T68" y="T69"/>
                  </a:cxn>
                  <a:cxn ang="T139">
                    <a:pos x="T70" y="T71"/>
                  </a:cxn>
                  <a:cxn ang="T140">
                    <a:pos x="T72" y="T73"/>
                  </a:cxn>
                  <a:cxn ang="T141">
                    <a:pos x="T74" y="T75"/>
                  </a:cxn>
                  <a:cxn ang="T142">
                    <a:pos x="T76" y="T77"/>
                  </a:cxn>
                  <a:cxn ang="T143">
                    <a:pos x="T78" y="T79"/>
                  </a:cxn>
                  <a:cxn ang="T144">
                    <a:pos x="T80" y="T81"/>
                  </a:cxn>
                  <a:cxn ang="T145">
                    <a:pos x="T82" y="T83"/>
                  </a:cxn>
                  <a:cxn ang="T146">
                    <a:pos x="T84" y="T85"/>
                  </a:cxn>
                  <a:cxn ang="T147">
                    <a:pos x="T86" y="T87"/>
                  </a:cxn>
                  <a:cxn ang="T148">
                    <a:pos x="T88" y="T89"/>
                  </a:cxn>
                  <a:cxn ang="T149">
                    <a:pos x="T90" y="T91"/>
                  </a:cxn>
                  <a:cxn ang="T150">
                    <a:pos x="T92" y="T93"/>
                  </a:cxn>
                  <a:cxn ang="T151">
                    <a:pos x="T94" y="T95"/>
                  </a:cxn>
                  <a:cxn ang="T152">
                    <a:pos x="T96" y="T97"/>
                  </a:cxn>
                  <a:cxn ang="T153">
                    <a:pos x="T98" y="T99"/>
                  </a:cxn>
                  <a:cxn ang="T154">
                    <a:pos x="T100" y="T101"/>
                  </a:cxn>
                  <a:cxn ang="T155">
                    <a:pos x="T102" y="T103"/>
                  </a:cxn>
                </a:cxnLst>
                <a:rect l="T156" t="T157" r="T158" b="T159"/>
                <a:pathLst>
                  <a:path w="238" h="169">
                    <a:moveTo>
                      <a:pt x="0" y="21"/>
                    </a:moveTo>
                    <a:lnTo>
                      <a:pt x="0" y="21"/>
                    </a:lnTo>
                    <a:lnTo>
                      <a:pt x="0" y="23"/>
                    </a:lnTo>
                    <a:lnTo>
                      <a:pt x="0" y="24"/>
                    </a:lnTo>
                    <a:lnTo>
                      <a:pt x="0" y="38"/>
                    </a:lnTo>
                    <a:lnTo>
                      <a:pt x="2" y="53"/>
                    </a:lnTo>
                    <a:lnTo>
                      <a:pt x="5" y="67"/>
                    </a:lnTo>
                    <a:lnTo>
                      <a:pt x="9" y="80"/>
                    </a:lnTo>
                    <a:lnTo>
                      <a:pt x="14" y="93"/>
                    </a:lnTo>
                    <a:lnTo>
                      <a:pt x="20" y="105"/>
                    </a:lnTo>
                    <a:lnTo>
                      <a:pt x="27" y="116"/>
                    </a:lnTo>
                    <a:lnTo>
                      <a:pt x="35" y="127"/>
                    </a:lnTo>
                    <a:lnTo>
                      <a:pt x="44" y="136"/>
                    </a:lnTo>
                    <a:lnTo>
                      <a:pt x="53" y="145"/>
                    </a:lnTo>
                    <a:lnTo>
                      <a:pt x="63" y="152"/>
                    </a:lnTo>
                    <a:lnTo>
                      <a:pt x="74" y="158"/>
                    </a:lnTo>
                    <a:lnTo>
                      <a:pt x="85" y="163"/>
                    </a:lnTo>
                    <a:lnTo>
                      <a:pt x="98" y="166"/>
                    </a:lnTo>
                    <a:lnTo>
                      <a:pt x="110" y="169"/>
                    </a:lnTo>
                    <a:lnTo>
                      <a:pt x="122" y="169"/>
                    </a:lnTo>
                    <a:lnTo>
                      <a:pt x="132" y="169"/>
                    </a:lnTo>
                    <a:lnTo>
                      <a:pt x="141" y="168"/>
                    </a:lnTo>
                    <a:lnTo>
                      <a:pt x="151" y="165"/>
                    </a:lnTo>
                    <a:lnTo>
                      <a:pt x="160" y="162"/>
                    </a:lnTo>
                    <a:lnTo>
                      <a:pt x="169" y="158"/>
                    </a:lnTo>
                    <a:lnTo>
                      <a:pt x="177" y="153"/>
                    </a:lnTo>
                    <a:lnTo>
                      <a:pt x="185" y="148"/>
                    </a:lnTo>
                    <a:lnTo>
                      <a:pt x="193" y="142"/>
                    </a:lnTo>
                    <a:lnTo>
                      <a:pt x="200" y="135"/>
                    </a:lnTo>
                    <a:lnTo>
                      <a:pt x="207" y="128"/>
                    </a:lnTo>
                    <a:lnTo>
                      <a:pt x="213" y="120"/>
                    </a:lnTo>
                    <a:lnTo>
                      <a:pt x="220" y="111"/>
                    </a:lnTo>
                    <a:lnTo>
                      <a:pt x="225" y="103"/>
                    </a:lnTo>
                    <a:lnTo>
                      <a:pt x="230" y="93"/>
                    </a:lnTo>
                    <a:lnTo>
                      <a:pt x="234" y="83"/>
                    </a:lnTo>
                    <a:lnTo>
                      <a:pt x="238" y="73"/>
                    </a:lnTo>
                    <a:lnTo>
                      <a:pt x="237" y="69"/>
                    </a:lnTo>
                    <a:lnTo>
                      <a:pt x="237" y="67"/>
                    </a:lnTo>
                    <a:lnTo>
                      <a:pt x="236" y="63"/>
                    </a:lnTo>
                    <a:lnTo>
                      <a:pt x="236" y="61"/>
                    </a:lnTo>
                    <a:lnTo>
                      <a:pt x="235" y="57"/>
                    </a:lnTo>
                    <a:lnTo>
                      <a:pt x="235" y="55"/>
                    </a:lnTo>
                    <a:lnTo>
                      <a:pt x="234" y="51"/>
                    </a:lnTo>
                    <a:lnTo>
                      <a:pt x="234" y="49"/>
                    </a:lnTo>
                    <a:lnTo>
                      <a:pt x="231" y="61"/>
                    </a:lnTo>
                    <a:lnTo>
                      <a:pt x="228" y="72"/>
                    </a:lnTo>
                    <a:lnTo>
                      <a:pt x="224" y="83"/>
                    </a:lnTo>
                    <a:lnTo>
                      <a:pt x="220" y="92"/>
                    </a:lnTo>
                    <a:lnTo>
                      <a:pt x="214" y="102"/>
                    </a:lnTo>
                    <a:lnTo>
                      <a:pt x="208" y="111"/>
                    </a:lnTo>
                    <a:lnTo>
                      <a:pt x="201" y="120"/>
                    </a:lnTo>
                    <a:lnTo>
                      <a:pt x="194" y="127"/>
                    </a:lnTo>
                    <a:lnTo>
                      <a:pt x="187" y="134"/>
                    </a:lnTo>
                    <a:lnTo>
                      <a:pt x="179" y="140"/>
                    </a:lnTo>
                    <a:lnTo>
                      <a:pt x="170" y="146"/>
                    </a:lnTo>
                    <a:lnTo>
                      <a:pt x="161" y="151"/>
                    </a:lnTo>
                    <a:lnTo>
                      <a:pt x="152" y="154"/>
                    </a:lnTo>
                    <a:lnTo>
                      <a:pt x="142" y="157"/>
                    </a:lnTo>
                    <a:lnTo>
                      <a:pt x="132" y="158"/>
                    </a:lnTo>
                    <a:lnTo>
                      <a:pt x="122" y="158"/>
                    </a:lnTo>
                    <a:lnTo>
                      <a:pt x="111" y="158"/>
                    </a:lnTo>
                    <a:lnTo>
                      <a:pt x="99" y="156"/>
                    </a:lnTo>
                    <a:lnTo>
                      <a:pt x="88" y="152"/>
                    </a:lnTo>
                    <a:lnTo>
                      <a:pt x="77" y="148"/>
                    </a:lnTo>
                    <a:lnTo>
                      <a:pt x="67" y="142"/>
                    </a:lnTo>
                    <a:lnTo>
                      <a:pt x="58" y="135"/>
                    </a:lnTo>
                    <a:lnTo>
                      <a:pt x="50" y="128"/>
                    </a:lnTo>
                    <a:lnTo>
                      <a:pt x="42" y="120"/>
                    </a:lnTo>
                    <a:lnTo>
                      <a:pt x="34" y="110"/>
                    </a:lnTo>
                    <a:lnTo>
                      <a:pt x="28" y="99"/>
                    </a:lnTo>
                    <a:lnTo>
                      <a:pt x="22" y="89"/>
                    </a:lnTo>
                    <a:lnTo>
                      <a:pt x="18" y="77"/>
                    </a:lnTo>
                    <a:lnTo>
                      <a:pt x="14" y="63"/>
                    </a:lnTo>
                    <a:lnTo>
                      <a:pt x="11" y="51"/>
                    </a:lnTo>
                    <a:lnTo>
                      <a:pt x="9" y="37"/>
                    </a:lnTo>
                    <a:lnTo>
                      <a:pt x="9" y="24"/>
                    </a:lnTo>
                    <a:lnTo>
                      <a:pt x="9" y="20"/>
                    </a:lnTo>
                    <a:lnTo>
                      <a:pt x="9" y="18"/>
                    </a:lnTo>
                    <a:lnTo>
                      <a:pt x="9" y="15"/>
                    </a:lnTo>
                    <a:lnTo>
                      <a:pt x="9" y="12"/>
                    </a:lnTo>
                    <a:lnTo>
                      <a:pt x="9" y="9"/>
                    </a:lnTo>
                    <a:lnTo>
                      <a:pt x="10" y="6"/>
                    </a:lnTo>
                    <a:lnTo>
                      <a:pt x="10" y="3"/>
                    </a:lnTo>
                    <a:lnTo>
                      <a:pt x="10" y="0"/>
                    </a:lnTo>
                    <a:lnTo>
                      <a:pt x="9" y="2"/>
                    </a:lnTo>
                    <a:lnTo>
                      <a:pt x="8" y="3"/>
                    </a:lnTo>
                    <a:lnTo>
                      <a:pt x="7" y="6"/>
                    </a:lnTo>
                    <a:lnTo>
                      <a:pt x="6" y="7"/>
                    </a:lnTo>
                    <a:lnTo>
                      <a:pt x="5" y="9"/>
                    </a:lnTo>
                    <a:lnTo>
                      <a:pt x="4" y="11"/>
                    </a:lnTo>
                    <a:lnTo>
                      <a:pt x="3" y="13"/>
                    </a:lnTo>
                    <a:lnTo>
                      <a:pt x="3" y="14"/>
                    </a:lnTo>
                    <a:lnTo>
                      <a:pt x="2" y="15"/>
                    </a:lnTo>
                    <a:lnTo>
                      <a:pt x="2" y="17"/>
                    </a:lnTo>
                    <a:lnTo>
                      <a:pt x="1" y="17"/>
                    </a:lnTo>
                    <a:lnTo>
                      <a:pt x="1" y="18"/>
                    </a:lnTo>
                    <a:lnTo>
                      <a:pt x="1" y="19"/>
                    </a:lnTo>
                    <a:lnTo>
                      <a:pt x="0" y="19"/>
                    </a:lnTo>
                    <a:lnTo>
                      <a:pt x="0" y="20"/>
                    </a:lnTo>
                    <a:lnTo>
                      <a:pt x="0" y="21"/>
                    </a:lnTo>
                    <a:close/>
                  </a:path>
                </a:pathLst>
              </a:custGeom>
              <a:solidFill>
                <a:srgbClr val="F5C19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36" name="Freeform 223"/>
              <p:cNvSpPr>
                <a:spLocks/>
              </p:cNvSpPr>
              <p:nvPr/>
            </p:nvSpPr>
            <p:spPr bwMode="auto">
              <a:xfrm>
                <a:off x="1138" y="2654"/>
                <a:ext cx="46" cy="29"/>
              </a:xfrm>
              <a:custGeom>
                <a:avLst/>
                <a:gdLst>
                  <a:gd name="T0" fmla="*/ 1 w 232"/>
                  <a:gd name="T1" fmla="*/ 22 h 174"/>
                  <a:gd name="T2" fmla="*/ 0 w 232"/>
                  <a:gd name="T3" fmla="*/ 25 h 174"/>
                  <a:gd name="T4" fmla="*/ 0 w 232"/>
                  <a:gd name="T5" fmla="*/ 29 h 174"/>
                  <a:gd name="T6" fmla="*/ 0 w 232"/>
                  <a:gd name="T7" fmla="*/ 33 h 174"/>
                  <a:gd name="T8" fmla="*/ 1 w 232"/>
                  <a:gd name="T9" fmla="*/ 48 h 174"/>
                  <a:gd name="T10" fmla="*/ 5 w 232"/>
                  <a:gd name="T11" fmla="*/ 76 h 174"/>
                  <a:gd name="T12" fmla="*/ 14 w 232"/>
                  <a:gd name="T13" fmla="*/ 101 h 174"/>
                  <a:gd name="T14" fmla="*/ 27 w 232"/>
                  <a:gd name="T15" fmla="*/ 122 h 174"/>
                  <a:gd name="T16" fmla="*/ 43 w 232"/>
                  <a:gd name="T17" fmla="*/ 142 h 174"/>
                  <a:gd name="T18" fmla="*/ 61 w 232"/>
                  <a:gd name="T19" fmla="*/ 157 h 174"/>
                  <a:gd name="T20" fmla="*/ 82 w 232"/>
                  <a:gd name="T21" fmla="*/ 168 h 174"/>
                  <a:gd name="T22" fmla="*/ 106 w 232"/>
                  <a:gd name="T23" fmla="*/ 173 h 174"/>
                  <a:gd name="T24" fmla="*/ 128 w 232"/>
                  <a:gd name="T25" fmla="*/ 174 h 174"/>
                  <a:gd name="T26" fmla="*/ 147 w 232"/>
                  <a:gd name="T27" fmla="*/ 169 h 174"/>
                  <a:gd name="T28" fmla="*/ 165 w 232"/>
                  <a:gd name="T29" fmla="*/ 162 h 174"/>
                  <a:gd name="T30" fmla="*/ 182 w 232"/>
                  <a:gd name="T31" fmla="*/ 151 h 174"/>
                  <a:gd name="T32" fmla="*/ 197 w 232"/>
                  <a:gd name="T33" fmla="*/ 137 h 174"/>
                  <a:gd name="T34" fmla="*/ 210 w 232"/>
                  <a:gd name="T35" fmla="*/ 121 h 174"/>
                  <a:gd name="T36" fmla="*/ 221 w 232"/>
                  <a:gd name="T37" fmla="*/ 102 h 174"/>
                  <a:gd name="T38" fmla="*/ 229 w 232"/>
                  <a:gd name="T39" fmla="*/ 82 h 174"/>
                  <a:gd name="T40" fmla="*/ 231 w 232"/>
                  <a:gd name="T41" fmla="*/ 67 h 174"/>
                  <a:gd name="T42" fmla="*/ 230 w 232"/>
                  <a:gd name="T43" fmla="*/ 61 h 174"/>
                  <a:gd name="T44" fmla="*/ 229 w 232"/>
                  <a:gd name="T45" fmla="*/ 55 h 174"/>
                  <a:gd name="T46" fmla="*/ 227 w 232"/>
                  <a:gd name="T47" fmla="*/ 51 h 174"/>
                  <a:gd name="T48" fmla="*/ 225 w 232"/>
                  <a:gd name="T49" fmla="*/ 59 h 174"/>
                  <a:gd name="T50" fmla="*/ 219 w 232"/>
                  <a:gd name="T51" fmla="*/ 82 h 174"/>
                  <a:gd name="T52" fmla="*/ 209 w 232"/>
                  <a:gd name="T53" fmla="*/ 103 h 174"/>
                  <a:gd name="T54" fmla="*/ 197 w 232"/>
                  <a:gd name="T55" fmla="*/ 121 h 174"/>
                  <a:gd name="T56" fmla="*/ 183 w 232"/>
                  <a:gd name="T57" fmla="*/ 137 h 174"/>
                  <a:gd name="T58" fmla="*/ 167 w 232"/>
                  <a:gd name="T59" fmla="*/ 149 h 174"/>
                  <a:gd name="T60" fmla="*/ 148 w 232"/>
                  <a:gd name="T61" fmla="*/ 158 h 174"/>
                  <a:gd name="T62" fmla="*/ 128 w 232"/>
                  <a:gd name="T63" fmla="*/ 162 h 174"/>
                  <a:gd name="T64" fmla="*/ 107 w 232"/>
                  <a:gd name="T65" fmla="*/ 162 h 174"/>
                  <a:gd name="T66" fmla="*/ 85 w 232"/>
                  <a:gd name="T67" fmla="*/ 157 h 174"/>
                  <a:gd name="T68" fmla="*/ 66 w 232"/>
                  <a:gd name="T69" fmla="*/ 148 h 174"/>
                  <a:gd name="T70" fmla="*/ 48 w 232"/>
                  <a:gd name="T71" fmla="*/ 133 h 174"/>
                  <a:gd name="T72" fmla="*/ 34 w 232"/>
                  <a:gd name="T73" fmla="*/ 116 h 174"/>
                  <a:gd name="T74" fmla="*/ 22 w 232"/>
                  <a:gd name="T75" fmla="*/ 95 h 174"/>
                  <a:gd name="T76" fmla="*/ 14 w 232"/>
                  <a:gd name="T77" fmla="*/ 72 h 174"/>
                  <a:gd name="T78" fmla="*/ 10 w 232"/>
                  <a:gd name="T79" fmla="*/ 47 h 174"/>
                  <a:gd name="T80" fmla="*/ 9 w 232"/>
                  <a:gd name="T81" fmla="*/ 29 h 174"/>
                  <a:gd name="T82" fmla="*/ 10 w 232"/>
                  <a:gd name="T83" fmla="*/ 21 h 174"/>
                  <a:gd name="T84" fmla="*/ 11 w 232"/>
                  <a:gd name="T85" fmla="*/ 13 h 174"/>
                  <a:gd name="T86" fmla="*/ 12 w 232"/>
                  <a:gd name="T87" fmla="*/ 5 h 174"/>
                  <a:gd name="T88" fmla="*/ 11 w 232"/>
                  <a:gd name="T89" fmla="*/ 3 h 174"/>
                  <a:gd name="T90" fmla="*/ 8 w 232"/>
                  <a:gd name="T91" fmla="*/ 7 h 174"/>
                  <a:gd name="T92" fmla="*/ 5 w 232"/>
                  <a:gd name="T93" fmla="*/ 12 h 174"/>
                  <a:gd name="T94" fmla="*/ 2 w 232"/>
                  <a:gd name="T95" fmla="*/ 18 h 174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w 232"/>
                  <a:gd name="T145" fmla="*/ 0 h 174"/>
                  <a:gd name="T146" fmla="*/ 232 w 232"/>
                  <a:gd name="T147" fmla="*/ 174 h 174"/>
                </a:gdLst>
                <a:ahLst/>
                <a:cxnLst>
                  <a:cxn ang="T96">
                    <a:pos x="T0" y="T1"/>
                  </a:cxn>
                  <a:cxn ang="T97">
                    <a:pos x="T2" y="T3"/>
                  </a:cxn>
                  <a:cxn ang="T98">
                    <a:pos x="T4" y="T5"/>
                  </a:cxn>
                  <a:cxn ang="T99">
                    <a:pos x="T6" y="T7"/>
                  </a:cxn>
                  <a:cxn ang="T100">
                    <a:pos x="T8" y="T9"/>
                  </a:cxn>
                  <a:cxn ang="T101">
                    <a:pos x="T10" y="T11"/>
                  </a:cxn>
                  <a:cxn ang="T102">
                    <a:pos x="T12" y="T13"/>
                  </a:cxn>
                  <a:cxn ang="T103">
                    <a:pos x="T14" y="T15"/>
                  </a:cxn>
                  <a:cxn ang="T104">
                    <a:pos x="T16" y="T17"/>
                  </a:cxn>
                  <a:cxn ang="T105">
                    <a:pos x="T18" y="T19"/>
                  </a:cxn>
                  <a:cxn ang="T106">
                    <a:pos x="T20" y="T21"/>
                  </a:cxn>
                  <a:cxn ang="T107">
                    <a:pos x="T22" y="T23"/>
                  </a:cxn>
                  <a:cxn ang="T108">
                    <a:pos x="T24" y="T25"/>
                  </a:cxn>
                  <a:cxn ang="T109">
                    <a:pos x="T26" y="T27"/>
                  </a:cxn>
                  <a:cxn ang="T110">
                    <a:pos x="T28" y="T29"/>
                  </a:cxn>
                  <a:cxn ang="T111">
                    <a:pos x="T30" y="T31"/>
                  </a:cxn>
                  <a:cxn ang="T112">
                    <a:pos x="T32" y="T33"/>
                  </a:cxn>
                  <a:cxn ang="T113">
                    <a:pos x="T34" y="T35"/>
                  </a:cxn>
                  <a:cxn ang="T114">
                    <a:pos x="T36" y="T37"/>
                  </a:cxn>
                  <a:cxn ang="T115">
                    <a:pos x="T38" y="T39"/>
                  </a:cxn>
                  <a:cxn ang="T116">
                    <a:pos x="T40" y="T41"/>
                  </a:cxn>
                  <a:cxn ang="T117">
                    <a:pos x="T42" y="T43"/>
                  </a:cxn>
                  <a:cxn ang="T118">
                    <a:pos x="T44" y="T45"/>
                  </a:cxn>
                  <a:cxn ang="T119">
                    <a:pos x="T46" y="T47"/>
                  </a:cxn>
                  <a:cxn ang="T120">
                    <a:pos x="T48" y="T49"/>
                  </a:cxn>
                  <a:cxn ang="T121">
                    <a:pos x="T50" y="T51"/>
                  </a:cxn>
                  <a:cxn ang="T122">
                    <a:pos x="T52" y="T53"/>
                  </a:cxn>
                  <a:cxn ang="T123">
                    <a:pos x="T54" y="T55"/>
                  </a:cxn>
                  <a:cxn ang="T124">
                    <a:pos x="T56" y="T57"/>
                  </a:cxn>
                  <a:cxn ang="T125">
                    <a:pos x="T58" y="T59"/>
                  </a:cxn>
                  <a:cxn ang="T126">
                    <a:pos x="T60" y="T61"/>
                  </a:cxn>
                  <a:cxn ang="T127">
                    <a:pos x="T62" y="T63"/>
                  </a:cxn>
                  <a:cxn ang="T128">
                    <a:pos x="T64" y="T65"/>
                  </a:cxn>
                  <a:cxn ang="T129">
                    <a:pos x="T66" y="T67"/>
                  </a:cxn>
                  <a:cxn ang="T130">
                    <a:pos x="T68" y="T69"/>
                  </a:cxn>
                  <a:cxn ang="T131">
                    <a:pos x="T70" y="T71"/>
                  </a:cxn>
                  <a:cxn ang="T132">
                    <a:pos x="T72" y="T73"/>
                  </a:cxn>
                  <a:cxn ang="T133">
                    <a:pos x="T74" y="T75"/>
                  </a:cxn>
                  <a:cxn ang="T134">
                    <a:pos x="T76" y="T77"/>
                  </a:cxn>
                  <a:cxn ang="T135">
                    <a:pos x="T78" y="T79"/>
                  </a:cxn>
                  <a:cxn ang="T136">
                    <a:pos x="T80" y="T81"/>
                  </a:cxn>
                  <a:cxn ang="T137">
                    <a:pos x="T82" y="T83"/>
                  </a:cxn>
                  <a:cxn ang="T138">
                    <a:pos x="T84" y="T85"/>
                  </a:cxn>
                  <a:cxn ang="T139">
                    <a:pos x="T86" y="T87"/>
                  </a:cxn>
                  <a:cxn ang="T140">
                    <a:pos x="T88" y="T89"/>
                  </a:cxn>
                  <a:cxn ang="T141">
                    <a:pos x="T90" y="T91"/>
                  </a:cxn>
                  <a:cxn ang="T142">
                    <a:pos x="T92" y="T93"/>
                  </a:cxn>
                  <a:cxn ang="T143">
                    <a:pos x="T94" y="T95"/>
                  </a:cxn>
                </a:cxnLst>
                <a:rect l="T144" t="T145" r="T146" b="T147"/>
                <a:pathLst>
                  <a:path w="232" h="174">
                    <a:moveTo>
                      <a:pt x="1" y="21"/>
                    </a:moveTo>
                    <a:lnTo>
                      <a:pt x="1" y="22"/>
                    </a:lnTo>
                    <a:lnTo>
                      <a:pt x="0" y="24"/>
                    </a:lnTo>
                    <a:lnTo>
                      <a:pt x="0" y="25"/>
                    </a:lnTo>
                    <a:lnTo>
                      <a:pt x="0" y="27"/>
                    </a:lnTo>
                    <a:lnTo>
                      <a:pt x="0" y="29"/>
                    </a:lnTo>
                    <a:lnTo>
                      <a:pt x="0" y="30"/>
                    </a:lnTo>
                    <a:lnTo>
                      <a:pt x="0" y="33"/>
                    </a:lnTo>
                    <a:lnTo>
                      <a:pt x="0" y="34"/>
                    </a:lnTo>
                    <a:lnTo>
                      <a:pt x="1" y="48"/>
                    </a:lnTo>
                    <a:lnTo>
                      <a:pt x="3" y="63"/>
                    </a:lnTo>
                    <a:lnTo>
                      <a:pt x="5" y="76"/>
                    </a:lnTo>
                    <a:lnTo>
                      <a:pt x="9" y="89"/>
                    </a:lnTo>
                    <a:lnTo>
                      <a:pt x="14" y="101"/>
                    </a:lnTo>
                    <a:lnTo>
                      <a:pt x="20" y="112"/>
                    </a:lnTo>
                    <a:lnTo>
                      <a:pt x="27" y="122"/>
                    </a:lnTo>
                    <a:lnTo>
                      <a:pt x="34" y="133"/>
                    </a:lnTo>
                    <a:lnTo>
                      <a:pt x="43" y="142"/>
                    </a:lnTo>
                    <a:lnTo>
                      <a:pt x="52" y="150"/>
                    </a:lnTo>
                    <a:lnTo>
                      <a:pt x="61" y="157"/>
                    </a:lnTo>
                    <a:lnTo>
                      <a:pt x="72" y="163"/>
                    </a:lnTo>
                    <a:lnTo>
                      <a:pt x="82" y="168"/>
                    </a:lnTo>
                    <a:lnTo>
                      <a:pt x="95" y="172"/>
                    </a:lnTo>
                    <a:lnTo>
                      <a:pt x="106" y="173"/>
                    </a:lnTo>
                    <a:lnTo>
                      <a:pt x="118" y="174"/>
                    </a:lnTo>
                    <a:lnTo>
                      <a:pt x="128" y="174"/>
                    </a:lnTo>
                    <a:lnTo>
                      <a:pt x="138" y="172"/>
                    </a:lnTo>
                    <a:lnTo>
                      <a:pt x="147" y="169"/>
                    </a:lnTo>
                    <a:lnTo>
                      <a:pt x="157" y="167"/>
                    </a:lnTo>
                    <a:lnTo>
                      <a:pt x="165" y="162"/>
                    </a:lnTo>
                    <a:lnTo>
                      <a:pt x="174" y="157"/>
                    </a:lnTo>
                    <a:lnTo>
                      <a:pt x="182" y="151"/>
                    </a:lnTo>
                    <a:lnTo>
                      <a:pt x="190" y="145"/>
                    </a:lnTo>
                    <a:lnTo>
                      <a:pt x="197" y="137"/>
                    </a:lnTo>
                    <a:lnTo>
                      <a:pt x="204" y="130"/>
                    </a:lnTo>
                    <a:lnTo>
                      <a:pt x="210" y="121"/>
                    </a:lnTo>
                    <a:lnTo>
                      <a:pt x="216" y="112"/>
                    </a:lnTo>
                    <a:lnTo>
                      <a:pt x="221" y="102"/>
                    </a:lnTo>
                    <a:lnTo>
                      <a:pt x="225" y="93"/>
                    </a:lnTo>
                    <a:lnTo>
                      <a:pt x="229" y="82"/>
                    </a:lnTo>
                    <a:lnTo>
                      <a:pt x="232" y="71"/>
                    </a:lnTo>
                    <a:lnTo>
                      <a:pt x="231" y="67"/>
                    </a:lnTo>
                    <a:lnTo>
                      <a:pt x="231" y="65"/>
                    </a:lnTo>
                    <a:lnTo>
                      <a:pt x="230" y="61"/>
                    </a:lnTo>
                    <a:lnTo>
                      <a:pt x="230" y="59"/>
                    </a:lnTo>
                    <a:lnTo>
                      <a:pt x="229" y="55"/>
                    </a:lnTo>
                    <a:lnTo>
                      <a:pt x="228" y="53"/>
                    </a:lnTo>
                    <a:lnTo>
                      <a:pt x="227" y="51"/>
                    </a:lnTo>
                    <a:lnTo>
                      <a:pt x="226" y="47"/>
                    </a:lnTo>
                    <a:lnTo>
                      <a:pt x="225" y="59"/>
                    </a:lnTo>
                    <a:lnTo>
                      <a:pt x="223" y="71"/>
                    </a:lnTo>
                    <a:lnTo>
                      <a:pt x="219" y="82"/>
                    </a:lnTo>
                    <a:lnTo>
                      <a:pt x="215" y="93"/>
                    </a:lnTo>
                    <a:lnTo>
                      <a:pt x="209" y="103"/>
                    </a:lnTo>
                    <a:lnTo>
                      <a:pt x="204" y="113"/>
                    </a:lnTo>
                    <a:lnTo>
                      <a:pt x="197" y="121"/>
                    </a:lnTo>
                    <a:lnTo>
                      <a:pt x="191" y="130"/>
                    </a:lnTo>
                    <a:lnTo>
                      <a:pt x="183" y="137"/>
                    </a:lnTo>
                    <a:lnTo>
                      <a:pt x="175" y="144"/>
                    </a:lnTo>
                    <a:lnTo>
                      <a:pt x="167" y="149"/>
                    </a:lnTo>
                    <a:lnTo>
                      <a:pt x="158" y="155"/>
                    </a:lnTo>
                    <a:lnTo>
                      <a:pt x="148" y="158"/>
                    </a:lnTo>
                    <a:lnTo>
                      <a:pt x="139" y="161"/>
                    </a:lnTo>
                    <a:lnTo>
                      <a:pt x="128" y="162"/>
                    </a:lnTo>
                    <a:lnTo>
                      <a:pt x="118" y="163"/>
                    </a:lnTo>
                    <a:lnTo>
                      <a:pt x="107" y="162"/>
                    </a:lnTo>
                    <a:lnTo>
                      <a:pt x="96" y="161"/>
                    </a:lnTo>
                    <a:lnTo>
                      <a:pt x="85" y="157"/>
                    </a:lnTo>
                    <a:lnTo>
                      <a:pt x="75" y="152"/>
                    </a:lnTo>
                    <a:lnTo>
                      <a:pt x="66" y="148"/>
                    </a:lnTo>
                    <a:lnTo>
                      <a:pt x="57" y="142"/>
                    </a:lnTo>
                    <a:lnTo>
                      <a:pt x="48" y="133"/>
                    </a:lnTo>
                    <a:lnTo>
                      <a:pt x="41" y="125"/>
                    </a:lnTo>
                    <a:lnTo>
                      <a:pt x="34" y="116"/>
                    </a:lnTo>
                    <a:lnTo>
                      <a:pt x="28" y="106"/>
                    </a:lnTo>
                    <a:lnTo>
                      <a:pt x="22" y="95"/>
                    </a:lnTo>
                    <a:lnTo>
                      <a:pt x="18" y="84"/>
                    </a:lnTo>
                    <a:lnTo>
                      <a:pt x="14" y="72"/>
                    </a:lnTo>
                    <a:lnTo>
                      <a:pt x="11" y="60"/>
                    </a:lnTo>
                    <a:lnTo>
                      <a:pt x="10" y="47"/>
                    </a:lnTo>
                    <a:lnTo>
                      <a:pt x="9" y="34"/>
                    </a:lnTo>
                    <a:lnTo>
                      <a:pt x="9" y="29"/>
                    </a:lnTo>
                    <a:lnTo>
                      <a:pt x="9" y="25"/>
                    </a:lnTo>
                    <a:lnTo>
                      <a:pt x="10" y="21"/>
                    </a:lnTo>
                    <a:lnTo>
                      <a:pt x="10" y="17"/>
                    </a:lnTo>
                    <a:lnTo>
                      <a:pt x="11" y="13"/>
                    </a:lnTo>
                    <a:lnTo>
                      <a:pt x="11" y="9"/>
                    </a:lnTo>
                    <a:lnTo>
                      <a:pt x="12" y="5"/>
                    </a:lnTo>
                    <a:lnTo>
                      <a:pt x="13" y="0"/>
                    </a:lnTo>
                    <a:lnTo>
                      <a:pt x="11" y="3"/>
                    </a:lnTo>
                    <a:lnTo>
                      <a:pt x="10" y="5"/>
                    </a:lnTo>
                    <a:lnTo>
                      <a:pt x="8" y="7"/>
                    </a:lnTo>
                    <a:lnTo>
                      <a:pt x="6" y="10"/>
                    </a:lnTo>
                    <a:lnTo>
                      <a:pt x="5" y="12"/>
                    </a:lnTo>
                    <a:lnTo>
                      <a:pt x="4" y="15"/>
                    </a:lnTo>
                    <a:lnTo>
                      <a:pt x="2" y="18"/>
                    </a:lnTo>
                    <a:lnTo>
                      <a:pt x="1" y="21"/>
                    </a:lnTo>
                    <a:close/>
                  </a:path>
                </a:pathLst>
              </a:custGeom>
              <a:solidFill>
                <a:srgbClr val="F5C39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37" name="Freeform 224"/>
              <p:cNvSpPr>
                <a:spLocks/>
              </p:cNvSpPr>
              <p:nvPr/>
            </p:nvSpPr>
            <p:spPr bwMode="auto">
              <a:xfrm>
                <a:off x="1139" y="2652"/>
                <a:ext cx="45" cy="30"/>
              </a:xfrm>
              <a:custGeom>
                <a:avLst/>
                <a:gdLst>
                  <a:gd name="T0" fmla="*/ 1 w 225"/>
                  <a:gd name="T1" fmla="*/ 21 h 176"/>
                  <a:gd name="T2" fmla="*/ 0 w 225"/>
                  <a:gd name="T3" fmla="*/ 27 h 176"/>
                  <a:gd name="T4" fmla="*/ 0 w 225"/>
                  <a:gd name="T5" fmla="*/ 33 h 176"/>
                  <a:gd name="T6" fmla="*/ 0 w 225"/>
                  <a:gd name="T7" fmla="*/ 38 h 176"/>
                  <a:gd name="T8" fmla="*/ 0 w 225"/>
                  <a:gd name="T9" fmla="*/ 55 h 176"/>
                  <a:gd name="T10" fmla="*/ 5 w 225"/>
                  <a:gd name="T11" fmla="*/ 81 h 176"/>
                  <a:gd name="T12" fmla="*/ 13 w 225"/>
                  <a:gd name="T13" fmla="*/ 107 h 176"/>
                  <a:gd name="T14" fmla="*/ 25 w 225"/>
                  <a:gd name="T15" fmla="*/ 128 h 176"/>
                  <a:gd name="T16" fmla="*/ 41 w 225"/>
                  <a:gd name="T17" fmla="*/ 146 h 176"/>
                  <a:gd name="T18" fmla="*/ 59 w 225"/>
                  <a:gd name="T19" fmla="*/ 160 h 176"/>
                  <a:gd name="T20" fmla="*/ 79 w 225"/>
                  <a:gd name="T21" fmla="*/ 170 h 176"/>
                  <a:gd name="T22" fmla="*/ 102 w 225"/>
                  <a:gd name="T23" fmla="*/ 176 h 176"/>
                  <a:gd name="T24" fmla="*/ 123 w 225"/>
                  <a:gd name="T25" fmla="*/ 176 h 176"/>
                  <a:gd name="T26" fmla="*/ 143 w 225"/>
                  <a:gd name="T27" fmla="*/ 172 h 176"/>
                  <a:gd name="T28" fmla="*/ 161 w 225"/>
                  <a:gd name="T29" fmla="*/ 164 h 176"/>
                  <a:gd name="T30" fmla="*/ 178 w 225"/>
                  <a:gd name="T31" fmla="*/ 152 h 176"/>
                  <a:gd name="T32" fmla="*/ 192 w 225"/>
                  <a:gd name="T33" fmla="*/ 138 h 176"/>
                  <a:gd name="T34" fmla="*/ 205 w 225"/>
                  <a:gd name="T35" fmla="*/ 120 h 176"/>
                  <a:gd name="T36" fmla="*/ 215 w 225"/>
                  <a:gd name="T37" fmla="*/ 101 h 176"/>
                  <a:gd name="T38" fmla="*/ 222 w 225"/>
                  <a:gd name="T39" fmla="*/ 79 h 176"/>
                  <a:gd name="T40" fmla="*/ 224 w 225"/>
                  <a:gd name="T41" fmla="*/ 63 h 176"/>
                  <a:gd name="T42" fmla="*/ 222 w 225"/>
                  <a:gd name="T43" fmla="*/ 59 h 176"/>
                  <a:gd name="T44" fmla="*/ 221 w 225"/>
                  <a:gd name="T45" fmla="*/ 53 h 176"/>
                  <a:gd name="T46" fmla="*/ 219 w 225"/>
                  <a:gd name="T47" fmla="*/ 47 h 176"/>
                  <a:gd name="T48" fmla="*/ 217 w 225"/>
                  <a:gd name="T49" fmla="*/ 56 h 176"/>
                  <a:gd name="T50" fmla="*/ 212 w 225"/>
                  <a:gd name="T51" fmla="*/ 80 h 176"/>
                  <a:gd name="T52" fmla="*/ 203 w 225"/>
                  <a:gd name="T53" fmla="*/ 102 h 176"/>
                  <a:gd name="T54" fmla="*/ 192 w 225"/>
                  <a:gd name="T55" fmla="*/ 122 h 176"/>
                  <a:gd name="T56" fmla="*/ 178 w 225"/>
                  <a:gd name="T57" fmla="*/ 138 h 176"/>
                  <a:gd name="T58" fmla="*/ 162 w 225"/>
                  <a:gd name="T59" fmla="*/ 151 h 176"/>
                  <a:gd name="T60" fmla="*/ 144 w 225"/>
                  <a:gd name="T61" fmla="*/ 160 h 176"/>
                  <a:gd name="T62" fmla="*/ 124 w 225"/>
                  <a:gd name="T63" fmla="*/ 165 h 176"/>
                  <a:gd name="T64" fmla="*/ 103 w 225"/>
                  <a:gd name="T65" fmla="*/ 165 h 176"/>
                  <a:gd name="T66" fmla="*/ 81 w 225"/>
                  <a:gd name="T67" fmla="*/ 160 h 176"/>
                  <a:gd name="T68" fmla="*/ 63 w 225"/>
                  <a:gd name="T69" fmla="*/ 151 h 176"/>
                  <a:gd name="T70" fmla="*/ 46 w 225"/>
                  <a:gd name="T71" fmla="*/ 138 h 176"/>
                  <a:gd name="T72" fmla="*/ 32 w 225"/>
                  <a:gd name="T73" fmla="*/ 121 h 176"/>
                  <a:gd name="T74" fmla="*/ 21 w 225"/>
                  <a:gd name="T75" fmla="*/ 101 h 176"/>
                  <a:gd name="T76" fmla="*/ 13 w 225"/>
                  <a:gd name="T77" fmla="*/ 79 h 176"/>
                  <a:gd name="T78" fmla="*/ 9 w 225"/>
                  <a:gd name="T79" fmla="*/ 55 h 176"/>
                  <a:gd name="T80" fmla="*/ 9 w 225"/>
                  <a:gd name="T81" fmla="*/ 36 h 176"/>
                  <a:gd name="T82" fmla="*/ 10 w 225"/>
                  <a:gd name="T83" fmla="*/ 25 h 176"/>
                  <a:gd name="T84" fmla="*/ 11 w 225"/>
                  <a:gd name="T85" fmla="*/ 15 h 176"/>
                  <a:gd name="T86" fmla="*/ 13 w 225"/>
                  <a:gd name="T87" fmla="*/ 5 h 176"/>
                  <a:gd name="T88" fmla="*/ 13 w 225"/>
                  <a:gd name="T89" fmla="*/ 2 h 176"/>
                  <a:gd name="T90" fmla="*/ 9 w 225"/>
                  <a:gd name="T91" fmla="*/ 7 h 176"/>
                  <a:gd name="T92" fmla="*/ 6 w 225"/>
                  <a:gd name="T93" fmla="*/ 11 h 176"/>
                  <a:gd name="T94" fmla="*/ 3 w 225"/>
                  <a:gd name="T95" fmla="*/ 15 h 17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w 225"/>
                  <a:gd name="T145" fmla="*/ 0 h 176"/>
                  <a:gd name="T146" fmla="*/ 225 w 225"/>
                  <a:gd name="T147" fmla="*/ 176 h 176"/>
                </a:gdLst>
                <a:ahLst/>
                <a:cxnLst>
                  <a:cxn ang="T96">
                    <a:pos x="T0" y="T1"/>
                  </a:cxn>
                  <a:cxn ang="T97">
                    <a:pos x="T2" y="T3"/>
                  </a:cxn>
                  <a:cxn ang="T98">
                    <a:pos x="T4" y="T5"/>
                  </a:cxn>
                  <a:cxn ang="T99">
                    <a:pos x="T6" y="T7"/>
                  </a:cxn>
                  <a:cxn ang="T100">
                    <a:pos x="T8" y="T9"/>
                  </a:cxn>
                  <a:cxn ang="T101">
                    <a:pos x="T10" y="T11"/>
                  </a:cxn>
                  <a:cxn ang="T102">
                    <a:pos x="T12" y="T13"/>
                  </a:cxn>
                  <a:cxn ang="T103">
                    <a:pos x="T14" y="T15"/>
                  </a:cxn>
                  <a:cxn ang="T104">
                    <a:pos x="T16" y="T17"/>
                  </a:cxn>
                  <a:cxn ang="T105">
                    <a:pos x="T18" y="T19"/>
                  </a:cxn>
                  <a:cxn ang="T106">
                    <a:pos x="T20" y="T21"/>
                  </a:cxn>
                  <a:cxn ang="T107">
                    <a:pos x="T22" y="T23"/>
                  </a:cxn>
                  <a:cxn ang="T108">
                    <a:pos x="T24" y="T25"/>
                  </a:cxn>
                  <a:cxn ang="T109">
                    <a:pos x="T26" y="T27"/>
                  </a:cxn>
                  <a:cxn ang="T110">
                    <a:pos x="T28" y="T29"/>
                  </a:cxn>
                  <a:cxn ang="T111">
                    <a:pos x="T30" y="T31"/>
                  </a:cxn>
                  <a:cxn ang="T112">
                    <a:pos x="T32" y="T33"/>
                  </a:cxn>
                  <a:cxn ang="T113">
                    <a:pos x="T34" y="T35"/>
                  </a:cxn>
                  <a:cxn ang="T114">
                    <a:pos x="T36" y="T37"/>
                  </a:cxn>
                  <a:cxn ang="T115">
                    <a:pos x="T38" y="T39"/>
                  </a:cxn>
                  <a:cxn ang="T116">
                    <a:pos x="T40" y="T41"/>
                  </a:cxn>
                  <a:cxn ang="T117">
                    <a:pos x="T42" y="T43"/>
                  </a:cxn>
                  <a:cxn ang="T118">
                    <a:pos x="T44" y="T45"/>
                  </a:cxn>
                  <a:cxn ang="T119">
                    <a:pos x="T46" y="T47"/>
                  </a:cxn>
                  <a:cxn ang="T120">
                    <a:pos x="T48" y="T49"/>
                  </a:cxn>
                  <a:cxn ang="T121">
                    <a:pos x="T50" y="T51"/>
                  </a:cxn>
                  <a:cxn ang="T122">
                    <a:pos x="T52" y="T53"/>
                  </a:cxn>
                  <a:cxn ang="T123">
                    <a:pos x="T54" y="T55"/>
                  </a:cxn>
                  <a:cxn ang="T124">
                    <a:pos x="T56" y="T57"/>
                  </a:cxn>
                  <a:cxn ang="T125">
                    <a:pos x="T58" y="T59"/>
                  </a:cxn>
                  <a:cxn ang="T126">
                    <a:pos x="T60" y="T61"/>
                  </a:cxn>
                  <a:cxn ang="T127">
                    <a:pos x="T62" y="T63"/>
                  </a:cxn>
                  <a:cxn ang="T128">
                    <a:pos x="T64" y="T65"/>
                  </a:cxn>
                  <a:cxn ang="T129">
                    <a:pos x="T66" y="T67"/>
                  </a:cxn>
                  <a:cxn ang="T130">
                    <a:pos x="T68" y="T69"/>
                  </a:cxn>
                  <a:cxn ang="T131">
                    <a:pos x="T70" y="T71"/>
                  </a:cxn>
                  <a:cxn ang="T132">
                    <a:pos x="T72" y="T73"/>
                  </a:cxn>
                  <a:cxn ang="T133">
                    <a:pos x="T74" y="T75"/>
                  </a:cxn>
                  <a:cxn ang="T134">
                    <a:pos x="T76" y="T77"/>
                  </a:cxn>
                  <a:cxn ang="T135">
                    <a:pos x="T78" y="T79"/>
                  </a:cxn>
                  <a:cxn ang="T136">
                    <a:pos x="T80" y="T81"/>
                  </a:cxn>
                  <a:cxn ang="T137">
                    <a:pos x="T82" y="T83"/>
                  </a:cxn>
                  <a:cxn ang="T138">
                    <a:pos x="T84" y="T85"/>
                  </a:cxn>
                  <a:cxn ang="T139">
                    <a:pos x="T86" y="T87"/>
                  </a:cxn>
                  <a:cxn ang="T140">
                    <a:pos x="T88" y="T89"/>
                  </a:cxn>
                  <a:cxn ang="T141">
                    <a:pos x="T90" y="T91"/>
                  </a:cxn>
                  <a:cxn ang="T142">
                    <a:pos x="T92" y="T93"/>
                  </a:cxn>
                  <a:cxn ang="T143">
                    <a:pos x="T94" y="T95"/>
                  </a:cxn>
                </a:cxnLst>
                <a:rect l="T144" t="T145" r="T146" b="T147"/>
                <a:pathLst>
                  <a:path w="225" h="176">
                    <a:moveTo>
                      <a:pt x="1" y="18"/>
                    </a:moveTo>
                    <a:lnTo>
                      <a:pt x="1" y="21"/>
                    </a:lnTo>
                    <a:lnTo>
                      <a:pt x="1" y="24"/>
                    </a:lnTo>
                    <a:lnTo>
                      <a:pt x="0" y="27"/>
                    </a:lnTo>
                    <a:lnTo>
                      <a:pt x="0" y="30"/>
                    </a:lnTo>
                    <a:lnTo>
                      <a:pt x="0" y="33"/>
                    </a:lnTo>
                    <a:lnTo>
                      <a:pt x="0" y="36"/>
                    </a:lnTo>
                    <a:lnTo>
                      <a:pt x="0" y="38"/>
                    </a:lnTo>
                    <a:lnTo>
                      <a:pt x="0" y="42"/>
                    </a:lnTo>
                    <a:lnTo>
                      <a:pt x="0" y="55"/>
                    </a:lnTo>
                    <a:lnTo>
                      <a:pt x="2" y="69"/>
                    </a:lnTo>
                    <a:lnTo>
                      <a:pt x="5" y="81"/>
                    </a:lnTo>
                    <a:lnTo>
                      <a:pt x="9" y="95"/>
                    </a:lnTo>
                    <a:lnTo>
                      <a:pt x="13" y="107"/>
                    </a:lnTo>
                    <a:lnTo>
                      <a:pt x="19" y="117"/>
                    </a:lnTo>
                    <a:lnTo>
                      <a:pt x="25" y="128"/>
                    </a:lnTo>
                    <a:lnTo>
                      <a:pt x="33" y="138"/>
                    </a:lnTo>
                    <a:lnTo>
                      <a:pt x="41" y="146"/>
                    </a:lnTo>
                    <a:lnTo>
                      <a:pt x="49" y="153"/>
                    </a:lnTo>
                    <a:lnTo>
                      <a:pt x="59" y="160"/>
                    </a:lnTo>
                    <a:lnTo>
                      <a:pt x="68" y="166"/>
                    </a:lnTo>
                    <a:lnTo>
                      <a:pt x="79" y="170"/>
                    </a:lnTo>
                    <a:lnTo>
                      <a:pt x="90" y="174"/>
                    </a:lnTo>
                    <a:lnTo>
                      <a:pt x="102" y="176"/>
                    </a:lnTo>
                    <a:lnTo>
                      <a:pt x="113" y="176"/>
                    </a:lnTo>
                    <a:lnTo>
                      <a:pt x="123" y="176"/>
                    </a:lnTo>
                    <a:lnTo>
                      <a:pt x="133" y="175"/>
                    </a:lnTo>
                    <a:lnTo>
                      <a:pt x="143" y="172"/>
                    </a:lnTo>
                    <a:lnTo>
                      <a:pt x="152" y="169"/>
                    </a:lnTo>
                    <a:lnTo>
                      <a:pt x="161" y="164"/>
                    </a:lnTo>
                    <a:lnTo>
                      <a:pt x="170" y="158"/>
                    </a:lnTo>
                    <a:lnTo>
                      <a:pt x="178" y="152"/>
                    </a:lnTo>
                    <a:lnTo>
                      <a:pt x="185" y="145"/>
                    </a:lnTo>
                    <a:lnTo>
                      <a:pt x="192" y="138"/>
                    </a:lnTo>
                    <a:lnTo>
                      <a:pt x="199" y="129"/>
                    </a:lnTo>
                    <a:lnTo>
                      <a:pt x="205" y="120"/>
                    </a:lnTo>
                    <a:lnTo>
                      <a:pt x="211" y="110"/>
                    </a:lnTo>
                    <a:lnTo>
                      <a:pt x="215" y="101"/>
                    </a:lnTo>
                    <a:lnTo>
                      <a:pt x="219" y="90"/>
                    </a:lnTo>
                    <a:lnTo>
                      <a:pt x="222" y="79"/>
                    </a:lnTo>
                    <a:lnTo>
                      <a:pt x="225" y="67"/>
                    </a:lnTo>
                    <a:lnTo>
                      <a:pt x="224" y="63"/>
                    </a:lnTo>
                    <a:lnTo>
                      <a:pt x="223" y="61"/>
                    </a:lnTo>
                    <a:lnTo>
                      <a:pt x="222" y="59"/>
                    </a:lnTo>
                    <a:lnTo>
                      <a:pt x="221" y="55"/>
                    </a:lnTo>
                    <a:lnTo>
                      <a:pt x="221" y="53"/>
                    </a:lnTo>
                    <a:lnTo>
                      <a:pt x="220" y="49"/>
                    </a:lnTo>
                    <a:lnTo>
                      <a:pt x="219" y="47"/>
                    </a:lnTo>
                    <a:lnTo>
                      <a:pt x="218" y="44"/>
                    </a:lnTo>
                    <a:lnTo>
                      <a:pt x="217" y="56"/>
                    </a:lnTo>
                    <a:lnTo>
                      <a:pt x="215" y="68"/>
                    </a:lnTo>
                    <a:lnTo>
                      <a:pt x="212" y="80"/>
                    </a:lnTo>
                    <a:lnTo>
                      <a:pt x="209" y="91"/>
                    </a:lnTo>
                    <a:lnTo>
                      <a:pt x="203" y="102"/>
                    </a:lnTo>
                    <a:lnTo>
                      <a:pt x="198" y="113"/>
                    </a:lnTo>
                    <a:lnTo>
                      <a:pt x="192" y="122"/>
                    </a:lnTo>
                    <a:lnTo>
                      <a:pt x="186" y="130"/>
                    </a:lnTo>
                    <a:lnTo>
                      <a:pt x="178" y="138"/>
                    </a:lnTo>
                    <a:lnTo>
                      <a:pt x="170" y="145"/>
                    </a:lnTo>
                    <a:lnTo>
                      <a:pt x="162" y="151"/>
                    </a:lnTo>
                    <a:lnTo>
                      <a:pt x="153" y="157"/>
                    </a:lnTo>
                    <a:lnTo>
                      <a:pt x="144" y="160"/>
                    </a:lnTo>
                    <a:lnTo>
                      <a:pt x="134" y="163"/>
                    </a:lnTo>
                    <a:lnTo>
                      <a:pt x="124" y="165"/>
                    </a:lnTo>
                    <a:lnTo>
                      <a:pt x="113" y="165"/>
                    </a:lnTo>
                    <a:lnTo>
                      <a:pt x="103" y="165"/>
                    </a:lnTo>
                    <a:lnTo>
                      <a:pt x="92" y="163"/>
                    </a:lnTo>
                    <a:lnTo>
                      <a:pt x="81" y="160"/>
                    </a:lnTo>
                    <a:lnTo>
                      <a:pt x="72" y="156"/>
                    </a:lnTo>
                    <a:lnTo>
                      <a:pt x="63" y="151"/>
                    </a:lnTo>
                    <a:lnTo>
                      <a:pt x="54" y="145"/>
                    </a:lnTo>
                    <a:lnTo>
                      <a:pt x="46" y="138"/>
                    </a:lnTo>
                    <a:lnTo>
                      <a:pt x="39" y="129"/>
                    </a:lnTo>
                    <a:lnTo>
                      <a:pt x="32" y="121"/>
                    </a:lnTo>
                    <a:lnTo>
                      <a:pt x="26" y="111"/>
                    </a:lnTo>
                    <a:lnTo>
                      <a:pt x="21" y="101"/>
                    </a:lnTo>
                    <a:lnTo>
                      <a:pt x="17" y="90"/>
                    </a:lnTo>
                    <a:lnTo>
                      <a:pt x="13" y="79"/>
                    </a:lnTo>
                    <a:lnTo>
                      <a:pt x="11" y="67"/>
                    </a:lnTo>
                    <a:lnTo>
                      <a:pt x="9" y="55"/>
                    </a:lnTo>
                    <a:lnTo>
                      <a:pt x="9" y="42"/>
                    </a:lnTo>
                    <a:lnTo>
                      <a:pt x="9" y="36"/>
                    </a:lnTo>
                    <a:lnTo>
                      <a:pt x="9" y="31"/>
                    </a:lnTo>
                    <a:lnTo>
                      <a:pt x="10" y="25"/>
                    </a:lnTo>
                    <a:lnTo>
                      <a:pt x="10" y="20"/>
                    </a:lnTo>
                    <a:lnTo>
                      <a:pt x="11" y="15"/>
                    </a:lnTo>
                    <a:lnTo>
                      <a:pt x="12" y="9"/>
                    </a:lnTo>
                    <a:lnTo>
                      <a:pt x="13" y="5"/>
                    </a:lnTo>
                    <a:lnTo>
                      <a:pt x="15" y="0"/>
                    </a:lnTo>
                    <a:lnTo>
                      <a:pt x="13" y="2"/>
                    </a:lnTo>
                    <a:lnTo>
                      <a:pt x="11" y="5"/>
                    </a:lnTo>
                    <a:lnTo>
                      <a:pt x="9" y="7"/>
                    </a:lnTo>
                    <a:lnTo>
                      <a:pt x="8" y="8"/>
                    </a:lnTo>
                    <a:lnTo>
                      <a:pt x="6" y="11"/>
                    </a:lnTo>
                    <a:lnTo>
                      <a:pt x="5" y="13"/>
                    </a:lnTo>
                    <a:lnTo>
                      <a:pt x="3" y="15"/>
                    </a:lnTo>
                    <a:lnTo>
                      <a:pt x="1" y="18"/>
                    </a:lnTo>
                    <a:close/>
                  </a:path>
                </a:pathLst>
              </a:custGeom>
              <a:solidFill>
                <a:srgbClr val="F5C6A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38" name="Freeform 225"/>
              <p:cNvSpPr>
                <a:spLocks/>
              </p:cNvSpPr>
              <p:nvPr/>
            </p:nvSpPr>
            <p:spPr bwMode="auto">
              <a:xfrm>
                <a:off x="1140" y="2651"/>
                <a:ext cx="43" cy="30"/>
              </a:xfrm>
              <a:custGeom>
                <a:avLst/>
                <a:gdLst>
                  <a:gd name="T0" fmla="*/ 3 w 217"/>
                  <a:gd name="T1" fmla="*/ 22 h 180"/>
                  <a:gd name="T2" fmla="*/ 2 w 217"/>
                  <a:gd name="T3" fmla="*/ 30 h 180"/>
                  <a:gd name="T4" fmla="*/ 1 w 217"/>
                  <a:gd name="T5" fmla="*/ 38 h 180"/>
                  <a:gd name="T6" fmla="*/ 0 w 217"/>
                  <a:gd name="T7" fmla="*/ 46 h 180"/>
                  <a:gd name="T8" fmla="*/ 1 w 217"/>
                  <a:gd name="T9" fmla="*/ 64 h 180"/>
                  <a:gd name="T10" fmla="*/ 5 w 217"/>
                  <a:gd name="T11" fmla="*/ 89 h 180"/>
                  <a:gd name="T12" fmla="*/ 13 w 217"/>
                  <a:gd name="T13" fmla="*/ 112 h 180"/>
                  <a:gd name="T14" fmla="*/ 25 w 217"/>
                  <a:gd name="T15" fmla="*/ 133 h 180"/>
                  <a:gd name="T16" fmla="*/ 39 w 217"/>
                  <a:gd name="T17" fmla="*/ 150 h 180"/>
                  <a:gd name="T18" fmla="*/ 57 w 217"/>
                  <a:gd name="T19" fmla="*/ 165 h 180"/>
                  <a:gd name="T20" fmla="*/ 76 w 217"/>
                  <a:gd name="T21" fmla="*/ 174 h 180"/>
                  <a:gd name="T22" fmla="*/ 98 w 217"/>
                  <a:gd name="T23" fmla="*/ 179 h 180"/>
                  <a:gd name="T24" fmla="*/ 119 w 217"/>
                  <a:gd name="T25" fmla="*/ 179 h 180"/>
                  <a:gd name="T26" fmla="*/ 139 w 217"/>
                  <a:gd name="T27" fmla="*/ 175 h 180"/>
                  <a:gd name="T28" fmla="*/ 158 w 217"/>
                  <a:gd name="T29" fmla="*/ 167 h 180"/>
                  <a:gd name="T30" fmla="*/ 174 w 217"/>
                  <a:gd name="T31" fmla="*/ 154 h 180"/>
                  <a:gd name="T32" fmla="*/ 188 w 217"/>
                  <a:gd name="T33" fmla="*/ 138 h 180"/>
                  <a:gd name="T34" fmla="*/ 200 w 217"/>
                  <a:gd name="T35" fmla="*/ 120 h 180"/>
                  <a:gd name="T36" fmla="*/ 210 w 217"/>
                  <a:gd name="T37" fmla="*/ 99 h 180"/>
                  <a:gd name="T38" fmla="*/ 216 w 217"/>
                  <a:gd name="T39" fmla="*/ 76 h 180"/>
                  <a:gd name="T40" fmla="*/ 217 w 217"/>
                  <a:gd name="T41" fmla="*/ 62 h 180"/>
                  <a:gd name="T42" fmla="*/ 215 w 217"/>
                  <a:gd name="T43" fmla="*/ 56 h 180"/>
                  <a:gd name="T44" fmla="*/ 212 w 217"/>
                  <a:gd name="T45" fmla="*/ 50 h 180"/>
                  <a:gd name="T46" fmla="*/ 210 w 217"/>
                  <a:gd name="T47" fmla="*/ 45 h 180"/>
                  <a:gd name="T48" fmla="*/ 209 w 217"/>
                  <a:gd name="T49" fmla="*/ 44 h 180"/>
                  <a:gd name="T50" fmla="*/ 209 w 217"/>
                  <a:gd name="T51" fmla="*/ 45 h 180"/>
                  <a:gd name="T52" fmla="*/ 209 w 217"/>
                  <a:gd name="T53" fmla="*/ 47 h 180"/>
                  <a:gd name="T54" fmla="*/ 209 w 217"/>
                  <a:gd name="T55" fmla="*/ 50 h 180"/>
                  <a:gd name="T56" fmla="*/ 209 w 217"/>
                  <a:gd name="T57" fmla="*/ 63 h 180"/>
                  <a:gd name="T58" fmla="*/ 205 w 217"/>
                  <a:gd name="T59" fmla="*/ 86 h 180"/>
                  <a:gd name="T60" fmla="*/ 196 w 217"/>
                  <a:gd name="T61" fmla="*/ 107 h 180"/>
                  <a:gd name="T62" fmla="*/ 185 w 217"/>
                  <a:gd name="T63" fmla="*/ 126 h 180"/>
                  <a:gd name="T64" fmla="*/ 172 w 217"/>
                  <a:gd name="T65" fmla="*/ 142 h 180"/>
                  <a:gd name="T66" fmla="*/ 156 w 217"/>
                  <a:gd name="T67" fmla="*/ 155 h 180"/>
                  <a:gd name="T68" fmla="*/ 139 w 217"/>
                  <a:gd name="T69" fmla="*/ 165 h 180"/>
                  <a:gd name="T70" fmla="*/ 119 w 217"/>
                  <a:gd name="T71" fmla="*/ 168 h 180"/>
                  <a:gd name="T72" fmla="*/ 99 w 217"/>
                  <a:gd name="T73" fmla="*/ 168 h 180"/>
                  <a:gd name="T74" fmla="*/ 79 w 217"/>
                  <a:gd name="T75" fmla="*/ 165 h 180"/>
                  <a:gd name="T76" fmla="*/ 61 w 217"/>
                  <a:gd name="T77" fmla="*/ 155 h 180"/>
                  <a:gd name="T78" fmla="*/ 45 w 217"/>
                  <a:gd name="T79" fmla="*/ 142 h 180"/>
                  <a:gd name="T80" fmla="*/ 32 w 217"/>
                  <a:gd name="T81" fmla="*/ 126 h 180"/>
                  <a:gd name="T82" fmla="*/ 21 w 217"/>
                  <a:gd name="T83" fmla="*/ 107 h 180"/>
                  <a:gd name="T84" fmla="*/ 14 w 217"/>
                  <a:gd name="T85" fmla="*/ 86 h 180"/>
                  <a:gd name="T86" fmla="*/ 10 w 217"/>
                  <a:gd name="T87" fmla="*/ 63 h 180"/>
                  <a:gd name="T88" fmla="*/ 9 w 217"/>
                  <a:gd name="T89" fmla="*/ 44 h 180"/>
                  <a:gd name="T90" fmla="*/ 11 w 217"/>
                  <a:gd name="T91" fmla="*/ 32 h 180"/>
                  <a:gd name="T92" fmla="*/ 13 w 217"/>
                  <a:gd name="T93" fmla="*/ 18 h 180"/>
                  <a:gd name="T94" fmla="*/ 16 w 217"/>
                  <a:gd name="T95" fmla="*/ 6 h 180"/>
                  <a:gd name="T96" fmla="*/ 16 w 217"/>
                  <a:gd name="T97" fmla="*/ 3 h 180"/>
                  <a:gd name="T98" fmla="*/ 13 w 217"/>
                  <a:gd name="T99" fmla="*/ 6 h 180"/>
                  <a:gd name="T100" fmla="*/ 9 w 217"/>
                  <a:gd name="T101" fmla="*/ 11 h 180"/>
                  <a:gd name="T102" fmla="*/ 5 w 217"/>
                  <a:gd name="T103" fmla="*/ 16 h 180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w 217"/>
                  <a:gd name="T157" fmla="*/ 0 h 180"/>
                  <a:gd name="T158" fmla="*/ 217 w 217"/>
                  <a:gd name="T159" fmla="*/ 180 h 180"/>
                </a:gdLst>
                <a:ahLst/>
                <a:cxnLst>
                  <a:cxn ang="T104">
                    <a:pos x="T0" y="T1"/>
                  </a:cxn>
                  <a:cxn ang="T105">
                    <a:pos x="T2" y="T3"/>
                  </a:cxn>
                  <a:cxn ang="T106">
                    <a:pos x="T4" y="T5"/>
                  </a:cxn>
                  <a:cxn ang="T107">
                    <a:pos x="T6" y="T7"/>
                  </a:cxn>
                  <a:cxn ang="T108">
                    <a:pos x="T8" y="T9"/>
                  </a:cxn>
                  <a:cxn ang="T109">
                    <a:pos x="T10" y="T11"/>
                  </a:cxn>
                  <a:cxn ang="T110">
                    <a:pos x="T12" y="T13"/>
                  </a:cxn>
                  <a:cxn ang="T111">
                    <a:pos x="T14" y="T15"/>
                  </a:cxn>
                  <a:cxn ang="T112">
                    <a:pos x="T16" y="T17"/>
                  </a:cxn>
                  <a:cxn ang="T113">
                    <a:pos x="T18" y="T19"/>
                  </a:cxn>
                  <a:cxn ang="T114">
                    <a:pos x="T20" y="T21"/>
                  </a:cxn>
                  <a:cxn ang="T115">
                    <a:pos x="T22" y="T23"/>
                  </a:cxn>
                  <a:cxn ang="T116">
                    <a:pos x="T24" y="T25"/>
                  </a:cxn>
                  <a:cxn ang="T117">
                    <a:pos x="T26" y="T27"/>
                  </a:cxn>
                  <a:cxn ang="T118">
                    <a:pos x="T28" y="T29"/>
                  </a:cxn>
                  <a:cxn ang="T119">
                    <a:pos x="T30" y="T31"/>
                  </a:cxn>
                  <a:cxn ang="T120">
                    <a:pos x="T32" y="T33"/>
                  </a:cxn>
                  <a:cxn ang="T121">
                    <a:pos x="T34" y="T35"/>
                  </a:cxn>
                  <a:cxn ang="T122">
                    <a:pos x="T36" y="T37"/>
                  </a:cxn>
                  <a:cxn ang="T123">
                    <a:pos x="T38" y="T39"/>
                  </a:cxn>
                  <a:cxn ang="T124">
                    <a:pos x="T40" y="T41"/>
                  </a:cxn>
                  <a:cxn ang="T125">
                    <a:pos x="T42" y="T43"/>
                  </a:cxn>
                  <a:cxn ang="T126">
                    <a:pos x="T44" y="T45"/>
                  </a:cxn>
                  <a:cxn ang="T127">
                    <a:pos x="T46" y="T47"/>
                  </a:cxn>
                  <a:cxn ang="T128">
                    <a:pos x="T48" y="T49"/>
                  </a:cxn>
                  <a:cxn ang="T129">
                    <a:pos x="T50" y="T51"/>
                  </a:cxn>
                  <a:cxn ang="T130">
                    <a:pos x="T52" y="T53"/>
                  </a:cxn>
                  <a:cxn ang="T131">
                    <a:pos x="T54" y="T55"/>
                  </a:cxn>
                  <a:cxn ang="T132">
                    <a:pos x="T56" y="T57"/>
                  </a:cxn>
                  <a:cxn ang="T133">
                    <a:pos x="T58" y="T59"/>
                  </a:cxn>
                  <a:cxn ang="T134">
                    <a:pos x="T60" y="T61"/>
                  </a:cxn>
                  <a:cxn ang="T135">
                    <a:pos x="T62" y="T63"/>
                  </a:cxn>
                  <a:cxn ang="T136">
                    <a:pos x="T64" y="T65"/>
                  </a:cxn>
                  <a:cxn ang="T137">
                    <a:pos x="T66" y="T67"/>
                  </a:cxn>
                  <a:cxn ang="T138">
                    <a:pos x="T68" y="T69"/>
                  </a:cxn>
                  <a:cxn ang="T139">
                    <a:pos x="T70" y="T71"/>
                  </a:cxn>
                  <a:cxn ang="T140">
                    <a:pos x="T72" y="T73"/>
                  </a:cxn>
                  <a:cxn ang="T141">
                    <a:pos x="T74" y="T75"/>
                  </a:cxn>
                  <a:cxn ang="T142">
                    <a:pos x="T76" y="T77"/>
                  </a:cxn>
                  <a:cxn ang="T143">
                    <a:pos x="T78" y="T79"/>
                  </a:cxn>
                  <a:cxn ang="T144">
                    <a:pos x="T80" y="T81"/>
                  </a:cxn>
                  <a:cxn ang="T145">
                    <a:pos x="T82" y="T83"/>
                  </a:cxn>
                  <a:cxn ang="T146">
                    <a:pos x="T84" y="T85"/>
                  </a:cxn>
                  <a:cxn ang="T147">
                    <a:pos x="T86" y="T87"/>
                  </a:cxn>
                  <a:cxn ang="T148">
                    <a:pos x="T88" y="T89"/>
                  </a:cxn>
                  <a:cxn ang="T149">
                    <a:pos x="T90" y="T91"/>
                  </a:cxn>
                  <a:cxn ang="T150">
                    <a:pos x="T92" y="T93"/>
                  </a:cxn>
                  <a:cxn ang="T151">
                    <a:pos x="T94" y="T95"/>
                  </a:cxn>
                  <a:cxn ang="T152">
                    <a:pos x="T96" y="T97"/>
                  </a:cxn>
                  <a:cxn ang="T153">
                    <a:pos x="T98" y="T99"/>
                  </a:cxn>
                  <a:cxn ang="T154">
                    <a:pos x="T100" y="T101"/>
                  </a:cxn>
                  <a:cxn ang="T155">
                    <a:pos x="T102" y="T103"/>
                  </a:cxn>
                </a:cxnLst>
                <a:rect l="T156" t="T157" r="T158" b="T159"/>
                <a:pathLst>
                  <a:path w="217" h="180">
                    <a:moveTo>
                      <a:pt x="4" y="18"/>
                    </a:moveTo>
                    <a:lnTo>
                      <a:pt x="3" y="22"/>
                    </a:lnTo>
                    <a:lnTo>
                      <a:pt x="2" y="26"/>
                    </a:lnTo>
                    <a:lnTo>
                      <a:pt x="2" y="30"/>
                    </a:lnTo>
                    <a:lnTo>
                      <a:pt x="1" y="34"/>
                    </a:lnTo>
                    <a:lnTo>
                      <a:pt x="1" y="38"/>
                    </a:lnTo>
                    <a:lnTo>
                      <a:pt x="0" y="42"/>
                    </a:lnTo>
                    <a:lnTo>
                      <a:pt x="0" y="46"/>
                    </a:lnTo>
                    <a:lnTo>
                      <a:pt x="0" y="51"/>
                    </a:lnTo>
                    <a:lnTo>
                      <a:pt x="1" y="64"/>
                    </a:lnTo>
                    <a:lnTo>
                      <a:pt x="2" y="77"/>
                    </a:lnTo>
                    <a:lnTo>
                      <a:pt x="5" y="89"/>
                    </a:lnTo>
                    <a:lnTo>
                      <a:pt x="9" y="101"/>
                    </a:lnTo>
                    <a:lnTo>
                      <a:pt x="13" y="112"/>
                    </a:lnTo>
                    <a:lnTo>
                      <a:pt x="19" y="123"/>
                    </a:lnTo>
                    <a:lnTo>
                      <a:pt x="25" y="133"/>
                    </a:lnTo>
                    <a:lnTo>
                      <a:pt x="32" y="142"/>
                    </a:lnTo>
                    <a:lnTo>
                      <a:pt x="39" y="150"/>
                    </a:lnTo>
                    <a:lnTo>
                      <a:pt x="48" y="159"/>
                    </a:lnTo>
                    <a:lnTo>
                      <a:pt x="57" y="165"/>
                    </a:lnTo>
                    <a:lnTo>
                      <a:pt x="66" y="171"/>
                    </a:lnTo>
                    <a:lnTo>
                      <a:pt x="76" y="174"/>
                    </a:lnTo>
                    <a:lnTo>
                      <a:pt x="87" y="178"/>
                    </a:lnTo>
                    <a:lnTo>
                      <a:pt x="98" y="179"/>
                    </a:lnTo>
                    <a:lnTo>
                      <a:pt x="109" y="180"/>
                    </a:lnTo>
                    <a:lnTo>
                      <a:pt x="119" y="179"/>
                    </a:lnTo>
                    <a:lnTo>
                      <a:pt x="130" y="178"/>
                    </a:lnTo>
                    <a:lnTo>
                      <a:pt x="139" y="175"/>
                    </a:lnTo>
                    <a:lnTo>
                      <a:pt x="149" y="172"/>
                    </a:lnTo>
                    <a:lnTo>
                      <a:pt x="158" y="167"/>
                    </a:lnTo>
                    <a:lnTo>
                      <a:pt x="166" y="161"/>
                    </a:lnTo>
                    <a:lnTo>
                      <a:pt x="174" y="154"/>
                    </a:lnTo>
                    <a:lnTo>
                      <a:pt x="182" y="147"/>
                    </a:lnTo>
                    <a:lnTo>
                      <a:pt x="188" y="138"/>
                    </a:lnTo>
                    <a:lnTo>
                      <a:pt x="195" y="130"/>
                    </a:lnTo>
                    <a:lnTo>
                      <a:pt x="200" y="120"/>
                    </a:lnTo>
                    <a:lnTo>
                      <a:pt x="206" y="110"/>
                    </a:lnTo>
                    <a:lnTo>
                      <a:pt x="210" y="99"/>
                    </a:lnTo>
                    <a:lnTo>
                      <a:pt x="214" y="88"/>
                    </a:lnTo>
                    <a:lnTo>
                      <a:pt x="216" y="76"/>
                    </a:lnTo>
                    <a:lnTo>
                      <a:pt x="217" y="64"/>
                    </a:lnTo>
                    <a:lnTo>
                      <a:pt x="217" y="62"/>
                    </a:lnTo>
                    <a:lnTo>
                      <a:pt x="216" y="58"/>
                    </a:lnTo>
                    <a:lnTo>
                      <a:pt x="215" y="56"/>
                    </a:lnTo>
                    <a:lnTo>
                      <a:pt x="214" y="53"/>
                    </a:lnTo>
                    <a:lnTo>
                      <a:pt x="212" y="50"/>
                    </a:lnTo>
                    <a:lnTo>
                      <a:pt x="211" y="47"/>
                    </a:lnTo>
                    <a:lnTo>
                      <a:pt x="210" y="45"/>
                    </a:lnTo>
                    <a:lnTo>
                      <a:pt x="209" y="42"/>
                    </a:lnTo>
                    <a:lnTo>
                      <a:pt x="209" y="44"/>
                    </a:lnTo>
                    <a:lnTo>
                      <a:pt x="209" y="45"/>
                    </a:lnTo>
                    <a:lnTo>
                      <a:pt x="209" y="46"/>
                    </a:lnTo>
                    <a:lnTo>
                      <a:pt x="209" y="47"/>
                    </a:lnTo>
                    <a:lnTo>
                      <a:pt x="209" y="48"/>
                    </a:lnTo>
                    <a:lnTo>
                      <a:pt x="209" y="50"/>
                    </a:lnTo>
                    <a:lnTo>
                      <a:pt x="209" y="51"/>
                    </a:lnTo>
                    <a:lnTo>
                      <a:pt x="209" y="63"/>
                    </a:lnTo>
                    <a:lnTo>
                      <a:pt x="207" y="75"/>
                    </a:lnTo>
                    <a:lnTo>
                      <a:pt x="205" y="86"/>
                    </a:lnTo>
                    <a:lnTo>
                      <a:pt x="200" y="98"/>
                    </a:lnTo>
                    <a:lnTo>
                      <a:pt x="196" y="107"/>
                    </a:lnTo>
                    <a:lnTo>
                      <a:pt x="191" y="117"/>
                    </a:lnTo>
                    <a:lnTo>
                      <a:pt x="185" y="126"/>
                    </a:lnTo>
                    <a:lnTo>
                      <a:pt x="179" y="135"/>
                    </a:lnTo>
                    <a:lnTo>
                      <a:pt x="172" y="142"/>
                    </a:lnTo>
                    <a:lnTo>
                      <a:pt x="164" y="149"/>
                    </a:lnTo>
                    <a:lnTo>
                      <a:pt x="156" y="155"/>
                    </a:lnTo>
                    <a:lnTo>
                      <a:pt x="148" y="160"/>
                    </a:lnTo>
                    <a:lnTo>
                      <a:pt x="139" y="165"/>
                    </a:lnTo>
                    <a:lnTo>
                      <a:pt x="129" y="167"/>
                    </a:lnTo>
                    <a:lnTo>
                      <a:pt x="119" y="168"/>
                    </a:lnTo>
                    <a:lnTo>
                      <a:pt x="109" y="169"/>
                    </a:lnTo>
                    <a:lnTo>
                      <a:pt x="99" y="168"/>
                    </a:lnTo>
                    <a:lnTo>
                      <a:pt x="89" y="167"/>
                    </a:lnTo>
                    <a:lnTo>
                      <a:pt x="79" y="165"/>
                    </a:lnTo>
                    <a:lnTo>
                      <a:pt x="70" y="160"/>
                    </a:lnTo>
                    <a:lnTo>
                      <a:pt x="61" y="155"/>
                    </a:lnTo>
                    <a:lnTo>
                      <a:pt x="53" y="149"/>
                    </a:lnTo>
                    <a:lnTo>
                      <a:pt x="45" y="142"/>
                    </a:lnTo>
                    <a:lnTo>
                      <a:pt x="38" y="135"/>
                    </a:lnTo>
                    <a:lnTo>
                      <a:pt x="32" y="126"/>
                    </a:lnTo>
                    <a:lnTo>
                      <a:pt x="26" y="117"/>
                    </a:lnTo>
                    <a:lnTo>
                      <a:pt x="21" y="107"/>
                    </a:lnTo>
                    <a:lnTo>
                      <a:pt x="17" y="98"/>
                    </a:lnTo>
                    <a:lnTo>
                      <a:pt x="14" y="86"/>
                    </a:lnTo>
                    <a:lnTo>
                      <a:pt x="11" y="75"/>
                    </a:lnTo>
                    <a:lnTo>
                      <a:pt x="10" y="63"/>
                    </a:lnTo>
                    <a:lnTo>
                      <a:pt x="9" y="51"/>
                    </a:lnTo>
                    <a:lnTo>
                      <a:pt x="9" y="44"/>
                    </a:lnTo>
                    <a:lnTo>
                      <a:pt x="10" y="38"/>
                    </a:lnTo>
                    <a:lnTo>
                      <a:pt x="11" y="32"/>
                    </a:lnTo>
                    <a:lnTo>
                      <a:pt x="12" y="24"/>
                    </a:lnTo>
                    <a:lnTo>
                      <a:pt x="13" y="18"/>
                    </a:lnTo>
                    <a:lnTo>
                      <a:pt x="14" y="12"/>
                    </a:lnTo>
                    <a:lnTo>
                      <a:pt x="16" y="6"/>
                    </a:lnTo>
                    <a:lnTo>
                      <a:pt x="18" y="0"/>
                    </a:lnTo>
                    <a:lnTo>
                      <a:pt x="16" y="3"/>
                    </a:lnTo>
                    <a:lnTo>
                      <a:pt x="15" y="5"/>
                    </a:lnTo>
                    <a:lnTo>
                      <a:pt x="13" y="6"/>
                    </a:lnTo>
                    <a:lnTo>
                      <a:pt x="11" y="9"/>
                    </a:lnTo>
                    <a:lnTo>
                      <a:pt x="9" y="11"/>
                    </a:lnTo>
                    <a:lnTo>
                      <a:pt x="7" y="14"/>
                    </a:lnTo>
                    <a:lnTo>
                      <a:pt x="5" y="16"/>
                    </a:lnTo>
                    <a:lnTo>
                      <a:pt x="4" y="18"/>
                    </a:lnTo>
                    <a:close/>
                  </a:path>
                </a:pathLst>
              </a:custGeom>
              <a:solidFill>
                <a:srgbClr val="F6C9A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39" name="Freeform 226"/>
              <p:cNvSpPr>
                <a:spLocks/>
              </p:cNvSpPr>
              <p:nvPr/>
            </p:nvSpPr>
            <p:spPr bwMode="auto">
              <a:xfrm>
                <a:off x="1141" y="2650"/>
                <a:ext cx="42" cy="30"/>
              </a:xfrm>
              <a:custGeom>
                <a:avLst/>
                <a:gdLst>
                  <a:gd name="T0" fmla="*/ 4 w 209"/>
                  <a:gd name="T1" fmla="*/ 21 h 181"/>
                  <a:gd name="T2" fmla="*/ 2 w 209"/>
                  <a:gd name="T3" fmla="*/ 31 h 181"/>
                  <a:gd name="T4" fmla="*/ 1 w 209"/>
                  <a:gd name="T5" fmla="*/ 41 h 181"/>
                  <a:gd name="T6" fmla="*/ 0 w 209"/>
                  <a:gd name="T7" fmla="*/ 52 h 181"/>
                  <a:gd name="T8" fmla="*/ 0 w 209"/>
                  <a:gd name="T9" fmla="*/ 71 h 181"/>
                  <a:gd name="T10" fmla="*/ 4 w 209"/>
                  <a:gd name="T11" fmla="*/ 95 h 181"/>
                  <a:gd name="T12" fmla="*/ 12 w 209"/>
                  <a:gd name="T13" fmla="*/ 117 h 181"/>
                  <a:gd name="T14" fmla="*/ 23 w 209"/>
                  <a:gd name="T15" fmla="*/ 137 h 181"/>
                  <a:gd name="T16" fmla="*/ 37 w 209"/>
                  <a:gd name="T17" fmla="*/ 154 h 181"/>
                  <a:gd name="T18" fmla="*/ 54 w 209"/>
                  <a:gd name="T19" fmla="*/ 167 h 181"/>
                  <a:gd name="T20" fmla="*/ 72 w 209"/>
                  <a:gd name="T21" fmla="*/ 176 h 181"/>
                  <a:gd name="T22" fmla="*/ 94 w 209"/>
                  <a:gd name="T23" fmla="*/ 181 h 181"/>
                  <a:gd name="T24" fmla="*/ 115 w 209"/>
                  <a:gd name="T25" fmla="*/ 181 h 181"/>
                  <a:gd name="T26" fmla="*/ 135 w 209"/>
                  <a:gd name="T27" fmla="*/ 176 h 181"/>
                  <a:gd name="T28" fmla="*/ 153 w 209"/>
                  <a:gd name="T29" fmla="*/ 167 h 181"/>
                  <a:gd name="T30" fmla="*/ 169 w 209"/>
                  <a:gd name="T31" fmla="*/ 154 h 181"/>
                  <a:gd name="T32" fmla="*/ 183 w 209"/>
                  <a:gd name="T33" fmla="*/ 138 h 181"/>
                  <a:gd name="T34" fmla="*/ 194 w 209"/>
                  <a:gd name="T35" fmla="*/ 118 h 181"/>
                  <a:gd name="T36" fmla="*/ 203 w 209"/>
                  <a:gd name="T37" fmla="*/ 96 h 181"/>
                  <a:gd name="T38" fmla="*/ 208 w 209"/>
                  <a:gd name="T39" fmla="*/ 72 h 181"/>
                  <a:gd name="T40" fmla="*/ 207 w 209"/>
                  <a:gd name="T41" fmla="*/ 57 h 181"/>
                  <a:gd name="T42" fmla="*/ 205 w 209"/>
                  <a:gd name="T43" fmla="*/ 52 h 181"/>
                  <a:gd name="T44" fmla="*/ 202 w 209"/>
                  <a:gd name="T45" fmla="*/ 46 h 181"/>
                  <a:gd name="T46" fmla="*/ 200 w 209"/>
                  <a:gd name="T47" fmla="*/ 41 h 181"/>
                  <a:gd name="T48" fmla="*/ 197 w 209"/>
                  <a:gd name="T49" fmla="*/ 41 h 181"/>
                  <a:gd name="T50" fmla="*/ 198 w 209"/>
                  <a:gd name="T51" fmla="*/ 46 h 181"/>
                  <a:gd name="T52" fmla="*/ 198 w 209"/>
                  <a:gd name="T53" fmla="*/ 51 h 181"/>
                  <a:gd name="T54" fmla="*/ 200 w 209"/>
                  <a:gd name="T55" fmla="*/ 55 h 181"/>
                  <a:gd name="T56" fmla="*/ 198 w 209"/>
                  <a:gd name="T57" fmla="*/ 70 h 181"/>
                  <a:gd name="T58" fmla="*/ 194 w 209"/>
                  <a:gd name="T59" fmla="*/ 91 h 181"/>
                  <a:gd name="T60" fmla="*/ 187 w 209"/>
                  <a:gd name="T61" fmla="*/ 112 h 181"/>
                  <a:gd name="T62" fmla="*/ 177 w 209"/>
                  <a:gd name="T63" fmla="*/ 130 h 181"/>
                  <a:gd name="T64" fmla="*/ 164 w 209"/>
                  <a:gd name="T65" fmla="*/ 145 h 181"/>
                  <a:gd name="T66" fmla="*/ 149 w 209"/>
                  <a:gd name="T67" fmla="*/ 157 h 181"/>
                  <a:gd name="T68" fmla="*/ 132 w 209"/>
                  <a:gd name="T69" fmla="*/ 166 h 181"/>
                  <a:gd name="T70" fmla="*/ 114 w 209"/>
                  <a:gd name="T71" fmla="*/ 170 h 181"/>
                  <a:gd name="T72" fmla="*/ 94 w 209"/>
                  <a:gd name="T73" fmla="*/ 170 h 181"/>
                  <a:gd name="T74" fmla="*/ 76 w 209"/>
                  <a:gd name="T75" fmla="*/ 166 h 181"/>
                  <a:gd name="T76" fmla="*/ 58 w 209"/>
                  <a:gd name="T77" fmla="*/ 157 h 181"/>
                  <a:gd name="T78" fmla="*/ 43 w 209"/>
                  <a:gd name="T79" fmla="*/ 145 h 181"/>
                  <a:gd name="T80" fmla="*/ 30 w 209"/>
                  <a:gd name="T81" fmla="*/ 130 h 181"/>
                  <a:gd name="T82" fmla="*/ 20 w 209"/>
                  <a:gd name="T83" fmla="*/ 112 h 181"/>
                  <a:gd name="T84" fmla="*/ 13 w 209"/>
                  <a:gd name="T85" fmla="*/ 91 h 181"/>
                  <a:gd name="T86" fmla="*/ 9 w 209"/>
                  <a:gd name="T87" fmla="*/ 70 h 181"/>
                  <a:gd name="T88" fmla="*/ 9 w 209"/>
                  <a:gd name="T89" fmla="*/ 49 h 181"/>
                  <a:gd name="T90" fmla="*/ 11 w 209"/>
                  <a:gd name="T91" fmla="*/ 35 h 181"/>
                  <a:gd name="T92" fmla="*/ 14 w 209"/>
                  <a:gd name="T93" fmla="*/ 21 h 181"/>
                  <a:gd name="T94" fmla="*/ 19 w 209"/>
                  <a:gd name="T95" fmla="*/ 6 h 181"/>
                  <a:gd name="T96" fmla="*/ 20 w 209"/>
                  <a:gd name="T97" fmla="*/ 1 h 181"/>
                  <a:gd name="T98" fmla="*/ 16 w 209"/>
                  <a:gd name="T99" fmla="*/ 6 h 181"/>
                  <a:gd name="T100" fmla="*/ 12 w 209"/>
                  <a:gd name="T101" fmla="*/ 10 h 181"/>
                  <a:gd name="T102" fmla="*/ 8 w 209"/>
                  <a:gd name="T103" fmla="*/ 13 h 181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w 209"/>
                  <a:gd name="T157" fmla="*/ 0 h 181"/>
                  <a:gd name="T158" fmla="*/ 209 w 209"/>
                  <a:gd name="T159" fmla="*/ 181 h 181"/>
                </a:gdLst>
                <a:ahLst/>
                <a:cxnLst>
                  <a:cxn ang="T104">
                    <a:pos x="T0" y="T1"/>
                  </a:cxn>
                  <a:cxn ang="T105">
                    <a:pos x="T2" y="T3"/>
                  </a:cxn>
                  <a:cxn ang="T106">
                    <a:pos x="T4" y="T5"/>
                  </a:cxn>
                  <a:cxn ang="T107">
                    <a:pos x="T6" y="T7"/>
                  </a:cxn>
                  <a:cxn ang="T108">
                    <a:pos x="T8" y="T9"/>
                  </a:cxn>
                  <a:cxn ang="T109">
                    <a:pos x="T10" y="T11"/>
                  </a:cxn>
                  <a:cxn ang="T110">
                    <a:pos x="T12" y="T13"/>
                  </a:cxn>
                  <a:cxn ang="T111">
                    <a:pos x="T14" y="T15"/>
                  </a:cxn>
                  <a:cxn ang="T112">
                    <a:pos x="T16" y="T17"/>
                  </a:cxn>
                  <a:cxn ang="T113">
                    <a:pos x="T18" y="T19"/>
                  </a:cxn>
                  <a:cxn ang="T114">
                    <a:pos x="T20" y="T21"/>
                  </a:cxn>
                  <a:cxn ang="T115">
                    <a:pos x="T22" y="T23"/>
                  </a:cxn>
                  <a:cxn ang="T116">
                    <a:pos x="T24" y="T25"/>
                  </a:cxn>
                  <a:cxn ang="T117">
                    <a:pos x="T26" y="T27"/>
                  </a:cxn>
                  <a:cxn ang="T118">
                    <a:pos x="T28" y="T29"/>
                  </a:cxn>
                  <a:cxn ang="T119">
                    <a:pos x="T30" y="T31"/>
                  </a:cxn>
                  <a:cxn ang="T120">
                    <a:pos x="T32" y="T33"/>
                  </a:cxn>
                  <a:cxn ang="T121">
                    <a:pos x="T34" y="T35"/>
                  </a:cxn>
                  <a:cxn ang="T122">
                    <a:pos x="T36" y="T37"/>
                  </a:cxn>
                  <a:cxn ang="T123">
                    <a:pos x="T38" y="T39"/>
                  </a:cxn>
                  <a:cxn ang="T124">
                    <a:pos x="T40" y="T41"/>
                  </a:cxn>
                  <a:cxn ang="T125">
                    <a:pos x="T42" y="T43"/>
                  </a:cxn>
                  <a:cxn ang="T126">
                    <a:pos x="T44" y="T45"/>
                  </a:cxn>
                  <a:cxn ang="T127">
                    <a:pos x="T46" y="T47"/>
                  </a:cxn>
                  <a:cxn ang="T128">
                    <a:pos x="T48" y="T49"/>
                  </a:cxn>
                  <a:cxn ang="T129">
                    <a:pos x="T50" y="T51"/>
                  </a:cxn>
                  <a:cxn ang="T130">
                    <a:pos x="T52" y="T53"/>
                  </a:cxn>
                  <a:cxn ang="T131">
                    <a:pos x="T54" y="T55"/>
                  </a:cxn>
                  <a:cxn ang="T132">
                    <a:pos x="T56" y="T57"/>
                  </a:cxn>
                  <a:cxn ang="T133">
                    <a:pos x="T58" y="T59"/>
                  </a:cxn>
                  <a:cxn ang="T134">
                    <a:pos x="T60" y="T61"/>
                  </a:cxn>
                  <a:cxn ang="T135">
                    <a:pos x="T62" y="T63"/>
                  </a:cxn>
                  <a:cxn ang="T136">
                    <a:pos x="T64" y="T65"/>
                  </a:cxn>
                  <a:cxn ang="T137">
                    <a:pos x="T66" y="T67"/>
                  </a:cxn>
                  <a:cxn ang="T138">
                    <a:pos x="T68" y="T69"/>
                  </a:cxn>
                  <a:cxn ang="T139">
                    <a:pos x="T70" y="T71"/>
                  </a:cxn>
                  <a:cxn ang="T140">
                    <a:pos x="T72" y="T73"/>
                  </a:cxn>
                  <a:cxn ang="T141">
                    <a:pos x="T74" y="T75"/>
                  </a:cxn>
                  <a:cxn ang="T142">
                    <a:pos x="T76" y="T77"/>
                  </a:cxn>
                  <a:cxn ang="T143">
                    <a:pos x="T78" y="T79"/>
                  </a:cxn>
                  <a:cxn ang="T144">
                    <a:pos x="T80" y="T81"/>
                  </a:cxn>
                  <a:cxn ang="T145">
                    <a:pos x="T82" y="T83"/>
                  </a:cxn>
                  <a:cxn ang="T146">
                    <a:pos x="T84" y="T85"/>
                  </a:cxn>
                  <a:cxn ang="T147">
                    <a:pos x="T86" y="T87"/>
                  </a:cxn>
                  <a:cxn ang="T148">
                    <a:pos x="T88" y="T89"/>
                  </a:cxn>
                  <a:cxn ang="T149">
                    <a:pos x="T90" y="T91"/>
                  </a:cxn>
                  <a:cxn ang="T150">
                    <a:pos x="T92" y="T93"/>
                  </a:cxn>
                  <a:cxn ang="T151">
                    <a:pos x="T94" y="T95"/>
                  </a:cxn>
                  <a:cxn ang="T152">
                    <a:pos x="T96" y="T97"/>
                  </a:cxn>
                  <a:cxn ang="T153">
                    <a:pos x="T98" y="T99"/>
                  </a:cxn>
                  <a:cxn ang="T154">
                    <a:pos x="T100" y="T101"/>
                  </a:cxn>
                  <a:cxn ang="T155">
                    <a:pos x="T102" y="T103"/>
                  </a:cxn>
                </a:cxnLst>
                <a:rect l="T156" t="T157" r="T158" b="T159"/>
                <a:pathLst>
                  <a:path w="209" h="181">
                    <a:moveTo>
                      <a:pt x="6" y="16"/>
                    </a:moveTo>
                    <a:lnTo>
                      <a:pt x="4" y="21"/>
                    </a:lnTo>
                    <a:lnTo>
                      <a:pt x="3" y="25"/>
                    </a:lnTo>
                    <a:lnTo>
                      <a:pt x="2" y="31"/>
                    </a:lnTo>
                    <a:lnTo>
                      <a:pt x="1" y="36"/>
                    </a:lnTo>
                    <a:lnTo>
                      <a:pt x="1" y="41"/>
                    </a:lnTo>
                    <a:lnTo>
                      <a:pt x="0" y="47"/>
                    </a:lnTo>
                    <a:lnTo>
                      <a:pt x="0" y="52"/>
                    </a:lnTo>
                    <a:lnTo>
                      <a:pt x="0" y="58"/>
                    </a:lnTo>
                    <a:lnTo>
                      <a:pt x="0" y="71"/>
                    </a:lnTo>
                    <a:lnTo>
                      <a:pt x="2" y="83"/>
                    </a:lnTo>
                    <a:lnTo>
                      <a:pt x="4" y="95"/>
                    </a:lnTo>
                    <a:lnTo>
                      <a:pt x="8" y="106"/>
                    </a:lnTo>
                    <a:lnTo>
                      <a:pt x="12" y="117"/>
                    </a:lnTo>
                    <a:lnTo>
                      <a:pt x="17" y="127"/>
                    </a:lnTo>
                    <a:lnTo>
                      <a:pt x="23" y="137"/>
                    </a:lnTo>
                    <a:lnTo>
                      <a:pt x="30" y="145"/>
                    </a:lnTo>
                    <a:lnTo>
                      <a:pt x="37" y="154"/>
                    </a:lnTo>
                    <a:lnTo>
                      <a:pt x="45" y="161"/>
                    </a:lnTo>
                    <a:lnTo>
                      <a:pt x="54" y="167"/>
                    </a:lnTo>
                    <a:lnTo>
                      <a:pt x="63" y="172"/>
                    </a:lnTo>
                    <a:lnTo>
                      <a:pt x="72" y="176"/>
                    </a:lnTo>
                    <a:lnTo>
                      <a:pt x="83" y="179"/>
                    </a:lnTo>
                    <a:lnTo>
                      <a:pt x="94" y="181"/>
                    </a:lnTo>
                    <a:lnTo>
                      <a:pt x="104" y="181"/>
                    </a:lnTo>
                    <a:lnTo>
                      <a:pt x="115" y="181"/>
                    </a:lnTo>
                    <a:lnTo>
                      <a:pt x="125" y="179"/>
                    </a:lnTo>
                    <a:lnTo>
                      <a:pt x="135" y="176"/>
                    </a:lnTo>
                    <a:lnTo>
                      <a:pt x="144" y="173"/>
                    </a:lnTo>
                    <a:lnTo>
                      <a:pt x="153" y="167"/>
                    </a:lnTo>
                    <a:lnTo>
                      <a:pt x="161" y="161"/>
                    </a:lnTo>
                    <a:lnTo>
                      <a:pt x="169" y="154"/>
                    </a:lnTo>
                    <a:lnTo>
                      <a:pt x="177" y="146"/>
                    </a:lnTo>
                    <a:lnTo>
                      <a:pt x="183" y="138"/>
                    </a:lnTo>
                    <a:lnTo>
                      <a:pt x="189" y="129"/>
                    </a:lnTo>
                    <a:lnTo>
                      <a:pt x="194" y="118"/>
                    </a:lnTo>
                    <a:lnTo>
                      <a:pt x="200" y="107"/>
                    </a:lnTo>
                    <a:lnTo>
                      <a:pt x="203" y="96"/>
                    </a:lnTo>
                    <a:lnTo>
                      <a:pt x="206" y="84"/>
                    </a:lnTo>
                    <a:lnTo>
                      <a:pt x="208" y="72"/>
                    </a:lnTo>
                    <a:lnTo>
                      <a:pt x="209" y="60"/>
                    </a:lnTo>
                    <a:lnTo>
                      <a:pt x="207" y="57"/>
                    </a:lnTo>
                    <a:lnTo>
                      <a:pt x="206" y="54"/>
                    </a:lnTo>
                    <a:lnTo>
                      <a:pt x="205" y="52"/>
                    </a:lnTo>
                    <a:lnTo>
                      <a:pt x="204" y="49"/>
                    </a:lnTo>
                    <a:lnTo>
                      <a:pt x="202" y="46"/>
                    </a:lnTo>
                    <a:lnTo>
                      <a:pt x="201" y="43"/>
                    </a:lnTo>
                    <a:lnTo>
                      <a:pt x="200" y="41"/>
                    </a:lnTo>
                    <a:lnTo>
                      <a:pt x="197" y="39"/>
                    </a:lnTo>
                    <a:lnTo>
                      <a:pt x="197" y="41"/>
                    </a:lnTo>
                    <a:lnTo>
                      <a:pt x="198" y="43"/>
                    </a:lnTo>
                    <a:lnTo>
                      <a:pt x="198" y="46"/>
                    </a:lnTo>
                    <a:lnTo>
                      <a:pt x="198" y="48"/>
                    </a:lnTo>
                    <a:lnTo>
                      <a:pt x="198" y="51"/>
                    </a:lnTo>
                    <a:lnTo>
                      <a:pt x="198" y="53"/>
                    </a:lnTo>
                    <a:lnTo>
                      <a:pt x="200" y="55"/>
                    </a:lnTo>
                    <a:lnTo>
                      <a:pt x="200" y="58"/>
                    </a:lnTo>
                    <a:lnTo>
                      <a:pt x="198" y="70"/>
                    </a:lnTo>
                    <a:lnTo>
                      <a:pt x="197" y="81"/>
                    </a:lnTo>
                    <a:lnTo>
                      <a:pt x="194" y="91"/>
                    </a:lnTo>
                    <a:lnTo>
                      <a:pt x="191" y="102"/>
                    </a:lnTo>
                    <a:lnTo>
                      <a:pt x="187" y="112"/>
                    </a:lnTo>
                    <a:lnTo>
                      <a:pt x="182" y="121"/>
                    </a:lnTo>
                    <a:lnTo>
                      <a:pt x="177" y="130"/>
                    </a:lnTo>
                    <a:lnTo>
                      <a:pt x="171" y="138"/>
                    </a:lnTo>
                    <a:lnTo>
                      <a:pt x="164" y="145"/>
                    </a:lnTo>
                    <a:lnTo>
                      <a:pt x="157" y="151"/>
                    </a:lnTo>
                    <a:lnTo>
                      <a:pt x="149" y="157"/>
                    </a:lnTo>
                    <a:lnTo>
                      <a:pt x="141" y="162"/>
                    </a:lnTo>
                    <a:lnTo>
                      <a:pt x="132" y="166"/>
                    </a:lnTo>
                    <a:lnTo>
                      <a:pt x="123" y="169"/>
                    </a:lnTo>
                    <a:lnTo>
                      <a:pt x="114" y="170"/>
                    </a:lnTo>
                    <a:lnTo>
                      <a:pt x="104" y="170"/>
                    </a:lnTo>
                    <a:lnTo>
                      <a:pt x="94" y="170"/>
                    </a:lnTo>
                    <a:lnTo>
                      <a:pt x="85" y="169"/>
                    </a:lnTo>
                    <a:lnTo>
                      <a:pt x="76" y="166"/>
                    </a:lnTo>
                    <a:lnTo>
                      <a:pt x="66" y="162"/>
                    </a:lnTo>
                    <a:lnTo>
                      <a:pt x="58" y="157"/>
                    </a:lnTo>
                    <a:lnTo>
                      <a:pt x="50" y="151"/>
                    </a:lnTo>
                    <a:lnTo>
                      <a:pt x="43" y="145"/>
                    </a:lnTo>
                    <a:lnTo>
                      <a:pt x="36" y="138"/>
                    </a:lnTo>
                    <a:lnTo>
                      <a:pt x="30" y="130"/>
                    </a:lnTo>
                    <a:lnTo>
                      <a:pt x="25" y="121"/>
                    </a:lnTo>
                    <a:lnTo>
                      <a:pt x="20" y="112"/>
                    </a:lnTo>
                    <a:lnTo>
                      <a:pt x="16" y="102"/>
                    </a:lnTo>
                    <a:lnTo>
                      <a:pt x="13" y="91"/>
                    </a:lnTo>
                    <a:lnTo>
                      <a:pt x="11" y="81"/>
                    </a:lnTo>
                    <a:lnTo>
                      <a:pt x="9" y="70"/>
                    </a:lnTo>
                    <a:lnTo>
                      <a:pt x="9" y="58"/>
                    </a:lnTo>
                    <a:lnTo>
                      <a:pt x="9" y="49"/>
                    </a:lnTo>
                    <a:lnTo>
                      <a:pt x="10" y="42"/>
                    </a:lnTo>
                    <a:lnTo>
                      <a:pt x="11" y="35"/>
                    </a:lnTo>
                    <a:lnTo>
                      <a:pt x="12" y="28"/>
                    </a:lnTo>
                    <a:lnTo>
                      <a:pt x="14" y="21"/>
                    </a:lnTo>
                    <a:lnTo>
                      <a:pt x="16" y="13"/>
                    </a:lnTo>
                    <a:lnTo>
                      <a:pt x="19" y="6"/>
                    </a:lnTo>
                    <a:lnTo>
                      <a:pt x="22" y="0"/>
                    </a:lnTo>
                    <a:lnTo>
                      <a:pt x="20" y="1"/>
                    </a:lnTo>
                    <a:lnTo>
                      <a:pt x="18" y="4"/>
                    </a:lnTo>
                    <a:lnTo>
                      <a:pt x="16" y="6"/>
                    </a:lnTo>
                    <a:lnTo>
                      <a:pt x="14" y="7"/>
                    </a:lnTo>
                    <a:lnTo>
                      <a:pt x="12" y="10"/>
                    </a:lnTo>
                    <a:lnTo>
                      <a:pt x="10" y="12"/>
                    </a:lnTo>
                    <a:lnTo>
                      <a:pt x="8" y="13"/>
                    </a:lnTo>
                    <a:lnTo>
                      <a:pt x="6" y="16"/>
                    </a:lnTo>
                    <a:close/>
                  </a:path>
                </a:pathLst>
              </a:custGeom>
              <a:solidFill>
                <a:srgbClr val="F6CBA4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40" name="Freeform 227"/>
              <p:cNvSpPr>
                <a:spLocks/>
              </p:cNvSpPr>
              <p:nvPr/>
            </p:nvSpPr>
            <p:spPr bwMode="auto">
              <a:xfrm>
                <a:off x="1142" y="2649"/>
                <a:ext cx="40" cy="30"/>
              </a:xfrm>
              <a:custGeom>
                <a:avLst/>
                <a:gdLst>
                  <a:gd name="T0" fmla="*/ 200 w 200"/>
                  <a:gd name="T1" fmla="*/ 64 h 183"/>
                  <a:gd name="T2" fmla="*/ 200 w 200"/>
                  <a:gd name="T3" fmla="*/ 61 h 183"/>
                  <a:gd name="T4" fmla="*/ 200 w 200"/>
                  <a:gd name="T5" fmla="*/ 59 h 183"/>
                  <a:gd name="T6" fmla="*/ 200 w 200"/>
                  <a:gd name="T7" fmla="*/ 58 h 183"/>
                  <a:gd name="T8" fmla="*/ 198 w 200"/>
                  <a:gd name="T9" fmla="*/ 53 h 183"/>
                  <a:gd name="T10" fmla="*/ 196 w 200"/>
                  <a:gd name="T11" fmla="*/ 48 h 183"/>
                  <a:gd name="T12" fmla="*/ 192 w 200"/>
                  <a:gd name="T13" fmla="*/ 42 h 183"/>
                  <a:gd name="T14" fmla="*/ 188 w 200"/>
                  <a:gd name="T15" fmla="*/ 37 h 183"/>
                  <a:gd name="T16" fmla="*/ 187 w 200"/>
                  <a:gd name="T17" fmla="*/ 38 h 183"/>
                  <a:gd name="T18" fmla="*/ 189 w 200"/>
                  <a:gd name="T19" fmla="*/ 46 h 183"/>
                  <a:gd name="T20" fmla="*/ 190 w 200"/>
                  <a:gd name="T21" fmla="*/ 53 h 183"/>
                  <a:gd name="T22" fmla="*/ 190 w 200"/>
                  <a:gd name="T23" fmla="*/ 61 h 183"/>
                  <a:gd name="T24" fmla="*/ 190 w 200"/>
                  <a:gd name="T25" fmla="*/ 76 h 183"/>
                  <a:gd name="T26" fmla="*/ 186 w 200"/>
                  <a:gd name="T27" fmla="*/ 97 h 183"/>
                  <a:gd name="T28" fmla="*/ 179 w 200"/>
                  <a:gd name="T29" fmla="*/ 116 h 183"/>
                  <a:gd name="T30" fmla="*/ 169 w 200"/>
                  <a:gd name="T31" fmla="*/ 133 h 183"/>
                  <a:gd name="T32" fmla="*/ 157 w 200"/>
                  <a:gd name="T33" fmla="*/ 147 h 183"/>
                  <a:gd name="T34" fmla="*/ 143 w 200"/>
                  <a:gd name="T35" fmla="*/ 159 h 183"/>
                  <a:gd name="T36" fmla="*/ 127 w 200"/>
                  <a:gd name="T37" fmla="*/ 168 h 183"/>
                  <a:gd name="T38" fmla="*/ 109 w 200"/>
                  <a:gd name="T39" fmla="*/ 173 h 183"/>
                  <a:gd name="T40" fmla="*/ 91 w 200"/>
                  <a:gd name="T41" fmla="*/ 173 h 183"/>
                  <a:gd name="T42" fmla="*/ 73 w 200"/>
                  <a:gd name="T43" fmla="*/ 168 h 183"/>
                  <a:gd name="T44" fmla="*/ 56 w 200"/>
                  <a:gd name="T45" fmla="*/ 159 h 183"/>
                  <a:gd name="T46" fmla="*/ 42 w 200"/>
                  <a:gd name="T47" fmla="*/ 147 h 183"/>
                  <a:gd name="T48" fmla="*/ 30 w 200"/>
                  <a:gd name="T49" fmla="*/ 133 h 183"/>
                  <a:gd name="T50" fmla="*/ 20 w 200"/>
                  <a:gd name="T51" fmla="*/ 116 h 183"/>
                  <a:gd name="T52" fmla="*/ 13 w 200"/>
                  <a:gd name="T53" fmla="*/ 97 h 183"/>
                  <a:gd name="T54" fmla="*/ 10 w 200"/>
                  <a:gd name="T55" fmla="*/ 76 h 183"/>
                  <a:gd name="T56" fmla="*/ 9 w 200"/>
                  <a:gd name="T57" fmla="*/ 55 h 183"/>
                  <a:gd name="T58" fmla="*/ 12 w 200"/>
                  <a:gd name="T59" fmla="*/ 38 h 183"/>
                  <a:gd name="T60" fmla="*/ 16 w 200"/>
                  <a:gd name="T61" fmla="*/ 22 h 183"/>
                  <a:gd name="T62" fmla="*/ 23 w 200"/>
                  <a:gd name="T63" fmla="*/ 7 h 183"/>
                  <a:gd name="T64" fmla="*/ 25 w 200"/>
                  <a:gd name="T65" fmla="*/ 1 h 183"/>
                  <a:gd name="T66" fmla="*/ 20 w 200"/>
                  <a:gd name="T67" fmla="*/ 5 h 183"/>
                  <a:gd name="T68" fmla="*/ 16 w 200"/>
                  <a:gd name="T69" fmla="*/ 8 h 183"/>
                  <a:gd name="T70" fmla="*/ 11 w 200"/>
                  <a:gd name="T71" fmla="*/ 13 h 183"/>
                  <a:gd name="T72" fmla="*/ 7 w 200"/>
                  <a:gd name="T73" fmla="*/ 20 h 183"/>
                  <a:gd name="T74" fmla="*/ 4 w 200"/>
                  <a:gd name="T75" fmla="*/ 32 h 183"/>
                  <a:gd name="T76" fmla="*/ 2 w 200"/>
                  <a:gd name="T77" fmla="*/ 46 h 183"/>
                  <a:gd name="T78" fmla="*/ 0 w 200"/>
                  <a:gd name="T79" fmla="*/ 58 h 183"/>
                  <a:gd name="T80" fmla="*/ 1 w 200"/>
                  <a:gd name="T81" fmla="*/ 77 h 183"/>
                  <a:gd name="T82" fmla="*/ 5 w 200"/>
                  <a:gd name="T83" fmla="*/ 100 h 183"/>
                  <a:gd name="T84" fmla="*/ 12 w 200"/>
                  <a:gd name="T85" fmla="*/ 121 h 183"/>
                  <a:gd name="T86" fmla="*/ 23 w 200"/>
                  <a:gd name="T87" fmla="*/ 140 h 183"/>
                  <a:gd name="T88" fmla="*/ 36 w 200"/>
                  <a:gd name="T89" fmla="*/ 156 h 183"/>
                  <a:gd name="T90" fmla="*/ 52 w 200"/>
                  <a:gd name="T91" fmla="*/ 169 h 183"/>
                  <a:gd name="T92" fmla="*/ 70 w 200"/>
                  <a:gd name="T93" fmla="*/ 179 h 183"/>
                  <a:gd name="T94" fmla="*/ 90 w 200"/>
                  <a:gd name="T95" fmla="*/ 182 h 183"/>
                  <a:gd name="T96" fmla="*/ 110 w 200"/>
                  <a:gd name="T97" fmla="*/ 182 h 183"/>
                  <a:gd name="T98" fmla="*/ 130 w 200"/>
                  <a:gd name="T99" fmla="*/ 179 h 183"/>
                  <a:gd name="T100" fmla="*/ 147 w 200"/>
                  <a:gd name="T101" fmla="*/ 169 h 183"/>
                  <a:gd name="T102" fmla="*/ 163 w 200"/>
                  <a:gd name="T103" fmla="*/ 156 h 183"/>
                  <a:gd name="T104" fmla="*/ 176 w 200"/>
                  <a:gd name="T105" fmla="*/ 140 h 183"/>
                  <a:gd name="T106" fmla="*/ 187 w 200"/>
                  <a:gd name="T107" fmla="*/ 121 h 183"/>
                  <a:gd name="T108" fmla="*/ 196 w 200"/>
                  <a:gd name="T109" fmla="*/ 100 h 183"/>
                  <a:gd name="T110" fmla="*/ 200 w 200"/>
                  <a:gd name="T111" fmla="*/ 77 h 183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w 200"/>
                  <a:gd name="T169" fmla="*/ 0 h 183"/>
                  <a:gd name="T170" fmla="*/ 200 w 200"/>
                  <a:gd name="T171" fmla="*/ 183 h 183"/>
                </a:gdLst>
                <a:ahLst/>
                <a:cxnLst>
                  <a:cxn ang="T112">
                    <a:pos x="T0" y="T1"/>
                  </a:cxn>
                  <a:cxn ang="T113">
                    <a:pos x="T2" y="T3"/>
                  </a:cxn>
                  <a:cxn ang="T114">
                    <a:pos x="T4" y="T5"/>
                  </a:cxn>
                  <a:cxn ang="T115">
                    <a:pos x="T6" y="T7"/>
                  </a:cxn>
                  <a:cxn ang="T116">
                    <a:pos x="T8" y="T9"/>
                  </a:cxn>
                  <a:cxn ang="T117">
                    <a:pos x="T10" y="T11"/>
                  </a:cxn>
                  <a:cxn ang="T118">
                    <a:pos x="T12" y="T13"/>
                  </a:cxn>
                  <a:cxn ang="T119">
                    <a:pos x="T14" y="T15"/>
                  </a:cxn>
                  <a:cxn ang="T120">
                    <a:pos x="T16" y="T17"/>
                  </a:cxn>
                  <a:cxn ang="T121">
                    <a:pos x="T18" y="T19"/>
                  </a:cxn>
                  <a:cxn ang="T122">
                    <a:pos x="T20" y="T21"/>
                  </a:cxn>
                  <a:cxn ang="T123">
                    <a:pos x="T22" y="T23"/>
                  </a:cxn>
                  <a:cxn ang="T124">
                    <a:pos x="T24" y="T25"/>
                  </a:cxn>
                  <a:cxn ang="T125">
                    <a:pos x="T26" y="T27"/>
                  </a:cxn>
                  <a:cxn ang="T126">
                    <a:pos x="T28" y="T29"/>
                  </a:cxn>
                  <a:cxn ang="T127">
                    <a:pos x="T30" y="T31"/>
                  </a:cxn>
                  <a:cxn ang="T128">
                    <a:pos x="T32" y="T33"/>
                  </a:cxn>
                  <a:cxn ang="T129">
                    <a:pos x="T34" y="T35"/>
                  </a:cxn>
                  <a:cxn ang="T130">
                    <a:pos x="T36" y="T37"/>
                  </a:cxn>
                  <a:cxn ang="T131">
                    <a:pos x="T38" y="T39"/>
                  </a:cxn>
                  <a:cxn ang="T132">
                    <a:pos x="T40" y="T41"/>
                  </a:cxn>
                  <a:cxn ang="T133">
                    <a:pos x="T42" y="T43"/>
                  </a:cxn>
                  <a:cxn ang="T134">
                    <a:pos x="T44" y="T45"/>
                  </a:cxn>
                  <a:cxn ang="T135">
                    <a:pos x="T46" y="T47"/>
                  </a:cxn>
                  <a:cxn ang="T136">
                    <a:pos x="T48" y="T49"/>
                  </a:cxn>
                  <a:cxn ang="T137">
                    <a:pos x="T50" y="T51"/>
                  </a:cxn>
                  <a:cxn ang="T138">
                    <a:pos x="T52" y="T53"/>
                  </a:cxn>
                  <a:cxn ang="T139">
                    <a:pos x="T54" y="T55"/>
                  </a:cxn>
                  <a:cxn ang="T140">
                    <a:pos x="T56" y="T57"/>
                  </a:cxn>
                  <a:cxn ang="T141">
                    <a:pos x="T58" y="T59"/>
                  </a:cxn>
                  <a:cxn ang="T142">
                    <a:pos x="T60" y="T61"/>
                  </a:cxn>
                  <a:cxn ang="T143">
                    <a:pos x="T62" y="T63"/>
                  </a:cxn>
                  <a:cxn ang="T144">
                    <a:pos x="T64" y="T65"/>
                  </a:cxn>
                  <a:cxn ang="T145">
                    <a:pos x="T66" y="T67"/>
                  </a:cxn>
                  <a:cxn ang="T146">
                    <a:pos x="T68" y="T69"/>
                  </a:cxn>
                  <a:cxn ang="T147">
                    <a:pos x="T70" y="T71"/>
                  </a:cxn>
                  <a:cxn ang="T148">
                    <a:pos x="T72" y="T73"/>
                  </a:cxn>
                  <a:cxn ang="T149">
                    <a:pos x="T74" y="T75"/>
                  </a:cxn>
                  <a:cxn ang="T150">
                    <a:pos x="T76" y="T77"/>
                  </a:cxn>
                  <a:cxn ang="T151">
                    <a:pos x="T78" y="T79"/>
                  </a:cxn>
                  <a:cxn ang="T152">
                    <a:pos x="T80" y="T81"/>
                  </a:cxn>
                  <a:cxn ang="T153">
                    <a:pos x="T82" y="T83"/>
                  </a:cxn>
                  <a:cxn ang="T154">
                    <a:pos x="T84" y="T85"/>
                  </a:cxn>
                  <a:cxn ang="T155">
                    <a:pos x="T86" y="T87"/>
                  </a:cxn>
                  <a:cxn ang="T156">
                    <a:pos x="T88" y="T89"/>
                  </a:cxn>
                  <a:cxn ang="T157">
                    <a:pos x="T90" y="T91"/>
                  </a:cxn>
                  <a:cxn ang="T158">
                    <a:pos x="T92" y="T93"/>
                  </a:cxn>
                  <a:cxn ang="T159">
                    <a:pos x="T94" y="T95"/>
                  </a:cxn>
                  <a:cxn ang="T160">
                    <a:pos x="T96" y="T97"/>
                  </a:cxn>
                  <a:cxn ang="T161">
                    <a:pos x="T98" y="T99"/>
                  </a:cxn>
                  <a:cxn ang="T162">
                    <a:pos x="T100" y="T101"/>
                  </a:cxn>
                  <a:cxn ang="T163">
                    <a:pos x="T102" y="T103"/>
                  </a:cxn>
                  <a:cxn ang="T164">
                    <a:pos x="T104" y="T105"/>
                  </a:cxn>
                  <a:cxn ang="T165">
                    <a:pos x="T106" y="T107"/>
                  </a:cxn>
                  <a:cxn ang="T166">
                    <a:pos x="T108" y="T109"/>
                  </a:cxn>
                  <a:cxn ang="T167">
                    <a:pos x="T110" y="T111"/>
                  </a:cxn>
                </a:cxnLst>
                <a:rect l="T168" t="T169" r="T170" b="T171"/>
                <a:pathLst>
                  <a:path w="200" h="183">
                    <a:moveTo>
                      <a:pt x="200" y="65"/>
                    </a:moveTo>
                    <a:lnTo>
                      <a:pt x="200" y="64"/>
                    </a:lnTo>
                    <a:lnTo>
                      <a:pt x="200" y="62"/>
                    </a:lnTo>
                    <a:lnTo>
                      <a:pt x="200" y="61"/>
                    </a:lnTo>
                    <a:lnTo>
                      <a:pt x="200" y="60"/>
                    </a:lnTo>
                    <a:lnTo>
                      <a:pt x="200" y="59"/>
                    </a:lnTo>
                    <a:lnTo>
                      <a:pt x="200" y="58"/>
                    </a:lnTo>
                    <a:lnTo>
                      <a:pt x="200" y="56"/>
                    </a:lnTo>
                    <a:lnTo>
                      <a:pt x="198" y="53"/>
                    </a:lnTo>
                    <a:lnTo>
                      <a:pt x="197" y="50"/>
                    </a:lnTo>
                    <a:lnTo>
                      <a:pt x="196" y="48"/>
                    </a:lnTo>
                    <a:lnTo>
                      <a:pt x="193" y="46"/>
                    </a:lnTo>
                    <a:lnTo>
                      <a:pt x="192" y="42"/>
                    </a:lnTo>
                    <a:lnTo>
                      <a:pt x="190" y="40"/>
                    </a:lnTo>
                    <a:lnTo>
                      <a:pt x="188" y="37"/>
                    </a:lnTo>
                    <a:lnTo>
                      <a:pt x="187" y="35"/>
                    </a:lnTo>
                    <a:lnTo>
                      <a:pt x="187" y="38"/>
                    </a:lnTo>
                    <a:lnTo>
                      <a:pt x="188" y="42"/>
                    </a:lnTo>
                    <a:lnTo>
                      <a:pt x="189" y="46"/>
                    </a:lnTo>
                    <a:lnTo>
                      <a:pt x="189" y="49"/>
                    </a:lnTo>
                    <a:lnTo>
                      <a:pt x="190" y="53"/>
                    </a:lnTo>
                    <a:lnTo>
                      <a:pt x="190" y="58"/>
                    </a:lnTo>
                    <a:lnTo>
                      <a:pt x="190" y="61"/>
                    </a:lnTo>
                    <a:lnTo>
                      <a:pt x="190" y="65"/>
                    </a:lnTo>
                    <a:lnTo>
                      <a:pt x="190" y="76"/>
                    </a:lnTo>
                    <a:lnTo>
                      <a:pt x="188" y="86"/>
                    </a:lnTo>
                    <a:lnTo>
                      <a:pt x="186" y="97"/>
                    </a:lnTo>
                    <a:lnTo>
                      <a:pt x="183" y="107"/>
                    </a:lnTo>
                    <a:lnTo>
                      <a:pt x="179" y="116"/>
                    </a:lnTo>
                    <a:lnTo>
                      <a:pt x="175" y="125"/>
                    </a:lnTo>
                    <a:lnTo>
                      <a:pt x="169" y="133"/>
                    </a:lnTo>
                    <a:lnTo>
                      <a:pt x="164" y="142"/>
                    </a:lnTo>
                    <a:lnTo>
                      <a:pt x="157" y="147"/>
                    </a:lnTo>
                    <a:lnTo>
                      <a:pt x="150" y="155"/>
                    </a:lnTo>
                    <a:lnTo>
                      <a:pt x="143" y="159"/>
                    </a:lnTo>
                    <a:lnTo>
                      <a:pt x="135" y="164"/>
                    </a:lnTo>
                    <a:lnTo>
                      <a:pt x="127" y="168"/>
                    </a:lnTo>
                    <a:lnTo>
                      <a:pt x="118" y="170"/>
                    </a:lnTo>
                    <a:lnTo>
                      <a:pt x="109" y="173"/>
                    </a:lnTo>
                    <a:lnTo>
                      <a:pt x="100" y="173"/>
                    </a:lnTo>
                    <a:lnTo>
                      <a:pt x="91" y="173"/>
                    </a:lnTo>
                    <a:lnTo>
                      <a:pt x="82" y="170"/>
                    </a:lnTo>
                    <a:lnTo>
                      <a:pt x="73" y="168"/>
                    </a:lnTo>
                    <a:lnTo>
                      <a:pt x="64" y="164"/>
                    </a:lnTo>
                    <a:lnTo>
                      <a:pt x="56" y="159"/>
                    </a:lnTo>
                    <a:lnTo>
                      <a:pt x="49" y="155"/>
                    </a:lnTo>
                    <a:lnTo>
                      <a:pt x="42" y="147"/>
                    </a:lnTo>
                    <a:lnTo>
                      <a:pt x="36" y="142"/>
                    </a:lnTo>
                    <a:lnTo>
                      <a:pt x="30" y="133"/>
                    </a:lnTo>
                    <a:lnTo>
                      <a:pt x="25" y="125"/>
                    </a:lnTo>
                    <a:lnTo>
                      <a:pt x="20" y="116"/>
                    </a:lnTo>
                    <a:lnTo>
                      <a:pt x="16" y="107"/>
                    </a:lnTo>
                    <a:lnTo>
                      <a:pt x="13" y="97"/>
                    </a:lnTo>
                    <a:lnTo>
                      <a:pt x="11" y="86"/>
                    </a:lnTo>
                    <a:lnTo>
                      <a:pt x="10" y="76"/>
                    </a:lnTo>
                    <a:lnTo>
                      <a:pt x="9" y="65"/>
                    </a:lnTo>
                    <a:lnTo>
                      <a:pt x="9" y="55"/>
                    </a:lnTo>
                    <a:lnTo>
                      <a:pt x="10" y="47"/>
                    </a:lnTo>
                    <a:lnTo>
                      <a:pt x="12" y="38"/>
                    </a:lnTo>
                    <a:lnTo>
                      <a:pt x="14" y="30"/>
                    </a:lnTo>
                    <a:lnTo>
                      <a:pt x="16" y="22"/>
                    </a:lnTo>
                    <a:lnTo>
                      <a:pt x="20" y="14"/>
                    </a:lnTo>
                    <a:lnTo>
                      <a:pt x="23" y="7"/>
                    </a:lnTo>
                    <a:lnTo>
                      <a:pt x="27" y="0"/>
                    </a:lnTo>
                    <a:lnTo>
                      <a:pt x="25" y="1"/>
                    </a:lnTo>
                    <a:lnTo>
                      <a:pt x="22" y="4"/>
                    </a:lnTo>
                    <a:lnTo>
                      <a:pt x="20" y="5"/>
                    </a:lnTo>
                    <a:lnTo>
                      <a:pt x="18" y="7"/>
                    </a:lnTo>
                    <a:lnTo>
                      <a:pt x="16" y="8"/>
                    </a:lnTo>
                    <a:lnTo>
                      <a:pt x="14" y="11"/>
                    </a:lnTo>
                    <a:lnTo>
                      <a:pt x="11" y="13"/>
                    </a:lnTo>
                    <a:lnTo>
                      <a:pt x="9" y="14"/>
                    </a:lnTo>
                    <a:lnTo>
                      <a:pt x="7" y="20"/>
                    </a:lnTo>
                    <a:lnTo>
                      <a:pt x="5" y="26"/>
                    </a:lnTo>
                    <a:lnTo>
                      <a:pt x="4" y="32"/>
                    </a:lnTo>
                    <a:lnTo>
                      <a:pt x="3" y="38"/>
                    </a:lnTo>
                    <a:lnTo>
                      <a:pt x="2" y="46"/>
                    </a:lnTo>
                    <a:lnTo>
                      <a:pt x="1" y="52"/>
                    </a:lnTo>
                    <a:lnTo>
                      <a:pt x="0" y="58"/>
                    </a:lnTo>
                    <a:lnTo>
                      <a:pt x="0" y="65"/>
                    </a:lnTo>
                    <a:lnTo>
                      <a:pt x="1" y="77"/>
                    </a:lnTo>
                    <a:lnTo>
                      <a:pt x="2" y="89"/>
                    </a:lnTo>
                    <a:lnTo>
                      <a:pt x="5" y="100"/>
                    </a:lnTo>
                    <a:lnTo>
                      <a:pt x="8" y="112"/>
                    </a:lnTo>
                    <a:lnTo>
                      <a:pt x="12" y="121"/>
                    </a:lnTo>
                    <a:lnTo>
                      <a:pt x="17" y="131"/>
                    </a:lnTo>
                    <a:lnTo>
                      <a:pt x="23" y="140"/>
                    </a:lnTo>
                    <a:lnTo>
                      <a:pt x="29" y="149"/>
                    </a:lnTo>
                    <a:lnTo>
                      <a:pt x="36" y="156"/>
                    </a:lnTo>
                    <a:lnTo>
                      <a:pt x="44" y="163"/>
                    </a:lnTo>
                    <a:lnTo>
                      <a:pt x="52" y="169"/>
                    </a:lnTo>
                    <a:lnTo>
                      <a:pt x="61" y="174"/>
                    </a:lnTo>
                    <a:lnTo>
                      <a:pt x="70" y="179"/>
                    </a:lnTo>
                    <a:lnTo>
                      <a:pt x="80" y="181"/>
                    </a:lnTo>
                    <a:lnTo>
                      <a:pt x="90" y="182"/>
                    </a:lnTo>
                    <a:lnTo>
                      <a:pt x="100" y="183"/>
                    </a:lnTo>
                    <a:lnTo>
                      <a:pt x="110" y="182"/>
                    </a:lnTo>
                    <a:lnTo>
                      <a:pt x="120" y="181"/>
                    </a:lnTo>
                    <a:lnTo>
                      <a:pt x="130" y="179"/>
                    </a:lnTo>
                    <a:lnTo>
                      <a:pt x="139" y="174"/>
                    </a:lnTo>
                    <a:lnTo>
                      <a:pt x="147" y="169"/>
                    </a:lnTo>
                    <a:lnTo>
                      <a:pt x="155" y="163"/>
                    </a:lnTo>
                    <a:lnTo>
                      <a:pt x="163" y="156"/>
                    </a:lnTo>
                    <a:lnTo>
                      <a:pt x="170" y="149"/>
                    </a:lnTo>
                    <a:lnTo>
                      <a:pt x="176" y="140"/>
                    </a:lnTo>
                    <a:lnTo>
                      <a:pt x="182" y="131"/>
                    </a:lnTo>
                    <a:lnTo>
                      <a:pt x="187" y="121"/>
                    </a:lnTo>
                    <a:lnTo>
                      <a:pt x="191" y="112"/>
                    </a:lnTo>
                    <a:lnTo>
                      <a:pt x="196" y="100"/>
                    </a:lnTo>
                    <a:lnTo>
                      <a:pt x="198" y="89"/>
                    </a:lnTo>
                    <a:lnTo>
                      <a:pt x="200" y="77"/>
                    </a:lnTo>
                    <a:lnTo>
                      <a:pt x="200" y="65"/>
                    </a:lnTo>
                    <a:close/>
                  </a:path>
                </a:pathLst>
              </a:custGeom>
              <a:solidFill>
                <a:srgbClr val="F6CBA4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41" name="Freeform 228"/>
              <p:cNvSpPr>
                <a:spLocks/>
              </p:cNvSpPr>
              <p:nvPr/>
            </p:nvSpPr>
            <p:spPr bwMode="auto">
              <a:xfrm>
                <a:off x="1143" y="2648"/>
                <a:ext cx="38" cy="30"/>
              </a:xfrm>
              <a:custGeom>
                <a:avLst/>
                <a:gdLst>
                  <a:gd name="T0" fmla="*/ 191 w 191"/>
                  <a:gd name="T1" fmla="*/ 68 h 183"/>
                  <a:gd name="T2" fmla="*/ 189 w 191"/>
                  <a:gd name="T3" fmla="*/ 64 h 183"/>
                  <a:gd name="T4" fmla="*/ 189 w 191"/>
                  <a:gd name="T5" fmla="*/ 59 h 183"/>
                  <a:gd name="T6" fmla="*/ 188 w 191"/>
                  <a:gd name="T7" fmla="*/ 54 h 183"/>
                  <a:gd name="T8" fmla="*/ 187 w 191"/>
                  <a:gd name="T9" fmla="*/ 48 h 183"/>
                  <a:gd name="T10" fmla="*/ 183 w 191"/>
                  <a:gd name="T11" fmla="*/ 43 h 183"/>
                  <a:gd name="T12" fmla="*/ 179 w 191"/>
                  <a:gd name="T13" fmla="*/ 38 h 183"/>
                  <a:gd name="T14" fmla="*/ 176 w 191"/>
                  <a:gd name="T15" fmla="*/ 32 h 183"/>
                  <a:gd name="T16" fmla="*/ 175 w 191"/>
                  <a:gd name="T17" fmla="*/ 35 h 183"/>
                  <a:gd name="T18" fmla="*/ 178 w 191"/>
                  <a:gd name="T19" fmla="*/ 44 h 183"/>
                  <a:gd name="T20" fmla="*/ 180 w 191"/>
                  <a:gd name="T21" fmla="*/ 55 h 183"/>
                  <a:gd name="T22" fmla="*/ 180 w 191"/>
                  <a:gd name="T23" fmla="*/ 66 h 183"/>
                  <a:gd name="T24" fmla="*/ 180 w 191"/>
                  <a:gd name="T25" fmla="*/ 82 h 183"/>
                  <a:gd name="T26" fmla="*/ 177 w 191"/>
                  <a:gd name="T27" fmla="*/ 101 h 183"/>
                  <a:gd name="T28" fmla="*/ 170 w 191"/>
                  <a:gd name="T29" fmla="*/ 120 h 183"/>
                  <a:gd name="T30" fmla="*/ 161 w 191"/>
                  <a:gd name="T31" fmla="*/ 136 h 183"/>
                  <a:gd name="T32" fmla="*/ 149 w 191"/>
                  <a:gd name="T33" fmla="*/ 150 h 183"/>
                  <a:gd name="T34" fmla="*/ 136 w 191"/>
                  <a:gd name="T35" fmla="*/ 161 h 183"/>
                  <a:gd name="T36" fmla="*/ 121 w 191"/>
                  <a:gd name="T37" fmla="*/ 169 h 183"/>
                  <a:gd name="T38" fmla="*/ 104 w 191"/>
                  <a:gd name="T39" fmla="*/ 173 h 183"/>
                  <a:gd name="T40" fmla="*/ 86 w 191"/>
                  <a:gd name="T41" fmla="*/ 173 h 183"/>
                  <a:gd name="T42" fmla="*/ 70 w 191"/>
                  <a:gd name="T43" fmla="*/ 169 h 183"/>
                  <a:gd name="T44" fmla="*/ 53 w 191"/>
                  <a:gd name="T45" fmla="*/ 161 h 183"/>
                  <a:gd name="T46" fmla="*/ 40 w 191"/>
                  <a:gd name="T47" fmla="*/ 150 h 183"/>
                  <a:gd name="T48" fmla="*/ 28 w 191"/>
                  <a:gd name="T49" fmla="*/ 136 h 183"/>
                  <a:gd name="T50" fmla="*/ 19 w 191"/>
                  <a:gd name="T51" fmla="*/ 120 h 183"/>
                  <a:gd name="T52" fmla="*/ 12 w 191"/>
                  <a:gd name="T53" fmla="*/ 101 h 183"/>
                  <a:gd name="T54" fmla="*/ 9 w 191"/>
                  <a:gd name="T55" fmla="*/ 82 h 183"/>
                  <a:gd name="T56" fmla="*/ 9 w 191"/>
                  <a:gd name="T57" fmla="*/ 60 h 183"/>
                  <a:gd name="T58" fmla="*/ 12 w 191"/>
                  <a:gd name="T59" fmla="*/ 41 h 183"/>
                  <a:gd name="T60" fmla="*/ 18 w 191"/>
                  <a:gd name="T61" fmla="*/ 23 h 183"/>
                  <a:gd name="T62" fmla="*/ 27 w 191"/>
                  <a:gd name="T63" fmla="*/ 7 h 183"/>
                  <a:gd name="T64" fmla="*/ 30 w 191"/>
                  <a:gd name="T65" fmla="*/ 1 h 183"/>
                  <a:gd name="T66" fmla="*/ 25 w 191"/>
                  <a:gd name="T67" fmla="*/ 5 h 183"/>
                  <a:gd name="T68" fmla="*/ 20 w 191"/>
                  <a:gd name="T69" fmla="*/ 7 h 183"/>
                  <a:gd name="T70" fmla="*/ 15 w 191"/>
                  <a:gd name="T71" fmla="*/ 11 h 183"/>
                  <a:gd name="T72" fmla="*/ 10 w 191"/>
                  <a:gd name="T73" fmla="*/ 19 h 183"/>
                  <a:gd name="T74" fmla="*/ 5 w 191"/>
                  <a:gd name="T75" fmla="*/ 34 h 183"/>
                  <a:gd name="T76" fmla="*/ 2 w 191"/>
                  <a:gd name="T77" fmla="*/ 48 h 183"/>
                  <a:gd name="T78" fmla="*/ 0 w 191"/>
                  <a:gd name="T79" fmla="*/ 62 h 183"/>
                  <a:gd name="T80" fmla="*/ 0 w 191"/>
                  <a:gd name="T81" fmla="*/ 83 h 183"/>
                  <a:gd name="T82" fmla="*/ 4 w 191"/>
                  <a:gd name="T83" fmla="*/ 104 h 183"/>
                  <a:gd name="T84" fmla="*/ 11 w 191"/>
                  <a:gd name="T85" fmla="*/ 125 h 183"/>
                  <a:gd name="T86" fmla="*/ 21 w 191"/>
                  <a:gd name="T87" fmla="*/ 143 h 183"/>
                  <a:gd name="T88" fmla="*/ 34 w 191"/>
                  <a:gd name="T89" fmla="*/ 158 h 183"/>
                  <a:gd name="T90" fmla="*/ 49 w 191"/>
                  <a:gd name="T91" fmla="*/ 170 h 183"/>
                  <a:gd name="T92" fmla="*/ 67 w 191"/>
                  <a:gd name="T93" fmla="*/ 179 h 183"/>
                  <a:gd name="T94" fmla="*/ 85 w 191"/>
                  <a:gd name="T95" fmla="*/ 183 h 183"/>
                  <a:gd name="T96" fmla="*/ 105 w 191"/>
                  <a:gd name="T97" fmla="*/ 183 h 183"/>
                  <a:gd name="T98" fmla="*/ 123 w 191"/>
                  <a:gd name="T99" fmla="*/ 179 h 183"/>
                  <a:gd name="T100" fmla="*/ 140 w 191"/>
                  <a:gd name="T101" fmla="*/ 170 h 183"/>
                  <a:gd name="T102" fmla="*/ 155 w 191"/>
                  <a:gd name="T103" fmla="*/ 158 h 183"/>
                  <a:gd name="T104" fmla="*/ 168 w 191"/>
                  <a:gd name="T105" fmla="*/ 143 h 183"/>
                  <a:gd name="T106" fmla="*/ 178 w 191"/>
                  <a:gd name="T107" fmla="*/ 125 h 183"/>
                  <a:gd name="T108" fmla="*/ 185 w 191"/>
                  <a:gd name="T109" fmla="*/ 104 h 183"/>
                  <a:gd name="T110" fmla="*/ 189 w 191"/>
                  <a:gd name="T111" fmla="*/ 83 h 183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w 191"/>
                  <a:gd name="T169" fmla="*/ 0 h 183"/>
                  <a:gd name="T170" fmla="*/ 191 w 191"/>
                  <a:gd name="T171" fmla="*/ 183 h 183"/>
                </a:gdLst>
                <a:ahLst/>
                <a:cxnLst>
                  <a:cxn ang="T112">
                    <a:pos x="T0" y="T1"/>
                  </a:cxn>
                  <a:cxn ang="T113">
                    <a:pos x="T2" y="T3"/>
                  </a:cxn>
                  <a:cxn ang="T114">
                    <a:pos x="T4" y="T5"/>
                  </a:cxn>
                  <a:cxn ang="T115">
                    <a:pos x="T6" y="T7"/>
                  </a:cxn>
                  <a:cxn ang="T116">
                    <a:pos x="T8" y="T9"/>
                  </a:cxn>
                  <a:cxn ang="T117">
                    <a:pos x="T10" y="T11"/>
                  </a:cxn>
                  <a:cxn ang="T118">
                    <a:pos x="T12" y="T13"/>
                  </a:cxn>
                  <a:cxn ang="T119">
                    <a:pos x="T14" y="T15"/>
                  </a:cxn>
                  <a:cxn ang="T120">
                    <a:pos x="T16" y="T17"/>
                  </a:cxn>
                  <a:cxn ang="T121">
                    <a:pos x="T18" y="T19"/>
                  </a:cxn>
                  <a:cxn ang="T122">
                    <a:pos x="T20" y="T21"/>
                  </a:cxn>
                  <a:cxn ang="T123">
                    <a:pos x="T22" y="T23"/>
                  </a:cxn>
                  <a:cxn ang="T124">
                    <a:pos x="T24" y="T25"/>
                  </a:cxn>
                  <a:cxn ang="T125">
                    <a:pos x="T26" y="T27"/>
                  </a:cxn>
                  <a:cxn ang="T126">
                    <a:pos x="T28" y="T29"/>
                  </a:cxn>
                  <a:cxn ang="T127">
                    <a:pos x="T30" y="T31"/>
                  </a:cxn>
                  <a:cxn ang="T128">
                    <a:pos x="T32" y="T33"/>
                  </a:cxn>
                  <a:cxn ang="T129">
                    <a:pos x="T34" y="T35"/>
                  </a:cxn>
                  <a:cxn ang="T130">
                    <a:pos x="T36" y="T37"/>
                  </a:cxn>
                  <a:cxn ang="T131">
                    <a:pos x="T38" y="T39"/>
                  </a:cxn>
                  <a:cxn ang="T132">
                    <a:pos x="T40" y="T41"/>
                  </a:cxn>
                  <a:cxn ang="T133">
                    <a:pos x="T42" y="T43"/>
                  </a:cxn>
                  <a:cxn ang="T134">
                    <a:pos x="T44" y="T45"/>
                  </a:cxn>
                  <a:cxn ang="T135">
                    <a:pos x="T46" y="T47"/>
                  </a:cxn>
                  <a:cxn ang="T136">
                    <a:pos x="T48" y="T49"/>
                  </a:cxn>
                  <a:cxn ang="T137">
                    <a:pos x="T50" y="T51"/>
                  </a:cxn>
                  <a:cxn ang="T138">
                    <a:pos x="T52" y="T53"/>
                  </a:cxn>
                  <a:cxn ang="T139">
                    <a:pos x="T54" y="T55"/>
                  </a:cxn>
                  <a:cxn ang="T140">
                    <a:pos x="T56" y="T57"/>
                  </a:cxn>
                  <a:cxn ang="T141">
                    <a:pos x="T58" y="T59"/>
                  </a:cxn>
                  <a:cxn ang="T142">
                    <a:pos x="T60" y="T61"/>
                  </a:cxn>
                  <a:cxn ang="T143">
                    <a:pos x="T62" y="T63"/>
                  </a:cxn>
                  <a:cxn ang="T144">
                    <a:pos x="T64" y="T65"/>
                  </a:cxn>
                  <a:cxn ang="T145">
                    <a:pos x="T66" y="T67"/>
                  </a:cxn>
                  <a:cxn ang="T146">
                    <a:pos x="T68" y="T69"/>
                  </a:cxn>
                  <a:cxn ang="T147">
                    <a:pos x="T70" y="T71"/>
                  </a:cxn>
                  <a:cxn ang="T148">
                    <a:pos x="T72" y="T73"/>
                  </a:cxn>
                  <a:cxn ang="T149">
                    <a:pos x="T74" y="T75"/>
                  </a:cxn>
                  <a:cxn ang="T150">
                    <a:pos x="T76" y="T77"/>
                  </a:cxn>
                  <a:cxn ang="T151">
                    <a:pos x="T78" y="T79"/>
                  </a:cxn>
                  <a:cxn ang="T152">
                    <a:pos x="T80" y="T81"/>
                  </a:cxn>
                  <a:cxn ang="T153">
                    <a:pos x="T82" y="T83"/>
                  </a:cxn>
                  <a:cxn ang="T154">
                    <a:pos x="T84" y="T85"/>
                  </a:cxn>
                  <a:cxn ang="T155">
                    <a:pos x="T86" y="T87"/>
                  </a:cxn>
                  <a:cxn ang="T156">
                    <a:pos x="T88" y="T89"/>
                  </a:cxn>
                  <a:cxn ang="T157">
                    <a:pos x="T90" y="T91"/>
                  </a:cxn>
                  <a:cxn ang="T158">
                    <a:pos x="T92" y="T93"/>
                  </a:cxn>
                  <a:cxn ang="T159">
                    <a:pos x="T94" y="T95"/>
                  </a:cxn>
                  <a:cxn ang="T160">
                    <a:pos x="T96" y="T97"/>
                  </a:cxn>
                  <a:cxn ang="T161">
                    <a:pos x="T98" y="T99"/>
                  </a:cxn>
                  <a:cxn ang="T162">
                    <a:pos x="T100" y="T101"/>
                  </a:cxn>
                  <a:cxn ang="T163">
                    <a:pos x="T102" y="T103"/>
                  </a:cxn>
                  <a:cxn ang="T164">
                    <a:pos x="T104" y="T105"/>
                  </a:cxn>
                  <a:cxn ang="T165">
                    <a:pos x="T106" y="T107"/>
                  </a:cxn>
                  <a:cxn ang="T166">
                    <a:pos x="T108" y="T109"/>
                  </a:cxn>
                  <a:cxn ang="T167">
                    <a:pos x="T110" y="T111"/>
                  </a:cxn>
                </a:cxnLst>
                <a:rect l="T168" t="T169" r="T170" b="T171"/>
                <a:pathLst>
                  <a:path w="191" h="183">
                    <a:moveTo>
                      <a:pt x="191" y="71"/>
                    </a:moveTo>
                    <a:lnTo>
                      <a:pt x="191" y="68"/>
                    </a:lnTo>
                    <a:lnTo>
                      <a:pt x="189" y="66"/>
                    </a:lnTo>
                    <a:lnTo>
                      <a:pt x="189" y="64"/>
                    </a:lnTo>
                    <a:lnTo>
                      <a:pt x="189" y="61"/>
                    </a:lnTo>
                    <a:lnTo>
                      <a:pt x="189" y="59"/>
                    </a:lnTo>
                    <a:lnTo>
                      <a:pt x="189" y="56"/>
                    </a:lnTo>
                    <a:lnTo>
                      <a:pt x="188" y="54"/>
                    </a:lnTo>
                    <a:lnTo>
                      <a:pt x="188" y="52"/>
                    </a:lnTo>
                    <a:lnTo>
                      <a:pt x="187" y="48"/>
                    </a:lnTo>
                    <a:lnTo>
                      <a:pt x="185" y="46"/>
                    </a:lnTo>
                    <a:lnTo>
                      <a:pt x="183" y="43"/>
                    </a:lnTo>
                    <a:lnTo>
                      <a:pt x="181" y="41"/>
                    </a:lnTo>
                    <a:lnTo>
                      <a:pt x="179" y="38"/>
                    </a:lnTo>
                    <a:lnTo>
                      <a:pt x="178" y="35"/>
                    </a:lnTo>
                    <a:lnTo>
                      <a:pt x="176" y="32"/>
                    </a:lnTo>
                    <a:lnTo>
                      <a:pt x="174" y="30"/>
                    </a:lnTo>
                    <a:lnTo>
                      <a:pt x="175" y="35"/>
                    </a:lnTo>
                    <a:lnTo>
                      <a:pt x="177" y="40"/>
                    </a:lnTo>
                    <a:lnTo>
                      <a:pt x="178" y="44"/>
                    </a:lnTo>
                    <a:lnTo>
                      <a:pt x="179" y="49"/>
                    </a:lnTo>
                    <a:lnTo>
                      <a:pt x="180" y="55"/>
                    </a:lnTo>
                    <a:lnTo>
                      <a:pt x="180" y="60"/>
                    </a:lnTo>
                    <a:lnTo>
                      <a:pt x="180" y="66"/>
                    </a:lnTo>
                    <a:lnTo>
                      <a:pt x="181" y="71"/>
                    </a:lnTo>
                    <a:lnTo>
                      <a:pt x="180" y="82"/>
                    </a:lnTo>
                    <a:lnTo>
                      <a:pt x="179" y="91"/>
                    </a:lnTo>
                    <a:lnTo>
                      <a:pt x="177" y="101"/>
                    </a:lnTo>
                    <a:lnTo>
                      <a:pt x="174" y="110"/>
                    </a:lnTo>
                    <a:lnTo>
                      <a:pt x="170" y="120"/>
                    </a:lnTo>
                    <a:lnTo>
                      <a:pt x="166" y="128"/>
                    </a:lnTo>
                    <a:lnTo>
                      <a:pt x="161" y="136"/>
                    </a:lnTo>
                    <a:lnTo>
                      <a:pt x="156" y="143"/>
                    </a:lnTo>
                    <a:lnTo>
                      <a:pt x="149" y="150"/>
                    </a:lnTo>
                    <a:lnTo>
                      <a:pt x="143" y="156"/>
                    </a:lnTo>
                    <a:lnTo>
                      <a:pt x="136" y="161"/>
                    </a:lnTo>
                    <a:lnTo>
                      <a:pt x="128" y="165"/>
                    </a:lnTo>
                    <a:lnTo>
                      <a:pt x="121" y="169"/>
                    </a:lnTo>
                    <a:lnTo>
                      <a:pt x="112" y="171"/>
                    </a:lnTo>
                    <a:lnTo>
                      <a:pt x="104" y="173"/>
                    </a:lnTo>
                    <a:lnTo>
                      <a:pt x="95" y="173"/>
                    </a:lnTo>
                    <a:lnTo>
                      <a:pt x="86" y="173"/>
                    </a:lnTo>
                    <a:lnTo>
                      <a:pt x="78" y="171"/>
                    </a:lnTo>
                    <a:lnTo>
                      <a:pt x="70" y="169"/>
                    </a:lnTo>
                    <a:lnTo>
                      <a:pt x="61" y="165"/>
                    </a:lnTo>
                    <a:lnTo>
                      <a:pt x="53" y="161"/>
                    </a:lnTo>
                    <a:lnTo>
                      <a:pt x="46" y="156"/>
                    </a:lnTo>
                    <a:lnTo>
                      <a:pt x="40" y="150"/>
                    </a:lnTo>
                    <a:lnTo>
                      <a:pt x="34" y="143"/>
                    </a:lnTo>
                    <a:lnTo>
                      <a:pt x="28" y="136"/>
                    </a:lnTo>
                    <a:lnTo>
                      <a:pt x="23" y="128"/>
                    </a:lnTo>
                    <a:lnTo>
                      <a:pt x="19" y="120"/>
                    </a:lnTo>
                    <a:lnTo>
                      <a:pt x="15" y="110"/>
                    </a:lnTo>
                    <a:lnTo>
                      <a:pt x="12" y="101"/>
                    </a:lnTo>
                    <a:lnTo>
                      <a:pt x="10" y="91"/>
                    </a:lnTo>
                    <a:lnTo>
                      <a:pt x="9" y="82"/>
                    </a:lnTo>
                    <a:lnTo>
                      <a:pt x="9" y="71"/>
                    </a:lnTo>
                    <a:lnTo>
                      <a:pt x="9" y="60"/>
                    </a:lnTo>
                    <a:lnTo>
                      <a:pt x="10" y="50"/>
                    </a:lnTo>
                    <a:lnTo>
                      <a:pt x="12" y="41"/>
                    </a:lnTo>
                    <a:lnTo>
                      <a:pt x="15" y="32"/>
                    </a:lnTo>
                    <a:lnTo>
                      <a:pt x="18" y="23"/>
                    </a:lnTo>
                    <a:lnTo>
                      <a:pt x="22" y="14"/>
                    </a:lnTo>
                    <a:lnTo>
                      <a:pt x="27" y="7"/>
                    </a:lnTo>
                    <a:lnTo>
                      <a:pt x="32" y="0"/>
                    </a:lnTo>
                    <a:lnTo>
                      <a:pt x="30" y="1"/>
                    </a:lnTo>
                    <a:lnTo>
                      <a:pt x="27" y="2"/>
                    </a:lnTo>
                    <a:lnTo>
                      <a:pt x="25" y="5"/>
                    </a:lnTo>
                    <a:lnTo>
                      <a:pt x="22" y="6"/>
                    </a:lnTo>
                    <a:lnTo>
                      <a:pt x="20" y="7"/>
                    </a:lnTo>
                    <a:lnTo>
                      <a:pt x="18" y="10"/>
                    </a:lnTo>
                    <a:lnTo>
                      <a:pt x="15" y="11"/>
                    </a:lnTo>
                    <a:lnTo>
                      <a:pt x="13" y="13"/>
                    </a:lnTo>
                    <a:lnTo>
                      <a:pt x="10" y="19"/>
                    </a:lnTo>
                    <a:lnTo>
                      <a:pt x="7" y="26"/>
                    </a:lnTo>
                    <a:lnTo>
                      <a:pt x="5" y="34"/>
                    </a:lnTo>
                    <a:lnTo>
                      <a:pt x="3" y="41"/>
                    </a:lnTo>
                    <a:lnTo>
                      <a:pt x="2" y="48"/>
                    </a:lnTo>
                    <a:lnTo>
                      <a:pt x="1" y="55"/>
                    </a:lnTo>
                    <a:lnTo>
                      <a:pt x="0" y="62"/>
                    </a:lnTo>
                    <a:lnTo>
                      <a:pt x="0" y="71"/>
                    </a:lnTo>
                    <a:lnTo>
                      <a:pt x="0" y="83"/>
                    </a:lnTo>
                    <a:lnTo>
                      <a:pt x="2" y="94"/>
                    </a:lnTo>
                    <a:lnTo>
                      <a:pt x="4" y="104"/>
                    </a:lnTo>
                    <a:lnTo>
                      <a:pt x="7" y="115"/>
                    </a:lnTo>
                    <a:lnTo>
                      <a:pt x="11" y="125"/>
                    </a:lnTo>
                    <a:lnTo>
                      <a:pt x="16" y="134"/>
                    </a:lnTo>
                    <a:lnTo>
                      <a:pt x="21" y="143"/>
                    </a:lnTo>
                    <a:lnTo>
                      <a:pt x="27" y="151"/>
                    </a:lnTo>
                    <a:lnTo>
                      <a:pt x="34" y="158"/>
                    </a:lnTo>
                    <a:lnTo>
                      <a:pt x="41" y="164"/>
                    </a:lnTo>
                    <a:lnTo>
                      <a:pt x="49" y="170"/>
                    </a:lnTo>
                    <a:lnTo>
                      <a:pt x="57" y="175"/>
                    </a:lnTo>
                    <a:lnTo>
                      <a:pt x="67" y="179"/>
                    </a:lnTo>
                    <a:lnTo>
                      <a:pt x="76" y="182"/>
                    </a:lnTo>
                    <a:lnTo>
                      <a:pt x="85" y="183"/>
                    </a:lnTo>
                    <a:lnTo>
                      <a:pt x="95" y="183"/>
                    </a:lnTo>
                    <a:lnTo>
                      <a:pt x="105" y="183"/>
                    </a:lnTo>
                    <a:lnTo>
                      <a:pt x="114" y="182"/>
                    </a:lnTo>
                    <a:lnTo>
                      <a:pt x="123" y="179"/>
                    </a:lnTo>
                    <a:lnTo>
                      <a:pt x="132" y="175"/>
                    </a:lnTo>
                    <a:lnTo>
                      <a:pt x="140" y="170"/>
                    </a:lnTo>
                    <a:lnTo>
                      <a:pt x="148" y="164"/>
                    </a:lnTo>
                    <a:lnTo>
                      <a:pt x="155" y="158"/>
                    </a:lnTo>
                    <a:lnTo>
                      <a:pt x="162" y="151"/>
                    </a:lnTo>
                    <a:lnTo>
                      <a:pt x="168" y="143"/>
                    </a:lnTo>
                    <a:lnTo>
                      <a:pt x="173" y="134"/>
                    </a:lnTo>
                    <a:lnTo>
                      <a:pt x="178" y="125"/>
                    </a:lnTo>
                    <a:lnTo>
                      <a:pt x="182" y="115"/>
                    </a:lnTo>
                    <a:lnTo>
                      <a:pt x="185" y="104"/>
                    </a:lnTo>
                    <a:lnTo>
                      <a:pt x="188" y="94"/>
                    </a:lnTo>
                    <a:lnTo>
                      <a:pt x="189" y="83"/>
                    </a:lnTo>
                    <a:lnTo>
                      <a:pt x="191" y="71"/>
                    </a:lnTo>
                    <a:close/>
                  </a:path>
                </a:pathLst>
              </a:custGeom>
              <a:solidFill>
                <a:srgbClr val="F7CDA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42" name="Freeform 229"/>
              <p:cNvSpPr>
                <a:spLocks/>
              </p:cNvSpPr>
              <p:nvPr/>
            </p:nvSpPr>
            <p:spPr bwMode="auto">
              <a:xfrm>
                <a:off x="1143" y="2647"/>
                <a:ext cx="37" cy="30"/>
              </a:xfrm>
              <a:custGeom>
                <a:avLst/>
                <a:gdLst>
                  <a:gd name="T0" fmla="*/ 181 w 181"/>
                  <a:gd name="T1" fmla="*/ 73 h 185"/>
                  <a:gd name="T2" fmla="*/ 181 w 181"/>
                  <a:gd name="T3" fmla="*/ 65 h 185"/>
                  <a:gd name="T4" fmla="*/ 180 w 181"/>
                  <a:gd name="T5" fmla="*/ 58 h 185"/>
                  <a:gd name="T6" fmla="*/ 178 w 181"/>
                  <a:gd name="T7" fmla="*/ 50 h 185"/>
                  <a:gd name="T8" fmla="*/ 176 w 181"/>
                  <a:gd name="T9" fmla="*/ 44 h 185"/>
                  <a:gd name="T10" fmla="*/ 171 w 181"/>
                  <a:gd name="T11" fmla="*/ 38 h 185"/>
                  <a:gd name="T12" fmla="*/ 167 w 181"/>
                  <a:gd name="T13" fmla="*/ 34 h 185"/>
                  <a:gd name="T14" fmla="*/ 163 w 181"/>
                  <a:gd name="T15" fmla="*/ 29 h 185"/>
                  <a:gd name="T16" fmla="*/ 163 w 181"/>
                  <a:gd name="T17" fmla="*/ 31 h 185"/>
                  <a:gd name="T18" fmla="*/ 167 w 181"/>
                  <a:gd name="T19" fmla="*/ 43 h 185"/>
                  <a:gd name="T20" fmla="*/ 170 w 181"/>
                  <a:gd name="T21" fmla="*/ 56 h 185"/>
                  <a:gd name="T22" fmla="*/ 172 w 181"/>
                  <a:gd name="T23" fmla="*/ 70 h 185"/>
                  <a:gd name="T24" fmla="*/ 172 w 181"/>
                  <a:gd name="T25" fmla="*/ 86 h 185"/>
                  <a:gd name="T26" fmla="*/ 168 w 181"/>
                  <a:gd name="T27" fmla="*/ 106 h 185"/>
                  <a:gd name="T28" fmla="*/ 162 w 181"/>
                  <a:gd name="T29" fmla="*/ 124 h 185"/>
                  <a:gd name="T30" fmla="*/ 154 w 181"/>
                  <a:gd name="T31" fmla="*/ 139 h 185"/>
                  <a:gd name="T32" fmla="*/ 143 w 181"/>
                  <a:gd name="T33" fmla="*/ 151 h 185"/>
                  <a:gd name="T34" fmla="*/ 130 w 181"/>
                  <a:gd name="T35" fmla="*/ 162 h 185"/>
                  <a:gd name="T36" fmla="*/ 115 w 181"/>
                  <a:gd name="T37" fmla="*/ 169 h 185"/>
                  <a:gd name="T38" fmla="*/ 99 w 181"/>
                  <a:gd name="T39" fmla="*/ 174 h 185"/>
                  <a:gd name="T40" fmla="*/ 83 w 181"/>
                  <a:gd name="T41" fmla="*/ 174 h 185"/>
                  <a:gd name="T42" fmla="*/ 67 w 181"/>
                  <a:gd name="T43" fmla="*/ 169 h 185"/>
                  <a:gd name="T44" fmla="*/ 52 w 181"/>
                  <a:gd name="T45" fmla="*/ 162 h 185"/>
                  <a:gd name="T46" fmla="*/ 39 w 181"/>
                  <a:gd name="T47" fmla="*/ 151 h 185"/>
                  <a:gd name="T48" fmla="*/ 28 w 181"/>
                  <a:gd name="T49" fmla="*/ 139 h 185"/>
                  <a:gd name="T50" fmla="*/ 19 w 181"/>
                  <a:gd name="T51" fmla="*/ 124 h 185"/>
                  <a:gd name="T52" fmla="*/ 13 w 181"/>
                  <a:gd name="T53" fmla="*/ 106 h 185"/>
                  <a:gd name="T54" fmla="*/ 10 w 181"/>
                  <a:gd name="T55" fmla="*/ 86 h 185"/>
                  <a:gd name="T56" fmla="*/ 10 w 181"/>
                  <a:gd name="T57" fmla="*/ 65 h 185"/>
                  <a:gd name="T58" fmla="*/ 14 w 181"/>
                  <a:gd name="T59" fmla="*/ 43 h 185"/>
                  <a:gd name="T60" fmla="*/ 22 w 181"/>
                  <a:gd name="T61" fmla="*/ 24 h 185"/>
                  <a:gd name="T62" fmla="*/ 33 w 181"/>
                  <a:gd name="T63" fmla="*/ 7 h 185"/>
                  <a:gd name="T64" fmla="*/ 37 w 181"/>
                  <a:gd name="T65" fmla="*/ 1 h 185"/>
                  <a:gd name="T66" fmla="*/ 32 w 181"/>
                  <a:gd name="T67" fmla="*/ 4 h 185"/>
                  <a:gd name="T68" fmla="*/ 26 w 181"/>
                  <a:gd name="T69" fmla="*/ 7 h 185"/>
                  <a:gd name="T70" fmla="*/ 21 w 181"/>
                  <a:gd name="T71" fmla="*/ 11 h 185"/>
                  <a:gd name="T72" fmla="*/ 14 w 181"/>
                  <a:gd name="T73" fmla="*/ 19 h 185"/>
                  <a:gd name="T74" fmla="*/ 7 w 181"/>
                  <a:gd name="T75" fmla="*/ 34 h 185"/>
                  <a:gd name="T76" fmla="*/ 3 w 181"/>
                  <a:gd name="T77" fmla="*/ 50 h 185"/>
                  <a:gd name="T78" fmla="*/ 0 w 181"/>
                  <a:gd name="T79" fmla="*/ 67 h 185"/>
                  <a:gd name="T80" fmla="*/ 1 w 181"/>
                  <a:gd name="T81" fmla="*/ 88 h 185"/>
                  <a:gd name="T82" fmla="*/ 4 w 181"/>
                  <a:gd name="T83" fmla="*/ 109 h 185"/>
                  <a:gd name="T84" fmla="*/ 11 w 181"/>
                  <a:gd name="T85" fmla="*/ 128 h 185"/>
                  <a:gd name="T86" fmla="*/ 21 w 181"/>
                  <a:gd name="T87" fmla="*/ 145 h 185"/>
                  <a:gd name="T88" fmla="*/ 33 w 181"/>
                  <a:gd name="T89" fmla="*/ 159 h 185"/>
                  <a:gd name="T90" fmla="*/ 47 w 181"/>
                  <a:gd name="T91" fmla="*/ 171 h 185"/>
                  <a:gd name="T92" fmla="*/ 64 w 181"/>
                  <a:gd name="T93" fmla="*/ 180 h 185"/>
                  <a:gd name="T94" fmla="*/ 82 w 181"/>
                  <a:gd name="T95" fmla="*/ 185 h 185"/>
                  <a:gd name="T96" fmla="*/ 100 w 181"/>
                  <a:gd name="T97" fmla="*/ 185 h 185"/>
                  <a:gd name="T98" fmla="*/ 118 w 181"/>
                  <a:gd name="T99" fmla="*/ 180 h 185"/>
                  <a:gd name="T100" fmla="*/ 134 w 181"/>
                  <a:gd name="T101" fmla="*/ 171 h 185"/>
                  <a:gd name="T102" fmla="*/ 148 w 181"/>
                  <a:gd name="T103" fmla="*/ 159 h 185"/>
                  <a:gd name="T104" fmla="*/ 160 w 181"/>
                  <a:gd name="T105" fmla="*/ 145 h 185"/>
                  <a:gd name="T106" fmla="*/ 170 w 181"/>
                  <a:gd name="T107" fmla="*/ 128 h 185"/>
                  <a:gd name="T108" fmla="*/ 177 w 181"/>
                  <a:gd name="T109" fmla="*/ 109 h 185"/>
                  <a:gd name="T110" fmla="*/ 181 w 181"/>
                  <a:gd name="T111" fmla="*/ 88 h 185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w 181"/>
                  <a:gd name="T169" fmla="*/ 0 h 185"/>
                  <a:gd name="T170" fmla="*/ 181 w 181"/>
                  <a:gd name="T171" fmla="*/ 185 h 185"/>
                </a:gdLst>
                <a:ahLst/>
                <a:cxnLst>
                  <a:cxn ang="T112">
                    <a:pos x="T0" y="T1"/>
                  </a:cxn>
                  <a:cxn ang="T113">
                    <a:pos x="T2" y="T3"/>
                  </a:cxn>
                  <a:cxn ang="T114">
                    <a:pos x="T4" y="T5"/>
                  </a:cxn>
                  <a:cxn ang="T115">
                    <a:pos x="T6" y="T7"/>
                  </a:cxn>
                  <a:cxn ang="T116">
                    <a:pos x="T8" y="T9"/>
                  </a:cxn>
                  <a:cxn ang="T117">
                    <a:pos x="T10" y="T11"/>
                  </a:cxn>
                  <a:cxn ang="T118">
                    <a:pos x="T12" y="T13"/>
                  </a:cxn>
                  <a:cxn ang="T119">
                    <a:pos x="T14" y="T15"/>
                  </a:cxn>
                  <a:cxn ang="T120">
                    <a:pos x="T16" y="T17"/>
                  </a:cxn>
                  <a:cxn ang="T121">
                    <a:pos x="T18" y="T19"/>
                  </a:cxn>
                  <a:cxn ang="T122">
                    <a:pos x="T20" y="T21"/>
                  </a:cxn>
                  <a:cxn ang="T123">
                    <a:pos x="T22" y="T23"/>
                  </a:cxn>
                  <a:cxn ang="T124">
                    <a:pos x="T24" y="T25"/>
                  </a:cxn>
                  <a:cxn ang="T125">
                    <a:pos x="T26" y="T27"/>
                  </a:cxn>
                  <a:cxn ang="T126">
                    <a:pos x="T28" y="T29"/>
                  </a:cxn>
                  <a:cxn ang="T127">
                    <a:pos x="T30" y="T31"/>
                  </a:cxn>
                  <a:cxn ang="T128">
                    <a:pos x="T32" y="T33"/>
                  </a:cxn>
                  <a:cxn ang="T129">
                    <a:pos x="T34" y="T35"/>
                  </a:cxn>
                  <a:cxn ang="T130">
                    <a:pos x="T36" y="T37"/>
                  </a:cxn>
                  <a:cxn ang="T131">
                    <a:pos x="T38" y="T39"/>
                  </a:cxn>
                  <a:cxn ang="T132">
                    <a:pos x="T40" y="T41"/>
                  </a:cxn>
                  <a:cxn ang="T133">
                    <a:pos x="T42" y="T43"/>
                  </a:cxn>
                  <a:cxn ang="T134">
                    <a:pos x="T44" y="T45"/>
                  </a:cxn>
                  <a:cxn ang="T135">
                    <a:pos x="T46" y="T47"/>
                  </a:cxn>
                  <a:cxn ang="T136">
                    <a:pos x="T48" y="T49"/>
                  </a:cxn>
                  <a:cxn ang="T137">
                    <a:pos x="T50" y="T51"/>
                  </a:cxn>
                  <a:cxn ang="T138">
                    <a:pos x="T52" y="T53"/>
                  </a:cxn>
                  <a:cxn ang="T139">
                    <a:pos x="T54" y="T55"/>
                  </a:cxn>
                  <a:cxn ang="T140">
                    <a:pos x="T56" y="T57"/>
                  </a:cxn>
                  <a:cxn ang="T141">
                    <a:pos x="T58" y="T59"/>
                  </a:cxn>
                  <a:cxn ang="T142">
                    <a:pos x="T60" y="T61"/>
                  </a:cxn>
                  <a:cxn ang="T143">
                    <a:pos x="T62" y="T63"/>
                  </a:cxn>
                  <a:cxn ang="T144">
                    <a:pos x="T64" y="T65"/>
                  </a:cxn>
                  <a:cxn ang="T145">
                    <a:pos x="T66" y="T67"/>
                  </a:cxn>
                  <a:cxn ang="T146">
                    <a:pos x="T68" y="T69"/>
                  </a:cxn>
                  <a:cxn ang="T147">
                    <a:pos x="T70" y="T71"/>
                  </a:cxn>
                  <a:cxn ang="T148">
                    <a:pos x="T72" y="T73"/>
                  </a:cxn>
                  <a:cxn ang="T149">
                    <a:pos x="T74" y="T75"/>
                  </a:cxn>
                  <a:cxn ang="T150">
                    <a:pos x="T76" y="T77"/>
                  </a:cxn>
                  <a:cxn ang="T151">
                    <a:pos x="T78" y="T79"/>
                  </a:cxn>
                  <a:cxn ang="T152">
                    <a:pos x="T80" y="T81"/>
                  </a:cxn>
                  <a:cxn ang="T153">
                    <a:pos x="T82" y="T83"/>
                  </a:cxn>
                  <a:cxn ang="T154">
                    <a:pos x="T84" y="T85"/>
                  </a:cxn>
                  <a:cxn ang="T155">
                    <a:pos x="T86" y="T87"/>
                  </a:cxn>
                  <a:cxn ang="T156">
                    <a:pos x="T88" y="T89"/>
                  </a:cxn>
                  <a:cxn ang="T157">
                    <a:pos x="T90" y="T91"/>
                  </a:cxn>
                  <a:cxn ang="T158">
                    <a:pos x="T92" y="T93"/>
                  </a:cxn>
                  <a:cxn ang="T159">
                    <a:pos x="T94" y="T95"/>
                  </a:cxn>
                  <a:cxn ang="T160">
                    <a:pos x="T96" y="T97"/>
                  </a:cxn>
                  <a:cxn ang="T161">
                    <a:pos x="T98" y="T99"/>
                  </a:cxn>
                  <a:cxn ang="T162">
                    <a:pos x="T100" y="T101"/>
                  </a:cxn>
                  <a:cxn ang="T163">
                    <a:pos x="T102" y="T103"/>
                  </a:cxn>
                  <a:cxn ang="T164">
                    <a:pos x="T104" y="T105"/>
                  </a:cxn>
                  <a:cxn ang="T165">
                    <a:pos x="T106" y="T107"/>
                  </a:cxn>
                  <a:cxn ang="T166">
                    <a:pos x="T108" y="T109"/>
                  </a:cxn>
                  <a:cxn ang="T167">
                    <a:pos x="T110" y="T111"/>
                  </a:cxn>
                </a:cxnLst>
                <a:rect l="T168" t="T169" r="T170" b="T171"/>
                <a:pathLst>
                  <a:path w="181" h="185">
                    <a:moveTo>
                      <a:pt x="181" y="77"/>
                    </a:moveTo>
                    <a:lnTo>
                      <a:pt x="181" y="73"/>
                    </a:lnTo>
                    <a:lnTo>
                      <a:pt x="181" y="70"/>
                    </a:lnTo>
                    <a:lnTo>
                      <a:pt x="181" y="65"/>
                    </a:lnTo>
                    <a:lnTo>
                      <a:pt x="180" y="61"/>
                    </a:lnTo>
                    <a:lnTo>
                      <a:pt x="180" y="58"/>
                    </a:lnTo>
                    <a:lnTo>
                      <a:pt x="179" y="54"/>
                    </a:lnTo>
                    <a:lnTo>
                      <a:pt x="178" y="50"/>
                    </a:lnTo>
                    <a:lnTo>
                      <a:pt x="178" y="47"/>
                    </a:lnTo>
                    <a:lnTo>
                      <a:pt x="176" y="44"/>
                    </a:lnTo>
                    <a:lnTo>
                      <a:pt x="174" y="41"/>
                    </a:lnTo>
                    <a:lnTo>
                      <a:pt x="171" y="38"/>
                    </a:lnTo>
                    <a:lnTo>
                      <a:pt x="169" y="36"/>
                    </a:lnTo>
                    <a:lnTo>
                      <a:pt x="167" y="34"/>
                    </a:lnTo>
                    <a:lnTo>
                      <a:pt x="165" y="31"/>
                    </a:lnTo>
                    <a:lnTo>
                      <a:pt x="163" y="29"/>
                    </a:lnTo>
                    <a:lnTo>
                      <a:pt x="160" y="26"/>
                    </a:lnTo>
                    <a:lnTo>
                      <a:pt x="163" y="31"/>
                    </a:lnTo>
                    <a:lnTo>
                      <a:pt x="165" y="37"/>
                    </a:lnTo>
                    <a:lnTo>
                      <a:pt x="167" y="43"/>
                    </a:lnTo>
                    <a:lnTo>
                      <a:pt x="169" y="50"/>
                    </a:lnTo>
                    <a:lnTo>
                      <a:pt x="170" y="56"/>
                    </a:lnTo>
                    <a:lnTo>
                      <a:pt x="171" y="64"/>
                    </a:lnTo>
                    <a:lnTo>
                      <a:pt x="172" y="70"/>
                    </a:lnTo>
                    <a:lnTo>
                      <a:pt x="172" y="77"/>
                    </a:lnTo>
                    <a:lnTo>
                      <a:pt x="172" y="86"/>
                    </a:lnTo>
                    <a:lnTo>
                      <a:pt x="170" y="96"/>
                    </a:lnTo>
                    <a:lnTo>
                      <a:pt x="168" y="106"/>
                    </a:lnTo>
                    <a:lnTo>
                      <a:pt x="166" y="114"/>
                    </a:lnTo>
                    <a:lnTo>
                      <a:pt x="162" y="124"/>
                    </a:lnTo>
                    <a:lnTo>
                      <a:pt x="158" y="131"/>
                    </a:lnTo>
                    <a:lnTo>
                      <a:pt x="154" y="139"/>
                    </a:lnTo>
                    <a:lnTo>
                      <a:pt x="148" y="145"/>
                    </a:lnTo>
                    <a:lnTo>
                      <a:pt x="143" y="151"/>
                    </a:lnTo>
                    <a:lnTo>
                      <a:pt x="136" y="157"/>
                    </a:lnTo>
                    <a:lnTo>
                      <a:pt x="130" y="162"/>
                    </a:lnTo>
                    <a:lnTo>
                      <a:pt x="123" y="167"/>
                    </a:lnTo>
                    <a:lnTo>
                      <a:pt x="115" y="169"/>
                    </a:lnTo>
                    <a:lnTo>
                      <a:pt x="107" y="171"/>
                    </a:lnTo>
                    <a:lnTo>
                      <a:pt x="99" y="174"/>
                    </a:lnTo>
                    <a:lnTo>
                      <a:pt x="91" y="174"/>
                    </a:lnTo>
                    <a:lnTo>
                      <a:pt x="83" y="174"/>
                    </a:lnTo>
                    <a:lnTo>
                      <a:pt x="75" y="171"/>
                    </a:lnTo>
                    <a:lnTo>
                      <a:pt x="67" y="169"/>
                    </a:lnTo>
                    <a:lnTo>
                      <a:pt x="59" y="167"/>
                    </a:lnTo>
                    <a:lnTo>
                      <a:pt x="52" y="162"/>
                    </a:lnTo>
                    <a:lnTo>
                      <a:pt x="45" y="157"/>
                    </a:lnTo>
                    <a:lnTo>
                      <a:pt x="39" y="151"/>
                    </a:lnTo>
                    <a:lnTo>
                      <a:pt x="33" y="145"/>
                    </a:lnTo>
                    <a:lnTo>
                      <a:pt x="28" y="139"/>
                    </a:lnTo>
                    <a:lnTo>
                      <a:pt x="23" y="131"/>
                    </a:lnTo>
                    <a:lnTo>
                      <a:pt x="19" y="124"/>
                    </a:lnTo>
                    <a:lnTo>
                      <a:pt x="16" y="114"/>
                    </a:lnTo>
                    <a:lnTo>
                      <a:pt x="13" y="106"/>
                    </a:lnTo>
                    <a:lnTo>
                      <a:pt x="11" y="96"/>
                    </a:lnTo>
                    <a:lnTo>
                      <a:pt x="10" y="86"/>
                    </a:lnTo>
                    <a:lnTo>
                      <a:pt x="9" y="77"/>
                    </a:lnTo>
                    <a:lnTo>
                      <a:pt x="10" y="65"/>
                    </a:lnTo>
                    <a:lnTo>
                      <a:pt x="11" y="54"/>
                    </a:lnTo>
                    <a:lnTo>
                      <a:pt x="14" y="43"/>
                    </a:lnTo>
                    <a:lnTo>
                      <a:pt x="18" y="34"/>
                    </a:lnTo>
                    <a:lnTo>
                      <a:pt x="22" y="24"/>
                    </a:lnTo>
                    <a:lnTo>
                      <a:pt x="27" y="16"/>
                    </a:lnTo>
                    <a:lnTo>
                      <a:pt x="33" y="7"/>
                    </a:lnTo>
                    <a:lnTo>
                      <a:pt x="40" y="0"/>
                    </a:lnTo>
                    <a:lnTo>
                      <a:pt x="37" y="1"/>
                    </a:lnTo>
                    <a:lnTo>
                      <a:pt x="35" y="2"/>
                    </a:lnTo>
                    <a:lnTo>
                      <a:pt x="32" y="4"/>
                    </a:lnTo>
                    <a:lnTo>
                      <a:pt x="29" y="6"/>
                    </a:lnTo>
                    <a:lnTo>
                      <a:pt x="26" y="7"/>
                    </a:lnTo>
                    <a:lnTo>
                      <a:pt x="23" y="8"/>
                    </a:lnTo>
                    <a:lnTo>
                      <a:pt x="21" y="11"/>
                    </a:lnTo>
                    <a:lnTo>
                      <a:pt x="18" y="12"/>
                    </a:lnTo>
                    <a:lnTo>
                      <a:pt x="14" y="19"/>
                    </a:lnTo>
                    <a:lnTo>
                      <a:pt x="11" y="26"/>
                    </a:lnTo>
                    <a:lnTo>
                      <a:pt x="7" y="34"/>
                    </a:lnTo>
                    <a:lnTo>
                      <a:pt x="5" y="42"/>
                    </a:lnTo>
                    <a:lnTo>
                      <a:pt x="3" y="50"/>
                    </a:lnTo>
                    <a:lnTo>
                      <a:pt x="1" y="59"/>
                    </a:lnTo>
                    <a:lnTo>
                      <a:pt x="0" y="67"/>
                    </a:lnTo>
                    <a:lnTo>
                      <a:pt x="0" y="77"/>
                    </a:lnTo>
                    <a:lnTo>
                      <a:pt x="1" y="88"/>
                    </a:lnTo>
                    <a:lnTo>
                      <a:pt x="2" y="98"/>
                    </a:lnTo>
                    <a:lnTo>
                      <a:pt x="4" y="109"/>
                    </a:lnTo>
                    <a:lnTo>
                      <a:pt x="7" y="119"/>
                    </a:lnTo>
                    <a:lnTo>
                      <a:pt x="11" y="128"/>
                    </a:lnTo>
                    <a:lnTo>
                      <a:pt x="16" y="137"/>
                    </a:lnTo>
                    <a:lnTo>
                      <a:pt x="21" y="145"/>
                    </a:lnTo>
                    <a:lnTo>
                      <a:pt x="27" y="154"/>
                    </a:lnTo>
                    <a:lnTo>
                      <a:pt x="33" y="159"/>
                    </a:lnTo>
                    <a:lnTo>
                      <a:pt x="40" y="167"/>
                    </a:lnTo>
                    <a:lnTo>
                      <a:pt x="47" y="171"/>
                    </a:lnTo>
                    <a:lnTo>
                      <a:pt x="55" y="176"/>
                    </a:lnTo>
                    <a:lnTo>
                      <a:pt x="64" y="180"/>
                    </a:lnTo>
                    <a:lnTo>
                      <a:pt x="73" y="182"/>
                    </a:lnTo>
                    <a:lnTo>
                      <a:pt x="82" y="185"/>
                    </a:lnTo>
                    <a:lnTo>
                      <a:pt x="91" y="185"/>
                    </a:lnTo>
                    <a:lnTo>
                      <a:pt x="100" y="185"/>
                    </a:lnTo>
                    <a:lnTo>
                      <a:pt x="109" y="182"/>
                    </a:lnTo>
                    <a:lnTo>
                      <a:pt x="118" y="180"/>
                    </a:lnTo>
                    <a:lnTo>
                      <a:pt x="126" y="176"/>
                    </a:lnTo>
                    <a:lnTo>
                      <a:pt x="134" y="171"/>
                    </a:lnTo>
                    <a:lnTo>
                      <a:pt x="141" y="167"/>
                    </a:lnTo>
                    <a:lnTo>
                      <a:pt x="148" y="159"/>
                    </a:lnTo>
                    <a:lnTo>
                      <a:pt x="155" y="154"/>
                    </a:lnTo>
                    <a:lnTo>
                      <a:pt x="160" y="145"/>
                    </a:lnTo>
                    <a:lnTo>
                      <a:pt x="166" y="137"/>
                    </a:lnTo>
                    <a:lnTo>
                      <a:pt x="170" y="128"/>
                    </a:lnTo>
                    <a:lnTo>
                      <a:pt x="174" y="119"/>
                    </a:lnTo>
                    <a:lnTo>
                      <a:pt x="177" y="109"/>
                    </a:lnTo>
                    <a:lnTo>
                      <a:pt x="179" y="98"/>
                    </a:lnTo>
                    <a:lnTo>
                      <a:pt x="181" y="88"/>
                    </a:lnTo>
                    <a:lnTo>
                      <a:pt x="181" y="77"/>
                    </a:lnTo>
                    <a:close/>
                  </a:path>
                </a:pathLst>
              </a:custGeom>
              <a:solidFill>
                <a:srgbClr val="F7CFA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43" name="Freeform 230"/>
              <p:cNvSpPr>
                <a:spLocks/>
              </p:cNvSpPr>
              <p:nvPr/>
            </p:nvSpPr>
            <p:spPr bwMode="auto">
              <a:xfrm>
                <a:off x="1144" y="2646"/>
                <a:ext cx="35" cy="30"/>
              </a:xfrm>
              <a:custGeom>
                <a:avLst/>
                <a:gdLst>
                  <a:gd name="T0" fmla="*/ 171 w 172"/>
                  <a:gd name="T1" fmla="*/ 77 h 184"/>
                  <a:gd name="T2" fmla="*/ 171 w 172"/>
                  <a:gd name="T3" fmla="*/ 66 h 184"/>
                  <a:gd name="T4" fmla="*/ 169 w 172"/>
                  <a:gd name="T5" fmla="*/ 55 h 184"/>
                  <a:gd name="T6" fmla="*/ 166 w 172"/>
                  <a:gd name="T7" fmla="*/ 46 h 184"/>
                  <a:gd name="T8" fmla="*/ 162 w 172"/>
                  <a:gd name="T9" fmla="*/ 39 h 184"/>
                  <a:gd name="T10" fmla="*/ 157 w 172"/>
                  <a:gd name="T11" fmla="*/ 33 h 184"/>
                  <a:gd name="T12" fmla="*/ 152 w 172"/>
                  <a:gd name="T13" fmla="*/ 28 h 184"/>
                  <a:gd name="T14" fmla="*/ 146 w 172"/>
                  <a:gd name="T15" fmla="*/ 23 h 184"/>
                  <a:gd name="T16" fmla="*/ 147 w 172"/>
                  <a:gd name="T17" fmla="*/ 27 h 184"/>
                  <a:gd name="T18" fmla="*/ 155 w 172"/>
                  <a:gd name="T19" fmla="*/ 41 h 184"/>
                  <a:gd name="T20" fmla="*/ 160 w 172"/>
                  <a:gd name="T21" fmla="*/ 57 h 184"/>
                  <a:gd name="T22" fmla="*/ 162 w 172"/>
                  <a:gd name="T23" fmla="*/ 73 h 184"/>
                  <a:gd name="T24" fmla="*/ 162 w 172"/>
                  <a:gd name="T25" fmla="*/ 91 h 184"/>
                  <a:gd name="T26" fmla="*/ 159 w 172"/>
                  <a:gd name="T27" fmla="*/ 109 h 184"/>
                  <a:gd name="T28" fmla="*/ 153 w 172"/>
                  <a:gd name="T29" fmla="*/ 125 h 184"/>
                  <a:gd name="T30" fmla="*/ 145 w 172"/>
                  <a:gd name="T31" fmla="*/ 141 h 184"/>
                  <a:gd name="T32" fmla="*/ 135 w 172"/>
                  <a:gd name="T33" fmla="*/ 153 h 184"/>
                  <a:gd name="T34" fmla="*/ 123 w 172"/>
                  <a:gd name="T35" fmla="*/ 162 h 184"/>
                  <a:gd name="T36" fmla="*/ 109 w 172"/>
                  <a:gd name="T37" fmla="*/ 169 h 184"/>
                  <a:gd name="T38" fmla="*/ 94 w 172"/>
                  <a:gd name="T39" fmla="*/ 173 h 184"/>
                  <a:gd name="T40" fmla="*/ 78 w 172"/>
                  <a:gd name="T41" fmla="*/ 173 h 184"/>
                  <a:gd name="T42" fmla="*/ 63 w 172"/>
                  <a:gd name="T43" fmla="*/ 169 h 184"/>
                  <a:gd name="T44" fmla="*/ 49 w 172"/>
                  <a:gd name="T45" fmla="*/ 162 h 184"/>
                  <a:gd name="T46" fmla="*/ 36 w 172"/>
                  <a:gd name="T47" fmla="*/ 153 h 184"/>
                  <a:gd name="T48" fmla="*/ 26 w 172"/>
                  <a:gd name="T49" fmla="*/ 141 h 184"/>
                  <a:gd name="T50" fmla="*/ 18 w 172"/>
                  <a:gd name="T51" fmla="*/ 125 h 184"/>
                  <a:gd name="T52" fmla="*/ 12 w 172"/>
                  <a:gd name="T53" fmla="*/ 109 h 184"/>
                  <a:gd name="T54" fmla="*/ 9 w 172"/>
                  <a:gd name="T55" fmla="*/ 91 h 184"/>
                  <a:gd name="T56" fmla="*/ 9 w 172"/>
                  <a:gd name="T57" fmla="*/ 69 h 184"/>
                  <a:gd name="T58" fmla="*/ 15 w 172"/>
                  <a:gd name="T59" fmla="*/ 45 h 184"/>
                  <a:gd name="T60" fmla="*/ 26 w 172"/>
                  <a:gd name="T61" fmla="*/ 24 h 184"/>
                  <a:gd name="T62" fmla="*/ 41 w 172"/>
                  <a:gd name="T63" fmla="*/ 7 h 184"/>
                  <a:gd name="T64" fmla="*/ 46 w 172"/>
                  <a:gd name="T65" fmla="*/ 2 h 184"/>
                  <a:gd name="T66" fmla="*/ 39 w 172"/>
                  <a:gd name="T67" fmla="*/ 4 h 184"/>
                  <a:gd name="T68" fmla="*/ 33 w 172"/>
                  <a:gd name="T69" fmla="*/ 6 h 184"/>
                  <a:gd name="T70" fmla="*/ 27 w 172"/>
                  <a:gd name="T71" fmla="*/ 10 h 184"/>
                  <a:gd name="T72" fmla="*/ 18 w 172"/>
                  <a:gd name="T73" fmla="*/ 18 h 184"/>
                  <a:gd name="T74" fmla="*/ 9 w 172"/>
                  <a:gd name="T75" fmla="*/ 34 h 184"/>
                  <a:gd name="T76" fmla="*/ 3 w 172"/>
                  <a:gd name="T77" fmla="*/ 52 h 184"/>
                  <a:gd name="T78" fmla="*/ 0 w 172"/>
                  <a:gd name="T79" fmla="*/ 71 h 184"/>
                  <a:gd name="T80" fmla="*/ 0 w 172"/>
                  <a:gd name="T81" fmla="*/ 93 h 184"/>
                  <a:gd name="T82" fmla="*/ 3 w 172"/>
                  <a:gd name="T83" fmla="*/ 112 h 184"/>
                  <a:gd name="T84" fmla="*/ 10 w 172"/>
                  <a:gd name="T85" fmla="*/ 131 h 184"/>
                  <a:gd name="T86" fmla="*/ 19 w 172"/>
                  <a:gd name="T87" fmla="*/ 147 h 184"/>
                  <a:gd name="T88" fmla="*/ 31 w 172"/>
                  <a:gd name="T89" fmla="*/ 161 h 184"/>
                  <a:gd name="T90" fmla="*/ 44 w 172"/>
                  <a:gd name="T91" fmla="*/ 172 h 184"/>
                  <a:gd name="T92" fmla="*/ 61 w 172"/>
                  <a:gd name="T93" fmla="*/ 180 h 184"/>
                  <a:gd name="T94" fmla="*/ 77 w 172"/>
                  <a:gd name="T95" fmla="*/ 184 h 184"/>
                  <a:gd name="T96" fmla="*/ 95 w 172"/>
                  <a:gd name="T97" fmla="*/ 184 h 184"/>
                  <a:gd name="T98" fmla="*/ 111 w 172"/>
                  <a:gd name="T99" fmla="*/ 180 h 184"/>
                  <a:gd name="T100" fmla="*/ 127 w 172"/>
                  <a:gd name="T101" fmla="*/ 172 h 184"/>
                  <a:gd name="T102" fmla="*/ 140 w 172"/>
                  <a:gd name="T103" fmla="*/ 161 h 184"/>
                  <a:gd name="T104" fmla="*/ 152 w 172"/>
                  <a:gd name="T105" fmla="*/ 147 h 184"/>
                  <a:gd name="T106" fmla="*/ 161 w 172"/>
                  <a:gd name="T107" fmla="*/ 131 h 184"/>
                  <a:gd name="T108" fmla="*/ 168 w 172"/>
                  <a:gd name="T109" fmla="*/ 112 h 184"/>
                  <a:gd name="T110" fmla="*/ 171 w 172"/>
                  <a:gd name="T111" fmla="*/ 93 h 184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w 172"/>
                  <a:gd name="T169" fmla="*/ 0 h 184"/>
                  <a:gd name="T170" fmla="*/ 172 w 172"/>
                  <a:gd name="T171" fmla="*/ 184 h 184"/>
                </a:gdLst>
                <a:ahLst/>
                <a:cxnLst>
                  <a:cxn ang="T112">
                    <a:pos x="T0" y="T1"/>
                  </a:cxn>
                  <a:cxn ang="T113">
                    <a:pos x="T2" y="T3"/>
                  </a:cxn>
                  <a:cxn ang="T114">
                    <a:pos x="T4" y="T5"/>
                  </a:cxn>
                  <a:cxn ang="T115">
                    <a:pos x="T6" y="T7"/>
                  </a:cxn>
                  <a:cxn ang="T116">
                    <a:pos x="T8" y="T9"/>
                  </a:cxn>
                  <a:cxn ang="T117">
                    <a:pos x="T10" y="T11"/>
                  </a:cxn>
                  <a:cxn ang="T118">
                    <a:pos x="T12" y="T13"/>
                  </a:cxn>
                  <a:cxn ang="T119">
                    <a:pos x="T14" y="T15"/>
                  </a:cxn>
                  <a:cxn ang="T120">
                    <a:pos x="T16" y="T17"/>
                  </a:cxn>
                  <a:cxn ang="T121">
                    <a:pos x="T18" y="T19"/>
                  </a:cxn>
                  <a:cxn ang="T122">
                    <a:pos x="T20" y="T21"/>
                  </a:cxn>
                  <a:cxn ang="T123">
                    <a:pos x="T22" y="T23"/>
                  </a:cxn>
                  <a:cxn ang="T124">
                    <a:pos x="T24" y="T25"/>
                  </a:cxn>
                  <a:cxn ang="T125">
                    <a:pos x="T26" y="T27"/>
                  </a:cxn>
                  <a:cxn ang="T126">
                    <a:pos x="T28" y="T29"/>
                  </a:cxn>
                  <a:cxn ang="T127">
                    <a:pos x="T30" y="T31"/>
                  </a:cxn>
                  <a:cxn ang="T128">
                    <a:pos x="T32" y="T33"/>
                  </a:cxn>
                  <a:cxn ang="T129">
                    <a:pos x="T34" y="T35"/>
                  </a:cxn>
                  <a:cxn ang="T130">
                    <a:pos x="T36" y="T37"/>
                  </a:cxn>
                  <a:cxn ang="T131">
                    <a:pos x="T38" y="T39"/>
                  </a:cxn>
                  <a:cxn ang="T132">
                    <a:pos x="T40" y="T41"/>
                  </a:cxn>
                  <a:cxn ang="T133">
                    <a:pos x="T42" y="T43"/>
                  </a:cxn>
                  <a:cxn ang="T134">
                    <a:pos x="T44" y="T45"/>
                  </a:cxn>
                  <a:cxn ang="T135">
                    <a:pos x="T46" y="T47"/>
                  </a:cxn>
                  <a:cxn ang="T136">
                    <a:pos x="T48" y="T49"/>
                  </a:cxn>
                  <a:cxn ang="T137">
                    <a:pos x="T50" y="T51"/>
                  </a:cxn>
                  <a:cxn ang="T138">
                    <a:pos x="T52" y="T53"/>
                  </a:cxn>
                  <a:cxn ang="T139">
                    <a:pos x="T54" y="T55"/>
                  </a:cxn>
                  <a:cxn ang="T140">
                    <a:pos x="T56" y="T57"/>
                  </a:cxn>
                  <a:cxn ang="T141">
                    <a:pos x="T58" y="T59"/>
                  </a:cxn>
                  <a:cxn ang="T142">
                    <a:pos x="T60" y="T61"/>
                  </a:cxn>
                  <a:cxn ang="T143">
                    <a:pos x="T62" y="T63"/>
                  </a:cxn>
                  <a:cxn ang="T144">
                    <a:pos x="T64" y="T65"/>
                  </a:cxn>
                  <a:cxn ang="T145">
                    <a:pos x="T66" y="T67"/>
                  </a:cxn>
                  <a:cxn ang="T146">
                    <a:pos x="T68" y="T69"/>
                  </a:cxn>
                  <a:cxn ang="T147">
                    <a:pos x="T70" y="T71"/>
                  </a:cxn>
                  <a:cxn ang="T148">
                    <a:pos x="T72" y="T73"/>
                  </a:cxn>
                  <a:cxn ang="T149">
                    <a:pos x="T74" y="T75"/>
                  </a:cxn>
                  <a:cxn ang="T150">
                    <a:pos x="T76" y="T77"/>
                  </a:cxn>
                  <a:cxn ang="T151">
                    <a:pos x="T78" y="T79"/>
                  </a:cxn>
                  <a:cxn ang="T152">
                    <a:pos x="T80" y="T81"/>
                  </a:cxn>
                  <a:cxn ang="T153">
                    <a:pos x="T82" y="T83"/>
                  </a:cxn>
                  <a:cxn ang="T154">
                    <a:pos x="T84" y="T85"/>
                  </a:cxn>
                  <a:cxn ang="T155">
                    <a:pos x="T86" y="T87"/>
                  </a:cxn>
                  <a:cxn ang="T156">
                    <a:pos x="T88" y="T89"/>
                  </a:cxn>
                  <a:cxn ang="T157">
                    <a:pos x="T90" y="T91"/>
                  </a:cxn>
                  <a:cxn ang="T158">
                    <a:pos x="T92" y="T93"/>
                  </a:cxn>
                  <a:cxn ang="T159">
                    <a:pos x="T94" y="T95"/>
                  </a:cxn>
                  <a:cxn ang="T160">
                    <a:pos x="T96" y="T97"/>
                  </a:cxn>
                  <a:cxn ang="T161">
                    <a:pos x="T98" y="T99"/>
                  </a:cxn>
                  <a:cxn ang="T162">
                    <a:pos x="T100" y="T101"/>
                  </a:cxn>
                  <a:cxn ang="T163">
                    <a:pos x="T102" y="T103"/>
                  </a:cxn>
                  <a:cxn ang="T164">
                    <a:pos x="T104" y="T105"/>
                  </a:cxn>
                  <a:cxn ang="T165">
                    <a:pos x="T106" y="T107"/>
                  </a:cxn>
                  <a:cxn ang="T166">
                    <a:pos x="T108" y="T109"/>
                  </a:cxn>
                  <a:cxn ang="T167">
                    <a:pos x="T110" y="T111"/>
                  </a:cxn>
                </a:cxnLst>
                <a:rect l="T168" t="T169" r="T170" b="T171"/>
                <a:pathLst>
                  <a:path w="172" h="184">
                    <a:moveTo>
                      <a:pt x="172" y="82"/>
                    </a:moveTo>
                    <a:lnTo>
                      <a:pt x="171" y="77"/>
                    </a:lnTo>
                    <a:lnTo>
                      <a:pt x="171" y="71"/>
                    </a:lnTo>
                    <a:lnTo>
                      <a:pt x="171" y="66"/>
                    </a:lnTo>
                    <a:lnTo>
                      <a:pt x="170" y="60"/>
                    </a:lnTo>
                    <a:lnTo>
                      <a:pt x="169" y="55"/>
                    </a:lnTo>
                    <a:lnTo>
                      <a:pt x="168" y="51"/>
                    </a:lnTo>
                    <a:lnTo>
                      <a:pt x="166" y="46"/>
                    </a:lnTo>
                    <a:lnTo>
                      <a:pt x="165" y="41"/>
                    </a:lnTo>
                    <a:lnTo>
                      <a:pt x="162" y="39"/>
                    </a:lnTo>
                    <a:lnTo>
                      <a:pt x="160" y="36"/>
                    </a:lnTo>
                    <a:lnTo>
                      <a:pt x="157" y="33"/>
                    </a:lnTo>
                    <a:lnTo>
                      <a:pt x="154" y="30"/>
                    </a:lnTo>
                    <a:lnTo>
                      <a:pt x="152" y="28"/>
                    </a:lnTo>
                    <a:lnTo>
                      <a:pt x="149" y="25"/>
                    </a:lnTo>
                    <a:lnTo>
                      <a:pt x="146" y="23"/>
                    </a:lnTo>
                    <a:lnTo>
                      <a:pt x="143" y="21"/>
                    </a:lnTo>
                    <a:lnTo>
                      <a:pt x="147" y="27"/>
                    </a:lnTo>
                    <a:lnTo>
                      <a:pt x="151" y="34"/>
                    </a:lnTo>
                    <a:lnTo>
                      <a:pt x="155" y="41"/>
                    </a:lnTo>
                    <a:lnTo>
                      <a:pt x="157" y="48"/>
                    </a:lnTo>
                    <a:lnTo>
                      <a:pt x="160" y="57"/>
                    </a:lnTo>
                    <a:lnTo>
                      <a:pt x="161" y="65"/>
                    </a:lnTo>
                    <a:lnTo>
                      <a:pt x="162" y="73"/>
                    </a:lnTo>
                    <a:lnTo>
                      <a:pt x="163" y="82"/>
                    </a:lnTo>
                    <a:lnTo>
                      <a:pt x="162" y="91"/>
                    </a:lnTo>
                    <a:lnTo>
                      <a:pt x="161" y="100"/>
                    </a:lnTo>
                    <a:lnTo>
                      <a:pt x="159" y="109"/>
                    </a:lnTo>
                    <a:lnTo>
                      <a:pt x="157" y="118"/>
                    </a:lnTo>
                    <a:lnTo>
                      <a:pt x="153" y="125"/>
                    </a:lnTo>
                    <a:lnTo>
                      <a:pt x="149" y="133"/>
                    </a:lnTo>
                    <a:lnTo>
                      <a:pt x="145" y="141"/>
                    </a:lnTo>
                    <a:lnTo>
                      <a:pt x="140" y="147"/>
                    </a:lnTo>
                    <a:lnTo>
                      <a:pt x="135" y="153"/>
                    </a:lnTo>
                    <a:lnTo>
                      <a:pt x="129" y="157"/>
                    </a:lnTo>
                    <a:lnTo>
                      <a:pt x="123" y="162"/>
                    </a:lnTo>
                    <a:lnTo>
                      <a:pt x="116" y="166"/>
                    </a:lnTo>
                    <a:lnTo>
                      <a:pt x="109" y="169"/>
                    </a:lnTo>
                    <a:lnTo>
                      <a:pt x="102" y="172"/>
                    </a:lnTo>
                    <a:lnTo>
                      <a:pt x="94" y="173"/>
                    </a:lnTo>
                    <a:lnTo>
                      <a:pt x="86" y="173"/>
                    </a:lnTo>
                    <a:lnTo>
                      <a:pt x="78" y="173"/>
                    </a:lnTo>
                    <a:lnTo>
                      <a:pt x="71" y="172"/>
                    </a:lnTo>
                    <a:lnTo>
                      <a:pt x="63" y="169"/>
                    </a:lnTo>
                    <a:lnTo>
                      <a:pt x="55" y="166"/>
                    </a:lnTo>
                    <a:lnTo>
                      <a:pt x="49" y="162"/>
                    </a:lnTo>
                    <a:lnTo>
                      <a:pt x="42" y="157"/>
                    </a:lnTo>
                    <a:lnTo>
                      <a:pt x="36" y="153"/>
                    </a:lnTo>
                    <a:lnTo>
                      <a:pt x="31" y="147"/>
                    </a:lnTo>
                    <a:lnTo>
                      <a:pt x="26" y="141"/>
                    </a:lnTo>
                    <a:lnTo>
                      <a:pt x="22" y="133"/>
                    </a:lnTo>
                    <a:lnTo>
                      <a:pt x="18" y="125"/>
                    </a:lnTo>
                    <a:lnTo>
                      <a:pt x="15" y="118"/>
                    </a:lnTo>
                    <a:lnTo>
                      <a:pt x="12" y="109"/>
                    </a:lnTo>
                    <a:lnTo>
                      <a:pt x="10" y="100"/>
                    </a:lnTo>
                    <a:lnTo>
                      <a:pt x="9" y="91"/>
                    </a:lnTo>
                    <a:lnTo>
                      <a:pt x="9" y="82"/>
                    </a:lnTo>
                    <a:lnTo>
                      <a:pt x="9" y="69"/>
                    </a:lnTo>
                    <a:lnTo>
                      <a:pt x="12" y="57"/>
                    </a:lnTo>
                    <a:lnTo>
                      <a:pt x="15" y="45"/>
                    </a:lnTo>
                    <a:lnTo>
                      <a:pt x="20" y="34"/>
                    </a:lnTo>
                    <a:lnTo>
                      <a:pt x="26" y="24"/>
                    </a:lnTo>
                    <a:lnTo>
                      <a:pt x="33" y="15"/>
                    </a:lnTo>
                    <a:lnTo>
                      <a:pt x="41" y="7"/>
                    </a:lnTo>
                    <a:lnTo>
                      <a:pt x="49" y="0"/>
                    </a:lnTo>
                    <a:lnTo>
                      <a:pt x="46" y="2"/>
                    </a:lnTo>
                    <a:lnTo>
                      <a:pt x="43" y="3"/>
                    </a:lnTo>
                    <a:lnTo>
                      <a:pt x="39" y="4"/>
                    </a:lnTo>
                    <a:lnTo>
                      <a:pt x="36" y="5"/>
                    </a:lnTo>
                    <a:lnTo>
                      <a:pt x="33" y="6"/>
                    </a:lnTo>
                    <a:lnTo>
                      <a:pt x="30" y="7"/>
                    </a:lnTo>
                    <a:lnTo>
                      <a:pt x="27" y="10"/>
                    </a:lnTo>
                    <a:lnTo>
                      <a:pt x="23" y="11"/>
                    </a:lnTo>
                    <a:lnTo>
                      <a:pt x="18" y="18"/>
                    </a:lnTo>
                    <a:lnTo>
                      <a:pt x="13" y="25"/>
                    </a:lnTo>
                    <a:lnTo>
                      <a:pt x="9" y="34"/>
                    </a:lnTo>
                    <a:lnTo>
                      <a:pt x="6" y="43"/>
                    </a:lnTo>
                    <a:lnTo>
                      <a:pt x="3" y="52"/>
                    </a:lnTo>
                    <a:lnTo>
                      <a:pt x="1" y="61"/>
                    </a:lnTo>
                    <a:lnTo>
                      <a:pt x="0" y="71"/>
                    </a:lnTo>
                    <a:lnTo>
                      <a:pt x="0" y="82"/>
                    </a:lnTo>
                    <a:lnTo>
                      <a:pt x="0" y="93"/>
                    </a:lnTo>
                    <a:lnTo>
                      <a:pt x="1" y="102"/>
                    </a:lnTo>
                    <a:lnTo>
                      <a:pt x="3" y="112"/>
                    </a:lnTo>
                    <a:lnTo>
                      <a:pt x="6" y="121"/>
                    </a:lnTo>
                    <a:lnTo>
                      <a:pt x="10" y="131"/>
                    </a:lnTo>
                    <a:lnTo>
                      <a:pt x="14" y="139"/>
                    </a:lnTo>
                    <a:lnTo>
                      <a:pt x="19" y="147"/>
                    </a:lnTo>
                    <a:lnTo>
                      <a:pt x="25" y="154"/>
                    </a:lnTo>
                    <a:lnTo>
                      <a:pt x="31" y="161"/>
                    </a:lnTo>
                    <a:lnTo>
                      <a:pt x="37" y="167"/>
                    </a:lnTo>
                    <a:lnTo>
                      <a:pt x="44" y="172"/>
                    </a:lnTo>
                    <a:lnTo>
                      <a:pt x="52" y="176"/>
                    </a:lnTo>
                    <a:lnTo>
                      <a:pt x="61" y="180"/>
                    </a:lnTo>
                    <a:lnTo>
                      <a:pt x="69" y="182"/>
                    </a:lnTo>
                    <a:lnTo>
                      <a:pt x="77" y="184"/>
                    </a:lnTo>
                    <a:lnTo>
                      <a:pt x="86" y="184"/>
                    </a:lnTo>
                    <a:lnTo>
                      <a:pt x="95" y="184"/>
                    </a:lnTo>
                    <a:lnTo>
                      <a:pt x="103" y="182"/>
                    </a:lnTo>
                    <a:lnTo>
                      <a:pt x="111" y="180"/>
                    </a:lnTo>
                    <a:lnTo>
                      <a:pt x="119" y="176"/>
                    </a:lnTo>
                    <a:lnTo>
                      <a:pt x="127" y="172"/>
                    </a:lnTo>
                    <a:lnTo>
                      <a:pt x="134" y="167"/>
                    </a:lnTo>
                    <a:lnTo>
                      <a:pt x="140" y="161"/>
                    </a:lnTo>
                    <a:lnTo>
                      <a:pt x="147" y="154"/>
                    </a:lnTo>
                    <a:lnTo>
                      <a:pt x="152" y="147"/>
                    </a:lnTo>
                    <a:lnTo>
                      <a:pt x="157" y="139"/>
                    </a:lnTo>
                    <a:lnTo>
                      <a:pt x="161" y="131"/>
                    </a:lnTo>
                    <a:lnTo>
                      <a:pt x="165" y="121"/>
                    </a:lnTo>
                    <a:lnTo>
                      <a:pt x="168" y="112"/>
                    </a:lnTo>
                    <a:lnTo>
                      <a:pt x="170" y="102"/>
                    </a:lnTo>
                    <a:lnTo>
                      <a:pt x="171" y="93"/>
                    </a:lnTo>
                    <a:lnTo>
                      <a:pt x="172" y="82"/>
                    </a:lnTo>
                    <a:close/>
                  </a:path>
                </a:pathLst>
              </a:custGeom>
              <a:solidFill>
                <a:srgbClr val="F7D2A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44" name="Freeform 231"/>
              <p:cNvSpPr>
                <a:spLocks/>
              </p:cNvSpPr>
              <p:nvPr/>
            </p:nvSpPr>
            <p:spPr bwMode="auto">
              <a:xfrm>
                <a:off x="1145" y="2645"/>
                <a:ext cx="33" cy="30"/>
              </a:xfrm>
              <a:custGeom>
                <a:avLst/>
                <a:gdLst>
                  <a:gd name="T0" fmla="*/ 163 w 163"/>
                  <a:gd name="T1" fmla="*/ 77 h 181"/>
                  <a:gd name="T2" fmla="*/ 161 w 163"/>
                  <a:gd name="T3" fmla="*/ 63 h 181"/>
                  <a:gd name="T4" fmla="*/ 158 w 163"/>
                  <a:gd name="T5" fmla="*/ 50 h 181"/>
                  <a:gd name="T6" fmla="*/ 154 w 163"/>
                  <a:gd name="T7" fmla="*/ 38 h 181"/>
                  <a:gd name="T8" fmla="*/ 149 w 163"/>
                  <a:gd name="T9" fmla="*/ 31 h 181"/>
                  <a:gd name="T10" fmla="*/ 145 w 163"/>
                  <a:gd name="T11" fmla="*/ 27 h 181"/>
                  <a:gd name="T12" fmla="*/ 141 w 163"/>
                  <a:gd name="T13" fmla="*/ 24 h 181"/>
                  <a:gd name="T14" fmla="*/ 137 w 163"/>
                  <a:gd name="T15" fmla="*/ 21 h 181"/>
                  <a:gd name="T16" fmla="*/ 133 w 163"/>
                  <a:gd name="T17" fmla="*/ 18 h 181"/>
                  <a:gd name="T18" fmla="*/ 130 w 163"/>
                  <a:gd name="T19" fmla="*/ 17 h 181"/>
                  <a:gd name="T20" fmla="*/ 127 w 163"/>
                  <a:gd name="T21" fmla="*/ 14 h 181"/>
                  <a:gd name="T22" fmla="*/ 123 w 163"/>
                  <a:gd name="T23" fmla="*/ 13 h 181"/>
                  <a:gd name="T24" fmla="*/ 129 w 163"/>
                  <a:gd name="T25" fmla="*/ 18 h 181"/>
                  <a:gd name="T26" fmla="*/ 140 w 163"/>
                  <a:gd name="T27" fmla="*/ 33 h 181"/>
                  <a:gd name="T28" fmla="*/ 149 w 163"/>
                  <a:gd name="T29" fmla="*/ 51 h 181"/>
                  <a:gd name="T30" fmla="*/ 153 w 163"/>
                  <a:gd name="T31" fmla="*/ 73 h 181"/>
                  <a:gd name="T32" fmla="*/ 154 w 163"/>
                  <a:gd name="T33" fmla="*/ 92 h 181"/>
                  <a:gd name="T34" fmla="*/ 151 w 163"/>
                  <a:gd name="T35" fmla="*/ 109 h 181"/>
                  <a:gd name="T36" fmla="*/ 145 w 163"/>
                  <a:gd name="T37" fmla="*/ 125 h 181"/>
                  <a:gd name="T38" fmla="*/ 138 w 163"/>
                  <a:gd name="T39" fmla="*/ 139 h 181"/>
                  <a:gd name="T40" fmla="*/ 128 w 163"/>
                  <a:gd name="T41" fmla="*/ 151 h 181"/>
                  <a:gd name="T42" fmla="*/ 116 w 163"/>
                  <a:gd name="T43" fmla="*/ 159 h 181"/>
                  <a:gd name="T44" fmla="*/ 103 w 163"/>
                  <a:gd name="T45" fmla="*/ 166 h 181"/>
                  <a:gd name="T46" fmla="*/ 89 w 163"/>
                  <a:gd name="T47" fmla="*/ 170 h 181"/>
                  <a:gd name="T48" fmla="*/ 75 w 163"/>
                  <a:gd name="T49" fmla="*/ 170 h 181"/>
                  <a:gd name="T50" fmla="*/ 61 w 163"/>
                  <a:gd name="T51" fmla="*/ 166 h 181"/>
                  <a:gd name="T52" fmla="*/ 47 w 163"/>
                  <a:gd name="T53" fmla="*/ 159 h 181"/>
                  <a:gd name="T54" fmla="*/ 35 w 163"/>
                  <a:gd name="T55" fmla="*/ 151 h 181"/>
                  <a:gd name="T56" fmla="*/ 26 w 163"/>
                  <a:gd name="T57" fmla="*/ 139 h 181"/>
                  <a:gd name="T58" fmla="*/ 18 w 163"/>
                  <a:gd name="T59" fmla="*/ 125 h 181"/>
                  <a:gd name="T60" fmla="*/ 12 w 163"/>
                  <a:gd name="T61" fmla="*/ 109 h 181"/>
                  <a:gd name="T62" fmla="*/ 10 w 163"/>
                  <a:gd name="T63" fmla="*/ 92 h 181"/>
                  <a:gd name="T64" fmla="*/ 9 w 163"/>
                  <a:gd name="T65" fmla="*/ 77 h 181"/>
                  <a:gd name="T66" fmla="*/ 12 w 163"/>
                  <a:gd name="T67" fmla="*/ 61 h 181"/>
                  <a:gd name="T68" fmla="*/ 18 w 163"/>
                  <a:gd name="T69" fmla="*/ 42 h 181"/>
                  <a:gd name="T70" fmla="*/ 33 w 163"/>
                  <a:gd name="T71" fmla="*/ 19 h 181"/>
                  <a:gd name="T72" fmla="*/ 48 w 163"/>
                  <a:gd name="T73" fmla="*/ 7 h 181"/>
                  <a:gd name="T74" fmla="*/ 60 w 163"/>
                  <a:gd name="T75" fmla="*/ 1 h 181"/>
                  <a:gd name="T76" fmla="*/ 62 w 163"/>
                  <a:gd name="T77" fmla="*/ 0 h 181"/>
                  <a:gd name="T78" fmla="*/ 52 w 163"/>
                  <a:gd name="T79" fmla="*/ 1 h 181"/>
                  <a:gd name="T80" fmla="*/ 44 w 163"/>
                  <a:gd name="T81" fmla="*/ 4 h 181"/>
                  <a:gd name="T82" fmla="*/ 35 w 163"/>
                  <a:gd name="T83" fmla="*/ 6 h 181"/>
                  <a:gd name="T84" fmla="*/ 24 w 163"/>
                  <a:gd name="T85" fmla="*/ 14 h 181"/>
                  <a:gd name="T86" fmla="*/ 13 w 163"/>
                  <a:gd name="T87" fmla="*/ 31 h 181"/>
                  <a:gd name="T88" fmla="*/ 5 w 163"/>
                  <a:gd name="T89" fmla="*/ 50 h 181"/>
                  <a:gd name="T90" fmla="*/ 1 w 163"/>
                  <a:gd name="T91" fmla="*/ 72 h 181"/>
                  <a:gd name="T92" fmla="*/ 1 w 163"/>
                  <a:gd name="T93" fmla="*/ 93 h 181"/>
                  <a:gd name="T94" fmla="*/ 4 w 163"/>
                  <a:gd name="T95" fmla="*/ 113 h 181"/>
                  <a:gd name="T96" fmla="*/ 10 w 163"/>
                  <a:gd name="T97" fmla="*/ 131 h 181"/>
                  <a:gd name="T98" fmla="*/ 19 w 163"/>
                  <a:gd name="T99" fmla="*/ 146 h 181"/>
                  <a:gd name="T100" fmla="*/ 30 w 163"/>
                  <a:gd name="T101" fmla="*/ 158 h 181"/>
                  <a:gd name="T102" fmla="*/ 43 w 163"/>
                  <a:gd name="T103" fmla="*/ 169 h 181"/>
                  <a:gd name="T104" fmla="*/ 58 w 163"/>
                  <a:gd name="T105" fmla="*/ 176 h 181"/>
                  <a:gd name="T106" fmla="*/ 74 w 163"/>
                  <a:gd name="T107" fmla="*/ 181 h 181"/>
                  <a:gd name="T108" fmla="*/ 90 w 163"/>
                  <a:gd name="T109" fmla="*/ 181 h 181"/>
                  <a:gd name="T110" fmla="*/ 106 w 163"/>
                  <a:gd name="T111" fmla="*/ 176 h 181"/>
                  <a:gd name="T112" fmla="*/ 121 w 163"/>
                  <a:gd name="T113" fmla="*/ 169 h 181"/>
                  <a:gd name="T114" fmla="*/ 134 w 163"/>
                  <a:gd name="T115" fmla="*/ 158 h 181"/>
                  <a:gd name="T116" fmla="*/ 145 w 163"/>
                  <a:gd name="T117" fmla="*/ 146 h 181"/>
                  <a:gd name="T118" fmla="*/ 153 w 163"/>
                  <a:gd name="T119" fmla="*/ 131 h 181"/>
                  <a:gd name="T120" fmla="*/ 159 w 163"/>
                  <a:gd name="T121" fmla="*/ 113 h 181"/>
                  <a:gd name="T122" fmla="*/ 163 w 163"/>
                  <a:gd name="T123" fmla="*/ 93 h 181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w 163"/>
                  <a:gd name="T187" fmla="*/ 0 h 181"/>
                  <a:gd name="T188" fmla="*/ 163 w 163"/>
                  <a:gd name="T189" fmla="*/ 181 h 181"/>
                </a:gdLst>
                <a:ahLst/>
                <a:cxnLst>
                  <a:cxn ang="T124">
                    <a:pos x="T0" y="T1"/>
                  </a:cxn>
                  <a:cxn ang="T125">
                    <a:pos x="T2" y="T3"/>
                  </a:cxn>
                  <a:cxn ang="T126">
                    <a:pos x="T4" y="T5"/>
                  </a:cxn>
                  <a:cxn ang="T127">
                    <a:pos x="T6" y="T7"/>
                  </a:cxn>
                  <a:cxn ang="T128">
                    <a:pos x="T8" y="T9"/>
                  </a:cxn>
                  <a:cxn ang="T129">
                    <a:pos x="T10" y="T11"/>
                  </a:cxn>
                  <a:cxn ang="T130">
                    <a:pos x="T12" y="T13"/>
                  </a:cxn>
                  <a:cxn ang="T131">
                    <a:pos x="T14" y="T15"/>
                  </a:cxn>
                  <a:cxn ang="T132">
                    <a:pos x="T16" y="T17"/>
                  </a:cxn>
                  <a:cxn ang="T133">
                    <a:pos x="T18" y="T19"/>
                  </a:cxn>
                  <a:cxn ang="T134">
                    <a:pos x="T20" y="T21"/>
                  </a:cxn>
                  <a:cxn ang="T135">
                    <a:pos x="T22" y="T23"/>
                  </a:cxn>
                  <a:cxn ang="T136">
                    <a:pos x="T24" y="T25"/>
                  </a:cxn>
                  <a:cxn ang="T137">
                    <a:pos x="T26" y="T27"/>
                  </a:cxn>
                  <a:cxn ang="T138">
                    <a:pos x="T28" y="T29"/>
                  </a:cxn>
                  <a:cxn ang="T139">
                    <a:pos x="T30" y="T31"/>
                  </a:cxn>
                  <a:cxn ang="T140">
                    <a:pos x="T32" y="T33"/>
                  </a:cxn>
                  <a:cxn ang="T141">
                    <a:pos x="T34" y="T35"/>
                  </a:cxn>
                  <a:cxn ang="T142">
                    <a:pos x="T36" y="T37"/>
                  </a:cxn>
                  <a:cxn ang="T143">
                    <a:pos x="T38" y="T39"/>
                  </a:cxn>
                  <a:cxn ang="T144">
                    <a:pos x="T40" y="T41"/>
                  </a:cxn>
                  <a:cxn ang="T145">
                    <a:pos x="T42" y="T43"/>
                  </a:cxn>
                  <a:cxn ang="T146">
                    <a:pos x="T44" y="T45"/>
                  </a:cxn>
                  <a:cxn ang="T147">
                    <a:pos x="T46" y="T47"/>
                  </a:cxn>
                  <a:cxn ang="T148">
                    <a:pos x="T48" y="T49"/>
                  </a:cxn>
                  <a:cxn ang="T149">
                    <a:pos x="T50" y="T51"/>
                  </a:cxn>
                  <a:cxn ang="T150">
                    <a:pos x="T52" y="T53"/>
                  </a:cxn>
                  <a:cxn ang="T151">
                    <a:pos x="T54" y="T55"/>
                  </a:cxn>
                  <a:cxn ang="T152">
                    <a:pos x="T56" y="T57"/>
                  </a:cxn>
                  <a:cxn ang="T153">
                    <a:pos x="T58" y="T59"/>
                  </a:cxn>
                  <a:cxn ang="T154">
                    <a:pos x="T60" y="T61"/>
                  </a:cxn>
                  <a:cxn ang="T155">
                    <a:pos x="T62" y="T63"/>
                  </a:cxn>
                  <a:cxn ang="T156">
                    <a:pos x="T64" y="T65"/>
                  </a:cxn>
                  <a:cxn ang="T157">
                    <a:pos x="T66" y="T67"/>
                  </a:cxn>
                  <a:cxn ang="T158">
                    <a:pos x="T68" y="T69"/>
                  </a:cxn>
                  <a:cxn ang="T159">
                    <a:pos x="T70" y="T71"/>
                  </a:cxn>
                  <a:cxn ang="T160">
                    <a:pos x="T72" y="T73"/>
                  </a:cxn>
                  <a:cxn ang="T161">
                    <a:pos x="T74" y="T75"/>
                  </a:cxn>
                  <a:cxn ang="T162">
                    <a:pos x="T76" y="T77"/>
                  </a:cxn>
                  <a:cxn ang="T163">
                    <a:pos x="T78" y="T79"/>
                  </a:cxn>
                  <a:cxn ang="T164">
                    <a:pos x="T80" y="T81"/>
                  </a:cxn>
                  <a:cxn ang="T165">
                    <a:pos x="T82" y="T83"/>
                  </a:cxn>
                  <a:cxn ang="T166">
                    <a:pos x="T84" y="T85"/>
                  </a:cxn>
                  <a:cxn ang="T167">
                    <a:pos x="T86" y="T87"/>
                  </a:cxn>
                  <a:cxn ang="T168">
                    <a:pos x="T88" y="T89"/>
                  </a:cxn>
                  <a:cxn ang="T169">
                    <a:pos x="T90" y="T91"/>
                  </a:cxn>
                  <a:cxn ang="T170">
                    <a:pos x="T92" y="T93"/>
                  </a:cxn>
                  <a:cxn ang="T171">
                    <a:pos x="T94" y="T95"/>
                  </a:cxn>
                  <a:cxn ang="T172">
                    <a:pos x="T96" y="T97"/>
                  </a:cxn>
                  <a:cxn ang="T173">
                    <a:pos x="T98" y="T99"/>
                  </a:cxn>
                  <a:cxn ang="T174">
                    <a:pos x="T100" y="T101"/>
                  </a:cxn>
                  <a:cxn ang="T175">
                    <a:pos x="T102" y="T103"/>
                  </a:cxn>
                  <a:cxn ang="T176">
                    <a:pos x="T104" y="T105"/>
                  </a:cxn>
                  <a:cxn ang="T177">
                    <a:pos x="T106" y="T107"/>
                  </a:cxn>
                  <a:cxn ang="T178">
                    <a:pos x="T108" y="T109"/>
                  </a:cxn>
                  <a:cxn ang="T179">
                    <a:pos x="T110" y="T111"/>
                  </a:cxn>
                  <a:cxn ang="T180">
                    <a:pos x="T112" y="T113"/>
                  </a:cxn>
                  <a:cxn ang="T181">
                    <a:pos x="T114" y="T115"/>
                  </a:cxn>
                  <a:cxn ang="T182">
                    <a:pos x="T116" y="T117"/>
                  </a:cxn>
                  <a:cxn ang="T183">
                    <a:pos x="T118" y="T119"/>
                  </a:cxn>
                  <a:cxn ang="T184">
                    <a:pos x="T120" y="T121"/>
                  </a:cxn>
                  <a:cxn ang="T185">
                    <a:pos x="T122" y="T123"/>
                  </a:cxn>
                </a:cxnLst>
                <a:rect l="T186" t="T187" r="T188" b="T189"/>
                <a:pathLst>
                  <a:path w="163" h="181">
                    <a:moveTo>
                      <a:pt x="163" y="84"/>
                    </a:moveTo>
                    <a:lnTo>
                      <a:pt x="163" y="77"/>
                    </a:lnTo>
                    <a:lnTo>
                      <a:pt x="162" y="71"/>
                    </a:lnTo>
                    <a:lnTo>
                      <a:pt x="161" y="63"/>
                    </a:lnTo>
                    <a:lnTo>
                      <a:pt x="160" y="57"/>
                    </a:lnTo>
                    <a:lnTo>
                      <a:pt x="158" y="50"/>
                    </a:lnTo>
                    <a:lnTo>
                      <a:pt x="156" y="44"/>
                    </a:lnTo>
                    <a:lnTo>
                      <a:pt x="154" y="38"/>
                    </a:lnTo>
                    <a:lnTo>
                      <a:pt x="151" y="33"/>
                    </a:lnTo>
                    <a:lnTo>
                      <a:pt x="149" y="31"/>
                    </a:lnTo>
                    <a:lnTo>
                      <a:pt x="147" y="30"/>
                    </a:lnTo>
                    <a:lnTo>
                      <a:pt x="145" y="27"/>
                    </a:lnTo>
                    <a:lnTo>
                      <a:pt x="143" y="26"/>
                    </a:lnTo>
                    <a:lnTo>
                      <a:pt x="141" y="24"/>
                    </a:lnTo>
                    <a:lnTo>
                      <a:pt x="139" y="23"/>
                    </a:lnTo>
                    <a:lnTo>
                      <a:pt x="137" y="21"/>
                    </a:lnTo>
                    <a:lnTo>
                      <a:pt x="135" y="19"/>
                    </a:lnTo>
                    <a:lnTo>
                      <a:pt x="133" y="18"/>
                    </a:lnTo>
                    <a:lnTo>
                      <a:pt x="132" y="18"/>
                    </a:lnTo>
                    <a:lnTo>
                      <a:pt x="130" y="17"/>
                    </a:lnTo>
                    <a:lnTo>
                      <a:pt x="128" y="15"/>
                    </a:lnTo>
                    <a:lnTo>
                      <a:pt x="127" y="14"/>
                    </a:lnTo>
                    <a:lnTo>
                      <a:pt x="125" y="13"/>
                    </a:lnTo>
                    <a:lnTo>
                      <a:pt x="123" y="13"/>
                    </a:lnTo>
                    <a:lnTo>
                      <a:pt x="122" y="12"/>
                    </a:lnTo>
                    <a:lnTo>
                      <a:pt x="129" y="18"/>
                    </a:lnTo>
                    <a:lnTo>
                      <a:pt x="135" y="25"/>
                    </a:lnTo>
                    <a:lnTo>
                      <a:pt x="140" y="33"/>
                    </a:lnTo>
                    <a:lnTo>
                      <a:pt x="145" y="42"/>
                    </a:lnTo>
                    <a:lnTo>
                      <a:pt x="149" y="51"/>
                    </a:lnTo>
                    <a:lnTo>
                      <a:pt x="152" y="62"/>
                    </a:lnTo>
                    <a:lnTo>
                      <a:pt x="153" y="73"/>
                    </a:lnTo>
                    <a:lnTo>
                      <a:pt x="154" y="84"/>
                    </a:lnTo>
                    <a:lnTo>
                      <a:pt x="154" y="92"/>
                    </a:lnTo>
                    <a:lnTo>
                      <a:pt x="153" y="101"/>
                    </a:lnTo>
                    <a:lnTo>
                      <a:pt x="151" y="109"/>
                    </a:lnTo>
                    <a:lnTo>
                      <a:pt x="148" y="117"/>
                    </a:lnTo>
                    <a:lnTo>
                      <a:pt x="145" y="125"/>
                    </a:lnTo>
                    <a:lnTo>
                      <a:pt x="142" y="132"/>
                    </a:lnTo>
                    <a:lnTo>
                      <a:pt x="138" y="139"/>
                    </a:lnTo>
                    <a:lnTo>
                      <a:pt x="133" y="145"/>
                    </a:lnTo>
                    <a:lnTo>
                      <a:pt x="128" y="151"/>
                    </a:lnTo>
                    <a:lnTo>
                      <a:pt x="122" y="156"/>
                    </a:lnTo>
                    <a:lnTo>
                      <a:pt x="116" y="159"/>
                    </a:lnTo>
                    <a:lnTo>
                      <a:pt x="110" y="163"/>
                    </a:lnTo>
                    <a:lnTo>
                      <a:pt x="103" y="166"/>
                    </a:lnTo>
                    <a:lnTo>
                      <a:pt x="97" y="169"/>
                    </a:lnTo>
                    <a:lnTo>
                      <a:pt x="89" y="170"/>
                    </a:lnTo>
                    <a:lnTo>
                      <a:pt x="82" y="170"/>
                    </a:lnTo>
                    <a:lnTo>
                      <a:pt x="75" y="170"/>
                    </a:lnTo>
                    <a:lnTo>
                      <a:pt x="68" y="169"/>
                    </a:lnTo>
                    <a:lnTo>
                      <a:pt x="61" y="166"/>
                    </a:lnTo>
                    <a:lnTo>
                      <a:pt x="54" y="163"/>
                    </a:lnTo>
                    <a:lnTo>
                      <a:pt x="47" y="159"/>
                    </a:lnTo>
                    <a:lnTo>
                      <a:pt x="41" y="156"/>
                    </a:lnTo>
                    <a:lnTo>
                      <a:pt x="35" y="151"/>
                    </a:lnTo>
                    <a:lnTo>
                      <a:pt x="30" y="145"/>
                    </a:lnTo>
                    <a:lnTo>
                      <a:pt x="26" y="139"/>
                    </a:lnTo>
                    <a:lnTo>
                      <a:pt x="21" y="132"/>
                    </a:lnTo>
                    <a:lnTo>
                      <a:pt x="18" y="125"/>
                    </a:lnTo>
                    <a:lnTo>
                      <a:pt x="15" y="117"/>
                    </a:lnTo>
                    <a:lnTo>
                      <a:pt x="12" y="109"/>
                    </a:lnTo>
                    <a:lnTo>
                      <a:pt x="11" y="101"/>
                    </a:lnTo>
                    <a:lnTo>
                      <a:pt x="10" y="92"/>
                    </a:lnTo>
                    <a:lnTo>
                      <a:pt x="9" y="84"/>
                    </a:lnTo>
                    <a:lnTo>
                      <a:pt x="9" y="77"/>
                    </a:lnTo>
                    <a:lnTo>
                      <a:pt x="10" y="68"/>
                    </a:lnTo>
                    <a:lnTo>
                      <a:pt x="12" y="61"/>
                    </a:lnTo>
                    <a:lnTo>
                      <a:pt x="13" y="55"/>
                    </a:lnTo>
                    <a:lnTo>
                      <a:pt x="18" y="42"/>
                    </a:lnTo>
                    <a:lnTo>
                      <a:pt x="25" y="30"/>
                    </a:lnTo>
                    <a:lnTo>
                      <a:pt x="33" y="19"/>
                    </a:lnTo>
                    <a:lnTo>
                      <a:pt x="43" y="11"/>
                    </a:lnTo>
                    <a:lnTo>
                      <a:pt x="48" y="7"/>
                    </a:lnTo>
                    <a:lnTo>
                      <a:pt x="54" y="5"/>
                    </a:lnTo>
                    <a:lnTo>
                      <a:pt x="60" y="1"/>
                    </a:lnTo>
                    <a:lnTo>
                      <a:pt x="66" y="0"/>
                    </a:lnTo>
                    <a:lnTo>
                      <a:pt x="62" y="0"/>
                    </a:lnTo>
                    <a:lnTo>
                      <a:pt x="57" y="1"/>
                    </a:lnTo>
                    <a:lnTo>
                      <a:pt x="52" y="1"/>
                    </a:lnTo>
                    <a:lnTo>
                      <a:pt x="48" y="2"/>
                    </a:lnTo>
                    <a:lnTo>
                      <a:pt x="44" y="4"/>
                    </a:lnTo>
                    <a:lnTo>
                      <a:pt x="39" y="5"/>
                    </a:lnTo>
                    <a:lnTo>
                      <a:pt x="35" y="6"/>
                    </a:lnTo>
                    <a:lnTo>
                      <a:pt x="31" y="7"/>
                    </a:lnTo>
                    <a:lnTo>
                      <a:pt x="24" y="14"/>
                    </a:lnTo>
                    <a:lnTo>
                      <a:pt x="18" y="23"/>
                    </a:lnTo>
                    <a:lnTo>
                      <a:pt x="13" y="31"/>
                    </a:lnTo>
                    <a:lnTo>
                      <a:pt x="9" y="41"/>
                    </a:lnTo>
                    <a:lnTo>
                      <a:pt x="5" y="50"/>
                    </a:lnTo>
                    <a:lnTo>
                      <a:pt x="2" y="61"/>
                    </a:lnTo>
                    <a:lnTo>
                      <a:pt x="1" y="72"/>
                    </a:lnTo>
                    <a:lnTo>
                      <a:pt x="0" y="84"/>
                    </a:lnTo>
                    <a:lnTo>
                      <a:pt x="1" y="93"/>
                    </a:lnTo>
                    <a:lnTo>
                      <a:pt x="2" y="103"/>
                    </a:lnTo>
                    <a:lnTo>
                      <a:pt x="4" y="113"/>
                    </a:lnTo>
                    <a:lnTo>
                      <a:pt x="7" y="121"/>
                    </a:lnTo>
                    <a:lnTo>
                      <a:pt x="10" y="131"/>
                    </a:lnTo>
                    <a:lnTo>
                      <a:pt x="14" y="138"/>
                    </a:lnTo>
                    <a:lnTo>
                      <a:pt x="19" y="146"/>
                    </a:lnTo>
                    <a:lnTo>
                      <a:pt x="24" y="152"/>
                    </a:lnTo>
                    <a:lnTo>
                      <a:pt x="30" y="158"/>
                    </a:lnTo>
                    <a:lnTo>
                      <a:pt x="36" y="164"/>
                    </a:lnTo>
                    <a:lnTo>
                      <a:pt x="43" y="169"/>
                    </a:lnTo>
                    <a:lnTo>
                      <a:pt x="50" y="174"/>
                    </a:lnTo>
                    <a:lnTo>
                      <a:pt x="58" y="176"/>
                    </a:lnTo>
                    <a:lnTo>
                      <a:pt x="66" y="178"/>
                    </a:lnTo>
                    <a:lnTo>
                      <a:pt x="74" y="181"/>
                    </a:lnTo>
                    <a:lnTo>
                      <a:pt x="82" y="181"/>
                    </a:lnTo>
                    <a:lnTo>
                      <a:pt x="90" y="181"/>
                    </a:lnTo>
                    <a:lnTo>
                      <a:pt x="98" y="178"/>
                    </a:lnTo>
                    <a:lnTo>
                      <a:pt x="106" y="176"/>
                    </a:lnTo>
                    <a:lnTo>
                      <a:pt x="114" y="174"/>
                    </a:lnTo>
                    <a:lnTo>
                      <a:pt x="121" y="169"/>
                    </a:lnTo>
                    <a:lnTo>
                      <a:pt x="127" y="164"/>
                    </a:lnTo>
                    <a:lnTo>
                      <a:pt x="134" y="158"/>
                    </a:lnTo>
                    <a:lnTo>
                      <a:pt x="139" y="152"/>
                    </a:lnTo>
                    <a:lnTo>
                      <a:pt x="145" y="146"/>
                    </a:lnTo>
                    <a:lnTo>
                      <a:pt x="149" y="138"/>
                    </a:lnTo>
                    <a:lnTo>
                      <a:pt x="153" y="131"/>
                    </a:lnTo>
                    <a:lnTo>
                      <a:pt x="157" y="121"/>
                    </a:lnTo>
                    <a:lnTo>
                      <a:pt x="159" y="113"/>
                    </a:lnTo>
                    <a:lnTo>
                      <a:pt x="161" y="103"/>
                    </a:lnTo>
                    <a:lnTo>
                      <a:pt x="163" y="93"/>
                    </a:lnTo>
                    <a:lnTo>
                      <a:pt x="163" y="84"/>
                    </a:lnTo>
                    <a:close/>
                  </a:path>
                </a:pathLst>
              </a:custGeom>
              <a:solidFill>
                <a:srgbClr val="F8D4AB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45" name="Freeform 232"/>
              <p:cNvSpPr>
                <a:spLocks noEditPoints="1"/>
              </p:cNvSpPr>
              <p:nvPr/>
            </p:nvSpPr>
            <p:spPr bwMode="auto">
              <a:xfrm>
                <a:off x="1146" y="2645"/>
                <a:ext cx="31" cy="29"/>
              </a:xfrm>
              <a:custGeom>
                <a:avLst/>
                <a:gdLst>
                  <a:gd name="T0" fmla="*/ 152 w 154"/>
                  <a:gd name="T1" fmla="*/ 67 h 175"/>
                  <a:gd name="T2" fmla="*/ 146 w 154"/>
                  <a:gd name="T3" fmla="*/ 43 h 175"/>
                  <a:gd name="T4" fmla="*/ 134 w 154"/>
                  <a:gd name="T5" fmla="*/ 23 h 175"/>
                  <a:gd name="T6" fmla="*/ 133 w 154"/>
                  <a:gd name="T7" fmla="*/ 21 h 175"/>
                  <a:gd name="T8" fmla="*/ 131 w 154"/>
                  <a:gd name="T9" fmla="*/ 20 h 175"/>
                  <a:gd name="T10" fmla="*/ 119 w 154"/>
                  <a:gd name="T11" fmla="*/ 13 h 175"/>
                  <a:gd name="T12" fmla="*/ 86 w 154"/>
                  <a:gd name="T13" fmla="*/ 1 h 175"/>
                  <a:gd name="T14" fmla="*/ 52 w 154"/>
                  <a:gd name="T15" fmla="*/ 1 h 175"/>
                  <a:gd name="T16" fmla="*/ 24 w 154"/>
                  <a:gd name="T17" fmla="*/ 17 h 175"/>
                  <a:gd name="T18" fmla="*/ 6 w 154"/>
                  <a:gd name="T19" fmla="*/ 47 h 175"/>
                  <a:gd name="T20" fmla="*/ 0 w 154"/>
                  <a:gd name="T21" fmla="*/ 84 h 175"/>
                  <a:gd name="T22" fmla="*/ 3 w 154"/>
                  <a:gd name="T23" fmla="*/ 111 h 175"/>
                  <a:gd name="T24" fmla="*/ 13 w 154"/>
                  <a:gd name="T25" fmla="*/ 135 h 175"/>
                  <a:gd name="T26" fmla="*/ 27 w 154"/>
                  <a:gd name="T27" fmla="*/ 155 h 175"/>
                  <a:gd name="T28" fmla="*/ 46 w 154"/>
                  <a:gd name="T29" fmla="*/ 168 h 175"/>
                  <a:gd name="T30" fmla="*/ 69 w 154"/>
                  <a:gd name="T31" fmla="*/ 175 h 175"/>
                  <a:gd name="T32" fmla="*/ 93 w 154"/>
                  <a:gd name="T33" fmla="*/ 174 h 175"/>
                  <a:gd name="T34" fmla="*/ 114 w 154"/>
                  <a:gd name="T35" fmla="*/ 164 h 175"/>
                  <a:gd name="T36" fmla="*/ 131 w 154"/>
                  <a:gd name="T37" fmla="*/ 149 h 175"/>
                  <a:gd name="T38" fmla="*/ 144 w 154"/>
                  <a:gd name="T39" fmla="*/ 127 h 175"/>
                  <a:gd name="T40" fmla="*/ 152 w 154"/>
                  <a:gd name="T41" fmla="*/ 102 h 175"/>
                  <a:gd name="T42" fmla="*/ 145 w 154"/>
                  <a:gd name="T43" fmla="*/ 84 h 175"/>
                  <a:gd name="T44" fmla="*/ 142 w 154"/>
                  <a:gd name="T45" fmla="*/ 108 h 175"/>
                  <a:gd name="T46" fmla="*/ 133 w 154"/>
                  <a:gd name="T47" fmla="*/ 129 h 175"/>
                  <a:gd name="T48" fmla="*/ 120 w 154"/>
                  <a:gd name="T49" fmla="*/ 146 h 175"/>
                  <a:gd name="T50" fmla="*/ 103 w 154"/>
                  <a:gd name="T51" fmla="*/ 158 h 175"/>
                  <a:gd name="T52" fmla="*/ 84 w 154"/>
                  <a:gd name="T53" fmla="*/ 164 h 175"/>
                  <a:gd name="T54" fmla="*/ 64 w 154"/>
                  <a:gd name="T55" fmla="*/ 163 h 175"/>
                  <a:gd name="T56" fmla="*/ 44 w 154"/>
                  <a:gd name="T57" fmla="*/ 155 h 175"/>
                  <a:gd name="T58" fmla="*/ 28 w 154"/>
                  <a:gd name="T59" fmla="*/ 141 h 175"/>
                  <a:gd name="T60" fmla="*/ 17 w 154"/>
                  <a:gd name="T61" fmla="*/ 122 h 175"/>
                  <a:gd name="T62" fmla="*/ 10 w 154"/>
                  <a:gd name="T63" fmla="*/ 101 h 175"/>
                  <a:gd name="T64" fmla="*/ 9 w 154"/>
                  <a:gd name="T65" fmla="*/ 75 h 175"/>
                  <a:gd name="T66" fmla="*/ 14 w 154"/>
                  <a:gd name="T67" fmla="*/ 53 h 175"/>
                  <a:gd name="T68" fmla="*/ 24 w 154"/>
                  <a:gd name="T69" fmla="*/ 32 h 175"/>
                  <a:gd name="T70" fmla="*/ 38 w 154"/>
                  <a:gd name="T71" fmla="*/ 17 h 175"/>
                  <a:gd name="T72" fmla="*/ 57 w 154"/>
                  <a:gd name="T73" fmla="*/ 7 h 175"/>
                  <a:gd name="T74" fmla="*/ 77 w 154"/>
                  <a:gd name="T75" fmla="*/ 2 h 175"/>
                  <a:gd name="T76" fmla="*/ 97 w 154"/>
                  <a:gd name="T77" fmla="*/ 7 h 175"/>
                  <a:gd name="T78" fmla="*/ 115 w 154"/>
                  <a:gd name="T79" fmla="*/ 17 h 175"/>
                  <a:gd name="T80" fmla="*/ 129 w 154"/>
                  <a:gd name="T81" fmla="*/ 32 h 175"/>
                  <a:gd name="T82" fmla="*/ 139 w 154"/>
                  <a:gd name="T83" fmla="*/ 53 h 175"/>
                  <a:gd name="T84" fmla="*/ 144 w 154"/>
                  <a:gd name="T85" fmla="*/ 75 h 175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w 154"/>
                  <a:gd name="T130" fmla="*/ 0 h 175"/>
                  <a:gd name="T131" fmla="*/ 154 w 154"/>
                  <a:gd name="T132" fmla="*/ 175 h 175"/>
                </a:gdLst>
                <a:ahLst/>
                <a:cxnLst>
                  <a:cxn ang="T86">
                    <a:pos x="T0" y="T1"/>
                  </a:cxn>
                  <a:cxn ang="T87">
                    <a:pos x="T2" y="T3"/>
                  </a:cxn>
                  <a:cxn ang="T88">
                    <a:pos x="T4" y="T5"/>
                  </a:cxn>
                  <a:cxn ang="T89">
                    <a:pos x="T6" y="T7"/>
                  </a:cxn>
                  <a:cxn ang="T90">
                    <a:pos x="T8" y="T9"/>
                  </a:cxn>
                  <a:cxn ang="T91">
                    <a:pos x="T10" y="T11"/>
                  </a:cxn>
                  <a:cxn ang="T92">
                    <a:pos x="T12" y="T13"/>
                  </a:cxn>
                  <a:cxn ang="T93">
                    <a:pos x="T14" y="T15"/>
                  </a:cxn>
                  <a:cxn ang="T94">
                    <a:pos x="T16" y="T17"/>
                  </a:cxn>
                  <a:cxn ang="T95">
                    <a:pos x="T18" y="T19"/>
                  </a:cxn>
                  <a:cxn ang="T96">
                    <a:pos x="T20" y="T21"/>
                  </a:cxn>
                  <a:cxn ang="T97">
                    <a:pos x="T22" y="T23"/>
                  </a:cxn>
                  <a:cxn ang="T98">
                    <a:pos x="T24" y="T25"/>
                  </a:cxn>
                  <a:cxn ang="T99">
                    <a:pos x="T26" y="T27"/>
                  </a:cxn>
                  <a:cxn ang="T100">
                    <a:pos x="T28" y="T29"/>
                  </a:cxn>
                  <a:cxn ang="T101">
                    <a:pos x="T30" y="T31"/>
                  </a:cxn>
                  <a:cxn ang="T102">
                    <a:pos x="T32" y="T33"/>
                  </a:cxn>
                  <a:cxn ang="T103">
                    <a:pos x="T34" y="T35"/>
                  </a:cxn>
                  <a:cxn ang="T104">
                    <a:pos x="T36" y="T37"/>
                  </a:cxn>
                  <a:cxn ang="T105">
                    <a:pos x="T38" y="T39"/>
                  </a:cxn>
                  <a:cxn ang="T106">
                    <a:pos x="T40" y="T41"/>
                  </a:cxn>
                  <a:cxn ang="T107">
                    <a:pos x="T42" y="T43"/>
                  </a:cxn>
                  <a:cxn ang="T108">
                    <a:pos x="T44" y="T45"/>
                  </a:cxn>
                  <a:cxn ang="T109">
                    <a:pos x="T46" y="T47"/>
                  </a:cxn>
                  <a:cxn ang="T110">
                    <a:pos x="T48" y="T49"/>
                  </a:cxn>
                  <a:cxn ang="T111">
                    <a:pos x="T50" y="T51"/>
                  </a:cxn>
                  <a:cxn ang="T112">
                    <a:pos x="T52" y="T53"/>
                  </a:cxn>
                  <a:cxn ang="T113">
                    <a:pos x="T54" y="T55"/>
                  </a:cxn>
                  <a:cxn ang="T114">
                    <a:pos x="T56" y="T57"/>
                  </a:cxn>
                  <a:cxn ang="T115">
                    <a:pos x="T58" y="T59"/>
                  </a:cxn>
                  <a:cxn ang="T116">
                    <a:pos x="T60" y="T61"/>
                  </a:cxn>
                  <a:cxn ang="T117">
                    <a:pos x="T62" y="T63"/>
                  </a:cxn>
                  <a:cxn ang="T118">
                    <a:pos x="T64" y="T65"/>
                  </a:cxn>
                  <a:cxn ang="T119">
                    <a:pos x="T66" y="T67"/>
                  </a:cxn>
                  <a:cxn ang="T120">
                    <a:pos x="T68" y="T69"/>
                  </a:cxn>
                  <a:cxn ang="T121">
                    <a:pos x="T70" y="T71"/>
                  </a:cxn>
                  <a:cxn ang="T122">
                    <a:pos x="T72" y="T73"/>
                  </a:cxn>
                  <a:cxn ang="T123">
                    <a:pos x="T74" y="T75"/>
                  </a:cxn>
                  <a:cxn ang="T124">
                    <a:pos x="T76" y="T77"/>
                  </a:cxn>
                  <a:cxn ang="T125">
                    <a:pos x="T78" y="T79"/>
                  </a:cxn>
                  <a:cxn ang="T126">
                    <a:pos x="T80" y="T81"/>
                  </a:cxn>
                  <a:cxn ang="T127">
                    <a:pos x="T82" y="T83"/>
                  </a:cxn>
                  <a:cxn ang="T128">
                    <a:pos x="T84" y="T85"/>
                  </a:cxn>
                </a:cxnLst>
                <a:rect l="T129" t="T130" r="T131" b="T132"/>
                <a:pathLst>
                  <a:path w="154" h="175">
                    <a:moveTo>
                      <a:pt x="154" y="84"/>
                    </a:moveTo>
                    <a:lnTo>
                      <a:pt x="153" y="75"/>
                    </a:lnTo>
                    <a:lnTo>
                      <a:pt x="152" y="67"/>
                    </a:lnTo>
                    <a:lnTo>
                      <a:pt x="151" y="59"/>
                    </a:lnTo>
                    <a:lnTo>
                      <a:pt x="148" y="50"/>
                    </a:lnTo>
                    <a:lnTo>
                      <a:pt x="146" y="43"/>
                    </a:lnTo>
                    <a:lnTo>
                      <a:pt x="142" y="36"/>
                    </a:lnTo>
                    <a:lnTo>
                      <a:pt x="138" y="29"/>
                    </a:lnTo>
                    <a:lnTo>
                      <a:pt x="134" y="23"/>
                    </a:lnTo>
                    <a:lnTo>
                      <a:pt x="133" y="21"/>
                    </a:lnTo>
                    <a:lnTo>
                      <a:pt x="132" y="21"/>
                    </a:lnTo>
                    <a:lnTo>
                      <a:pt x="131" y="20"/>
                    </a:lnTo>
                    <a:lnTo>
                      <a:pt x="130" y="20"/>
                    </a:lnTo>
                    <a:lnTo>
                      <a:pt x="130" y="19"/>
                    </a:lnTo>
                    <a:lnTo>
                      <a:pt x="119" y="13"/>
                    </a:lnTo>
                    <a:lnTo>
                      <a:pt x="108" y="8"/>
                    </a:lnTo>
                    <a:lnTo>
                      <a:pt x="97" y="4"/>
                    </a:lnTo>
                    <a:lnTo>
                      <a:pt x="86" y="1"/>
                    </a:lnTo>
                    <a:lnTo>
                      <a:pt x="75" y="0"/>
                    </a:lnTo>
                    <a:lnTo>
                      <a:pt x="64" y="0"/>
                    </a:lnTo>
                    <a:lnTo>
                      <a:pt x="52" y="1"/>
                    </a:lnTo>
                    <a:lnTo>
                      <a:pt x="40" y="2"/>
                    </a:lnTo>
                    <a:lnTo>
                      <a:pt x="32" y="9"/>
                    </a:lnTo>
                    <a:lnTo>
                      <a:pt x="24" y="17"/>
                    </a:lnTo>
                    <a:lnTo>
                      <a:pt x="17" y="26"/>
                    </a:lnTo>
                    <a:lnTo>
                      <a:pt x="11" y="36"/>
                    </a:lnTo>
                    <a:lnTo>
                      <a:pt x="6" y="47"/>
                    </a:lnTo>
                    <a:lnTo>
                      <a:pt x="3" y="59"/>
                    </a:lnTo>
                    <a:lnTo>
                      <a:pt x="0" y="71"/>
                    </a:lnTo>
                    <a:lnTo>
                      <a:pt x="0" y="84"/>
                    </a:lnTo>
                    <a:lnTo>
                      <a:pt x="0" y="93"/>
                    </a:lnTo>
                    <a:lnTo>
                      <a:pt x="1" y="102"/>
                    </a:lnTo>
                    <a:lnTo>
                      <a:pt x="3" y="111"/>
                    </a:lnTo>
                    <a:lnTo>
                      <a:pt x="6" y="120"/>
                    </a:lnTo>
                    <a:lnTo>
                      <a:pt x="9" y="127"/>
                    </a:lnTo>
                    <a:lnTo>
                      <a:pt x="13" y="135"/>
                    </a:lnTo>
                    <a:lnTo>
                      <a:pt x="17" y="143"/>
                    </a:lnTo>
                    <a:lnTo>
                      <a:pt x="22" y="149"/>
                    </a:lnTo>
                    <a:lnTo>
                      <a:pt x="27" y="155"/>
                    </a:lnTo>
                    <a:lnTo>
                      <a:pt x="33" y="159"/>
                    </a:lnTo>
                    <a:lnTo>
                      <a:pt x="40" y="164"/>
                    </a:lnTo>
                    <a:lnTo>
                      <a:pt x="46" y="168"/>
                    </a:lnTo>
                    <a:lnTo>
                      <a:pt x="54" y="171"/>
                    </a:lnTo>
                    <a:lnTo>
                      <a:pt x="62" y="174"/>
                    </a:lnTo>
                    <a:lnTo>
                      <a:pt x="69" y="175"/>
                    </a:lnTo>
                    <a:lnTo>
                      <a:pt x="77" y="175"/>
                    </a:lnTo>
                    <a:lnTo>
                      <a:pt x="85" y="175"/>
                    </a:lnTo>
                    <a:lnTo>
                      <a:pt x="93" y="174"/>
                    </a:lnTo>
                    <a:lnTo>
                      <a:pt x="100" y="171"/>
                    </a:lnTo>
                    <a:lnTo>
                      <a:pt x="107" y="168"/>
                    </a:lnTo>
                    <a:lnTo>
                      <a:pt x="114" y="164"/>
                    </a:lnTo>
                    <a:lnTo>
                      <a:pt x="120" y="159"/>
                    </a:lnTo>
                    <a:lnTo>
                      <a:pt x="126" y="155"/>
                    </a:lnTo>
                    <a:lnTo>
                      <a:pt x="131" y="149"/>
                    </a:lnTo>
                    <a:lnTo>
                      <a:pt x="136" y="143"/>
                    </a:lnTo>
                    <a:lnTo>
                      <a:pt x="140" y="135"/>
                    </a:lnTo>
                    <a:lnTo>
                      <a:pt x="144" y="127"/>
                    </a:lnTo>
                    <a:lnTo>
                      <a:pt x="148" y="120"/>
                    </a:lnTo>
                    <a:lnTo>
                      <a:pt x="150" y="111"/>
                    </a:lnTo>
                    <a:lnTo>
                      <a:pt x="152" y="102"/>
                    </a:lnTo>
                    <a:lnTo>
                      <a:pt x="153" y="93"/>
                    </a:lnTo>
                    <a:lnTo>
                      <a:pt x="154" y="84"/>
                    </a:lnTo>
                    <a:close/>
                    <a:moveTo>
                      <a:pt x="145" y="84"/>
                    </a:moveTo>
                    <a:lnTo>
                      <a:pt x="144" y="92"/>
                    </a:lnTo>
                    <a:lnTo>
                      <a:pt x="143" y="101"/>
                    </a:lnTo>
                    <a:lnTo>
                      <a:pt x="142" y="108"/>
                    </a:lnTo>
                    <a:lnTo>
                      <a:pt x="139" y="115"/>
                    </a:lnTo>
                    <a:lnTo>
                      <a:pt x="136" y="122"/>
                    </a:lnTo>
                    <a:lnTo>
                      <a:pt x="133" y="129"/>
                    </a:lnTo>
                    <a:lnTo>
                      <a:pt x="129" y="135"/>
                    </a:lnTo>
                    <a:lnTo>
                      <a:pt x="125" y="141"/>
                    </a:lnTo>
                    <a:lnTo>
                      <a:pt x="120" y="146"/>
                    </a:lnTo>
                    <a:lnTo>
                      <a:pt x="115" y="151"/>
                    </a:lnTo>
                    <a:lnTo>
                      <a:pt x="109" y="155"/>
                    </a:lnTo>
                    <a:lnTo>
                      <a:pt x="103" y="158"/>
                    </a:lnTo>
                    <a:lnTo>
                      <a:pt x="97" y="161"/>
                    </a:lnTo>
                    <a:lnTo>
                      <a:pt x="91" y="163"/>
                    </a:lnTo>
                    <a:lnTo>
                      <a:pt x="84" y="164"/>
                    </a:lnTo>
                    <a:lnTo>
                      <a:pt x="77" y="164"/>
                    </a:lnTo>
                    <a:lnTo>
                      <a:pt x="70" y="164"/>
                    </a:lnTo>
                    <a:lnTo>
                      <a:pt x="64" y="163"/>
                    </a:lnTo>
                    <a:lnTo>
                      <a:pt x="57" y="161"/>
                    </a:lnTo>
                    <a:lnTo>
                      <a:pt x="51" y="158"/>
                    </a:lnTo>
                    <a:lnTo>
                      <a:pt x="44" y="155"/>
                    </a:lnTo>
                    <a:lnTo>
                      <a:pt x="38" y="151"/>
                    </a:lnTo>
                    <a:lnTo>
                      <a:pt x="33" y="146"/>
                    </a:lnTo>
                    <a:lnTo>
                      <a:pt x="28" y="141"/>
                    </a:lnTo>
                    <a:lnTo>
                      <a:pt x="24" y="135"/>
                    </a:lnTo>
                    <a:lnTo>
                      <a:pt x="20" y="129"/>
                    </a:lnTo>
                    <a:lnTo>
                      <a:pt x="17" y="122"/>
                    </a:lnTo>
                    <a:lnTo>
                      <a:pt x="14" y="115"/>
                    </a:lnTo>
                    <a:lnTo>
                      <a:pt x="12" y="108"/>
                    </a:lnTo>
                    <a:lnTo>
                      <a:pt x="10" y="101"/>
                    </a:lnTo>
                    <a:lnTo>
                      <a:pt x="9" y="92"/>
                    </a:lnTo>
                    <a:lnTo>
                      <a:pt x="9" y="84"/>
                    </a:lnTo>
                    <a:lnTo>
                      <a:pt x="9" y="75"/>
                    </a:lnTo>
                    <a:lnTo>
                      <a:pt x="10" y="67"/>
                    </a:lnTo>
                    <a:lnTo>
                      <a:pt x="12" y="60"/>
                    </a:lnTo>
                    <a:lnTo>
                      <a:pt x="14" y="53"/>
                    </a:lnTo>
                    <a:lnTo>
                      <a:pt x="17" y="45"/>
                    </a:lnTo>
                    <a:lnTo>
                      <a:pt x="20" y="38"/>
                    </a:lnTo>
                    <a:lnTo>
                      <a:pt x="24" y="32"/>
                    </a:lnTo>
                    <a:lnTo>
                      <a:pt x="28" y="26"/>
                    </a:lnTo>
                    <a:lnTo>
                      <a:pt x="33" y="21"/>
                    </a:lnTo>
                    <a:lnTo>
                      <a:pt x="38" y="17"/>
                    </a:lnTo>
                    <a:lnTo>
                      <a:pt x="44" y="13"/>
                    </a:lnTo>
                    <a:lnTo>
                      <a:pt x="51" y="9"/>
                    </a:lnTo>
                    <a:lnTo>
                      <a:pt x="57" y="7"/>
                    </a:lnTo>
                    <a:lnTo>
                      <a:pt x="64" y="5"/>
                    </a:lnTo>
                    <a:lnTo>
                      <a:pt x="70" y="4"/>
                    </a:lnTo>
                    <a:lnTo>
                      <a:pt x="77" y="2"/>
                    </a:lnTo>
                    <a:lnTo>
                      <a:pt x="84" y="4"/>
                    </a:lnTo>
                    <a:lnTo>
                      <a:pt x="91" y="5"/>
                    </a:lnTo>
                    <a:lnTo>
                      <a:pt x="97" y="7"/>
                    </a:lnTo>
                    <a:lnTo>
                      <a:pt x="103" y="9"/>
                    </a:lnTo>
                    <a:lnTo>
                      <a:pt x="109" y="13"/>
                    </a:lnTo>
                    <a:lnTo>
                      <a:pt x="115" y="17"/>
                    </a:lnTo>
                    <a:lnTo>
                      <a:pt x="120" y="21"/>
                    </a:lnTo>
                    <a:lnTo>
                      <a:pt x="125" y="26"/>
                    </a:lnTo>
                    <a:lnTo>
                      <a:pt x="129" y="32"/>
                    </a:lnTo>
                    <a:lnTo>
                      <a:pt x="133" y="38"/>
                    </a:lnTo>
                    <a:lnTo>
                      <a:pt x="136" y="45"/>
                    </a:lnTo>
                    <a:lnTo>
                      <a:pt x="139" y="53"/>
                    </a:lnTo>
                    <a:lnTo>
                      <a:pt x="142" y="60"/>
                    </a:lnTo>
                    <a:lnTo>
                      <a:pt x="143" y="67"/>
                    </a:lnTo>
                    <a:lnTo>
                      <a:pt x="144" y="75"/>
                    </a:lnTo>
                    <a:lnTo>
                      <a:pt x="145" y="84"/>
                    </a:lnTo>
                    <a:close/>
                  </a:path>
                </a:pathLst>
              </a:custGeom>
              <a:solidFill>
                <a:srgbClr val="F8D4AB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46" name="Freeform 233"/>
              <p:cNvSpPr>
                <a:spLocks noEditPoints="1"/>
              </p:cNvSpPr>
              <p:nvPr/>
            </p:nvSpPr>
            <p:spPr bwMode="auto">
              <a:xfrm>
                <a:off x="1147" y="2645"/>
                <a:ext cx="29" cy="29"/>
              </a:xfrm>
              <a:custGeom>
                <a:avLst/>
                <a:gdLst>
                  <a:gd name="T0" fmla="*/ 143 w 145"/>
                  <a:gd name="T1" fmla="*/ 62 h 170"/>
                  <a:gd name="T2" fmla="*/ 131 w 145"/>
                  <a:gd name="T3" fmla="*/ 33 h 170"/>
                  <a:gd name="T4" fmla="*/ 113 w 145"/>
                  <a:gd name="T5" fmla="*/ 12 h 170"/>
                  <a:gd name="T6" fmla="*/ 92 w 145"/>
                  <a:gd name="T7" fmla="*/ 4 h 170"/>
                  <a:gd name="T8" fmla="*/ 71 w 145"/>
                  <a:gd name="T9" fmla="*/ 0 h 170"/>
                  <a:gd name="T10" fmla="*/ 51 w 145"/>
                  <a:gd name="T11" fmla="*/ 1 h 170"/>
                  <a:gd name="T12" fmla="*/ 34 w 145"/>
                  <a:gd name="T13" fmla="*/ 11 h 170"/>
                  <a:gd name="T14" fmla="*/ 12 w 145"/>
                  <a:gd name="T15" fmla="*/ 36 h 170"/>
                  <a:gd name="T16" fmla="*/ 4 w 145"/>
                  <a:gd name="T17" fmla="*/ 55 h 170"/>
                  <a:gd name="T18" fmla="*/ 0 w 145"/>
                  <a:gd name="T19" fmla="*/ 77 h 170"/>
                  <a:gd name="T20" fmla="*/ 2 w 145"/>
                  <a:gd name="T21" fmla="*/ 101 h 170"/>
                  <a:gd name="T22" fmla="*/ 9 w 145"/>
                  <a:gd name="T23" fmla="*/ 125 h 170"/>
                  <a:gd name="T24" fmla="*/ 21 w 145"/>
                  <a:gd name="T25" fmla="*/ 145 h 170"/>
                  <a:gd name="T26" fmla="*/ 38 w 145"/>
                  <a:gd name="T27" fmla="*/ 159 h 170"/>
                  <a:gd name="T28" fmla="*/ 59 w 145"/>
                  <a:gd name="T29" fmla="*/ 169 h 170"/>
                  <a:gd name="T30" fmla="*/ 80 w 145"/>
                  <a:gd name="T31" fmla="*/ 170 h 170"/>
                  <a:gd name="T32" fmla="*/ 101 w 145"/>
                  <a:gd name="T33" fmla="*/ 163 h 170"/>
                  <a:gd name="T34" fmla="*/ 119 w 145"/>
                  <a:gd name="T35" fmla="*/ 151 h 170"/>
                  <a:gd name="T36" fmla="*/ 133 w 145"/>
                  <a:gd name="T37" fmla="*/ 132 h 170"/>
                  <a:gd name="T38" fmla="*/ 142 w 145"/>
                  <a:gd name="T39" fmla="*/ 109 h 170"/>
                  <a:gd name="T40" fmla="*/ 145 w 145"/>
                  <a:gd name="T41" fmla="*/ 84 h 170"/>
                  <a:gd name="T42" fmla="*/ 135 w 145"/>
                  <a:gd name="T43" fmla="*/ 99 h 170"/>
                  <a:gd name="T44" fmla="*/ 128 w 145"/>
                  <a:gd name="T45" fmla="*/ 120 h 170"/>
                  <a:gd name="T46" fmla="*/ 118 w 145"/>
                  <a:gd name="T47" fmla="*/ 138 h 170"/>
                  <a:gd name="T48" fmla="*/ 103 w 145"/>
                  <a:gd name="T49" fmla="*/ 150 h 170"/>
                  <a:gd name="T50" fmla="*/ 86 w 145"/>
                  <a:gd name="T51" fmla="*/ 158 h 170"/>
                  <a:gd name="T52" fmla="*/ 67 w 145"/>
                  <a:gd name="T53" fmla="*/ 159 h 170"/>
                  <a:gd name="T54" fmla="*/ 49 w 145"/>
                  <a:gd name="T55" fmla="*/ 153 h 170"/>
                  <a:gd name="T56" fmla="*/ 32 w 145"/>
                  <a:gd name="T57" fmla="*/ 143 h 170"/>
                  <a:gd name="T58" fmla="*/ 20 w 145"/>
                  <a:gd name="T59" fmla="*/ 126 h 170"/>
                  <a:gd name="T60" fmla="*/ 12 w 145"/>
                  <a:gd name="T61" fmla="*/ 107 h 170"/>
                  <a:gd name="T62" fmla="*/ 9 w 145"/>
                  <a:gd name="T63" fmla="*/ 84 h 170"/>
                  <a:gd name="T64" fmla="*/ 12 w 145"/>
                  <a:gd name="T65" fmla="*/ 61 h 170"/>
                  <a:gd name="T66" fmla="*/ 20 w 145"/>
                  <a:gd name="T67" fmla="*/ 42 h 170"/>
                  <a:gd name="T68" fmla="*/ 32 w 145"/>
                  <a:gd name="T69" fmla="*/ 25 h 170"/>
                  <a:gd name="T70" fmla="*/ 49 w 145"/>
                  <a:gd name="T71" fmla="*/ 14 h 170"/>
                  <a:gd name="T72" fmla="*/ 67 w 145"/>
                  <a:gd name="T73" fmla="*/ 8 h 170"/>
                  <a:gd name="T74" fmla="*/ 86 w 145"/>
                  <a:gd name="T75" fmla="*/ 9 h 170"/>
                  <a:gd name="T76" fmla="*/ 103 w 145"/>
                  <a:gd name="T77" fmla="*/ 18 h 170"/>
                  <a:gd name="T78" fmla="*/ 118 w 145"/>
                  <a:gd name="T79" fmla="*/ 30 h 170"/>
                  <a:gd name="T80" fmla="*/ 128 w 145"/>
                  <a:gd name="T81" fmla="*/ 48 h 170"/>
                  <a:gd name="T82" fmla="*/ 135 w 145"/>
                  <a:gd name="T83" fmla="*/ 68 h 170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w 145"/>
                  <a:gd name="T127" fmla="*/ 0 h 170"/>
                  <a:gd name="T128" fmla="*/ 145 w 145"/>
                  <a:gd name="T129" fmla="*/ 170 h 170"/>
                </a:gdLst>
                <a:ahLst/>
                <a:cxnLst>
                  <a:cxn ang="T84">
                    <a:pos x="T0" y="T1"/>
                  </a:cxn>
                  <a:cxn ang="T85">
                    <a:pos x="T2" y="T3"/>
                  </a:cxn>
                  <a:cxn ang="T86">
                    <a:pos x="T4" y="T5"/>
                  </a:cxn>
                  <a:cxn ang="T87">
                    <a:pos x="T6" y="T7"/>
                  </a:cxn>
                  <a:cxn ang="T88">
                    <a:pos x="T8" y="T9"/>
                  </a:cxn>
                  <a:cxn ang="T89">
                    <a:pos x="T10" y="T11"/>
                  </a:cxn>
                  <a:cxn ang="T90">
                    <a:pos x="T12" y="T13"/>
                  </a:cxn>
                  <a:cxn ang="T91">
                    <a:pos x="T14" y="T15"/>
                  </a:cxn>
                  <a:cxn ang="T92">
                    <a:pos x="T16" y="T17"/>
                  </a:cxn>
                  <a:cxn ang="T93">
                    <a:pos x="T18" y="T19"/>
                  </a:cxn>
                  <a:cxn ang="T94">
                    <a:pos x="T20" y="T21"/>
                  </a:cxn>
                  <a:cxn ang="T95">
                    <a:pos x="T22" y="T23"/>
                  </a:cxn>
                  <a:cxn ang="T96">
                    <a:pos x="T24" y="T25"/>
                  </a:cxn>
                  <a:cxn ang="T97">
                    <a:pos x="T26" y="T27"/>
                  </a:cxn>
                  <a:cxn ang="T98">
                    <a:pos x="T28" y="T29"/>
                  </a:cxn>
                  <a:cxn ang="T99">
                    <a:pos x="T30" y="T31"/>
                  </a:cxn>
                  <a:cxn ang="T100">
                    <a:pos x="T32" y="T33"/>
                  </a:cxn>
                  <a:cxn ang="T101">
                    <a:pos x="T34" y="T35"/>
                  </a:cxn>
                  <a:cxn ang="T102">
                    <a:pos x="T36" y="T37"/>
                  </a:cxn>
                  <a:cxn ang="T103">
                    <a:pos x="T38" y="T39"/>
                  </a:cxn>
                  <a:cxn ang="T104">
                    <a:pos x="T40" y="T41"/>
                  </a:cxn>
                  <a:cxn ang="T105">
                    <a:pos x="T42" y="T43"/>
                  </a:cxn>
                  <a:cxn ang="T106">
                    <a:pos x="T44" y="T45"/>
                  </a:cxn>
                  <a:cxn ang="T107">
                    <a:pos x="T46" y="T47"/>
                  </a:cxn>
                  <a:cxn ang="T108">
                    <a:pos x="T48" y="T49"/>
                  </a:cxn>
                  <a:cxn ang="T109">
                    <a:pos x="T50" y="T51"/>
                  </a:cxn>
                  <a:cxn ang="T110">
                    <a:pos x="T52" y="T53"/>
                  </a:cxn>
                  <a:cxn ang="T111">
                    <a:pos x="T54" y="T55"/>
                  </a:cxn>
                  <a:cxn ang="T112">
                    <a:pos x="T56" y="T57"/>
                  </a:cxn>
                  <a:cxn ang="T113">
                    <a:pos x="T58" y="T59"/>
                  </a:cxn>
                  <a:cxn ang="T114">
                    <a:pos x="T60" y="T61"/>
                  </a:cxn>
                  <a:cxn ang="T115">
                    <a:pos x="T62" y="T63"/>
                  </a:cxn>
                  <a:cxn ang="T116">
                    <a:pos x="T64" y="T65"/>
                  </a:cxn>
                  <a:cxn ang="T117">
                    <a:pos x="T66" y="T67"/>
                  </a:cxn>
                  <a:cxn ang="T118">
                    <a:pos x="T68" y="T69"/>
                  </a:cxn>
                  <a:cxn ang="T119">
                    <a:pos x="T70" y="T71"/>
                  </a:cxn>
                  <a:cxn ang="T120">
                    <a:pos x="T72" y="T73"/>
                  </a:cxn>
                  <a:cxn ang="T121">
                    <a:pos x="T74" y="T75"/>
                  </a:cxn>
                  <a:cxn ang="T122">
                    <a:pos x="T76" y="T77"/>
                  </a:cxn>
                  <a:cxn ang="T123">
                    <a:pos x="T78" y="T79"/>
                  </a:cxn>
                  <a:cxn ang="T124">
                    <a:pos x="T80" y="T81"/>
                  </a:cxn>
                  <a:cxn ang="T125">
                    <a:pos x="T82" y="T83"/>
                  </a:cxn>
                </a:cxnLst>
                <a:rect l="T126" t="T127" r="T128" b="T129"/>
                <a:pathLst>
                  <a:path w="145" h="170">
                    <a:moveTo>
                      <a:pt x="145" y="84"/>
                    </a:moveTo>
                    <a:lnTo>
                      <a:pt x="144" y="73"/>
                    </a:lnTo>
                    <a:lnTo>
                      <a:pt x="143" y="62"/>
                    </a:lnTo>
                    <a:lnTo>
                      <a:pt x="140" y="51"/>
                    </a:lnTo>
                    <a:lnTo>
                      <a:pt x="136" y="42"/>
                    </a:lnTo>
                    <a:lnTo>
                      <a:pt x="131" y="33"/>
                    </a:lnTo>
                    <a:lnTo>
                      <a:pt x="126" y="25"/>
                    </a:lnTo>
                    <a:lnTo>
                      <a:pt x="120" y="18"/>
                    </a:lnTo>
                    <a:lnTo>
                      <a:pt x="113" y="12"/>
                    </a:lnTo>
                    <a:lnTo>
                      <a:pt x="106" y="8"/>
                    </a:lnTo>
                    <a:lnTo>
                      <a:pt x="99" y="6"/>
                    </a:lnTo>
                    <a:lnTo>
                      <a:pt x="92" y="4"/>
                    </a:lnTo>
                    <a:lnTo>
                      <a:pt x="85" y="2"/>
                    </a:lnTo>
                    <a:lnTo>
                      <a:pt x="78" y="1"/>
                    </a:lnTo>
                    <a:lnTo>
                      <a:pt x="71" y="0"/>
                    </a:lnTo>
                    <a:lnTo>
                      <a:pt x="64" y="0"/>
                    </a:lnTo>
                    <a:lnTo>
                      <a:pt x="57" y="0"/>
                    </a:lnTo>
                    <a:lnTo>
                      <a:pt x="51" y="1"/>
                    </a:lnTo>
                    <a:lnTo>
                      <a:pt x="45" y="5"/>
                    </a:lnTo>
                    <a:lnTo>
                      <a:pt x="39" y="7"/>
                    </a:lnTo>
                    <a:lnTo>
                      <a:pt x="34" y="11"/>
                    </a:lnTo>
                    <a:lnTo>
                      <a:pt x="24" y="19"/>
                    </a:lnTo>
                    <a:lnTo>
                      <a:pt x="16" y="30"/>
                    </a:lnTo>
                    <a:lnTo>
                      <a:pt x="12" y="36"/>
                    </a:lnTo>
                    <a:lnTo>
                      <a:pt x="9" y="42"/>
                    </a:lnTo>
                    <a:lnTo>
                      <a:pt x="7" y="48"/>
                    </a:lnTo>
                    <a:lnTo>
                      <a:pt x="4" y="55"/>
                    </a:lnTo>
                    <a:lnTo>
                      <a:pt x="3" y="61"/>
                    </a:lnTo>
                    <a:lnTo>
                      <a:pt x="1" y="68"/>
                    </a:lnTo>
                    <a:lnTo>
                      <a:pt x="0" y="77"/>
                    </a:lnTo>
                    <a:lnTo>
                      <a:pt x="0" y="84"/>
                    </a:lnTo>
                    <a:lnTo>
                      <a:pt x="1" y="92"/>
                    </a:lnTo>
                    <a:lnTo>
                      <a:pt x="2" y="101"/>
                    </a:lnTo>
                    <a:lnTo>
                      <a:pt x="3" y="109"/>
                    </a:lnTo>
                    <a:lnTo>
                      <a:pt x="6" y="117"/>
                    </a:lnTo>
                    <a:lnTo>
                      <a:pt x="9" y="125"/>
                    </a:lnTo>
                    <a:lnTo>
                      <a:pt x="12" y="132"/>
                    </a:lnTo>
                    <a:lnTo>
                      <a:pt x="17" y="139"/>
                    </a:lnTo>
                    <a:lnTo>
                      <a:pt x="21" y="145"/>
                    </a:lnTo>
                    <a:lnTo>
                      <a:pt x="26" y="151"/>
                    </a:lnTo>
                    <a:lnTo>
                      <a:pt x="32" y="156"/>
                    </a:lnTo>
                    <a:lnTo>
                      <a:pt x="38" y="159"/>
                    </a:lnTo>
                    <a:lnTo>
                      <a:pt x="45" y="163"/>
                    </a:lnTo>
                    <a:lnTo>
                      <a:pt x="52" y="166"/>
                    </a:lnTo>
                    <a:lnTo>
                      <a:pt x="59" y="169"/>
                    </a:lnTo>
                    <a:lnTo>
                      <a:pt x="66" y="170"/>
                    </a:lnTo>
                    <a:lnTo>
                      <a:pt x="73" y="170"/>
                    </a:lnTo>
                    <a:lnTo>
                      <a:pt x="80" y="170"/>
                    </a:lnTo>
                    <a:lnTo>
                      <a:pt x="88" y="169"/>
                    </a:lnTo>
                    <a:lnTo>
                      <a:pt x="94" y="166"/>
                    </a:lnTo>
                    <a:lnTo>
                      <a:pt x="101" y="163"/>
                    </a:lnTo>
                    <a:lnTo>
                      <a:pt x="107" y="159"/>
                    </a:lnTo>
                    <a:lnTo>
                      <a:pt x="113" y="156"/>
                    </a:lnTo>
                    <a:lnTo>
                      <a:pt x="119" y="151"/>
                    </a:lnTo>
                    <a:lnTo>
                      <a:pt x="124" y="145"/>
                    </a:lnTo>
                    <a:lnTo>
                      <a:pt x="129" y="139"/>
                    </a:lnTo>
                    <a:lnTo>
                      <a:pt x="133" y="132"/>
                    </a:lnTo>
                    <a:lnTo>
                      <a:pt x="136" y="125"/>
                    </a:lnTo>
                    <a:lnTo>
                      <a:pt x="139" y="117"/>
                    </a:lnTo>
                    <a:lnTo>
                      <a:pt x="142" y="109"/>
                    </a:lnTo>
                    <a:lnTo>
                      <a:pt x="144" y="101"/>
                    </a:lnTo>
                    <a:lnTo>
                      <a:pt x="145" y="92"/>
                    </a:lnTo>
                    <a:lnTo>
                      <a:pt x="145" y="84"/>
                    </a:lnTo>
                    <a:close/>
                    <a:moveTo>
                      <a:pt x="136" y="84"/>
                    </a:moveTo>
                    <a:lnTo>
                      <a:pt x="136" y="91"/>
                    </a:lnTo>
                    <a:lnTo>
                      <a:pt x="135" y="99"/>
                    </a:lnTo>
                    <a:lnTo>
                      <a:pt x="133" y="107"/>
                    </a:lnTo>
                    <a:lnTo>
                      <a:pt x="131" y="113"/>
                    </a:lnTo>
                    <a:lnTo>
                      <a:pt x="128" y="120"/>
                    </a:lnTo>
                    <a:lnTo>
                      <a:pt x="125" y="126"/>
                    </a:lnTo>
                    <a:lnTo>
                      <a:pt x="122" y="132"/>
                    </a:lnTo>
                    <a:lnTo>
                      <a:pt x="118" y="138"/>
                    </a:lnTo>
                    <a:lnTo>
                      <a:pt x="113" y="143"/>
                    </a:lnTo>
                    <a:lnTo>
                      <a:pt x="108" y="146"/>
                    </a:lnTo>
                    <a:lnTo>
                      <a:pt x="103" y="150"/>
                    </a:lnTo>
                    <a:lnTo>
                      <a:pt x="98" y="153"/>
                    </a:lnTo>
                    <a:lnTo>
                      <a:pt x="92" y="156"/>
                    </a:lnTo>
                    <a:lnTo>
                      <a:pt x="86" y="158"/>
                    </a:lnTo>
                    <a:lnTo>
                      <a:pt x="80" y="159"/>
                    </a:lnTo>
                    <a:lnTo>
                      <a:pt x="73" y="159"/>
                    </a:lnTo>
                    <a:lnTo>
                      <a:pt x="67" y="159"/>
                    </a:lnTo>
                    <a:lnTo>
                      <a:pt x="60" y="158"/>
                    </a:lnTo>
                    <a:lnTo>
                      <a:pt x="54" y="156"/>
                    </a:lnTo>
                    <a:lnTo>
                      <a:pt x="49" y="153"/>
                    </a:lnTo>
                    <a:lnTo>
                      <a:pt x="42" y="150"/>
                    </a:lnTo>
                    <a:lnTo>
                      <a:pt x="37" y="146"/>
                    </a:lnTo>
                    <a:lnTo>
                      <a:pt x="32" y="143"/>
                    </a:lnTo>
                    <a:lnTo>
                      <a:pt x="28" y="138"/>
                    </a:lnTo>
                    <a:lnTo>
                      <a:pt x="24" y="132"/>
                    </a:lnTo>
                    <a:lnTo>
                      <a:pt x="20" y="126"/>
                    </a:lnTo>
                    <a:lnTo>
                      <a:pt x="17" y="120"/>
                    </a:lnTo>
                    <a:lnTo>
                      <a:pt x="14" y="113"/>
                    </a:lnTo>
                    <a:lnTo>
                      <a:pt x="12" y="107"/>
                    </a:lnTo>
                    <a:lnTo>
                      <a:pt x="10" y="99"/>
                    </a:lnTo>
                    <a:lnTo>
                      <a:pt x="9" y="91"/>
                    </a:lnTo>
                    <a:lnTo>
                      <a:pt x="9" y="84"/>
                    </a:lnTo>
                    <a:lnTo>
                      <a:pt x="9" y="77"/>
                    </a:lnTo>
                    <a:lnTo>
                      <a:pt x="10" y="68"/>
                    </a:lnTo>
                    <a:lnTo>
                      <a:pt x="12" y="61"/>
                    </a:lnTo>
                    <a:lnTo>
                      <a:pt x="14" y="54"/>
                    </a:lnTo>
                    <a:lnTo>
                      <a:pt x="17" y="48"/>
                    </a:lnTo>
                    <a:lnTo>
                      <a:pt x="20" y="42"/>
                    </a:lnTo>
                    <a:lnTo>
                      <a:pt x="24" y="36"/>
                    </a:lnTo>
                    <a:lnTo>
                      <a:pt x="28" y="30"/>
                    </a:lnTo>
                    <a:lnTo>
                      <a:pt x="32" y="25"/>
                    </a:lnTo>
                    <a:lnTo>
                      <a:pt x="37" y="21"/>
                    </a:lnTo>
                    <a:lnTo>
                      <a:pt x="42" y="18"/>
                    </a:lnTo>
                    <a:lnTo>
                      <a:pt x="49" y="14"/>
                    </a:lnTo>
                    <a:lnTo>
                      <a:pt x="54" y="12"/>
                    </a:lnTo>
                    <a:lnTo>
                      <a:pt x="60" y="9"/>
                    </a:lnTo>
                    <a:lnTo>
                      <a:pt x="67" y="8"/>
                    </a:lnTo>
                    <a:lnTo>
                      <a:pt x="73" y="8"/>
                    </a:lnTo>
                    <a:lnTo>
                      <a:pt x="80" y="8"/>
                    </a:lnTo>
                    <a:lnTo>
                      <a:pt x="86" y="9"/>
                    </a:lnTo>
                    <a:lnTo>
                      <a:pt x="92" y="12"/>
                    </a:lnTo>
                    <a:lnTo>
                      <a:pt x="98" y="14"/>
                    </a:lnTo>
                    <a:lnTo>
                      <a:pt x="103" y="18"/>
                    </a:lnTo>
                    <a:lnTo>
                      <a:pt x="108" y="21"/>
                    </a:lnTo>
                    <a:lnTo>
                      <a:pt x="113" y="25"/>
                    </a:lnTo>
                    <a:lnTo>
                      <a:pt x="118" y="30"/>
                    </a:lnTo>
                    <a:lnTo>
                      <a:pt x="122" y="36"/>
                    </a:lnTo>
                    <a:lnTo>
                      <a:pt x="125" y="42"/>
                    </a:lnTo>
                    <a:lnTo>
                      <a:pt x="128" y="48"/>
                    </a:lnTo>
                    <a:lnTo>
                      <a:pt x="131" y="54"/>
                    </a:lnTo>
                    <a:lnTo>
                      <a:pt x="133" y="61"/>
                    </a:lnTo>
                    <a:lnTo>
                      <a:pt x="135" y="68"/>
                    </a:lnTo>
                    <a:lnTo>
                      <a:pt x="136" y="77"/>
                    </a:lnTo>
                    <a:lnTo>
                      <a:pt x="136" y="84"/>
                    </a:lnTo>
                    <a:close/>
                  </a:path>
                </a:pathLst>
              </a:custGeom>
              <a:solidFill>
                <a:srgbClr val="F8D7A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47" name="Freeform 234"/>
              <p:cNvSpPr>
                <a:spLocks noEditPoints="1"/>
              </p:cNvSpPr>
              <p:nvPr/>
            </p:nvSpPr>
            <p:spPr bwMode="auto">
              <a:xfrm>
                <a:off x="1148" y="2646"/>
                <a:ext cx="27" cy="27"/>
              </a:xfrm>
              <a:custGeom>
                <a:avLst/>
                <a:gdLst>
                  <a:gd name="T0" fmla="*/ 134 w 136"/>
                  <a:gd name="T1" fmla="*/ 65 h 162"/>
                  <a:gd name="T2" fmla="*/ 127 w 136"/>
                  <a:gd name="T3" fmla="*/ 43 h 162"/>
                  <a:gd name="T4" fmla="*/ 116 w 136"/>
                  <a:gd name="T5" fmla="*/ 24 h 162"/>
                  <a:gd name="T6" fmla="*/ 100 w 136"/>
                  <a:gd name="T7" fmla="*/ 11 h 162"/>
                  <a:gd name="T8" fmla="*/ 82 w 136"/>
                  <a:gd name="T9" fmla="*/ 3 h 162"/>
                  <a:gd name="T10" fmla="*/ 61 w 136"/>
                  <a:gd name="T11" fmla="*/ 2 h 162"/>
                  <a:gd name="T12" fmla="*/ 42 w 136"/>
                  <a:gd name="T13" fmla="*/ 7 h 162"/>
                  <a:gd name="T14" fmla="*/ 24 w 136"/>
                  <a:gd name="T15" fmla="*/ 19 h 162"/>
                  <a:gd name="T16" fmla="*/ 11 w 136"/>
                  <a:gd name="T17" fmla="*/ 36 h 162"/>
                  <a:gd name="T18" fmla="*/ 3 w 136"/>
                  <a:gd name="T19" fmla="*/ 58 h 162"/>
                  <a:gd name="T20" fmla="*/ 0 w 136"/>
                  <a:gd name="T21" fmla="*/ 82 h 162"/>
                  <a:gd name="T22" fmla="*/ 3 w 136"/>
                  <a:gd name="T23" fmla="*/ 106 h 162"/>
                  <a:gd name="T24" fmla="*/ 11 w 136"/>
                  <a:gd name="T25" fmla="*/ 127 h 162"/>
                  <a:gd name="T26" fmla="*/ 24 w 136"/>
                  <a:gd name="T27" fmla="*/ 144 h 162"/>
                  <a:gd name="T28" fmla="*/ 42 w 136"/>
                  <a:gd name="T29" fmla="*/ 156 h 162"/>
                  <a:gd name="T30" fmla="*/ 61 w 136"/>
                  <a:gd name="T31" fmla="*/ 162 h 162"/>
                  <a:gd name="T32" fmla="*/ 82 w 136"/>
                  <a:gd name="T33" fmla="*/ 161 h 162"/>
                  <a:gd name="T34" fmla="*/ 100 w 136"/>
                  <a:gd name="T35" fmla="*/ 153 h 162"/>
                  <a:gd name="T36" fmla="*/ 116 w 136"/>
                  <a:gd name="T37" fmla="*/ 139 h 162"/>
                  <a:gd name="T38" fmla="*/ 127 w 136"/>
                  <a:gd name="T39" fmla="*/ 120 h 162"/>
                  <a:gd name="T40" fmla="*/ 134 w 136"/>
                  <a:gd name="T41" fmla="*/ 99 h 162"/>
                  <a:gd name="T42" fmla="*/ 127 w 136"/>
                  <a:gd name="T43" fmla="*/ 82 h 162"/>
                  <a:gd name="T44" fmla="*/ 124 w 136"/>
                  <a:gd name="T45" fmla="*/ 102 h 162"/>
                  <a:gd name="T46" fmla="*/ 117 w 136"/>
                  <a:gd name="T47" fmla="*/ 121 h 162"/>
                  <a:gd name="T48" fmla="*/ 105 w 136"/>
                  <a:gd name="T49" fmla="*/ 136 h 162"/>
                  <a:gd name="T50" fmla="*/ 91 w 136"/>
                  <a:gd name="T51" fmla="*/ 147 h 162"/>
                  <a:gd name="T52" fmla="*/ 74 w 136"/>
                  <a:gd name="T53" fmla="*/ 151 h 162"/>
                  <a:gd name="T54" fmla="*/ 56 w 136"/>
                  <a:gd name="T55" fmla="*/ 150 h 162"/>
                  <a:gd name="T56" fmla="*/ 40 w 136"/>
                  <a:gd name="T57" fmla="*/ 143 h 162"/>
                  <a:gd name="T58" fmla="*/ 26 w 136"/>
                  <a:gd name="T59" fmla="*/ 131 h 162"/>
                  <a:gd name="T60" fmla="*/ 16 w 136"/>
                  <a:gd name="T61" fmla="*/ 115 h 162"/>
                  <a:gd name="T62" fmla="*/ 10 w 136"/>
                  <a:gd name="T63" fmla="*/ 96 h 162"/>
                  <a:gd name="T64" fmla="*/ 9 w 136"/>
                  <a:gd name="T65" fmla="*/ 75 h 162"/>
                  <a:gd name="T66" fmla="*/ 13 w 136"/>
                  <a:gd name="T67" fmla="*/ 54 h 162"/>
                  <a:gd name="T68" fmla="*/ 22 w 136"/>
                  <a:gd name="T69" fmla="*/ 37 h 162"/>
                  <a:gd name="T70" fmla="*/ 34 w 136"/>
                  <a:gd name="T71" fmla="*/ 23 h 162"/>
                  <a:gd name="T72" fmla="*/ 51 w 136"/>
                  <a:gd name="T73" fmla="*/ 15 h 162"/>
                  <a:gd name="T74" fmla="*/ 68 w 136"/>
                  <a:gd name="T75" fmla="*/ 11 h 162"/>
                  <a:gd name="T76" fmla="*/ 85 w 136"/>
                  <a:gd name="T77" fmla="*/ 15 h 162"/>
                  <a:gd name="T78" fmla="*/ 101 w 136"/>
                  <a:gd name="T79" fmla="*/ 23 h 162"/>
                  <a:gd name="T80" fmla="*/ 113 w 136"/>
                  <a:gd name="T81" fmla="*/ 37 h 162"/>
                  <a:gd name="T82" fmla="*/ 122 w 136"/>
                  <a:gd name="T83" fmla="*/ 54 h 162"/>
                  <a:gd name="T84" fmla="*/ 126 w 136"/>
                  <a:gd name="T85" fmla="*/ 75 h 162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w 136"/>
                  <a:gd name="T130" fmla="*/ 0 h 162"/>
                  <a:gd name="T131" fmla="*/ 136 w 136"/>
                  <a:gd name="T132" fmla="*/ 162 h 162"/>
                </a:gdLst>
                <a:ahLst/>
                <a:cxnLst>
                  <a:cxn ang="T86">
                    <a:pos x="T0" y="T1"/>
                  </a:cxn>
                  <a:cxn ang="T87">
                    <a:pos x="T2" y="T3"/>
                  </a:cxn>
                  <a:cxn ang="T88">
                    <a:pos x="T4" y="T5"/>
                  </a:cxn>
                  <a:cxn ang="T89">
                    <a:pos x="T6" y="T7"/>
                  </a:cxn>
                  <a:cxn ang="T90">
                    <a:pos x="T8" y="T9"/>
                  </a:cxn>
                  <a:cxn ang="T91">
                    <a:pos x="T10" y="T11"/>
                  </a:cxn>
                  <a:cxn ang="T92">
                    <a:pos x="T12" y="T13"/>
                  </a:cxn>
                  <a:cxn ang="T93">
                    <a:pos x="T14" y="T15"/>
                  </a:cxn>
                  <a:cxn ang="T94">
                    <a:pos x="T16" y="T17"/>
                  </a:cxn>
                  <a:cxn ang="T95">
                    <a:pos x="T18" y="T19"/>
                  </a:cxn>
                  <a:cxn ang="T96">
                    <a:pos x="T20" y="T21"/>
                  </a:cxn>
                  <a:cxn ang="T97">
                    <a:pos x="T22" y="T23"/>
                  </a:cxn>
                  <a:cxn ang="T98">
                    <a:pos x="T24" y="T25"/>
                  </a:cxn>
                  <a:cxn ang="T99">
                    <a:pos x="T26" y="T27"/>
                  </a:cxn>
                  <a:cxn ang="T100">
                    <a:pos x="T28" y="T29"/>
                  </a:cxn>
                  <a:cxn ang="T101">
                    <a:pos x="T30" y="T31"/>
                  </a:cxn>
                  <a:cxn ang="T102">
                    <a:pos x="T32" y="T33"/>
                  </a:cxn>
                  <a:cxn ang="T103">
                    <a:pos x="T34" y="T35"/>
                  </a:cxn>
                  <a:cxn ang="T104">
                    <a:pos x="T36" y="T37"/>
                  </a:cxn>
                  <a:cxn ang="T105">
                    <a:pos x="T38" y="T39"/>
                  </a:cxn>
                  <a:cxn ang="T106">
                    <a:pos x="T40" y="T41"/>
                  </a:cxn>
                  <a:cxn ang="T107">
                    <a:pos x="T42" y="T43"/>
                  </a:cxn>
                  <a:cxn ang="T108">
                    <a:pos x="T44" y="T45"/>
                  </a:cxn>
                  <a:cxn ang="T109">
                    <a:pos x="T46" y="T47"/>
                  </a:cxn>
                  <a:cxn ang="T110">
                    <a:pos x="T48" y="T49"/>
                  </a:cxn>
                  <a:cxn ang="T111">
                    <a:pos x="T50" y="T51"/>
                  </a:cxn>
                  <a:cxn ang="T112">
                    <a:pos x="T52" y="T53"/>
                  </a:cxn>
                  <a:cxn ang="T113">
                    <a:pos x="T54" y="T55"/>
                  </a:cxn>
                  <a:cxn ang="T114">
                    <a:pos x="T56" y="T57"/>
                  </a:cxn>
                  <a:cxn ang="T115">
                    <a:pos x="T58" y="T59"/>
                  </a:cxn>
                  <a:cxn ang="T116">
                    <a:pos x="T60" y="T61"/>
                  </a:cxn>
                  <a:cxn ang="T117">
                    <a:pos x="T62" y="T63"/>
                  </a:cxn>
                  <a:cxn ang="T118">
                    <a:pos x="T64" y="T65"/>
                  </a:cxn>
                  <a:cxn ang="T119">
                    <a:pos x="T66" y="T67"/>
                  </a:cxn>
                  <a:cxn ang="T120">
                    <a:pos x="T68" y="T69"/>
                  </a:cxn>
                  <a:cxn ang="T121">
                    <a:pos x="T70" y="T71"/>
                  </a:cxn>
                  <a:cxn ang="T122">
                    <a:pos x="T72" y="T73"/>
                  </a:cxn>
                  <a:cxn ang="T123">
                    <a:pos x="T74" y="T75"/>
                  </a:cxn>
                  <a:cxn ang="T124">
                    <a:pos x="T76" y="T77"/>
                  </a:cxn>
                  <a:cxn ang="T125">
                    <a:pos x="T78" y="T79"/>
                  </a:cxn>
                  <a:cxn ang="T126">
                    <a:pos x="T80" y="T81"/>
                  </a:cxn>
                  <a:cxn ang="T127">
                    <a:pos x="T82" y="T83"/>
                  </a:cxn>
                  <a:cxn ang="T128">
                    <a:pos x="T84" y="T85"/>
                  </a:cxn>
                </a:cxnLst>
                <a:rect l="T129" t="T130" r="T131" b="T132"/>
                <a:pathLst>
                  <a:path w="136" h="162">
                    <a:moveTo>
                      <a:pt x="136" y="82"/>
                    </a:moveTo>
                    <a:lnTo>
                      <a:pt x="135" y="73"/>
                    </a:lnTo>
                    <a:lnTo>
                      <a:pt x="134" y="65"/>
                    </a:lnTo>
                    <a:lnTo>
                      <a:pt x="133" y="58"/>
                    </a:lnTo>
                    <a:lnTo>
                      <a:pt x="130" y="51"/>
                    </a:lnTo>
                    <a:lnTo>
                      <a:pt x="127" y="43"/>
                    </a:lnTo>
                    <a:lnTo>
                      <a:pt x="124" y="36"/>
                    </a:lnTo>
                    <a:lnTo>
                      <a:pt x="120" y="30"/>
                    </a:lnTo>
                    <a:lnTo>
                      <a:pt x="116" y="24"/>
                    </a:lnTo>
                    <a:lnTo>
                      <a:pt x="111" y="19"/>
                    </a:lnTo>
                    <a:lnTo>
                      <a:pt x="106" y="15"/>
                    </a:lnTo>
                    <a:lnTo>
                      <a:pt x="100" y="11"/>
                    </a:lnTo>
                    <a:lnTo>
                      <a:pt x="94" y="7"/>
                    </a:lnTo>
                    <a:lnTo>
                      <a:pt x="88" y="5"/>
                    </a:lnTo>
                    <a:lnTo>
                      <a:pt x="82" y="3"/>
                    </a:lnTo>
                    <a:lnTo>
                      <a:pt x="75" y="2"/>
                    </a:lnTo>
                    <a:lnTo>
                      <a:pt x="68" y="0"/>
                    </a:lnTo>
                    <a:lnTo>
                      <a:pt x="61" y="2"/>
                    </a:lnTo>
                    <a:lnTo>
                      <a:pt x="55" y="3"/>
                    </a:lnTo>
                    <a:lnTo>
                      <a:pt x="48" y="5"/>
                    </a:lnTo>
                    <a:lnTo>
                      <a:pt x="42" y="7"/>
                    </a:lnTo>
                    <a:lnTo>
                      <a:pt x="35" y="11"/>
                    </a:lnTo>
                    <a:lnTo>
                      <a:pt x="29" y="15"/>
                    </a:lnTo>
                    <a:lnTo>
                      <a:pt x="24" y="19"/>
                    </a:lnTo>
                    <a:lnTo>
                      <a:pt x="19" y="24"/>
                    </a:lnTo>
                    <a:lnTo>
                      <a:pt x="15" y="30"/>
                    </a:lnTo>
                    <a:lnTo>
                      <a:pt x="11" y="36"/>
                    </a:lnTo>
                    <a:lnTo>
                      <a:pt x="8" y="43"/>
                    </a:lnTo>
                    <a:lnTo>
                      <a:pt x="5" y="51"/>
                    </a:lnTo>
                    <a:lnTo>
                      <a:pt x="3" y="58"/>
                    </a:lnTo>
                    <a:lnTo>
                      <a:pt x="1" y="65"/>
                    </a:lnTo>
                    <a:lnTo>
                      <a:pt x="0" y="73"/>
                    </a:lnTo>
                    <a:lnTo>
                      <a:pt x="0" y="82"/>
                    </a:lnTo>
                    <a:lnTo>
                      <a:pt x="0" y="90"/>
                    </a:lnTo>
                    <a:lnTo>
                      <a:pt x="1" y="99"/>
                    </a:lnTo>
                    <a:lnTo>
                      <a:pt x="3" y="106"/>
                    </a:lnTo>
                    <a:lnTo>
                      <a:pt x="5" y="113"/>
                    </a:lnTo>
                    <a:lnTo>
                      <a:pt x="8" y="120"/>
                    </a:lnTo>
                    <a:lnTo>
                      <a:pt x="11" y="127"/>
                    </a:lnTo>
                    <a:lnTo>
                      <a:pt x="15" y="133"/>
                    </a:lnTo>
                    <a:lnTo>
                      <a:pt x="19" y="139"/>
                    </a:lnTo>
                    <a:lnTo>
                      <a:pt x="24" y="144"/>
                    </a:lnTo>
                    <a:lnTo>
                      <a:pt x="29" y="149"/>
                    </a:lnTo>
                    <a:lnTo>
                      <a:pt x="35" y="153"/>
                    </a:lnTo>
                    <a:lnTo>
                      <a:pt x="42" y="156"/>
                    </a:lnTo>
                    <a:lnTo>
                      <a:pt x="48" y="159"/>
                    </a:lnTo>
                    <a:lnTo>
                      <a:pt x="55" y="161"/>
                    </a:lnTo>
                    <a:lnTo>
                      <a:pt x="61" y="162"/>
                    </a:lnTo>
                    <a:lnTo>
                      <a:pt x="68" y="162"/>
                    </a:lnTo>
                    <a:lnTo>
                      <a:pt x="75" y="162"/>
                    </a:lnTo>
                    <a:lnTo>
                      <a:pt x="82" y="161"/>
                    </a:lnTo>
                    <a:lnTo>
                      <a:pt x="88" y="159"/>
                    </a:lnTo>
                    <a:lnTo>
                      <a:pt x="94" y="156"/>
                    </a:lnTo>
                    <a:lnTo>
                      <a:pt x="100" y="153"/>
                    </a:lnTo>
                    <a:lnTo>
                      <a:pt x="106" y="149"/>
                    </a:lnTo>
                    <a:lnTo>
                      <a:pt x="111" y="144"/>
                    </a:lnTo>
                    <a:lnTo>
                      <a:pt x="116" y="139"/>
                    </a:lnTo>
                    <a:lnTo>
                      <a:pt x="120" y="133"/>
                    </a:lnTo>
                    <a:lnTo>
                      <a:pt x="124" y="127"/>
                    </a:lnTo>
                    <a:lnTo>
                      <a:pt x="127" y="120"/>
                    </a:lnTo>
                    <a:lnTo>
                      <a:pt x="130" y="113"/>
                    </a:lnTo>
                    <a:lnTo>
                      <a:pt x="133" y="106"/>
                    </a:lnTo>
                    <a:lnTo>
                      <a:pt x="134" y="99"/>
                    </a:lnTo>
                    <a:lnTo>
                      <a:pt x="135" y="90"/>
                    </a:lnTo>
                    <a:lnTo>
                      <a:pt x="136" y="82"/>
                    </a:lnTo>
                    <a:close/>
                    <a:moveTo>
                      <a:pt x="127" y="82"/>
                    </a:moveTo>
                    <a:lnTo>
                      <a:pt x="126" y="89"/>
                    </a:lnTo>
                    <a:lnTo>
                      <a:pt x="125" y="96"/>
                    </a:lnTo>
                    <a:lnTo>
                      <a:pt x="124" y="102"/>
                    </a:lnTo>
                    <a:lnTo>
                      <a:pt x="122" y="109"/>
                    </a:lnTo>
                    <a:lnTo>
                      <a:pt x="120" y="115"/>
                    </a:lnTo>
                    <a:lnTo>
                      <a:pt x="117" y="121"/>
                    </a:lnTo>
                    <a:lnTo>
                      <a:pt x="113" y="126"/>
                    </a:lnTo>
                    <a:lnTo>
                      <a:pt x="109" y="131"/>
                    </a:lnTo>
                    <a:lnTo>
                      <a:pt x="105" y="136"/>
                    </a:lnTo>
                    <a:lnTo>
                      <a:pt x="101" y="141"/>
                    </a:lnTo>
                    <a:lnTo>
                      <a:pt x="96" y="143"/>
                    </a:lnTo>
                    <a:lnTo>
                      <a:pt x="91" y="147"/>
                    </a:lnTo>
                    <a:lnTo>
                      <a:pt x="85" y="149"/>
                    </a:lnTo>
                    <a:lnTo>
                      <a:pt x="80" y="150"/>
                    </a:lnTo>
                    <a:lnTo>
                      <a:pt x="74" y="151"/>
                    </a:lnTo>
                    <a:lnTo>
                      <a:pt x="68" y="151"/>
                    </a:lnTo>
                    <a:lnTo>
                      <a:pt x="62" y="151"/>
                    </a:lnTo>
                    <a:lnTo>
                      <a:pt x="56" y="150"/>
                    </a:lnTo>
                    <a:lnTo>
                      <a:pt x="51" y="149"/>
                    </a:lnTo>
                    <a:lnTo>
                      <a:pt x="45" y="147"/>
                    </a:lnTo>
                    <a:lnTo>
                      <a:pt x="40" y="143"/>
                    </a:lnTo>
                    <a:lnTo>
                      <a:pt x="34" y="141"/>
                    </a:lnTo>
                    <a:lnTo>
                      <a:pt x="30" y="136"/>
                    </a:lnTo>
                    <a:lnTo>
                      <a:pt x="26" y="131"/>
                    </a:lnTo>
                    <a:lnTo>
                      <a:pt x="22" y="126"/>
                    </a:lnTo>
                    <a:lnTo>
                      <a:pt x="19" y="121"/>
                    </a:lnTo>
                    <a:lnTo>
                      <a:pt x="16" y="115"/>
                    </a:lnTo>
                    <a:lnTo>
                      <a:pt x="13" y="109"/>
                    </a:lnTo>
                    <a:lnTo>
                      <a:pt x="11" y="102"/>
                    </a:lnTo>
                    <a:lnTo>
                      <a:pt x="10" y="96"/>
                    </a:lnTo>
                    <a:lnTo>
                      <a:pt x="9" y="89"/>
                    </a:lnTo>
                    <a:lnTo>
                      <a:pt x="9" y="82"/>
                    </a:lnTo>
                    <a:lnTo>
                      <a:pt x="9" y="75"/>
                    </a:lnTo>
                    <a:lnTo>
                      <a:pt x="10" y="67"/>
                    </a:lnTo>
                    <a:lnTo>
                      <a:pt x="11" y="61"/>
                    </a:lnTo>
                    <a:lnTo>
                      <a:pt x="13" y="54"/>
                    </a:lnTo>
                    <a:lnTo>
                      <a:pt x="16" y="48"/>
                    </a:lnTo>
                    <a:lnTo>
                      <a:pt x="19" y="42"/>
                    </a:lnTo>
                    <a:lnTo>
                      <a:pt x="22" y="37"/>
                    </a:lnTo>
                    <a:lnTo>
                      <a:pt x="26" y="33"/>
                    </a:lnTo>
                    <a:lnTo>
                      <a:pt x="30" y="28"/>
                    </a:lnTo>
                    <a:lnTo>
                      <a:pt x="34" y="23"/>
                    </a:lnTo>
                    <a:lnTo>
                      <a:pt x="40" y="21"/>
                    </a:lnTo>
                    <a:lnTo>
                      <a:pt x="45" y="17"/>
                    </a:lnTo>
                    <a:lnTo>
                      <a:pt x="51" y="15"/>
                    </a:lnTo>
                    <a:lnTo>
                      <a:pt x="56" y="13"/>
                    </a:lnTo>
                    <a:lnTo>
                      <a:pt x="62" y="12"/>
                    </a:lnTo>
                    <a:lnTo>
                      <a:pt x="68" y="11"/>
                    </a:lnTo>
                    <a:lnTo>
                      <a:pt x="74" y="12"/>
                    </a:lnTo>
                    <a:lnTo>
                      <a:pt x="80" y="13"/>
                    </a:lnTo>
                    <a:lnTo>
                      <a:pt x="85" y="15"/>
                    </a:lnTo>
                    <a:lnTo>
                      <a:pt x="91" y="17"/>
                    </a:lnTo>
                    <a:lnTo>
                      <a:pt x="96" y="21"/>
                    </a:lnTo>
                    <a:lnTo>
                      <a:pt x="101" y="23"/>
                    </a:lnTo>
                    <a:lnTo>
                      <a:pt x="105" y="28"/>
                    </a:lnTo>
                    <a:lnTo>
                      <a:pt x="109" y="33"/>
                    </a:lnTo>
                    <a:lnTo>
                      <a:pt x="113" y="37"/>
                    </a:lnTo>
                    <a:lnTo>
                      <a:pt x="117" y="42"/>
                    </a:lnTo>
                    <a:lnTo>
                      <a:pt x="120" y="48"/>
                    </a:lnTo>
                    <a:lnTo>
                      <a:pt x="122" y="54"/>
                    </a:lnTo>
                    <a:lnTo>
                      <a:pt x="124" y="61"/>
                    </a:lnTo>
                    <a:lnTo>
                      <a:pt x="125" y="67"/>
                    </a:lnTo>
                    <a:lnTo>
                      <a:pt x="126" y="75"/>
                    </a:lnTo>
                    <a:lnTo>
                      <a:pt x="127" y="82"/>
                    </a:lnTo>
                    <a:close/>
                  </a:path>
                </a:pathLst>
              </a:custGeom>
              <a:solidFill>
                <a:srgbClr val="F9DAB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48" name="Freeform 235"/>
              <p:cNvSpPr>
                <a:spLocks noEditPoints="1"/>
              </p:cNvSpPr>
              <p:nvPr/>
            </p:nvSpPr>
            <p:spPr bwMode="auto">
              <a:xfrm>
                <a:off x="1149" y="2647"/>
                <a:ext cx="25" cy="25"/>
              </a:xfrm>
              <a:custGeom>
                <a:avLst/>
                <a:gdLst>
                  <a:gd name="T0" fmla="*/ 127 w 127"/>
                  <a:gd name="T1" fmla="*/ 69 h 151"/>
                  <a:gd name="T2" fmla="*/ 124 w 127"/>
                  <a:gd name="T3" fmla="*/ 53 h 151"/>
                  <a:gd name="T4" fmla="*/ 119 w 127"/>
                  <a:gd name="T5" fmla="*/ 40 h 151"/>
                  <a:gd name="T6" fmla="*/ 113 w 127"/>
                  <a:gd name="T7" fmla="*/ 28 h 151"/>
                  <a:gd name="T8" fmla="*/ 104 w 127"/>
                  <a:gd name="T9" fmla="*/ 17 h 151"/>
                  <a:gd name="T10" fmla="*/ 94 w 127"/>
                  <a:gd name="T11" fmla="*/ 10 h 151"/>
                  <a:gd name="T12" fmla="*/ 83 w 127"/>
                  <a:gd name="T13" fmla="*/ 4 h 151"/>
                  <a:gd name="T14" fmla="*/ 71 w 127"/>
                  <a:gd name="T15" fmla="*/ 0 h 151"/>
                  <a:gd name="T16" fmla="*/ 58 w 127"/>
                  <a:gd name="T17" fmla="*/ 0 h 151"/>
                  <a:gd name="T18" fmla="*/ 45 w 127"/>
                  <a:gd name="T19" fmla="*/ 4 h 151"/>
                  <a:gd name="T20" fmla="*/ 33 w 127"/>
                  <a:gd name="T21" fmla="*/ 10 h 151"/>
                  <a:gd name="T22" fmla="*/ 23 w 127"/>
                  <a:gd name="T23" fmla="*/ 17 h 151"/>
                  <a:gd name="T24" fmla="*/ 15 w 127"/>
                  <a:gd name="T25" fmla="*/ 28 h 151"/>
                  <a:gd name="T26" fmla="*/ 8 w 127"/>
                  <a:gd name="T27" fmla="*/ 40 h 151"/>
                  <a:gd name="T28" fmla="*/ 3 w 127"/>
                  <a:gd name="T29" fmla="*/ 53 h 151"/>
                  <a:gd name="T30" fmla="*/ 0 w 127"/>
                  <a:gd name="T31" fmla="*/ 69 h 151"/>
                  <a:gd name="T32" fmla="*/ 0 w 127"/>
                  <a:gd name="T33" fmla="*/ 83 h 151"/>
                  <a:gd name="T34" fmla="*/ 3 w 127"/>
                  <a:gd name="T35" fmla="*/ 99 h 151"/>
                  <a:gd name="T36" fmla="*/ 8 w 127"/>
                  <a:gd name="T37" fmla="*/ 112 h 151"/>
                  <a:gd name="T38" fmla="*/ 15 w 127"/>
                  <a:gd name="T39" fmla="*/ 124 h 151"/>
                  <a:gd name="T40" fmla="*/ 23 w 127"/>
                  <a:gd name="T41" fmla="*/ 135 h 151"/>
                  <a:gd name="T42" fmla="*/ 33 w 127"/>
                  <a:gd name="T43" fmla="*/ 142 h 151"/>
                  <a:gd name="T44" fmla="*/ 45 w 127"/>
                  <a:gd name="T45" fmla="*/ 148 h 151"/>
                  <a:gd name="T46" fmla="*/ 58 w 127"/>
                  <a:gd name="T47" fmla="*/ 151 h 151"/>
                  <a:gd name="T48" fmla="*/ 71 w 127"/>
                  <a:gd name="T49" fmla="*/ 151 h 151"/>
                  <a:gd name="T50" fmla="*/ 83 w 127"/>
                  <a:gd name="T51" fmla="*/ 148 h 151"/>
                  <a:gd name="T52" fmla="*/ 94 w 127"/>
                  <a:gd name="T53" fmla="*/ 142 h 151"/>
                  <a:gd name="T54" fmla="*/ 104 w 127"/>
                  <a:gd name="T55" fmla="*/ 135 h 151"/>
                  <a:gd name="T56" fmla="*/ 113 w 127"/>
                  <a:gd name="T57" fmla="*/ 124 h 151"/>
                  <a:gd name="T58" fmla="*/ 119 w 127"/>
                  <a:gd name="T59" fmla="*/ 112 h 151"/>
                  <a:gd name="T60" fmla="*/ 124 w 127"/>
                  <a:gd name="T61" fmla="*/ 99 h 151"/>
                  <a:gd name="T62" fmla="*/ 127 w 127"/>
                  <a:gd name="T63" fmla="*/ 83 h 151"/>
                  <a:gd name="T64" fmla="*/ 118 w 127"/>
                  <a:gd name="T65" fmla="*/ 76 h 151"/>
                  <a:gd name="T66" fmla="*/ 117 w 127"/>
                  <a:gd name="T67" fmla="*/ 89 h 151"/>
                  <a:gd name="T68" fmla="*/ 114 w 127"/>
                  <a:gd name="T69" fmla="*/ 101 h 151"/>
                  <a:gd name="T70" fmla="*/ 102 w 127"/>
                  <a:gd name="T71" fmla="*/ 121 h 151"/>
                  <a:gd name="T72" fmla="*/ 85 w 127"/>
                  <a:gd name="T73" fmla="*/ 136 h 151"/>
                  <a:gd name="T74" fmla="*/ 75 w 127"/>
                  <a:gd name="T75" fmla="*/ 139 h 151"/>
                  <a:gd name="T76" fmla="*/ 64 w 127"/>
                  <a:gd name="T77" fmla="*/ 141 h 151"/>
                  <a:gd name="T78" fmla="*/ 53 w 127"/>
                  <a:gd name="T79" fmla="*/ 139 h 151"/>
                  <a:gd name="T80" fmla="*/ 43 w 127"/>
                  <a:gd name="T81" fmla="*/ 136 h 151"/>
                  <a:gd name="T82" fmla="*/ 33 w 127"/>
                  <a:gd name="T83" fmla="*/ 130 h 151"/>
                  <a:gd name="T84" fmla="*/ 25 w 127"/>
                  <a:gd name="T85" fmla="*/ 121 h 151"/>
                  <a:gd name="T86" fmla="*/ 18 w 127"/>
                  <a:gd name="T87" fmla="*/ 112 h 151"/>
                  <a:gd name="T88" fmla="*/ 13 w 127"/>
                  <a:gd name="T89" fmla="*/ 101 h 151"/>
                  <a:gd name="T90" fmla="*/ 10 w 127"/>
                  <a:gd name="T91" fmla="*/ 89 h 151"/>
                  <a:gd name="T92" fmla="*/ 9 w 127"/>
                  <a:gd name="T93" fmla="*/ 76 h 151"/>
                  <a:gd name="T94" fmla="*/ 10 w 127"/>
                  <a:gd name="T95" fmla="*/ 63 h 151"/>
                  <a:gd name="T96" fmla="*/ 13 w 127"/>
                  <a:gd name="T97" fmla="*/ 51 h 151"/>
                  <a:gd name="T98" fmla="*/ 25 w 127"/>
                  <a:gd name="T99" fmla="*/ 30 h 151"/>
                  <a:gd name="T100" fmla="*/ 43 w 127"/>
                  <a:gd name="T101" fmla="*/ 16 h 151"/>
                  <a:gd name="T102" fmla="*/ 53 w 127"/>
                  <a:gd name="T103" fmla="*/ 12 h 151"/>
                  <a:gd name="T104" fmla="*/ 64 w 127"/>
                  <a:gd name="T105" fmla="*/ 11 h 151"/>
                  <a:gd name="T106" fmla="*/ 75 w 127"/>
                  <a:gd name="T107" fmla="*/ 12 h 151"/>
                  <a:gd name="T108" fmla="*/ 85 w 127"/>
                  <a:gd name="T109" fmla="*/ 16 h 151"/>
                  <a:gd name="T110" fmla="*/ 102 w 127"/>
                  <a:gd name="T111" fmla="*/ 30 h 151"/>
                  <a:gd name="T112" fmla="*/ 114 w 127"/>
                  <a:gd name="T113" fmla="*/ 51 h 151"/>
                  <a:gd name="T114" fmla="*/ 117 w 127"/>
                  <a:gd name="T115" fmla="*/ 63 h 151"/>
                  <a:gd name="T116" fmla="*/ 118 w 127"/>
                  <a:gd name="T117" fmla="*/ 76 h 151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w 127"/>
                  <a:gd name="T178" fmla="*/ 0 h 151"/>
                  <a:gd name="T179" fmla="*/ 127 w 127"/>
                  <a:gd name="T180" fmla="*/ 151 h 151"/>
                </a:gdLst>
                <a:ahLst/>
                <a:cxnLst>
                  <a:cxn ang="T118">
                    <a:pos x="T0" y="T1"/>
                  </a:cxn>
                  <a:cxn ang="T119">
                    <a:pos x="T2" y="T3"/>
                  </a:cxn>
                  <a:cxn ang="T120">
                    <a:pos x="T4" y="T5"/>
                  </a:cxn>
                  <a:cxn ang="T121">
                    <a:pos x="T6" y="T7"/>
                  </a:cxn>
                  <a:cxn ang="T122">
                    <a:pos x="T8" y="T9"/>
                  </a:cxn>
                  <a:cxn ang="T123">
                    <a:pos x="T10" y="T11"/>
                  </a:cxn>
                  <a:cxn ang="T124">
                    <a:pos x="T12" y="T13"/>
                  </a:cxn>
                  <a:cxn ang="T125">
                    <a:pos x="T14" y="T15"/>
                  </a:cxn>
                  <a:cxn ang="T126">
                    <a:pos x="T16" y="T17"/>
                  </a:cxn>
                  <a:cxn ang="T127">
                    <a:pos x="T18" y="T19"/>
                  </a:cxn>
                  <a:cxn ang="T128">
                    <a:pos x="T20" y="T21"/>
                  </a:cxn>
                  <a:cxn ang="T129">
                    <a:pos x="T22" y="T23"/>
                  </a:cxn>
                  <a:cxn ang="T130">
                    <a:pos x="T24" y="T25"/>
                  </a:cxn>
                  <a:cxn ang="T131">
                    <a:pos x="T26" y="T27"/>
                  </a:cxn>
                  <a:cxn ang="T132">
                    <a:pos x="T28" y="T29"/>
                  </a:cxn>
                  <a:cxn ang="T133">
                    <a:pos x="T30" y="T31"/>
                  </a:cxn>
                  <a:cxn ang="T134">
                    <a:pos x="T32" y="T33"/>
                  </a:cxn>
                  <a:cxn ang="T135">
                    <a:pos x="T34" y="T35"/>
                  </a:cxn>
                  <a:cxn ang="T136">
                    <a:pos x="T36" y="T37"/>
                  </a:cxn>
                  <a:cxn ang="T137">
                    <a:pos x="T38" y="T39"/>
                  </a:cxn>
                  <a:cxn ang="T138">
                    <a:pos x="T40" y="T41"/>
                  </a:cxn>
                  <a:cxn ang="T139">
                    <a:pos x="T42" y="T43"/>
                  </a:cxn>
                  <a:cxn ang="T140">
                    <a:pos x="T44" y="T45"/>
                  </a:cxn>
                  <a:cxn ang="T141">
                    <a:pos x="T46" y="T47"/>
                  </a:cxn>
                  <a:cxn ang="T142">
                    <a:pos x="T48" y="T49"/>
                  </a:cxn>
                  <a:cxn ang="T143">
                    <a:pos x="T50" y="T51"/>
                  </a:cxn>
                  <a:cxn ang="T144">
                    <a:pos x="T52" y="T53"/>
                  </a:cxn>
                  <a:cxn ang="T145">
                    <a:pos x="T54" y="T55"/>
                  </a:cxn>
                  <a:cxn ang="T146">
                    <a:pos x="T56" y="T57"/>
                  </a:cxn>
                  <a:cxn ang="T147">
                    <a:pos x="T58" y="T59"/>
                  </a:cxn>
                  <a:cxn ang="T148">
                    <a:pos x="T60" y="T61"/>
                  </a:cxn>
                  <a:cxn ang="T149">
                    <a:pos x="T62" y="T63"/>
                  </a:cxn>
                  <a:cxn ang="T150">
                    <a:pos x="T64" y="T65"/>
                  </a:cxn>
                  <a:cxn ang="T151">
                    <a:pos x="T66" y="T67"/>
                  </a:cxn>
                  <a:cxn ang="T152">
                    <a:pos x="T68" y="T69"/>
                  </a:cxn>
                  <a:cxn ang="T153">
                    <a:pos x="T70" y="T71"/>
                  </a:cxn>
                  <a:cxn ang="T154">
                    <a:pos x="T72" y="T73"/>
                  </a:cxn>
                  <a:cxn ang="T155">
                    <a:pos x="T74" y="T75"/>
                  </a:cxn>
                  <a:cxn ang="T156">
                    <a:pos x="T76" y="T77"/>
                  </a:cxn>
                  <a:cxn ang="T157">
                    <a:pos x="T78" y="T79"/>
                  </a:cxn>
                  <a:cxn ang="T158">
                    <a:pos x="T80" y="T81"/>
                  </a:cxn>
                  <a:cxn ang="T159">
                    <a:pos x="T82" y="T83"/>
                  </a:cxn>
                  <a:cxn ang="T160">
                    <a:pos x="T84" y="T85"/>
                  </a:cxn>
                  <a:cxn ang="T161">
                    <a:pos x="T86" y="T87"/>
                  </a:cxn>
                  <a:cxn ang="T162">
                    <a:pos x="T88" y="T89"/>
                  </a:cxn>
                  <a:cxn ang="T163">
                    <a:pos x="T90" y="T91"/>
                  </a:cxn>
                  <a:cxn ang="T164">
                    <a:pos x="T92" y="T93"/>
                  </a:cxn>
                  <a:cxn ang="T165">
                    <a:pos x="T94" y="T95"/>
                  </a:cxn>
                  <a:cxn ang="T166">
                    <a:pos x="T96" y="T97"/>
                  </a:cxn>
                  <a:cxn ang="T167">
                    <a:pos x="T98" y="T99"/>
                  </a:cxn>
                  <a:cxn ang="T168">
                    <a:pos x="T100" y="T101"/>
                  </a:cxn>
                  <a:cxn ang="T169">
                    <a:pos x="T102" y="T103"/>
                  </a:cxn>
                  <a:cxn ang="T170">
                    <a:pos x="T104" y="T105"/>
                  </a:cxn>
                  <a:cxn ang="T171">
                    <a:pos x="T106" y="T107"/>
                  </a:cxn>
                  <a:cxn ang="T172">
                    <a:pos x="T108" y="T109"/>
                  </a:cxn>
                  <a:cxn ang="T173">
                    <a:pos x="T110" y="T111"/>
                  </a:cxn>
                  <a:cxn ang="T174">
                    <a:pos x="T112" y="T113"/>
                  </a:cxn>
                  <a:cxn ang="T175">
                    <a:pos x="T114" y="T115"/>
                  </a:cxn>
                  <a:cxn ang="T176">
                    <a:pos x="T116" y="T117"/>
                  </a:cxn>
                </a:cxnLst>
                <a:rect l="T177" t="T178" r="T179" b="T180"/>
                <a:pathLst>
                  <a:path w="127" h="151">
                    <a:moveTo>
                      <a:pt x="127" y="76"/>
                    </a:moveTo>
                    <a:lnTo>
                      <a:pt x="127" y="69"/>
                    </a:lnTo>
                    <a:lnTo>
                      <a:pt x="126" y="60"/>
                    </a:lnTo>
                    <a:lnTo>
                      <a:pt x="124" y="53"/>
                    </a:lnTo>
                    <a:lnTo>
                      <a:pt x="122" y="46"/>
                    </a:lnTo>
                    <a:lnTo>
                      <a:pt x="119" y="40"/>
                    </a:lnTo>
                    <a:lnTo>
                      <a:pt x="116" y="34"/>
                    </a:lnTo>
                    <a:lnTo>
                      <a:pt x="113" y="28"/>
                    </a:lnTo>
                    <a:lnTo>
                      <a:pt x="109" y="22"/>
                    </a:lnTo>
                    <a:lnTo>
                      <a:pt x="104" y="17"/>
                    </a:lnTo>
                    <a:lnTo>
                      <a:pt x="99" y="13"/>
                    </a:lnTo>
                    <a:lnTo>
                      <a:pt x="94" y="10"/>
                    </a:lnTo>
                    <a:lnTo>
                      <a:pt x="89" y="6"/>
                    </a:lnTo>
                    <a:lnTo>
                      <a:pt x="83" y="4"/>
                    </a:lnTo>
                    <a:lnTo>
                      <a:pt x="77" y="1"/>
                    </a:lnTo>
                    <a:lnTo>
                      <a:pt x="71" y="0"/>
                    </a:lnTo>
                    <a:lnTo>
                      <a:pt x="64" y="0"/>
                    </a:lnTo>
                    <a:lnTo>
                      <a:pt x="58" y="0"/>
                    </a:lnTo>
                    <a:lnTo>
                      <a:pt x="51" y="1"/>
                    </a:lnTo>
                    <a:lnTo>
                      <a:pt x="45" y="4"/>
                    </a:lnTo>
                    <a:lnTo>
                      <a:pt x="40" y="6"/>
                    </a:lnTo>
                    <a:lnTo>
                      <a:pt x="33" y="10"/>
                    </a:lnTo>
                    <a:lnTo>
                      <a:pt x="28" y="13"/>
                    </a:lnTo>
                    <a:lnTo>
                      <a:pt x="23" y="17"/>
                    </a:lnTo>
                    <a:lnTo>
                      <a:pt x="19" y="22"/>
                    </a:lnTo>
                    <a:lnTo>
                      <a:pt x="15" y="28"/>
                    </a:lnTo>
                    <a:lnTo>
                      <a:pt x="11" y="34"/>
                    </a:lnTo>
                    <a:lnTo>
                      <a:pt x="8" y="40"/>
                    </a:lnTo>
                    <a:lnTo>
                      <a:pt x="5" y="46"/>
                    </a:lnTo>
                    <a:lnTo>
                      <a:pt x="3" y="53"/>
                    </a:lnTo>
                    <a:lnTo>
                      <a:pt x="1" y="60"/>
                    </a:lnTo>
                    <a:lnTo>
                      <a:pt x="0" y="69"/>
                    </a:lnTo>
                    <a:lnTo>
                      <a:pt x="0" y="76"/>
                    </a:lnTo>
                    <a:lnTo>
                      <a:pt x="0" y="83"/>
                    </a:lnTo>
                    <a:lnTo>
                      <a:pt x="1" y="91"/>
                    </a:lnTo>
                    <a:lnTo>
                      <a:pt x="3" y="99"/>
                    </a:lnTo>
                    <a:lnTo>
                      <a:pt x="5" y="105"/>
                    </a:lnTo>
                    <a:lnTo>
                      <a:pt x="8" y="112"/>
                    </a:lnTo>
                    <a:lnTo>
                      <a:pt x="11" y="118"/>
                    </a:lnTo>
                    <a:lnTo>
                      <a:pt x="15" y="124"/>
                    </a:lnTo>
                    <a:lnTo>
                      <a:pt x="19" y="130"/>
                    </a:lnTo>
                    <a:lnTo>
                      <a:pt x="23" y="135"/>
                    </a:lnTo>
                    <a:lnTo>
                      <a:pt x="28" y="138"/>
                    </a:lnTo>
                    <a:lnTo>
                      <a:pt x="33" y="142"/>
                    </a:lnTo>
                    <a:lnTo>
                      <a:pt x="40" y="145"/>
                    </a:lnTo>
                    <a:lnTo>
                      <a:pt x="45" y="148"/>
                    </a:lnTo>
                    <a:lnTo>
                      <a:pt x="51" y="150"/>
                    </a:lnTo>
                    <a:lnTo>
                      <a:pt x="58" y="151"/>
                    </a:lnTo>
                    <a:lnTo>
                      <a:pt x="64" y="151"/>
                    </a:lnTo>
                    <a:lnTo>
                      <a:pt x="71" y="151"/>
                    </a:lnTo>
                    <a:lnTo>
                      <a:pt x="77" y="150"/>
                    </a:lnTo>
                    <a:lnTo>
                      <a:pt x="83" y="148"/>
                    </a:lnTo>
                    <a:lnTo>
                      <a:pt x="89" y="145"/>
                    </a:lnTo>
                    <a:lnTo>
                      <a:pt x="94" y="142"/>
                    </a:lnTo>
                    <a:lnTo>
                      <a:pt x="99" y="138"/>
                    </a:lnTo>
                    <a:lnTo>
                      <a:pt x="104" y="135"/>
                    </a:lnTo>
                    <a:lnTo>
                      <a:pt x="109" y="130"/>
                    </a:lnTo>
                    <a:lnTo>
                      <a:pt x="113" y="124"/>
                    </a:lnTo>
                    <a:lnTo>
                      <a:pt x="116" y="118"/>
                    </a:lnTo>
                    <a:lnTo>
                      <a:pt x="119" y="112"/>
                    </a:lnTo>
                    <a:lnTo>
                      <a:pt x="122" y="105"/>
                    </a:lnTo>
                    <a:lnTo>
                      <a:pt x="124" y="99"/>
                    </a:lnTo>
                    <a:lnTo>
                      <a:pt x="126" y="91"/>
                    </a:lnTo>
                    <a:lnTo>
                      <a:pt x="127" y="83"/>
                    </a:lnTo>
                    <a:lnTo>
                      <a:pt x="127" y="76"/>
                    </a:lnTo>
                    <a:close/>
                    <a:moveTo>
                      <a:pt x="118" y="76"/>
                    </a:moveTo>
                    <a:lnTo>
                      <a:pt x="118" y="82"/>
                    </a:lnTo>
                    <a:lnTo>
                      <a:pt x="117" y="89"/>
                    </a:lnTo>
                    <a:lnTo>
                      <a:pt x="116" y="95"/>
                    </a:lnTo>
                    <a:lnTo>
                      <a:pt x="114" y="101"/>
                    </a:lnTo>
                    <a:lnTo>
                      <a:pt x="109" y="112"/>
                    </a:lnTo>
                    <a:lnTo>
                      <a:pt x="102" y="121"/>
                    </a:lnTo>
                    <a:lnTo>
                      <a:pt x="94" y="130"/>
                    </a:lnTo>
                    <a:lnTo>
                      <a:pt x="85" y="136"/>
                    </a:lnTo>
                    <a:lnTo>
                      <a:pt x="80" y="138"/>
                    </a:lnTo>
                    <a:lnTo>
                      <a:pt x="75" y="139"/>
                    </a:lnTo>
                    <a:lnTo>
                      <a:pt x="70" y="141"/>
                    </a:lnTo>
                    <a:lnTo>
                      <a:pt x="64" y="141"/>
                    </a:lnTo>
                    <a:lnTo>
                      <a:pt x="59" y="141"/>
                    </a:lnTo>
                    <a:lnTo>
                      <a:pt x="53" y="139"/>
                    </a:lnTo>
                    <a:lnTo>
                      <a:pt x="48" y="138"/>
                    </a:lnTo>
                    <a:lnTo>
                      <a:pt x="43" y="136"/>
                    </a:lnTo>
                    <a:lnTo>
                      <a:pt x="38" y="132"/>
                    </a:lnTo>
                    <a:lnTo>
                      <a:pt x="33" y="130"/>
                    </a:lnTo>
                    <a:lnTo>
                      <a:pt x="29" y="126"/>
                    </a:lnTo>
                    <a:lnTo>
                      <a:pt x="25" y="121"/>
                    </a:lnTo>
                    <a:lnTo>
                      <a:pt x="21" y="117"/>
                    </a:lnTo>
                    <a:lnTo>
                      <a:pt x="18" y="112"/>
                    </a:lnTo>
                    <a:lnTo>
                      <a:pt x="16" y="107"/>
                    </a:lnTo>
                    <a:lnTo>
                      <a:pt x="13" y="101"/>
                    </a:lnTo>
                    <a:lnTo>
                      <a:pt x="12" y="95"/>
                    </a:lnTo>
                    <a:lnTo>
                      <a:pt x="10" y="89"/>
                    </a:lnTo>
                    <a:lnTo>
                      <a:pt x="9" y="82"/>
                    </a:lnTo>
                    <a:lnTo>
                      <a:pt x="9" y="76"/>
                    </a:lnTo>
                    <a:lnTo>
                      <a:pt x="9" y="69"/>
                    </a:lnTo>
                    <a:lnTo>
                      <a:pt x="10" y="63"/>
                    </a:lnTo>
                    <a:lnTo>
                      <a:pt x="12" y="57"/>
                    </a:lnTo>
                    <a:lnTo>
                      <a:pt x="13" y="51"/>
                    </a:lnTo>
                    <a:lnTo>
                      <a:pt x="18" y="40"/>
                    </a:lnTo>
                    <a:lnTo>
                      <a:pt x="25" y="30"/>
                    </a:lnTo>
                    <a:lnTo>
                      <a:pt x="33" y="22"/>
                    </a:lnTo>
                    <a:lnTo>
                      <a:pt x="43" y="16"/>
                    </a:lnTo>
                    <a:lnTo>
                      <a:pt x="48" y="13"/>
                    </a:lnTo>
                    <a:lnTo>
                      <a:pt x="53" y="12"/>
                    </a:lnTo>
                    <a:lnTo>
                      <a:pt x="59" y="11"/>
                    </a:lnTo>
                    <a:lnTo>
                      <a:pt x="64" y="11"/>
                    </a:lnTo>
                    <a:lnTo>
                      <a:pt x="70" y="11"/>
                    </a:lnTo>
                    <a:lnTo>
                      <a:pt x="75" y="12"/>
                    </a:lnTo>
                    <a:lnTo>
                      <a:pt x="80" y="13"/>
                    </a:lnTo>
                    <a:lnTo>
                      <a:pt x="85" y="16"/>
                    </a:lnTo>
                    <a:lnTo>
                      <a:pt x="94" y="22"/>
                    </a:lnTo>
                    <a:lnTo>
                      <a:pt x="102" y="30"/>
                    </a:lnTo>
                    <a:lnTo>
                      <a:pt x="109" y="40"/>
                    </a:lnTo>
                    <a:lnTo>
                      <a:pt x="114" y="51"/>
                    </a:lnTo>
                    <a:lnTo>
                      <a:pt x="116" y="57"/>
                    </a:lnTo>
                    <a:lnTo>
                      <a:pt x="117" y="63"/>
                    </a:lnTo>
                    <a:lnTo>
                      <a:pt x="118" y="69"/>
                    </a:lnTo>
                    <a:lnTo>
                      <a:pt x="118" y="76"/>
                    </a:lnTo>
                    <a:close/>
                  </a:path>
                </a:pathLst>
              </a:custGeom>
              <a:solidFill>
                <a:srgbClr val="F9DDB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49" name="Freeform 236"/>
              <p:cNvSpPr>
                <a:spLocks noEditPoints="1"/>
              </p:cNvSpPr>
              <p:nvPr/>
            </p:nvSpPr>
            <p:spPr bwMode="auto">
              <a:xfrm>
                <a:off x="1150" y="2648"/>
                <a:ext cx="23" cy="23"/>
              </a:xfrm>
              <a:custGeom>
                <a:avLst/>
                <a:gdLst>
                  <a:gd name="T0" fmla="*/ 117 w 118"/>
                  <a:gd name="T1" fmla="*/ 64 h 140"/>
                  <a:gd name="T2" fmla="*/ 115 w 118"/>
                  <a:gd name="T3" fmla="*/ 50 h 140"/>
                  <a:gd name="T4" fmla="*/ 110 w 118"/>
                  <a:gd name="T5" fmla="*/ 37 h 140"/>
                  <a:gd name="T6" fmla="*/ 104 w 118"/>
                  <a:gd name="T7" fmla="*/ 26 h 140"/>
                  <a:gd name="T8" fmla="*/ 96 w 118"/>
                  <a:gd name="T9" fmla="*/ 17 h 140"/>
                  <a:gd name="T10" fmla="*/ 87 w 118"/>
                  <a:gd name="T11" fmla="*/ 10 h 140"/>
                  <a:gd name="T12" fmla="*/ 76 w 118"/>
                  <a:gd name="T13" fmla="*/ 4 h 140"/>
                  <a:gd name="T14" fmla="*/ 65 w 118"/>
                  <a:gd name="T15" fmla="*/ 1 h 140"/>
                  <a:gd name="T16" fmla="*/ 53 w 118"/>
                  <a:gd name="T17" fmla="*/ 1 h 140"/>
                  <a:gd name="T18" fmla="*/ 42 w 118"/>
                  <a:gd name="T19" fmla="*/ 4 h 140"/>
                  <a:gd name="T20" fmla="*/ 31 w 118"/>
                  <a:gd name="T21" fmla="*/ 10 h 140"/>
                  <a:gd name="T22" fmla="*/ 21 w 118"/>
                  <a:gd name="T23" fmla="*/ 17 h 140"/>
                  <a:gd name="T24" fmla="*/ 13 w 118"/>
                  <a:gd name="T25" fmla="*/ 26 h 140"/>
                  <a:gd name="T26" fmla="*/ 7 w 118"/>
                  <a:gd name="T27" fmla="*/ 37 h 140"/>
                  <a:gd name="T28" fmla="*/ 2 w 118"/>
                  <a:gd name="T29" fmla="*/ 50 h 140"/>
                  <a:gd name="T30" fmla="*/ 0 w 118"/>
                  <a:gd name="T31" fmla="*/ 64 h 140"/>
                  <a:gd name="T32" fmla="*/ 0 w 118"/>
                  <a:gd name="T33" fmla="*/ 78 h 140"/>
                  <a:gd name="T34" fmla="*/ 2 w 118"/>
                  <a:gd name="T35" fmla="*/ 91 h 140"/>
                  <a:gd name="T36" fmla="*/ 7 w 118"/>
                  <a:gd name="T37" fmla="*/ 104 h 140"/>
                  <a:gd name="T38" fmla="*/ 13 w 118"/>
                  <a:gd name="T39" fmla="*/ 115 h 140"/>
                  <a:gd name="T40" fmla="*/ 21 w 118"/>
                  <a:gd name="T41" fmla="*/ 125 h 140"/>
                  <a:gd name="T42" fmla="*/ 31 w 118"/>
                  <a:gd name="T43" fmla="*/ 132 h 140"/>
                  <a:gd name="T44" fmla="*/ 42 w 118"/>
                  <a:gd name="T45" fmla="*/ 138 h 140"/>
                  <a:gd name="T46" fmla="*/ 53 w 118"/>
                  <a:gd name="T47" fmla="*/ 140 h 140"/>
                  <a:gd name="T48" fmla="*/ 65 w 118"/>
                  <a:gd name="T49" fmla="*/ 140 h 140"/>
                  <a:gd name="T50" fmla="*/ 76 w 118"/>
                  <a:gd name="T51" fmla="*/ 138 h 140"/>
                  <a:gd name="T52" fmla="*/ 87 w 118"/>
                  <a:gd name="T53" fmla="*/ 132 h 140"/>
                  <a:gd name="T54" fmla="*/ 96 w 118"/>
                  <a:gd name="T55" fmla="*/ 125 h 140"/>
                  <a:gd name="T56" fmla="*/ 104 w 118"/>
                  <a:gd name="T57" fmla="*/ 115 h 140"/>
                  <a:gd name="T58" fmla="*/ 110 w 118"/>
                  <a:gd name="T59" fmla="*/ 104 h 140"/>
                  <a:gd name="T60" fmla="*/ 115 w 118"/>
                  <a:gd name="T61" fmla="*/ 91 h 140"/>
                  <a:gd name="T62" fmla="*/ 117 w 118"/>
                  <a:gd name="T63" fmla="*/ 78 h 140"/>
                  <a:gd name="T64" fmla="*/ 109 w 118"/>
                  <a:gd name="T65" fmla="*/ 71 h 140"/>
                  <a:gd name="T66" fmla="*/ 105 w 118"/>
                  <a:gd name="T67" fmla="*/ 94 h 140"/>
                  <a:gd name="T68" fmla="*/ 94 w 118"/>
                  <a:gd name="T69" fmla="*/ 113 h 140"/>
                  <a:gd name="T70" fmla="*/ 78 w 118"/>
                  <a:gd name="T71" fmla="*/ 126 h 140"/>
                  <a:gd name="T72" fmla="*/ 59 w 118"/>
                  <a:gd name="T73" fmla="*/ 130 h 140"/>
                  <a:gd name="T74" fmla="*/ 40 w 118"/>
                  <a:gd name="T75" fmla="*/ 126 h 140"/>
                  <a:gd name="T76" fmla="*/ 23 w 118"/>
                  <a:gd name="T77" fmla="*/ 113 h 140"/>
                  <a:gd name="T78" fmla="*/ 13 w 118"/>
                  <a:gd name="T79" fmla="*/ 94 h 140"/>
                  <a:gd name="T80" fmla="*/ 9 w 118"/>
                  <a:gd name="T81" fmla="*/ 71 h 140"/>
                  <a:gd name="T82" fmla="*/ 13 w 118"/>
                  <a:gd name="T83" fmla="*/ 48 h 140"/>
                  <a:gd name="T84" fmla="*/ 23 w 118"/>
                  <a:gd name="T85" fmla="*/ 29 h 140"/>
                  <a:gd name="T86" fmla="*/ 40 w 118"/>
                  <a:gd name="T87" fmla="*/ 16 h 140"/>
                  <a:gd name="T88" fmla="*/ 59 w 118"/>
                  <a:gd name="T89" fmla="*/ 11 h 140"/>
                  <a:gd name="T90" fmla="*/ 78 w 118"/>
                  <a:gd name="T91" fmla="*/ 16 h 140"/>
                  <a:gd name="T92" fmla="*/ 94 w 118"/>
                  <a:gd name="T93" fmla="*/ 29 h 140"/>
                  <a:gd name="T94" fmla="*/ 105 w 118"/>
                  <a:gd name="T95" fmla="*/ 48 h 140"/>
                  <a:gd name="T96" fmla="*/ 109 w 118"/>
                  <a:gd name="T97" fmla="*/ 71 h 140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w 118"/>
                  <a:gd name="T148" fmla="*/ 0 h 140"/>
                  <a:gd name="T149" fmla="*/ 118 w 118"/>
                  <a:gd name="T150" fmla="*/ 140 h 140"/>
                </a:gdLst>
                <a:ahLst/>
                <a:cxnLst>
                  <a:cxn ang="T98">
                    <a:pos x="T0" y="T1"/>
                  </a:cxn>
                  <a:cxn ang="T99">
                    <a:pos x="T2" y="T3"/>
                  </a:cxn>
                  <a:cxn ang="T100">
                    <a:pos x="T4" y="T5"/>
                  </a:cxn>
                  <a:cxn ang="T101">
                    <a:pos x="T6" y="T7"/>
                  </a:cxn>
                  <a:cxn ang="T102">
                    <a:pos x="T8" y="T9"/>
                  </a:cxn>
                  <a:cxn ang="T103">
                    <a:pos x="T10" y="T11"/>
                  </a:cxn>
                  <a:cxn ang="T104">
                    <a:pos x="T12" y="T13"/>
                  </a:cxn>
                  <a:cxn ang="T105">
                    <a:pos x="T14" y="T15"/>
                  </a:cxn>
                  <a:cxn ang="T106">
                    <a:pos x="T16" y="T17"/>
                  </a:cxn>
                  <a:cxn ang="T107">
                    <a:pos x="T18" y="T19"/>
                  </a:cxn>
                  <a:cxn ang="T108">
                    <a:pos x="T20" y="T21"/>
                  </a:cxn>
                  <a:cxn ang="T109">
                    <a:pos x="T22" y="T23"/>
                  </a:cxn>
                  <a:cxn ang="T110">
                    <a:pos x="T24" y="T25"/>
                  </a:cxn>
                  <a:cxn ang="T111">
                    <a:pos x="T26" y="T27"/>
                  </a:cxn>
                  <a:cxn ang="T112">
                    <a:pos x="T28" y="T29"/>
                  </a:cxn>
                  <a:cxn ang="T113">
                    <a:pos x="T30" y="T31"/>
                  </a:cxn>
                  <a:cxn ang="T114">
                    <a:pos x="T32" y="T33"/>
                  </a:cxn>
                  <a:cxn ang="T115">
                    <a:pos x="T34" y="T35"/>
                  </a:cxn>
                  <a:cxn ang="T116">
                    <a:pos x="T36" y="T37"/>
                  </a:cxn>
                  <a:cxn ang="T117">
                    <a:pos x="T38" y="T39"/>
                  </a:cxn>
                  <a:cxn ang="T118">
                    <a:pos x="T40" y="T41"/>
                  </a:cxn>
                  <a:cxn ang="T119">
                    <a:pos x="T42" y="T43"/>
                  </a:cxn>
                  <a:cxn ang="T120">
                    <a:pos x="T44" y="T45"/>
                  </a:cxn>
                  <a:cxn ang="T121">
                    <a:pos x="T46" y="T47"/>
                  </a:cxn>
                  <a:cxn ang="T122">
                    <a:pos x="T48" y="T49"/>
                  </a:cxn>
                  <a:cxn ang="T123">
                    <a:pos x="T50" y="T51"/>
                  </a:cxn>
                  <a:cxn ang="T124">
                    <a:pos x="T52" y="T53"/>
                  </a:cxn>
                  <a:cxn ang="T125">
                    <a:pos x="T54" y="T55"/>
                  </a:cxn>
                  <a:cxn ang="T126">
                    <a:pos x="T56" y="T57"/>
                  </a:cxn>
                  <a:cxn ang="T127">
                    <a:pos x="T58" y="T59"/>
                  </a:cxn>
                  <a:cxn ang="T128">
                    <a:pos x="T60" y="T61"/>
                  </a:cxn>
                  <a:cxn ang="T129">
                    <a:pos x="T62" y="T63"/>
                  </a:cxn>
                  <a:cxn ang="T130">
                    <a:pos x="T64" y="T65"/>
                  </a:cxn>
                  <a:cxn ang="T131">
                    <a:pos x="T66" y="T67"/>
                  </a:cxn>
                  <a:cxn ang="T132">
                    <a:pos x="T68" y="T69"/>
                  </a:cxn>
                  <a:cxn ang="T133">
                    <a:pos x="T70" y="T71"/>
                  </a:cxn>
                  <a:cxn ang="T134">
                    <a:pos x="T72" y="T73"/>
                  </a:cxn>
                  <a:cxn ang="T135">
                    <a:pos x="T74" y="T75"/>
                  </a:cxn>
                  <a:cxn ang="T136">
                    <a:pos x="T76" y="T77"/>
                  </a:cxn>
                  <a:cxn ang="T137">
                    <a:pos x="T78" y="T79"/>
                  </a:cxn>
                  <a:cxn ang="T138">
                    <a:pos x="T80" y="T81"/>
                  </a:cxn>
                  <a:cxn ang="T139">
                    <a:pos x="T82" y="T83"/>
                  </a:cxn>
                  <a:cxn ang="T140">
                    <a:pos x="T84" y="T85"/>
                  </a:cxn>
                  <a:cxn ang="T141">
                    <a:pos x="T86" y="T87"/>
                  </a:cxn>
                  <a:cxn ang="T142">
                    <a:pos x="T88" y="T89"/>
                  </a:cxn>
                  <a:cxn ang="T143">
                    <a:pos x="T90" y="T91"/>
                  </a:cxn>
                  <a:cxn ang="T144">
                    <a:pos x="T92" y="T93"/>
                  </a:cxn>
                  <a:cxn ang="T145">
                    <a:pos x="T94" y="T95"/>
                  </a:cxn>
                  <a:cxn ang="T146">
                    <a:pos x="T96" y="T97"/>
                  </a:cxn>
                </a:cxnLst>
                <a:rect l="T147" t="T148" r="T149" b="T150"/>
                <a:pathLst>
                  <a:path w="118" h="140">
                    <a:moveTo>
                      <a:pt x="118" y="71"/>
                    </a:moveTo>
                    <a:lnTo>
                      <a:pt x="117" y="64"/>
                    </a:lnTo>
                    <a:lnTo>
                      <a:pt x="116" y="56"/>
                    </a:lnTo>
                    <a:lnTo>
                      <a:pt x="115" y="50"/>
                    </a:lnTo>
                    <a:lnTo>
                      <a:pt x="113" y="43"/>
                    </a:lnTo>
                    <a:lnTo>
                      <a:pt x="110" y="37"/>
                    </a:lnTo>
                    <a:lnTo>
                      <a:pt x="108" y="31"/>
                    </a:lnTo>
                    <a:lnTo>
                      <a:pt x="104" y="26"/>
                    </a:lnTo>
                    <a:lnTo>
                      <a:pt x="100" y="22"/>
                    </a:lnTo>
                    <a:lnTo>
                      <a:pt x="96" y="17"/>
                    </a:lnTo>
                    <a:lnTo>
                      <a:pt x="92" y="12"/>
                    </a:lnTo>
                    <a:lnTo>
                      <a:pt x="87" y="10"/>
                    </a:lnTo>
                    <a:lnTo>
                      <a:pt x="82" y="6"/>
                    </a:lnTo>
                    <a:lnTo>
                      <a:pt x="76" y="4"/>
                    </a:lnTo>
                    <a:lnTo>
                      <a:pt x="71" y="2"/>
                    </a:lnTo>
                    <a:lnTo>
                      <a:pt x="65" y="1"/>
                    </a:lnTo>
                    <a:lnTo>
                      <a:pt x="59" y="0"/>
                    </a:lnTo>
                    <a:lnTo>
                      <a:pt x="53" y="1"/>
                    </a:lnTo>
                    <a:lnTo>
                      <a:pt x="47" y="2"/>
                    </a:lnTo>
                    <a:lnTo>
                      <a:pt x="42" y="4"/>
                    </a:lnTo>
                    <a:lnTo>
                      <a:pt x="36" y="6"/>
                    </a:lnTo>
                    <a:lnTo>
                      <a:pt x="31" y="10"/>
                    </a:lnTo>
                    <a:lnTo>
                      <a:pt x="25" y="12"/>
                    </a:lnTo>
                    <a:lnTo>
                      <a:pt x="21" y="17"/>
                    </a:lnTo>
                    <a:lnTo>
                      <a:pt x="17" y="22"/>
                    </a:lnTo>
                    <a:lnTo>
                      <a:pt x="13" y="26"/>
                    </a:lnTo>
                    <a:lnTo>
                      <a:pt x="10" y="31"/>
                    </a:lnTo>
                    <a:lnTo>
                      <a:pt x="7" y="37"/>
                    </a:lnTo>
                    <a:lnTo>
                      <a:pt x="4" y="43"/>
                    </a:lnTo>
                    <a:lnTo>
                      <a:pt x="2" y="50"/>
                    </a:lnTo>
                    <a:lnTo>
                      <a:pt x="1" y="56"/>
                    </a:lnTo>
                    <a:lnTo>
                      <a:pt x="0" y="64"/>
                    </a:lnTo>
                    <a:lnTo>
                      <a:pt x="0" y="71"/>
                    </a:lnTo>
                    <a:lnTo>
                      <a:pt x="0" y="78"/>
                    </a:lnTo>
                    <a:lnTo>
                      <a:pt x="1" y="85"/>
                    </a:lnTo>
                    <a:lnTo>
                      <a:pt x="2" y="91"/>
                    </a:lnTo>
                    <a:lnTo>
                      <a:pt x="4" y="98"/>
                    </a:lnTo>
                    <a:lnTo>
                      <a:pt x="7" y="104"/>
                    </a:lnTo>
                    <a:lnTo>
                      <a:pt x="10" y="110"/>
                    </a:lnTo>
                    <a:lnTo>
                      <a:pt x="13" y="115"/>
                    </a:lnTo>
                    <a:lnTo>
                      <a:pt x="17" y="120"/>
                    </a:lnTo>
                    <a:lnTo>
                      <a:pt x="21" y="125"/>
                    </a:lnTo>
                    <a:lnTo>
                      <a:pt x="25" y="128"/>
                    </a:lnTo>
                    <a:lnTo>
                      <a:pt x="31" y="132"/>
                    </a:lnTo>
                    <a:lnTo>
                      <a:pt x="36" y="136"/>
                    </a:lnTo>
                    <a:lnTo>
                      <a:pt x="42" y="138"/>
                    </a:lnTo>
                    <a:lnTo>
                      <a:pt x="47" y="139"/>
                    </a:lnTo>
                    <a:lnTo>
                      <a:pt x="53" y="140"/>
                    </a:lnTo>
                    <a:lnTo>
                      <a:pt x="59" y="140"/>
                    </a:lnTo>
                    <a:lnTo>
                      <a:pt x="65" y="140"/>
                    </a:lnTo>
                    <a:lnTo>
                      <a:pt x="71" y="139"/>
                    </a:lnTo>
                    <a:lnTo>
                      <a:pt x="76" y="138"/>
                    </a:lnTo>
                    <a:lnTo>
                      <a:pt x="82" y="136"/>
                    </a:lnTo>
                    <a:lnTo>
                      <a:pt x="87" y="132"/>
                    </a:lnTo>
                    <a:lnTo>
                      <a:pt x="92" y="128"/>
                    </a:lnTo>
                    <a:lnTo>
                      <a:pt x="96" y="125"/>
                    </a:lnTo>
                    <a:lnTo>
                      <a:pt x="100" y="120"/>
                    </a:lnTo>
                    <a:lnTo>
                      <a:pt x="104" y="115"/>
                    </a:lnTo>
                    <a:lnTo>
                      <a:pt x="108" y="110"/>
                    </a:lnTo>
                    <a:lnTo>
                      <a:pt x="110" y="104"/>
                    </a:lnTo>
                    <a:lnTo>
                      <a:pt x="113" y="98"/>
                    </a:lnTo>
                    <a:lnTo>
                      <a:pt x="115" y="91"/>
                    </a:lnTo>
                    <a:lnTo>
                      <a:pt x="116" y="85"/>
                    </a:lnTo>
                    <a:lnTo>
                      <a:pt x="117" y="78"/>
                    </a:lnTo>
                    <a:lnTo>
                      <a:pt x="118" y="71"/>
                    </a:lnTo>
                    <a:close/>
                    <a:moveTo>
                      <a:pt x="109" y="71"/>
                    </a:moveTo>
                    <a:lnTo>
                      <a:pt x="108" y="83"/>
                    </a:lnTo>
                    <a:lnTo>
                      <a:pt x="105" y="94"/>
                    </a:lnTo>
                    <a:lnTo>
                      <a:pt x="100" y="104"/>
                    </a:lnTo>
                    <a:lnTo>
                      <a:pt x="94" y="113"/>
                    </a:lnTo>
                    <a:lnTo>
                      <a:pt x="87" y="120"/>
                    </a:lnTo>
                    <a:lnTo>
                      <a:pt x="78" y="126"/>
                    </a:lnTo>
                    <a:lnTo>
                      <a:pt x="69" y="128"/>
                    </a:lnTo>
                    <a:lnTo>
                      <a:pt x="59" y="130"/>
                    </a:lnTo>
                    <a:lnTo>
                      <a:pt x="49" y="128"/>
                    </a:lnTo>
                    <a:lnTo>
                      <a:pt x="40" y="126"/>
                    </a:lnTo>
                    <a:lnTo>
                      <a:pt x="31" y="120"/>
                    </a:lnTo>
                    <a:lnTo>
                      <a:pt x="23" y="113"/>
                    </a:lnTo>
                    <a:lnTo>
                      <a:pt x="17" y="104"/>
                    </a:lnTo>
                    <a:lnTo>
                      <a:pt x="13" y="94"/>
                    </a:lnTo>
                    <a:lnTo>
                      <a:pt x="10" y="83"/>
                    </a:lnTo>
                    <a:lnTo>
                      <a:pt x="9" y="71"/>
                    </a:lnTo>
                    <a:lnTo>
                      <a:pt x="10" y="59"/>
                    </a:lnTo>
                    <a:lnTo>
                      <a:pt x="13" y="48"/>
                    </a:lnTo>
                    <a:lnTo>
                      <a:pt x="17" y="37"/>
                    </a:lnTo>
                    <a:lnTo>
                      <a:pt x="23" y="29"/>
                    </a:lnTo>
                    <a:lnTo>
                      <a:pt x="31" y="22"/>
                    </a:lnTo>
                    <a:lnTo>
                      <a:pt x="40" y="16"/>
                    </a:lnTo>
                    <a:lnTo>
                      <a:pt x="49" y="12"/>
                    </a:lnTo>
                    <a:lnTo>
                      <a:pt x="59" y="11"/>
                    </a:lnTo>
                    <a:lnTo>
                      <a:pt x="69" y="12"/>
                    </a:lnTo>
                    <a:lnTo>
                      <a:pt x="78" y="16"/>
                    </a:lnTo>
                    <a:lnTo>
                      <a:pt x="87" y="22"/>
                    </a:lnTo>
                    <a:lnTo>
                      <a:pt x="94" y="29"/>
                    </a:lnTo>
                    <a:lnTo>
                      <a:pt x="100" y="37"/>
                    </a:lnTo>
                    <a:lnTo>
                      <a:pt x="105" y="48"/>
                    </a:lnTo>
                    <a:lnTo>
                      <a:pt x="108" y="59"/>
                    </a:lnTo>
                    <a:lnTo>
                      <a:pt x="109" y="71"/>
                    </a:lnTo>
                    <a:close/>
                  </a:path>
                </a:pathLst>
              </a:custGeom>
              <a:solidFill>
                <a:srgbClr val="F9E0B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50" name="Freeform 237"/>
              <p:cNvSpPr>
                <a:spLocks noEditPoints="1"/>
              </p:cNvSpPr>
              <p:nvPr/>
            </p:nvSpPr>
            <p:spPr bwMode="auto">
              <a:xfrm>
                <a:off x="1151" y="2649"/>
                <a:ext cx="21" cy="21"/>
              </a:xfrm>
              <a:custGeom>
                <a:avLst/>
                <a:gdLst>
                  <a:gd name="T0" fmla="*/ 109 w 109"/>
                  <a:gd name="T1" fmla="*/ 58 h 130"/>
                  <a:gd name="T2" fmla="*/ 107 w 109"/>
                  <a:gd name="T3" fmla="*/ 46 h 130"/>
                  <a:gd name="T4" fmla="*/ 100 w 109"/>
                  <a:gd name="T5" fmla="*/ 29 h 130"/>
                  <a:gd name="T6" fmla="*/ 85 w 109"/>
                  <a:gd name="T7" fmla="*/ 11 h 130"/>
                  <a:gd name="T8" fmla="*/ 71 w 109"/>
                  <a:gd name="T9" fmla="*/ 2 h 130"/>
                  <a:gd name="T10" fmla="*/ 61 w 109"/>
                  <a:gd name="T11" fmla="*/ 0 h 130"/>
                  <a:gd name="T12" fmla="*/ 50 w 109"/>
                  <a:gd name="T13" fmla="*/ 0 h 130"/>
                  <a:gd name="T14" fmla="*/ 39 w 109"/>
                  <a:gd name="T15" fmla="*/ 2 h 130"/>
                  <a:gd name="T16" fmla="*/ 24 w 109"/>
                  <a:gd name="T17" fmla="*/ 11 h 130"/>
                  <a:gd name="T18" fmla="*/ 9 w 109"/>
                  <a:gd name="T19" fmla="*/ 29 h 130"/>
                  <a:gd name="T20" fmla="*/ 3 w 109"/>
                  <a:gd name="T21" fmla="*/ 46 h 130"/>
                  <a:gd name="T22" fmla="*/ 0 w 109"/>
                  <a:gd name="T23" fmla="*/ 58 h 130"/>
                  <a:gd name="T24" fmla="*/ 0 w 109"/>
                  <a:gd name="T25" fmla="*/ 71 h 130"/>
                  <a:gd name="T26" fmla="*/ 3 w 109"/>
                  <a:gd name="T27" fmla="*/ 84 h 130"/>
                  <a:gd name="T28" fmla="*/ 7 w 109"/>
                  <a:gd name="T29" fmla="*/ 96 h 130"/>
                  <a:gd name="T30" fmla="*/ 12 w 109"/>
                  <a:gd name="T31" fmla="*/ 106 h 130"/>
                  <a:gd name="T32" fmla="*/ 20 w 109"/>
                  <a:gd name="T33" fmla="*/ 115 h 130"/>
                  <a:gd name="T34" fmla="*/ 29 w 109"/>
                  <a:gd name="T35" fmla="*/ 121 h 130"/>
                  <a:gd name="T36" fmla="*/ 39 w 109"/>
                  <a:gd name="T37" fmla="*/ 127 h 130"/>
                  <a:gd name="T38" fmla="*/ 50 w 109"/>
                  <a:gd name="T39" fmla="*/ 130 h 130"/>
                  <a:gd name="T40" fmla="*/ 61 w 109"/>
                  <a:gd name="T41" fmla="*/ 130 h 130"/>
                  <a:gd name="T42" fmla="*/ 71 w 109"/>
                  <a:gd name="T43" fmla="*/ 127 h 130"/>
                  <a:gd name="T44" fmla="*/ 85 w 109"/>
                  <a:gd name="T45" fmla="*/ 119 h 130"/>
                  <a:gd name="T46" fmla="*/ 100 w 109"/>
                  <a:gd name="T47" fmla="*/ 101 h 130"/>
                  <a:gd name="T48" fmla="*/ 107 w 109"/>
                  <a:gd name="T49" fmla="*/ 84 h 130"/>
                  <a:gd name="T50" fmla="*/ 109 w 109"/>
                  <a:gd name="T51" fmla="*/ 71 h 130"/>
                  <a:gd name="T52" fmla="*/ 100 w 109"/>
                  <a:gd name="T53" fmla="*/ 65 h 130"/>
                  <a:gd name="T54" fmla="*/ 97 w 109"/>
                  <a:gd name="T55" fmla="*/ 85 h 130"/>
                  <a:gd name="T56" fmla="*/ 87 w 109"/>
                  <a:gd name="T57" fmla="*/ 103 h 130"/>
                  <a:gd name="T58" fmla="*/ 73 w 109"/>
                  <a:gd name="T59" fmla="*/ 114 h 130"/>
                  <a:gd name="T60" fmla="*/ 55 w 109"/>
                  <a:gd name="T61" fmla="*/ 119 h 130"/>
                  <a:gd name="T62" fmla="*/ 38 w 109"/>
                  <a:gd name="T63" fmla="*/ 114 h 130"/>
                  <a:gd name="T64" fmla="*/ 22 w 109"/>
                  <a:gd name="T65" fmla="*/ 103 h 130"/>
                  <a:gd name="T66" fmla="*/ 13 w 109"/>
                  <a:gd name="T67" fmla="*/ 85 h 130"/>
                  <a:gd name="T68" fmla="*/ 9 w 109"/>
                  <a:gd name="T69" fmla="*/ 65 h 130"/>
                  <a:gd name="T70" fmla="*/ 13 w 109"/>
                  <a:gd name="T71" fmla="*/ 43 h 130"/>
                  <a:gd name="T72" fmla="*/ 22 w 109"/>
                  <a:gd name="T73" fmla="*/ 26 h 130"/>
                  <a:gd name="T74" fmla="*/ 38 w 109"/>
                  <a:gd name="T75" fmla="*/ 16 h 130"/>
                  <a:gd name="T76" fmla="*/ 55 w 109"/>
                  <a:gd name="T77" fmla="*/ 11 h 130"/>
                  <a:gd name="T78" fmla="*/ 73 w 109"/>
                  <a:gd name="T79" fmla="*/ 16 h 130"/>
                  <a:gd name="T80" fmla="*/ 87 w 109"/>
                  <a:gd name="T81" fmla="*/ 26 h 130"/>
                  <a:gd name="T82" fmla="*/ 97 w 109"/>
                  <a:gd name="T83" fmla="*/ 43 h 130"/>
                  <a:gd name="T84" fmla="*/ 100 w 109"/>
                  <a:gd name="T85" fmla="*/ 65 h 130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w 109"/>
                  <a:gd name="T130" fmla="*/ 0 h 130"/>
                  <a:gd name="T131" fmla="*/ 109 w 109"/>
                  <a:gd name="T132" fmla="*/ 130 h 130"/>
                </a:gdLst>
                <a:ahLst/>
                <a:cxnLst>
                  <a:cxn ang="T86">
                    <a:pos x="T0" y="T1"/>
                  </a:cxn>
                  <a:cxn ang="T87">
                    <a:pos x="T2" y="T3"/>
                  </a:cxn>
                  <a:cxn ang="T88">
                    <a:pos x="T4" y="T5"/>
                  </a:cxn>
                  <a:cxn ang="T89">
                    <a:pos x="T6" y="T7"/>
                  </a:cxn>
                  <a:cxn ang="T90">
                    <a:pos x="T8" y="T9"/>
                  </a:cxn>
                  <a:cxn ang="T91">
                    <a:pos x="T10" y="T11"/>
                  </a:cxn>
                  <a:cxn ang="T92">
                    <a:pos x="T12" y="T13"/>
                  </a:cxn>
                  <a:cxn ang="T93">
                    <a:pos x="T14" y="T15"/>
                  </a:cxn>
                  <a:cxn ang="T94">
                    <a:pos x="T16" y="T17"/>
                  </a:cxn>
                  <a:cxn ang="T95">
                    <a:pos x="T18" y="T19"/>
                  </a:cxn>
                  <a:cxn ang="T96">
                    <a:pos x="T20" y="T21"/>
                  </a:cxn>
                  <a:cxn ang="T97">
                    <a:pos x="T22" y="T23"/>
                  </a:cxn>
                  <a:cxn ang="T98">
                    <a:pos x="T24" y="T25"/>
                  </a:cxn>
                  <a:cxn ang="T99">
                    <a:pos x="T26" y="T27"/>
                  </a:cxn>
                  <a:cxn ang="T100">
                    <a:pos x="T28" y="T29"/>
                  </a:cxn>
                  <a:cxn ang="T101">
                    <a:pos x="T30" y="T31"/>
                  </a:cxn>
                  <a:cxn ang="T102">
                    <a:pos x="T32" y="T33"/>
                  </a:cxn>
                  <a:cxn ang="T103">
                    <a:pos x="T34" y="T35"/>
                  </a:cxn>
                  <a:cxn ang="T104">
                    <a:pos x="T36" y="T37"/>
                  </a:cxn>
                  <a:cxn ang="T105">
                    <a:pos x="T38" y="T39"/>
                  </a:cxn>
                  <a:cxn ang="T106">
                    <a:pos x="T40" y="T41"/>
                  </a:cxn>
                  <a:cxn ang="T107">
                    <a:pos x="T42" y="T43"/>
                  </a:cxn>
                  <a:cxn ang="T108">
                    <a:pos x="T44" y="T45"/>
                  </a:cxn>
                  <a:cxn ang="T109">
                    <a:pos x="T46" y="T47"/>
                  </a:cxn>
                  <a:cxn ang="T110">
                    <a:pos x="T48" y="T49"/>
                  </a:cxn>
                  <a:cxn ang="T111">
                    <a:pos x="T50" y="T51"/>
                  </a:cxn>
                  <a:cxn ang="T112">
                    <a:pos x="T52" y="T53"/>
                  </a:cxn>
                  <a:cxn ang="T113">
                    <a:pos x="T54" y="T55"/>
                  </a:cxn>
                  <a:cxn ang="T114">
                    <a:pos x="T56" y="T57"/>
                  </a:cxn>
                  <a:cxn ang="T115">
                    <a:pos x="T58" y="T59"/>
                  </a:cxn>
                  <a:cxn ang="T116">
                    <a:pos x="T60" y="T61"/>
                  </a:cxn>
                  <a:cxn ang="T117">
                    <a:pos x="T62" y="T63"/>
                  </a:cxn>
                  <a:cxn ang="T118">
                    <a:pos x="T64" y="T65"/>
                  </a:cxn>
                  <a:cxn ang="T119">
                    <a:pos x="T66" y="T67"/>
                  </a:cxn>
                  <a:cxn ang="T120">
                    <a:pos x="T68" y="T69"/>
                  </a:cxn>
                  <a:cxn ang="T121">
                    <a:pos x="T70" y="T71"/>
                  </a:cxn>
                  <a:cxn ang="T122">
                    <a:pos x="T72" y="T73"/>
                  </a:cxn>
                  <a:cxn ang="T123">
                    <a:pos x="T74" y="T75"/>
                  </a:cxn>
                  <a:cxn ang="T124">
                    <a:pos x="T76" y="T77"/>
                  </a:cxn>
                  <a:cxn ang="T125">
                    <a:pos x="T78" y="T79"/>
                  </a:cxn>
                  <a:cxn ang="T126">
                    <a:pos x="T80" y="T81"/>
                  </a:cxn>
                  <a:cxn ang="T127">
                    <a:pos x="T82" y="T83"/>
                  </a:cxn>
                  <a:cxn ang="T128">
                    <a:pos x="T84" y="T85"/>
                  </a:cxn>
                </a:cxnLst>
                <a:rect l="T129" t="T130" r="T131" b="T132"/>
                <a:pathLst>
                  <a:path w="109" h="130">
                    <a:moveTo>
                      <a:pt x="109" y="65"/>
                    </a:moveTo>
                    <a:lnTo>
                      <a:pt x="109" y="58"/>
                    </a:lnTo>
                    <a:lnTo>
                      <a:pt x="108" y="52"/>
                    </a:lnTo>
                    <a:lnTo>
                      <a:pt x="107" y="46"/>
                    </a:lnTo>
                    <a:lnTo>
                      <a:pt x="105" y="40"/>
                    </a:lnTo>
                    <a:lnTo>
                      <a:pt x="100" y="29"/>
                    </a:lnTo>
                    <a:lnTo>
                      <a:pt x="93" y="19"/>
                    </a:lnTo>
                    <a:lnTo>
                      <a:pt x="85" y="11"/>
                    </a:lnTo>
                    <a:lnTo>
                      <a:pt x="76" y="5"/>
                    </a:lnTo>
                    <a:lnTo>
                      <a:pt x="71" y="2"/>
                    </a:lnTo>
                    <a:lnTo>
                      <a:pt x="66" y="1"/>
                    </a:lnTo>
                    <a:lnTo>
                      <a:pt x="61" y="0"/>
                    </a:lnTo>
                    <a:lnTo>
                      <a:pt x="55" y="0"/>
                    </a:lnTo>
                    <a:lnTo>
                      <a:pt x="50" y="0"/>
                    </a:lnTo>
                    <a:lnTo>
                      <a:pt x="44" y="1"/>
                    </a:lnTo>
                    <a:lnTo>
                      <a:pt x="39" y="2"/>
                    </a:lnTo>
                    <a:lnTo>
                      <a:pt x="34" y="5"/>
                    </a:lnTo>
                    <a:lnTo>
                      <a:pt x="24" y="11"/>
                    </a:lnTo>
                    <a:lnTo>
                      <a:pt x="16" y="19"/>
                    </a:lnTo>
                    <a:lnTo>
                      <a:pt x="9" y="29"/>
                    </a:lnTo>
                    <a:lnTo>
                      <a:pt x="4" y="40"/>
                    </a:lnTo>
                    <a:lnTo>
                      <a:pt x="3" y="46"/>
                    </a:lnTo>
                    <a:lnTo>
                      <a:pt x="1" y="52"/>
                    </a:lnTo>
                    <a:lnTo>
                      <a:pt x="0" y="58"/>
                    </a:lnTo>
                    <a:lnTo>
                      <a:pt x="0" y="65"/>
                    </a:lnTo>
                    <a:lnTo>
                      <a:pt x="0" y="71"/>
                    </a:lnTo>
                    <a:lnTo>
                      <a:pt x="1" y="78"/>
                    </a:lnTo>
                    <a:lnTo>
                      <a:pt x="3" y="84"/>
                    </a:lnTo>
                    <a:lnTo>
                      <a:pt x="4" y="90"/>
                    </a:lnTo>
                    <a:lnTo>
                      <a:pt x="7" y="96"/>
                    </a:lnTo>
                    <a:lnTo>
                      <a:pt x="9" y="101"/>
                    </a:lnTo>
                    <a:lnTo>
                      <a:pt x="12" y="106"/>
                    </a:lnTo>
                    <a:lnTo>
                      <a:pt x="16" y="110"/>
                    </a:lnTo>
                    <a:lnTo>
                      <a:pt x="20" y="115"/>
                    </a:lnTo>
                    <a:lnTo>
                      <a:pt x="24" y="119"/>
                    </a:lnTo>
                    <a:lnTo>
                      <a:pt x="29" y="121"/>
                    </a:lnTo>
                    <a:lnTo>
                      <a:pt x="34" y="125"/>
                    </a:lnTo>
                    <a:lnTo>
                      <a:pt x="39" y="127"/>
                    </a:lnTo>
                    <a:lnTo>
                      <a:pt x="44" y="128"/>
                    </a:lnTo>
                    <a:lnTo>
                      <a:pt x="50" y="130"/>
                    </a:lnTo>
                    <a:lnTo>
                      <a:pt x="55" y="130"/>
                    </a:lnTo>
                    <a:lnTo>
                      <a:pt x="61" y="130"/>
                    </a:lnTo>
                    <a:lnTo>
                      <a:pt x="66" y="128"/>
                    </a:lnTo>
                    <a:lnTo>
                      <a:pt x="71" y="127"/>
                    </a:lnTo>
                    <a:lnTo>
                      <a:pt x="76" y="125"/>
                    </a:lnTo>
                    <a:lnTo>
                      <a:pt x="85" y="119"/>
                    </a:lnTo>
                    <a:lnTo>
                      <a:pt x="93" y="110"/>
                    </a:lnTo>
                    <a:lnTo>
                      <a:pt x="100" y="101"/>
                    </a:lnTo>
                    <a:lnTo>
                      <a:pt x="105" y="90"/>
                    </a:lnTo>
                    <a:lnTo>
                      <a:pt x="107" y="84"/>
                    </a:lnTo>
                    <a:lnTo>
                      <a:pt x="108" y="78"/>
                    </a:lnTo>
                    <a:lnTo>
                      <a:pt x="109" y="71"/>
                    </a:lnTo>
                    <a:lnTo>
                      <a:pt x="109" y="65"/>
                    </a:lnTo>
                    <a:close/>
                    <a:moveTo>
                      <a:pt x="100" y="65"/>
                    </a:moveTo>
                    <a:lnTo>
                      <a:pt x="99" y="76"/>
                    </a:lnTo>
                    <a:lnTo>
                      <a:pt x="97" y="85"/>
                    </a:lnTo>
                    <a:lnTo>
                      <a:pt x="92" y="95"/>
                    </a:lnTo>
                    <a:lnTo>
                      <a:pt x="87" y="103"/>
                    </a:lnTo>
                    <a:lnTo>
                      <a:pt x="80" y="109"/>
                    </a:lnTo>
                    <a:lnTo>
                      <a:pt x="73" y="114"/>
                    </a:lnTo>
                    <a:lnTo>
                      <a:pt x="64" y="118"/>
                    </a:lnTo>
                    <a:lnTo>
                      <a:pt x="55" y="119"/>
                    </a:lnTo>
                    <a:lnTo>
                      <a:pt x="46" y="118"/>
                    </a:lnTo>
                    <a:lnTo>
                      <a:pt x="38" y="114"/>
                    </a:lnTo>
                    <a:lnTo>
                      <a:pt x="30" y="109"/>
                    </a:lnTo>
                    <a:lnTo>
                      <a:pt x="22" y="103"/>
                    </a:lnTo>
                    <a:lnTo>
                      <a:pt x="17" y="95"/>
                    </a:lnTo>
                    <a:lnTo>
                      <a:pt x="13" y="85"/>
                    </a:lnTo>
                    <a:lnTo>
                      <a:pt x="10" y="76"/>
                    </a:lnTo>
                    <a:lnTo>
                      <a:pt x="9" y="65"/>
                    </a:lnTo>
                    <a:lnTo>
                      <a:pt x="10" y="54"/>
                    </a:lnTo>
                    <a:lnTo>
                      <a:pt x="13" y="43"/>
                    </a:lnTo>
                    <a:lnTo>
                      <a:pt x="17" y="35"/>
                    </a:lnTo>
                    <a:lnTo>
                      <a:pt x="22" y="26"/>
                    </a:lnTo>
                    <a:lnTo>
                      <a:pt x="30" y="20"/>
                    </a:lnTo>
                    <a:lnTo>
                      <a:pt x="38" y="16"/>
                    </a:lnTo>
                    <a:lnTo>
                      <a:pt x="46" y="12"/>
                    </a:lnTo>
                    <a:lnTo>
                      <a:pt x="55" y="11"/>
                    </a:lnTo>
                    <a:lnTo>
                      <a:pt x="64" y="12"/>
                    </a:lnTo>
                    <a:lnTo>
                      <a:pt x="73" y="16"/>
                    </a:lnTo>
                    <a:lnTo>
                      <a:pt x="80" y="20"/>
                    </a:lnTo>
                    <a:lnTo>
                      <a:pt x="87" y="26"/>
                    </a:lnTo>
                    <a:lnTo>
                      <a:pt x="92" y="35"/>
                    </a:lnTo>
                    <a:lnTo>
                      <a:pt x="97" y="43"/>
                    </a:lnTo>
                    <a:lnTo>
                      <a:pt x="99" y="54"/>
                    </a:lnTo>
                    <a:lnTo>
                      <a:pt x="100" y="65"/>
                    </a:lnTo>
                    <a:close/>
                  </a:path>
                </a:pathLst>
              </a:custGeom>
              <a:solidFill>
                <a:srgbClr val="FAE3B4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51" name="Freeform 238"/>
              <p:cNvSpPr>
                <a:spLocks noEditPoints="1"/>
              </p:cNvSpPr>
              <p:nvPr/>
            </p:nvSpPr>
            <p:spPr bwMode="auto">
              <a:xfrm>
                <a:off x="1152" y="2649"/>
                <a:ext cx="20" cy="20"/>
              </a:xfrm>
              <a:custGeom>
                <a:avLst/>
                <a:gdLst>
                  <a:gd name="T0" fmla="*/ 99 w 100"/>
                  <a:gd name="T1" fmla="*/ 48 h 119"/>
                  <a:gd name="T2" fmla="*/ 91 w 100"/>
                  <a:gd name="T3" fmla="*/ 26 h 119"/>
                  <a:gd name="T4" fmla="*/ 78 w 100"/>
                  <a:gd name="T5" fmla="*/ 11 h 119"/>
                  <a:gd name="T6" fmla="*/ 60 w 100"/>
                  <a:gd name="T7" fmla="*/ 1 h 119"/>
                  <a:gd name="T8" fmla="*/ 40 w 100"/>
                  <a:gd name="T9" fmla="*/ 1 h 119"/>
                  <a:gd name="T10" fmla="*/ 22 w 100"/>
                  <a:gd name="T11" fmla="*/ 11 h 119"/>
                  <a:gd name="T12" fmla="*/ 8 w 100"/>
                  <a:gd name="T13" fmla="*/ 26 h 119"/>
                  <a:gd name="T14" fmla="*/ 1 w 100"/>
                  <a:gd name="T15" fmla="*/ 48 h 119"/>
                  <a:gd name="T16" fmla="*/ 1 w 100"/>
                  <a:gd name="T17" fmla="*/ 72 h 119"/>
                  <a:gd name="T18" fmla="*/ 8 w 100"/>
                  <a:gd name="T19" fmla="*/ 93 h 119"/>
                  <a:gd name="T20" fmla="*/ 22 w 100"/>
                  <a:gd name="T21" fmla="*/ 109 h 119"/>
                  <a:gd name="T22" fmla="*/ 40 w 100"/>
                  <a:gd name="T23" fmla="*/ 117 h 119"/>
                  <a:gd name="T24" fmla="*/ 60 w 100"/>
                  <a:gd name="T25" fmla="*/ 117 h 119"/>
                  <a:gd name="T26" fmla="*/ 78 w 100"/>
                  <a:gd name="T27" fmla="*/ 109 h 119"/>
                  <a:gd name="T28" fmla="*/ 91 w 100"/>
                  <a:gd name="T29" fmla="*/ 93 h 119"/>
                  <a:gd name="T30" fmla="*/ 99 w 100"/>
                  <a:gd name="T31" fmla="*/ 72 h 119"/>
                  <a:gd name="T32" fmla="*/ 91 w 100"/>
                  <a:gd name="T33" fmla="*/ 60 h 119"/>
                  <a:gd name="T34" fmla="*/ 87 w 100"/>
                  <a:gd name="T35" fmla="*/ 79 h 119"/>
                  <a:gd name="T36" fmla="*/ 79 w 100"/>
                  <a:gd name="T37" fmla="*/ 95 h 119"/>
                  <a:gd name="T38" fmla="*/ 66 w 100"/>
                  <a:gd name="T39" fmla="*/ 104 h 119"/>
                  <a:gd name="T40" fmla="*/ 50 w 100"/>
                  <a:gd name="T41" fmla="*/ 108 h 119"/>
                  <a:gd name="T42" fmla="*/ 34 w 100"/>
                  <a:gd name="T43" fmla="*/ 104 h 119"/>
                  <a:gd name="T44" fmla="*/ 20 w 100"/>
                  <a:gd name="T45" fmla="*/ 95 h 119"/>
                  <a:gd name="T46" fmla="*/ 12 w 100"/>
                  <a:gd name="T47" fmla="*/ 79 h 119"/>
                  <a:gd name="T48" fmla="*/ 9 w 100"/>
                  <a:gd name="T49" fmla="*/ 60 h 119"/>
                  <a:gd name="T50" fmla="*/ 12 w 100"/>
                  <a:gd name="T51" fmla="*/ 41 h 119"/>
                  <a:gd name="T52" fmla="*/ 20 w 100"/>
                  <a:gd name="T53" fmla="*/ 25 h 119"/>
                  <a:gd name="T54" fmla="*/ 34 w 100"/>
                  <a:gd name="T55" fmla="*/ 15 h 119"/>
                  <a:gd name="T56" fmla="*/ 50 w 100"/>
                  <a:gd name="T57" fmla="*/ 11 h 119"/>
                  <a:gd name="T58" fmla="*/ 66 w 100"/>
                  <a:gd name="T59" fmla="*/ 15 h 119"/>
                  <a:gd name="T60" fmla="*/ 79 w 100"/>
                  <a:gd name="T61" fmla="*/ 25 h 119"/>
                  <a:gd name="T62" fmla="*/ 87 w 100"/>
                  <a:gd name="T63" fmla="*/ 41 h 119"/>
                  <a:gd name="T64" fmla="*/ 91 w 100"/>
                  <a:gd name="T65" fmla="*/ 60 h 119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100"/>
                  <a:gd name="T100" fmla="*/ 0 h 119"/>
                  <a:gd name="T101" fmla="*/ 100 w 100"/>
                  <a:gd name="T102" fmla="*/ 119 h 119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100" h="119">
                    <a:moveTo>
                      <a:pt x="100" y="60"/>
                    </a:moveTo>
                    <a:lnTo>
                      <a:pt x="99" y="48"/>
                    </a:lnTo>
                    <a:lnTo>
                      <a:pt x="96" y="37"/>
                    </a:lnTo>
                    <a:lnTo>
                      <a:pt x="91" y="26"/>
                    </a:lnTo>
                    <a:lnTo>
                      <a:pt x="85" y="18"/>
                    </a:lnTo>
                    <a:lnTo>
                      <a:pt x="78" y="11"/>
                    </a:lnTo>
                    <a:lnTo>
                      <a:pt x="69" y="5"/>
                    </a:lnTo>
                    <a:lnTo>
                      <a:pt x="60" y="1"/>
                    </a:lnTo>
                    <a:lnTo>
                      <a:pt x="50" y="0"/>
                    </a:lnTo>
                    <a:lnTo>
                      <a:pt x="40" y="1"/>
                    </a:lnTo>
                    <a:lnTo>
                      <a:pt x="31" y="5"/>
                    </a:lnTo>
                    <a:lnTo>
                      <a:pt x="22" y="11"/>
                    </a:lnTo>
                    <a:lnTo>
                      <a:pt x="14" y="18"/>
                    </a:lnTo>
                    <a:lnTo>
                      <a:pt x="8" y="26"/>
                    </a:lnTo>
                    <a:lnTo>
                      <a:pt x="4" y="37"/>
                    </a:lnTo>
                    <a:lnTo>
                      <a:pt x="1" y="48"/>
                    </a:lnTo>
                    <a:lnTo>
                      <a:pt x="0" y="60"/>
                    </a:lnTo>
                    <a:lnTo>
                      <a:pt x="1" y="72"/>
                    </a:lnTo>
                    <a:lnTo>
                      <a:pt x="4" y="83"/>
                    </a:lnTo>
                    <a:lnTo>
                      <a:pt x="8" y="93"/>
                    </a:lnTo>
                    <a:lnTo>
                      <a:pt x="14" y="102"/>
                    </a:lnTo>
                    <a:lnTo>
                      <a:pt x="22" y="109"/>
                    </a:lnTo>
                    <a:lnTo>
                      <a:pt x="31" y="115"/>
                    </a:lnTo>
                    <a:lnTo>
                      <a:pt x="40" y="117"/>
                    </a:lnTo>
                    <a:lnTo>
                      <a:pt x="50" y="119"/>
                    </a:lnTo>
                    <a:lnTo>
                      <a:pt x="60" y="117"/>
                    </a:lnTo>
                    <a:lnTo>
                      <a:pt x="69" y="115"/>
                    </a:lnTo>
                    <a:lnTo>
                      <a:pt x="78" y="109"/>
                    </a:lnTo>
                    <a:lnTo>
                      <a:pt x="85" y="102"/>
                    </a:lnTo>
                    <a:lnTo>
                      <a:pt x="91" y="93"/>
                    </a:lnTo>
                    <a:lnTo>
                      <a:pt x="96" y="83"/>
                    </a:lnTo>
                    <a:lnTo>
                      <a:pt x="99" y="72"/>
                    </a:lnTo>
                    <a:lnTo>
                      <a:pt x="100" y="60"/>
                    </a:lnTo>
                    <a:close/>
                    <a:moveTo>
                      <a:pt x="91" y="60"/>
                    </a:moveTo>
                    <a:lnTo>
                      <a:pt x="90" y="69"/>
                    </a:lnTo>
                    <a:lnTo>
                      <a:pt x="87" y="79"/>
                    </a:lnTo>
                    <a:lnTo>
                      <a:pt x="84" y="87"/>
                    </a:lnTo>
                    <a:lnTo>
                      <a:pt x="79" y="95"/>
                    </a:lnTo>
                    <a:lnTo>
                      <a:pt x="73" y="101"/>
                    </a:lnTo>
                    <a:lnTo>
                      <a:pt x="66" y="104"/>
                    </a:lnTo>
                    <a:lnTo>
                      <a:pt x="58" y="108"/>
                    </a:lnTo>
                    <a:lnTo>
                      <a:pt x="50" y="108"/>
                    </a:lnTo>
                    <a:lnTo>
                      <a:pt x="42" y="108"/>
                    </a:lnTo>
                    <a:lnTo>
                      <a:pt x="34" y="104"/>
                    </a:lnTo>
                    <a:lnTo>
                      <a:pt x="27" y="101"/>
                    </a:lnTo>
                    <a:lnTo>
                      <a:pt x="20" y="95"/>
                    </a:lnTo>
                    <a:lnTo>
                      <a:pt x="16" y="87"/>
                    </a:lnTo>
                    <a:lnTo>
                      <a:pt x="12" y="79"/>
                    </a:lnTo>
                    <a:lnTo>
                      <a:pt x="9" y="69"/>
                    </a:lnTo>
                    <a:lnTo>
                      <a:pt x="9" y="60"/>
                    </a:lnTo>
                    <a:lnTo>
                      <a:pt x="9" y="50"/>
                    </a:lnTo>
                    <a:lnTo>
                      <a:pt x="12" y="41"/>
                    </a:lnTo>
                    <a:lnTo>
                      <a:pt x="16" y="32"/>
                    </a:lnTo>
                    <a:lnTo>
                      <a:pt x="20" y="25"/>
                    </a:lnTo>
                    <a:lnTo>
                      <a:pt x="27" y="19"/>
                    </a:lnTo>
                    <a:lnTo>
                      <a:pt x="34" y="15"/>
                    </a:lnTo>
                    <a:lnTo>
                      <a:pt x="42" y="12"/>
                    </a:lnTo>
                    <a:lnTo>
                      <a:pt x="50" y="11"/>
                    </a:lnTo>
                    <a:lnTo>
                      <a:pt x="58" y="12"/>
                    </a:lnTo>
                    <a:lnTo>
                      <a:pt x="66" y="15"/>
                    </a:lnTo>
                    <a:lnTo>
                      <a:pt x="73" y="19"/>
                    </a:lnTo>
                    <a:lnTo>
                      <a:pt x="79" y="25"/>
                    </a:lnTo>
                    <a:lnTo>
                      <a:pt x="84" y="32"/>
                    </a:lnTo>
                    <a:lnTo>
                      <a:pt x="87" y="41"/>
                    </a:lnTo>
                    <a:lnTo>
                      <a:pt x="90" y="50"/>
                    </a:lnTo>
                    <a:lnTo>
                      <a:pt x="91" y="60"/>
                    </a:lnTo>
                    <a:close/>
                  </a:path>
                </a:pathLst>
              </a:custGeom>
              <a:solidFill>
                <a:srgbClr val="FAE3B4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52" name="Freeform 239"/>
              <p:cNvSpPr>
                <a:spLocks noEditPoints="1"/>
              </p:cNvSpPr>
              <p:nvPr/>
            </p:nvSpPr>
            <p:spPr bwMode="auto">
              <a:xfrm>
                <a:off x="1152" y="2650"/>
                <a:ext cx="19" cy="18"/>
              </a:xfrm>
              <a:custGeom>
                <a:avLst/>
                <a:gdLst>
                  <a:gd name="T0" fmla="*/ 90 w 91"/>
                  <a:gd name="T1" fmla="*/ 43 h 108"/>
                  <a:gd name="T2" fmla="*/ 83 w 91"/>
                  <a:gd name="T3" fmla="*/ 24 h 108"/>
                  <a:gd name="T4" fmla="*/ 71 w 91"/>
                  <a:gd name="T5" fmla="*/ 9 h 108"/>
                  <a:gd name="T6" fmla="*/ 55 w 91"/>
                  <a:gd name="T7" fmla="*/ 1 h 108"/>
                  <a:gd name="T8" fmla="*/ 37 w 91"/>
                  <a:gd name="T9" fmla="*/ 1 h 108"/>
                  <a:gd name="T10" fmla="*/ 21 w 91"/>
                  <a:gd name="T11" fmla="*/ 9 h 108"/>
                  <a:gd name="T12" fmla="*/ 8 w 91"/>
                  <a:gd name="T13" fmla="*/ 24 h 108"/>
                  <a:gd name="T14" fmla="*/ 1 w 91"/>
                  <a:gd name="T15" fmla="*/ 43 h 108"/>
                  <a:gd name="T16" fmla="*/ 1 w 91"/>
                  <a:gd name="T17" fmla="*/ 65 h 108"/>
                  <a:gd name="T18" fmla="*/ 8 w 91"/>
                  <a:gd name="T19" fmla="*/ 84 h 108"/>
                  <a:gd name="T20" fmla="*/ 21 w 91"/>
                  <a:gd name="T21" fmla="*/ 98 h 108"/>
                  <a:gd name="T22" fmla="*/ 37 w 91"/>
                  <a:gd name="T23" fmla="*/ 107 h 108"/>
                  <a:gd name="T24" fmla="*/ 55 w 91"/>
                  <a:gd name="T25" fmla="*/ 107 h 108"/>
                  <a:gd name="T26" fmla="*/ 71 w 91"/>
                  <a:gd name="T27" fmla="*/ 98 h 108"/>
                  <a:gd name="T28" fmla="*/ 83 w 91"/>
                  <a:gd name="T29" fmla="*/ 84 h 108"/>
                  <a:gd name="T30" fmla="*/ 90 w 91"/>
                  <a:gd name="T31" fmla="*/ 65 h 108"/>
                  <a:gd name="T32" fmla="*/ 82 w 91"/>
                  <a:gd name="T33" fmla="*/ 54 h 108"/>
                  <a:gd name="T34" fmla="*/ 79 w 91"/>
                  <a:gd name="T35" fmla="*/ 71 h 108"/>
                  <a:gd name="T36" fmla="*/ 72 w 91"/>
                  <a:gd name="T37" fmla="*/ 84 h 108"/>
                  <a:gd name="T38" fmla="*/ 60 w 91"/>
                  <a:gd name="T39" fmla="*/ 93 h 108"/>
                  <a:gd name="T40" fmla="*/ 46 w 91"/>
                  <a:gd name="T41" fmla="*/ 97 h 108"/>
                  <a:gd name="T42" fmla="*/ 32 w 91"/>
                  <a:gd name="T43" fmla="*/ 93 h 108"/>
                  <a:gd name="T44" fmla="*/ 21 w 91"/>
                  <a:gd name="T45" fmla="*/ 84 h 108"/>
                  <a:gd name="T46" fmla="*/ 12 w 91"/>
                  <a:gd name="T47" fmla="*/ 71 h 108"/>
                  <a:gd name="T48" fmla="*/ 9 w 91"/>
                  <a:gd name="T49" fmla="*/ 54 h 108"/>
                  <a:gd name="T50" fmla="*/ 12 w 91"/>
                  <a:gd name="T51" fmla="*/ 37 h 108"/>
                  <a:gd name="T52" fmla="*/ 21 w 91"/>
                  <a:gd name="T53" fmla="*/ 24 h 108"/>
                  <a:gd name="T54" fmla="*/ 32 w 91"/>
                  <a:gd name="T55" fmla="*/ 14 h 108"/>
                  <a:gd name="T56" fmla="*/ 46 w 91"/>
                  <a:gd name="T57" fmla="*/ 11 h 108"/>
                  <a:gd name="T58" fmla="*/ 60 w 91"/>
                  <a:gd name="T59" fmla="*/ 14 h 108"/>
                  <a:gd name="T60" fmla="*/ 72 w 91"/>
                  <a:gd name="T61" fmla="*/ 24 h 108"/>
                  <a:gd name="T62" fmla="*/ 79 w 91"/>
                  <a:gd name="T63" fmla="*/ 37 h 108"/>
                  <a:gd name="T64" fmla="*/ 82 w 91"/>
                  <a:gd name="T65" fmla="*/ 54 h 108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91"/>
                  <a:gd name="T100" fmla="*/ 0 h 108"/>
                  <a:gd name="T101" fmla="*/ 91 w 91"/>
                  <a:gd name="T102" fmla="*/ 108 h 108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91" h="108">
                    <a:moveTo>
                      <a:pt x="91" y="54"/>
                    </a:moveTo>
                    <a:lnTo>
                      <a:pt x="90" y="43"/>
                    </a:lnTo>
                    <a:lnTo>
                      <a:pt x="88" y="32"/>
                    </a:lnTo>
                    <a:lnTo>
                      <a:pt x="83" y="24"/>
                    </a:lnTo>
                    <a:lnTo>
                      <a:pt x="78" y="15"/>
                    </a:lnTo>
                    <a:lnTo>
                      <a:pt x="71" y="9"/>
                    </a:lnTo>
                    <a:lnTo>
                      <a:pt x="64" y="3"/>
                    </a:lnTo>
                    <a:lnTo>
                      <a:pt x="55" y="1"/>
                    </a:lnTo>
                    <a:lnTo>
                      <a:pt x="46" y="0"/>
                    </a:lnTo>
                    <a:lnTo>
                      <a:pt x="37" y="1"/>
                    </a:lnTo>
                    <a:lnTo>
                      <a:pt x="29" y="3"/>
                    </a:lnTo>
                    <a:lnTo>
                      <a:pt x="21" y="9"/>
                    </a:lnTo>
                    <a:lnTo>
                      <a:pt x="13" y="15"/>
                    </a:lnTo>
                    <a:lnTo>
                      <a:pt x="8" y="24"/>
                    </a:lnTo>
                    <a:lnTo>
                      <a:pt x="4" y="32"/>
                    </a:lnTo>
                    <a:lnTo>
                      <a:pt x="1" y="43"/>
                    </a:lnTo>
                    <a:lnTo>
                      <a:pt x="0" y="54"/>
                    </a:lnTo>
                    <a:lnTo>
                      <a:pt x="1" y="65"/>
                    </a:lnTo>
                    <a:lnTo>
                      <a:pt x="4" y="74"/>
                    </a:lnTo>
                    <a:lnTo>
                      <a:pt x="8" y="84"/>
                    </a:lnTo>
                    <a:lnTo>
                      <a:pt x="13" y="92"/>
                    </a:lnTo>
                    <a:lnTo>
                      <a:pt x="21" y="98"/>
                    </a:lnTo>
                    <a:lnTo>
                      <a:pt x="29" y="103"/>
                    </a:lnTo>
                    <a:lnTo>
                      <a:pt x="37" y="107"/>
                    </a:lnTo>
                    <a:lnTo>
                      <a:pt x="46" y="108"/>
                    </a:lnTo>
                    <a:lnTo>
                      <a:pt x="55" y="107"/>
                    </a:lnTo>
                    <a:lnTo>
                      <a:pt x="64" y="103"/>
                    </a:lnTo>
                    <a:lnTo>
                      <a:pt x="71" y="98"/>
                    </a:lnTo>
                    <a:lnTo>
                      <a:pt x="78" y="92"/>
                    </a:lnTo>
                    <a:lnTo>
                      <a:pt x="83" y="84"/>
                    </a:lnTo>
                    <a:lnTo>
                      <a:pt x="88" y="74"/>
                    </a:lnTo>
                    <a:lnTo>
                      <a:pt x="90" y="65"/>
                    </a:lnTo>
                    <a:lnTo>
                      <a:pt x="91" y="54"/>
                    </a:lnTo>
                    <a:close/>
                    <a:moveTo>
                      <a:pt x="82" y="54"/>
                    </a:moveTo>
                    <a:lnTo>
                      <a:pt x="81" y="62"/>
                    </a:lnTo>
                    <a:lnTo>
                      <a:pt x="79" y="71"/>
                    </a:lnTo>
                    <a:lnTo>
                      <a:pt x="76" y="78"/>
                    </a:lnTo>
                    <a:lnTo>
                      <a:pt x="72" y="84"/>
                    </a:lnTo>
                    <a:lnTo>
                      <a:pt x="66" y="90"/>
                    </a:lnTo>
                    <a:lnTo>
                      <a:pt x="60" y="93"/>
                    </a:lnTo>
                    <a:lnTo>
                      <a:pt x="53" y="96"/>
                    </a:lnTo>
                    <a:lnTo>
                      <a:pt x="46" y="97"/>
                    </a:lnTo>
                    <a:lnTo>
                      <a:pt x="39" y="96"/>
                    </a:lnTo>
                    <a:lnTo>
                      <a:pt x="32" y="93"/>
                    </a:lnTo>
                    <a:lnTo>
                      <a:pt x="26" y="90"/>
                    </a:lnTo>
                    <a:lnTo>
                      <a:pt x="21" y="84"/>
                    </a:lnTo>
                    <a:lnTo>
                      <a:pt x="15" y="78"/>
                    </a:lnTo>
                    <a:lnTo>
                      <a:pt x="12" y="71"/>
                    </a:lnTo>
                    <a:lnTo>
                      <a:pt x="10" y="62"/>
                    </a:lnTo>
                    <a:lnTo>
                      <a:pt x="9" y="54"/>
                    </a:lnTo>
                    <a:lnTo>
                      <a:pt x="10" y="45"/>
                    </a:lnTo>
                    <a:lnTo>
                      <a:pt x="12" y="37"/>
                    </a:lnTo>
                    <a:lnTo>
                      <a:pt x="15" y="30"/>
                    </a:lnTo>
                    <a:lnTo>
                      <a:pt x="21" y="24"/>
                    </a:lnTo>
                    <a:lnTo>
                      <a:pt x="26" y="18"/>
                    </a:lnTo>
                    <a:lnTo>
                      <a:pt x="32" y="14"/>
                    </a:lnTo>
                    <a:lnTo>
                      <a:pt x="39" y="12"/>
                    </a:lnTo>
                    <a:lnTo>
                      <a:pt x="46" y="11"/>
                    </a:lnTo>
                    <a:lnTo>
                      <a:pt x="53" y="12"/>
                    </a:lnTo>
                    <a:lnTo>
                      <a:pt x="60" y="14"/>
                    </a:lnTo>
                    <a:lnTo>
                      <a:pt x="66" y="18"/>
                    </a:lnTo>
                    <a:lnTo>
                      <a:pt x="72" y="24"/>
                    </a:lnTo>
                    <a:lnTo>
                      <a:pt x="76" y="30"/>
                    </a:lnTo>
                    <a:lnTo>
                      <a:pt x="79" y="37"/>
                    </a:lnTo>
                    <a:lnTo>
                      <a:pt x="81" y="45"/>
                    </a:lnTo>
                    <a:lnTo>
                      <a:pt x="82" y="54"/>
                    </a:lnTo>
                    <a:close/>
                  </a:path>
                </a:pathLst>
              </a:custGeom>
              <a:solidFill>
                <a:srgbClr val="FAE6B8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53" name="Freeform 240"/>
              <p:cNvSpPr>
                <a:spLocks noEditPoints="1"/>
              </p:cNvSpPr>
              <p:nvPr/>
            </p:nvSpPr>
            <p:spPr bwMode="auto">
              <a:xfrm>
                <a:off x="1153" y="2651"/>
                <a:ext cx="17" cy="16"/>
              </a:xfrm>
              <a:custGeom>
                <a:avLst/>
                <a:gdLst>
                  <a:gd name="T0" fmla="*/ 81 w 82"/>
                  <a:gd name="T1" fmla="*/ 39 h 97"/>
                  <a:gd name="T2" fmla="*/ 75 w 82"/>
                  <a:gd name="T3" fmla="*/ 21 h 97"/>
                  <a:gd name="T4" fmla="*/ 64 w 82"/>
                  <a:gd name="T5" fmla="*/ 8 h 97"/>
                  <a:gd name="T6" fmla="*/ 49 w 82"/>
                  <a:gd name="T7" fmla="*/ 1 h 97"/>
                  <a:gd name="T8" fmla="*/ 33 w 82"/>
                  <a:gd name="T9" fmla="*/ 1 h 97"/>
                  <a:gd name="T10" fmla="*/ 18 w 82"/>
                  <a:gd name="T11" fmla="*/ 8 h 97"/>
                  <a:gd name="T12" fmla="*/ 7 w 82"/>
                  <a:gd name="T13" fmla="*/ 21 h 97"/>
                  <a:gd name="T14" fmla="*/ 0 w 82"/>
                  <a:gd name="T15" fmla="*/ 39 h 97"/>
                  <a:gd name="T16" fmla="*/ 0 w 82"/>
                  <a:gd name="T17" fmla="*/ 58 h 97"/>
                  <a:gd name="T18" fmla="*/ 7 w 82"/>
                  <a:gd name="T19" fmla="*/ 76 h 97"/>
                  <a:gd name="T20" fmla="*/ 18 w 82"/>
                  <a:gd name="T21" fmla="*/ 90 h 97"/>
                  <a:gd name="T22" fmla="*/ 33 w 82"/>
                  <a:gd name="T23" fmla="*/ 97 h 97"/>
                  <a:gd name="T24" fmla="*/ 49 w 82"/>
                  <a:gd name="T25" fmla="*/ 97 h 97"/>
                  <a:gd name="T26" fmla="*/ 64 w 82"/>
                  <a:gd name="T27" fmla="*/ 90 h 97"/>
                  <a:gd name="T28" fmla="*/ 75 w 82"/>
                  <a:gd name="T29" fmla="*/ 76 h 97"/>
                  <a:gd name="T30" fmla="*/ 81 w 82"/>
                  <a:gd name="T31" fmla="*/ 58 h 97"/>
                  <a:gd name="T32" fmla="*/ 73 w 82"/>
                  <a:gd name="T33" fmla="*/ 49 h 97"/>
                  <a:gd name="T34" fmla="*/ 70 w 82"/>
                  <a:gd name="T35" fmla="*/ 63 h 97"/>
                  <a:gd name="T36" fmla="*/ 63 w 82"/>
                  <a:gd name="T37" fmla="*/ 75 h 97"/>
                  <a:gd name="T38" fmla="*/ 53 w 82"/>
                  <a:gd name="T39" fmla="*/ 84 h 97"/>
                  <a:gd name="T40" fmla="*/ 41 w 82"/>
                  <a:gd name="T41" fmla="*/ 86 h 97"/>
                  <a:gd name="T42" fmla="*/ 29 w 82"/>
                  <a:gd name="T43" fmla="*/ 84 h 97"/>
                  <a:gd name="T44" fmla="*/ 19 w 82"/>
                  <a:gd name="T45" fmla="*/ 75 h 97"/>
                  <a:gd name="T46" fmla="*/ 11 w 82"/>
                  <a:gd name="T47" fmla="*/ 63 h 97"/>
                  <a:gd name="T48" fmla="*/ 9 w 82"/>
                  <a:gd name="T49" fmla="*/ 49 h 97"/>
                  <a:gd name="T50" fmla="*/ 11 w 82"/>
                  <a:gd name="T51" fmla="*/ 34 h 97"/>
                  <a:gd name="T52" fmla="*/ 19 w 82"/>
                  <a:gd name="T53" fmla="*/ 22 h 97"/>
                  <a:gd name="T54" fmla="*/ 29 w 82"/>
                  <a:gd name="T55" fmla="*/ 14 h 97"/>
                  <a:gd name="T56" fmla="*/ 41 w 82"/>
                  <a:gd name="T57" fmla="*/ 10 h 97"/>
                  <a:gd name="T58" fmla="*/ 53 w 82"/>
                  <a:gd name="T59" fmla="*/ 14 h 97"/>
                  <a:gd name="T60" fmla="*/ 63 w 82"/>
                  <a:gd name="T61" fmla="*/ 22 h 97"/>
                  <a:gd name="T62" fmla="*/ 70 w 82"/>
                  <a:gd name="T63" fmla="*/ 34 h 97"/>
                  <a:gd name="T64" fmla="*/ 73 w 82"/>
                  <a:gd name="T65" fmla="*/ 49 h 97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82"/>
                  <a:gd name="T100" fmla="*/ 0 h 97"/>
                  <a:gd name="T101" fmla="*/ 82 w 82"/>
                  <a:gd name="T102" fmla="*/ 97 h 97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82" h="97">
                    <a:moveTo>
                      <a:pt x="82" y="49"/>
                    </a:moveTo>
                    <a:lnTo>
                      <a:pt x="81" y="39"/>
                    </a:lnTo>
                    <a:lnTo>
                      <a:pt x="78" y="30"/>
                    </a:lnTo>
                    <a:lnTo>
                      <a:pt x="75" y="21"/>
                    </a:lnTo>
                    <a:lnTo>
                      <a:pt x="70" y="14"/>
                    </a:lnTo>
                    <a:lnTo>
                      <a:pt x="64" y="8"/>
                    </a:lnTo>
                    <a:lnTo>
                      <a:pt x="57" y="4"/>
                    </a:lnTo>
                    <a:lnTo>
                      <a:pt x="49" y="1"/>
                    </a:lnTo>
                    <a:lnTo>
                      <a:pt x="41" y="0"/>
                    </a:lnTo>
                    <a:lnTo>
                      <a:pt x="33" y="1"/>
                    </a:lnTo>
                    <a:lnTo>
                      <a:pt x="25" y="4"/>
                    </a:lnTo>
                    <a:lnTo>
                      <a:pt x="18" y="8"/>
                    </a:lnTo>
                    <a:lnTo>
                      <a:pt x="11" y="14"/>
                    </a:lnTo>
                    <a:lnTo>
                      <a:pt x="7" y="21"/>
                    </a:lnTo>
                    <a:lnTo>
                      <a:pt x="3" y="30"/>
                    </a:lnTo>
                    <a:lnTo>
                      <a:pt x="0" y="39"/>
                    </a:lnTo>
                    <a:lnTo>
                      <a:pt x="0" y="49"/>
                    </a:lnTo>
                    <a:lnTo>
                      <a:pt x="0" y="58"/>
                    </a:lnTo>
                    <a:lnTo>
                      <a:pt x="3" y="68"/>
                    </a:lnTo>
                    <a:lnTo>
                      <a:pt x="7" y="76"/>
                    </a:lnTo>
                    <a:lnTo>
                      <a:pt x="11" y="84"/>
                    </a:lnTo>
                    <a:lnTo>
                      <a:pt x="18" y="90"/>
                    </a:lnTo>
                    <a:lnTo>
                      <a:pt x="25" y="93"/>
                    </a:lnTo>
                    <a:lnTo>
                      <a:pt x="33" y="97"/>
                    </a:lnTo>
                    <a:lnTo>
                      <a:pt x="41" y="97"/>
                    </a:lnTo>
                    <a:lnTo>
                      <a:pt x="49" y="97"/>
                    </a:lnTo>
                    <a:lnTo>
                      <a:pt x="57" y="93"/>
                    </a:lnTo>
                    <a:lnTo>
                      <a:pt x="64" y="90"/>
                    </a:lnTo>
                    <a:lnTo>
                      <a:pt x="70" y="84"/>
                    </a:lnTo>
                    <a:lnTo>
                      <a:pt x="75" y="76"/>
                    </a:lnTo>
                    <a:lnTo>
                      <a:pt x="78" y="68"/>
                    </a:lnTo>
                    <a:lnTo>
                      <a:pt x="81" y="58"/>
                    </a:lnTo>
                    <a:lnTo>
                      <a:pt x="82" y="49"/>
                    </a:lnTo>
                    <a:close/>
                    <a:moveTo>
                      <a:pt x="73" y="49"/>
                    </a:moveTo>
                    <a:lnTo>
                      <a:pt x="72" y="56"/>
                    </a:lnTo>
                    <a:lnTo>
                      <a:pt x="70" y="63"/>
                    </a:lnTo>
                    <a:lnTo>
                      <a:pt x="67" y="70"/>
                    </a:lnTo>
                    <a:lnTo>
                      <a:pt x="63" y="75"/>
                    </a:lnTo>
                    <a:lnTo>
                      <a:pt x="59" y="80"/>
                    </a:lnTo>
                    <a:lnTo>
                      <a:pt x="53" y="84"/>
                    </a:lnTo>
                    <a:lnTo>
                      <a:pt x="47" y="86"/>
                    </a:lnTo>
                    <a:lnTo>
                      <a:pt x="41" y="86"/>
                    </a:lnTo>
                    <a:lnTo>
                      <a:pt x="35" y="86"/>
                    </a:lnTo>
                    <a:lnTo>
                      <a:pt x="29" y="84"/>
                    </a:lnTo>
                    <a:lnTo>
                      <a:pt x="24" y="80"/>
                    </a:lnTo>
                    <a:lnTo>
                      <a:pt x="19" y="75"/>
                    </a:lnTo>
                    <a:lnTo>
                      <a:pt x="15" y="70"/>
                    </a:lnTo>
                    <a:lnTo>
                      <a:pt x="11" y="63"/>
                    </a:lnTo>
                    <a:lnTo>
                      <a:pt x="9" y="56"/>
                    </a:lnTo>
                    <a:lnTo>
                      <a:pt x="9" y="49"/>
                    </a:lnTo>
                    <a:lnTo>
                      <a:pt x="9" y="42"/>
                    </a:lnTo>
                    <a:lnTo>
                      <a:pt x="11" y="34"/>
                    </a:lnTo>
                    <a:lnTo>
                      <a:pt x="15" y="27"/>
                    </a:lnTo>
                    <a:lnTo>
                      <a:pt x="19" y="22"/>
                    </a:lnTo>
                    <a:lnTo>
                      <a:pt x="24" y="18"/>
                    </a:lnTo>
                    <a:lnTo>
                      <a:pt x="29" y="14"/>
                    </a:lnTo>
                    <a:lnTo>
                      <a:pt x="35" y="12"/>
                    </a:lnTo>
                    <a:lnTo>
                      <a:pt x="41" y="10"/>
                    </a:lnTo>
                    <a:lnTo>
                      <a:pt x="47" y="12"/>
                    </a:lnTo>
                    <a:lnTo>
                      <a:pt x="53" y="14"/>
                    </a:lnTo>
                    <a:lnTo>
                      <a:pt x="59" y="18"/>
                    </a:lnTo>
                    <a:lnTo>
                      <a:pt x="63" y="22"/>
                    </a:lnTo>
                    <a:lnTo>
                      <a:pt x="67" y="27"/>
                    </a:lnTo>
                    <a:lnTo>
                      <a:pt x="70" y="34"/>
                    </a:lnTo>
                    <a:lnTo>
                      <a:pt x="72" y="42"/>
                    </a:lnTo>
                    <a:lnTo>
                      <a:pt x="73" y="49"/>
                    </a:lnTo>
                    <a:close/>
                  </a:path>
                </a:pathLst>
              </a:custGeom>
              <a:solidFill>
                <a:srgbClr val="FBE9B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54" name="Freeform 241"/>
              <p:cNvSpPr>
                <a:spLocks noEditPoints="1"/>
              </p:cNvSpPr>
              <p:nvPr/>
            </p:nvSpPr>
            <p:spPr bwMode="auto">
              <a:xfrm>
                <a:off x="1154" y="2652"/>
                <a:ext cx="15" cy="14"/>
              </a:xfrm>
              <a:custGeom>
                <a:avLst/>
                <a:gdLst>
                  <a:gd name="T0" fmla="*/ 72 w 73"/>
                  <a:gd name="T1" fmla="*/ 34 h 86"/>
                  <a:gd name="T2" fmla="*/ 67 w 73"/>
                  <a:gd name="T3" fmla="*/ 19 h 86"/>
                  <a:gd name="T4" fmla="*/ 57 w 73"/>
                  <a:gd name="T5" fmla="*/ 7 h 86"/>
                  <a:gd name="T6" fmla="*/ 44 w 73"/>
                  <a:gd name="T7" fmla="*/ 1 h 86"/>
                  <a:gd name="T8" fmla="*/ 30 w 73"/>
                  <a:gd name="T9" fmla="*/ 1 h 86"/>
                  <a:gd name="T10" fmla="*/ 17 w 73"/>
                  <a:gd name="T11" fmla="*/ 7 h 86"/>
                  <a:gd name="T12" fmla="*/ 6 w 73"/>
                  <a:gd name="T13" fmla="*/ 19 h 86"/>
                  <a:gd name="T14" fmla="*/ 1 w 73"/>
                  <a:gd name="T15" fmla="*/ 34 h 86"/>
                  <a:gd name="T16" fmla="*/ 1 w 73"/>
                  <a:gd name="T17" fmla="*/ 51 h 86"/>
                  <a:gd name="T18" fmla="*/ 6 w 73"/>
                  <a:gd name="T19" fmla="*/ 67 h 86"/>
                  <a:gd name="T20" fmla="*/ 17 w 73"/>
                  <a:gd name="T21" fmla="*/ 79 h 86"/>
                  <a:gd name="T22" fmla="*/ 30 w 73"/>
                  <a:gd name="T23" fmla="*/ 85 h 86"/>
                  <a:gd name="T24" fmla="*/ 44 w 73"/>
                  <a:gd name="T25" fmla="*/ 85 h 86"/>
                  <a:gd name="T26" fmla="*/ 57 w 73"/>
                  <a:gd name="T27" fmla="*/ 79 h 86"/>
                  <a:gd name="T28" fmla="*/ 67 w 73"/>
                  <a:gd name="T29" fmla="*/ 67 h 86"/>
                  <a:gd name="T30" fmla="*/ 72 w 73"/>
                  <a:gd name="T31" fmla="*/ 51 h 86"/>
                  <a:gd name="T32" fmla="*/ 64 w 73"/>
                  <a:gd name="T33" fmla="*/ 43 h 86"/>
                  <a:gd name="T34" fmla="*/ 62 w 73"/>
                  <a:gd name="T35" fmla="*/ 55 h 86"/>
                  <a:gd name="T36" fmla="*/ 56 w 73"/>
                  <a:gd name="T37" fmla="*/ 66 h 86"/>
                  <a:gd name="T38" fmla="*/ 48 w 73"/>
                  <a:gd name="T39" fmla="*/ 73 h 86"/>
                  <a:gd name="T40" fmla="*/ 37 w 73"/>
                  <a:gd name="T41" fmla="*/ 75 h 86"/>
                  <a:gd name="T42" fmla="*/ 27 w 73"/>
                  <a:gd name="T43" fmla="*/ 73 h 86"/>
                  <a:gd name="T44" fmla="*/ 18 w 73"/>
                  <a:gd name="T45" fmla="*/ 66 h 86"/>
                  <a:gd name="T46" fmla="*/ 12 w 73"/>
                  <a:gd name="T47" fmla="*/ 55 h 86"/>
                  <a:gd name="T48" fmla="*/ 10 w 73"/>
                  <a:gd name="T49" fmla="*/ 43 h 86"/>
                  <a:gd name="T50" fmla="*/ 12 w 73"/>
                  <a:gd name="T51" fmla="*/ 30 h 86"/>
                  <a:gd name="T52" fmla="*/ 18 w 73"/>
                  <a:gd name="T53" fmla="*/ 20 h 86"/>
                  <a:gd name="T54" fmla="*/ 27 w 73"/>
                  <a:gd name="T55" fmla="*/ 13 h 86"/>
                  <a:gd name="T56" fmla="*/ 37 w 73"/>
                  <a:gd name="T57" fmla="*/ 10 h 86"/>
                  <a:gd name="T58" fmla="*/ 48 w 73"/>
                  <a:gd name="T59" fmla="*/ 13 h 86"/>
                  <a:gd name="T60" fmla="*/ 56 w 73"/>
                  <a:gd name="T61" fmla="*/ 20 h 86"/>
                  <a:gd name="T62" fmla="*/ 62 w 73"/>
                  <a:gd name="T63" fmla="*/ 30 h 86"/>
                  <a:gd name="T64" fmla="*/ 64 w 73"/>
                  <a:gd name="T65" fmla="*/ 43 h 8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73"/>
                  <a:gd name="T100" fmla="*/ 0 h 86"/>
                  <a:gd name="T101" fmla="*/ 73 w 73"/>
                  <a:gd name="T102" fmla="*/ 86 h 8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73" h="86">
                    <a:moveTo>
                      <a:pt x="73" y="43"/>
                    </a:moveTo>
                    <a:lnTo>
                      <a:pt x="72" y="34"/>
                    </a:lnTo>
                    <a:lnTo>
                      <a:pt x="70" y="26"/>
                    </a:lnTo>
                    <a:lnTo>
                      <a:pt x="67" y="19"/>
                    </a:lnTo>
                    <a:lnTo>
                      <a:pt x="63" y="13"/>
                    </a:lnTo>
                    <a:lnTo>
                      <a:pt x="57" y="7"/>
                    </a:lnTo>
                    <a:lnTo>
                      <a:pt x="51" y="3"/>
                    </a:lnTo>
                    <a:lnTo>
                      <a:pt x="44" y="1"/>
                    </a:lnTo>
                    <a:lnTo>
                      <a:pt x="37" y="0"/>
                    </a:lnTo>
                    <a:lnTo>
                      <a:pt x="30" y="1"/>
                    </a:lnTo>
                    <a:lnTo>
                      <a:pt x="23" y="3"/>
                    </a:lnTo>
                    <a:lnTo>
                      <a:pt x="17" y="7"/>
                    </a:lnTo>
                    <a:lnTo>
                      <a:pt x="12" y="13"/>
                    </a:lnTo>
                    <a:lnTo>
                      <a:pt x="6" y="19"/>
                    </a:lnTo>
                    <a:lnTo>
                      <a:pt x="3" y="26"/>
                    </a:lnTo>
                    <a:lnTo>
                      <a:pt x="1" y="34"/>
                    </a:lnTo>
                    <a:lnTo>
                      <a:pt x="0" y="43"/>
                    </a:lnTo>
                    <a:lnTo>
                      <a:pt x="1" y="51"/>
                    </a:lnTo>
                    <a:lnTo>
                      <a:pt x="3" y="60"/>
                    </a:lnTo>
                    <a:lnTo>
                      <a:pt x="6" y="67"/>
                    </a:lnTo>
                    <a:lnTo>
                      <a:pt x="12" y="73"/>
                    </a:lnTo>
                    <a:lnTo>
                      <a:pt x="17" y="79"/>
                    </a:lnTo>
                    <a:lnTo>
                      <a:pt x="23" y="82"/>
                    </a:lnTo>
                    <a:lnTo>
                      <a:pt x="30" y="85"/>
                    </a:lnTo>
                    <a:lnTo>
                      <a:pt x="37" y="86"/>
                    </a:lnTo>
                    <a:lnTo>
                      <a:pt x="44" y="85"/>
                    </a:lnTo>
                    <a:lnTo>
                      <a:pt x="51" y="82"/>
                    </a:lnTo>
                    <a:lnTo>
                      <a:pt x="57" y="79"/>
                    </a:lnTo>
                    <a:lnTo>
                      <a:pt x="63" y="73"/>
                    </a:lnTo>
                    <a:lnTo>
                      <a:pt x="67" y="67"/>
                    </a:lnTo>
                    <a:lnTo>
                      <a:pt x="70" y="60"/>
                    </a:lnTo>
                    <a:lnTo>
                      <a:pt x="72" y="51"/>
                    </a:lnTo>
                    <a:lnTo>
                      <a:pt x="73" y="43"/>
                    </a:lnTo>
                    <a:close/>
                    <a:moveTo>
                      <a:pt x="64" y="43"/>
                    </a:moveTo>
                    <a:lnTo>
                      <a:pt x="64" y="49"/>
                    </a:lnTo>
                    <a:lnTo>
                      <a:pt x="62" y="55"/>
                    </a:lnTo>
                    <a:lnTo>
                      <a:pt x="59" y="61"/>
                    </a:lnTo>
                    <a:lnTo>
                      <a:pt x="56" y="66"/>
                    </a:lnTo>
                    <a:lnTo>
                      <a:pt x="52" y="69"/>
                    </a:lnTo>
                    <a:lnTo>
                      <a:pt x="48" y="73"/>
                    </a:lnTo>
                    <a:lnTo>
                      <a:pt x="43" y="74"/>
                    </a:lnTo>
                    <a:lnTo>
                      <a:pt x="37" y="75"/>
                    </a:lnTo>
                    <a:lnTo>
                      <a:pt x="32" y="74"/>
                    </a:lnTo>
                    <a:lnTo>
                      <a:pt x="27" y="73"/>
                    </a:lnTo>
                    <a:lnTo>
                      <a:pt x="22" y="69"/>
                    </a:lnTo>
                    <a:lnTo>
                      <a:pt x="18" y="66"/>
                    </a:lnTo>
                    <a:lnTo>
                      <a:pt x="15" y="61"/>
                    </a:lnTo>
                    <a:lnTo>
                      <a:pt x="12" y="55"/>
                    </a:lnTo>
                    <a:lnTo>
                      <a:pt x="11" y="49"/>
                    </a:lnTo>
                    <a:lnTo>
                      <a:pt x="10" y="43"/>
                    </a:lnTo>
                    <a:lnTo>
                      <a:pt x="11" y="37"/>
                    </a:lnTo>
                    <a:lnTo>
                      <a:pt x="12" y="30"/>
                    </a:lnTo>
                    <a:lnTo>
                      <a:pt x="15" y="25"/>
                    </a:lnTo>
                    <a:lnTo>
                      <a:pt x="18" y="20"/>
                    </a:lnTo>
                    <a:lnTo>
                      <a:pt x="22" y="16"/>
                    </a:lnTo>
                    <a:lnTo>
                      <a:pt x="27" y="13"/>
                    </a:lnTo>
                    <a:lnTo>
                      <a:pt x="32" y="12"/>
                    </a:lnTo>
                    <a:lnTo>
                      <a:pt x="37" y="10"/>
                    </a:lnTo>
                    <a:lnTo>
                      <a:pt x="43" y="12"/>
                    </a:lnTo>
                    <a:lnTo>
                      <a:pt x="48" y="13"/>
                    </a:lnTo>
                    <a:lnTo>
                      <a:pt x="52" y="16"/>
                    </a:lnTo>
                    <a:lnTo>
                      <a:pt x="56" y="20"/>
                    </a:lnTo>
                    <a:lnTo>
                      <a:pt x="59" y="25"/>
                    </a:lnTo>
                    <a:lnTo>
                      <a:pt x="62" y="30"/>
                    </a:lnTo>
                    <a:lnTo>
                      <a:pt x="64" y="37"/>
                    </a:lnTo>
                    <a:lnTo>
                      <a:pt x="64" y="43"/>
                    </a:lnTo>
                    <a:close/>
                  </a:path>
                </a:pathLst>
              </a:custGeom>
              <a:solidFill>
                <a:srgbClr val="FBECB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55" name="Freeform 242"/>
              <p:cNvSpPr>
                <a:spLocks noEditPoints="1"/>
              </p:cNvSpPr>
              <p:nvPr/>
            </p:nvSpPr>
            <p:spPr bwMode="auto">
              <a:xfrm>
                <a:off x="1155" y="2653"/>
                <a:ext cx="13" cy="12"/>
              </a:xfrm>
              <a:custGeom>
                <a:avLst/>
                <a:gdLst>
                  <a:gd name="T0" fmla="*/ 63 w 64"/>
                  <a:gd name="T1" fmla="*/ 32 h 76"/>
                  <a:gd name="T2" fmla="*/ 58 w 64"/>
                  <a:gd name="T3" fmla="*/ 17 h 76"/>
                  <a:gd name="T4" fmla="*/ 50 w 64"/>
                  <a:gd name="T5" fmla="*/ 8 h 76"/>
                  <a:gd name="T6" fmla="*/ 38 w 64"/>
                  <a:gd name="T7" fmla="*/ 2 h 76"/>
                  <a:gd name="T8" fmla="*/ 26 w 64"/>
                  <a:gd name="T9" fmla="*/ 2 h 76"/>
                  <a:gd name="T10" fmla="*/ 15 w 64"/>
                  <a:gd name="T11" fmla="*/ 8 h 76"/>
                  <a:gd name="T12" fmla="*/ 6 w 64"/>
                  <a:gd name="T13" fmla="*/ 17 h 76"/>
                  <a:gd name="T14" fmla="*/ 0 w 64"/>
                  <a:gd name="T15" fmla="*/ 32 h 76"/>
                  <a:gd name="T16" fmla="*/ 0 w 64"/>
                  <a:gd name="T17" fmla="*/ 46 h 76"/>
                  <a:gd name="T18" fmla="*/ 6 w 64"/>
                  <a:gd name="T19" fmla="*/ 60 h 76"/>
                  <a:gd name="T20" fmla="*/ 15 w 64"/>
                  <a:gd name="T21" fmla="*/ 70 h 76"/>
                  <a:gd name="T22" fmla="*/ 26 w 64"/>
                  <a:gd name="T23" fmla="*/ 76 h 76"/>
                  <a:gd name="T24" fmla="*/ 38 w 64"/>
                  <a:gd name="T25" fmla="*/ 76 h 76"/>
                  <a:gd name="T26" fmla="*/ 50 w 64"/>
                  <a:gd name="T27" fmla="*/ 70 h 76"/>
                  <a:gd name="T28" fmla="*/ 58 w 64"/>
                  <a:gd name="T29" fmla="*/ 60 h 76"/>
                  <a:gd name="T30" fmla="*/ 63 w 64"/>
                  <a:gd name="T31" fmla="*/ 46 h 76"/>
                  <a:gd name="T32" fmla="*/ 55 w 64"/>
                  <a:gd name="T33" fmla="*/ 39 h 76"/>
                  <a:gd name="T34" fmla="*/ 53 w 64"/>
                  <a:gd name="T35" fmla="*/ 50 h 76"/>
                  <a:gd name="T36" fmla="*/ 48 w 64"/>
                  <a:gd name="T37" fmla="*/ 58 h 76"/>
                  <a:gd name="T38" fmla="*/ 41 w 64"/>
                  <a:gd name="T39" fmla="*/ 64 h 76"/>
                  <a:gd name="T40" fmla="*/ 32 w 64"/>
                  <a:gd name="T41" fmla="*/ 65 h 76"/>
                  <a:gd name="T42" fmla="*/ 23 w 64"/>
                  <a:gd name="T43" fmla="*/ 64 h 76"/>
                  <a:gd name="T44" fmla="*/ 16 w 64"/>
                  <a:gd name="T45" fmla="*/ 58 h 76"/>
                  <a:gd name="T46" fmla="*/ 11 w 64"/>
                  <a:gd name="T47" fmla="*/ 50 h 76"/>
                  <a:gd name="T48" fmla="*/ 10 w 64"/>
                  <a:gd name="T49" fmla="*/ 39 h 76"/>
                  <a:gd name="T50" fmla="*/ 11 w 64"/>
                  <a:gd name="T51" fmla="*/ 28 h 76"/>
                  <a:gd name="T52" fmla="*/ 16 w 64"/>
                  <a:gd name="T53" fmla="*/ 20 h 76"/>
                  <a:gd name="T54" fmla="*/ 23 w 64"/>
                  <a:gd name="T55" fmla="*/ 14 h 76"/>
                  <a:gd name="T56" fmla="*/ 32 w 64"/>
                  <a:gd name="T57" fmla="*/ 11 h 76"/>
                  <a:gd name="T58" fmla="*/ 41 w 64"/>
                  <a:gd name="T59" fmla="*/ 14 h 76"/>
                  <a:gd name="T60" fmla="*/ 48 w 64"/>
                  <a:gd name="T61" fmla="*/ 20 h 76"/>
                  <a:gd name="T62" fmla="*/ 53 w 64"/>
                  <a:gd name="T63" fmla="*/ 28 h 76"/>
                  <a:gd name="T64" fmla="*/ 55 w 64"/>
                  <a:gd name="T65" fmla="*/ 39 h 7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64"/>
                  <a:gd name="T100" fmla="*/ 0 h 76"/>
                  <a:gd name="T101" fmla="*/ 64 w 64"/>
                  <a:gd name="T102" fmla="*/ 76 h 7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64" h="76">
                    <a:moveTo>
                      <a:pt x="64" y="39"/>
                    </a:moveTo>
                    <a:lnTo>
                      <a:pt x="63" y="32"/>
                    </a:lnTo>
                    <a:lnTo>
                      <a:pt x="61" y="24"/>
                    </a:lnTo>
                    <a:lnTo>
                      <a:pt x="58" y="17"/>
                    </a:lnTo>
                    <a:lnTo>
                      <a:pt x="54" y="12"/>
                    </a:lnTo>
                    <a:lnTo>
                      <a:pt x="50" y="8"/>
                    </a:lnTo>
                    <a:lnTo>
                      <a:pt x="44" y="4"/>
                    </a:lnTo>
                    <a:lnTo>
                      <a:pt x="38" y="2"/>
                    </a:lnTo>
                    <a:lnTo>
                      <a:pt x="32" y="0"/>
                    </a:lnTo>
                    <a:lnTo>
                      <a:pt x="26" y="2"/>
                    </a:lnTo>
                    <a:lnTo>
                      <a:pt x="20" y="4"/>
                    </a:lnTo>
                    <a:lnTo>
                      <a:pt x="15" y="8"/>
                    </a:lnTo>
                    <a:lnTo>
                      <a:pt x="10" y="12"/>
                    </a:lnTo>
                    <a:lnTo>
                      <a:pt x="6" y="17"/>
                    </a:lnTo>
                    <a:lnTo>
                      <a:pt x="2" y="24"/>
                    </a:lnTo>
                    <a:lnTo>
                      <a:pt x="0" y="32"/>
                    </a:lnTo>
                    <a:lnTo>
                      <a:pt x="0" y="39"/>
                    </a:lnTo>
                    <a:lnTo>
                      <a:pt x="0" y="46"/>
                    </a:lnTo>
                    <a:lnTo>
                      <a:pt x="2" y="53"/>
                    </a:lnTo>
                    <a:lnTo>
                      <a:pt x="6" y="60"/>
                    </a:lnTo>
                    <a:lnTo>
                      <a:pt x="10" y="65"/>
                    </a:lnTo>
                    <a:lnTo>
                      <a:pt x="15" y="70"/>
                    </a:lnTo>
                    <a:lnTo>
                      <a:pt x="20" y="74"/>
                    </a:lnTo>
                    <a:lnTo>
                      <a:pt x="26" y="76"/>
                    </a:lnTo>
                    <a:lnTo>
                      <a:pt x="32" y="76"/>
                    </a:lnTo>
                    <a:lnTo>
                      <a:pt x="38" y="76"/>
                    </a:lnTo>
                    <a:lnTo>
                      <a:pt x="44" y="74"/>
                    </a:lnTo>
                    <a:lnTo>
                      <a:pt x="50" y="70"/>
                    </a:lnTo>
                    <a:lnTo>
                      <a:pt x="54" y="65"/>
                    </a:lnTo>
                    <a:lnTo>
                      <a:pt x="58" y="60"/>
                    </a:lnTo>
                    <a:lnTo>
                      <a:pt x="61" y="53"/>
                    </a:lnTo>
                    <a:lnTo>
                      <a:pt x="63" y="46"/>
                    </a:lnTo>
                    <a:lnTo>
                      <a:pt x="64" y="39"/>
                    </a:lnTo>
                    <a:close/>
                    <a:moveTo>
                      <a:pt x="55" y="39"/>
                    </a:moveTo>
                    <a:lnTo>
                      <a:pt x="54" y="45"/>
                    </a:lnTo>
                    <a:lnTo>
                      <a:pt x="53" y="50"/>
                    </a:lnTo>
                    <a:lnTo>
                      <a:pt x="51" y="54"/>
                    </a:lnTo>
                    <a:lnTo>
                      <a:pt x="48" y="58"/>
                    </a:lnTo>
                    <a:lnTo>
                      <a:pt x="45" y="62"/>
                    </a:lnTo>
                    <a:lnTo>
                      <a:pt x="41" y="64"/>
                    </a:lnTo>
                    <a:lnTo>
                      <a:pt x="37" y="65"/>
                    </a:lnTo>
                    <a:lnTo>
                      <a:pt x="32" y="65"/>
                    </a:lnTo>
                    <a:lnTo>
                      <a:pt x="28" y="65"/>
                    </a:lnTo>
                    <a:lnTo>
                      <a:pt x="23" y="64"/>
                    </a:lnTo>
                    <a:lnTo>
                      <a:pt x="20" y="62"/>
                    </a:lnTo>
                    <a:lnTo>
                      <a:pt x="16" y="58"/>
                    </a:lnTo>
                    <a:lnTo>
                      <a:pt x="13" y="54"/>
                    </a:lnTo>
                    <a:lnTo>
                      <a:pt x="11" y="50"/>
                    </a:lnTo>
                    <a:lnTo>
                      <a:pt x="10" y="45"/>
                    </a:lnTo>
                    <a:lnTo>
                      <a:pt x="10" y="39"/>
                    </a:lnTo>
                    <a:lnTo>
                      <a:pt x="10" y="33"/>
                    </a:lnTo>
                    <a:lnTo>
                      <a:pt x="11" y="28"/>
                    </a:lnTo>
                    <a:lnTo>
                      <a:pt x="13" y="23"/>
                    </a:lnTo>
                    <a:lnTo>
                      <a:pt x="16" y="20"/>
                    </a:lnTo>
                    <a:lnTo>
                      <a:pt x="20" y="16"/>
                    </a:lnTo>
                    <a:lnTo>
                      <a:pt x="23" y="14"/>
                    </a:lnTo>
                    <a:lnTo>
                      <a:pt x="28" y="12"/>
                    </a:lnTo>
                    <a:lnTo>
                      <a:pt x="32" y="11"/>
                    </a:lnTo>
                    <a:lnTo>
                      <a:pt x="37" y="12"/>
                    </a:lnTo>
                    <a:lnTo>
                      <a:pt x="41" y="14"/>
                    </a:lnTo>
                    <a:lnTo>
                      <a:pt x="45" y="16"/>
                    </a:lnTo>
                    <a:lnTo>
                      <a:pt x="48" y="20"/>
                    </a:lnTo>
                    <a:lnTo>
                      <a:pt x="51" y="23"/>
                    </a:lnTo>
                    <a:lnTo>
                      <a:pt x="53" y="28"/>
                    </a:lnTo>
                    <a:lnTo>
                      <a:pt x="54" y="33"/>
                    </a:lnTo>
                    <a:lnTo>
                      <a:pt x="55" y="39"/>
                    </a:lnTo>
                    <a:close/>
                  </a:path>
                </a:pathLst>
              </a:custGeom>
              <a:solidFill>
                <a:srgbClr val="FCEFB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56" name="Freeform 243"/>
              <p:cNvSpPr>
                <a:spLocks noEditPoints="1"/>
              </p:cNvSpPr>
              <p:nvPr/>
            </p:nvSpPr>
            <p:spPr bwMode="auto">
              <a:xfrm>
                <a:off x="1156" y="2654"/>
                <a:ext cx="11" cy="11"/>
              </a:xfrm>
              <a:custGeom>
                <a:avLst/>
                <a:gdLst>
                  <a:gd name="T0" fmla="*/ 54 w 54"/>
                  <a:gd name="T1" fmla="*/ 27 h 65"/>
                  <a:gd name="T2" fmla="*/ 49 w 54"/>
                  <a:gd name="T3" fmla="*/ 15 h 65"/>
                  <a:gd name="T4" fmla="*/ 42 w 54"/>
                  <a:gd name="T5" fmla="*/ 6 h 65"/>
                  <a:gd name="T6" fmla="*/ 33 w 54"/>
                  <a:gd name="T7" fmla="*/ 2 h 65"/>
                  <a:gd name="T8" fmla="*/ 22 w 54"/>
                  <a:gd name="T9" fmla="*/ 2 h 65"/>
                  <a:gd name="T10" fmla="*/ 12 w 54"/>
                  <a:gd name="T11" fmla="*/ 6 h 65"/>
                  <a:gd name="T12" fmla="*/ 5 w 54"/>
                  <a:gd name="T13" fmla="*/ 15 h 65"/>
                  <a:gd name="T14" fmla="*/ 1 w 54"/>
                  <a:gd name="T15" fmla="*/ 27 h 65"/>
                  <a:gd name="T16" fmla="*/ 1 w 54"/>
                  <a:gd name="T17" fmla="*/ 39 h 65"/>
                  <a:gd name="T18" fmla="*/ 5 w 54"/>
                  <a:gd name="T19" fmla="*/ 51 h 65"/>
                  <a:gd name="T20" fmla="*/ 12 w 54"/>
                  <a:gd name="T21" fmla="*/ 59 h 65"/>
                  <a:gd name="T22" fmla="*/ 22 w 54"/>
                  <a:gd name="T23" fmla="*/ 64 h 65"/>
                  <a:gd name="T24" fmla="*/ 33 w 54"/>
                  <a:gd name="T25" fmla="*/ 64 h 65"/>
                  <a:gd name="T26" fmla="*/ 42 w 54"/>
                  <a:gd name="T27" fmla="*/ 59 h 65"/>
                  <a:gd name="T28" fmla="*/ 49 w 54"/>
                  <a:gd name="T29" fmla="*/ 51 h 65"/>
                  <a:gd name="T30" fmla="*/ 54 w 54"/>
                  <a:gd name="T31" fmla="*/ 39 h 65"/>
                  <a:gd name="T32" fmla="*/ 45 w 54"/>
                  <a:gd name="T33" fmla="*/ 33 h 65"/>
                  <a:gd name="T34" fmla="*/ 44 w 54"/>
                  <a:gd name="T35" fmla="*/ 41 h 65"/>
                  <a:gd name="T36" fmla="*/ 40 w 54"/>
                  <a:gd name="T37" fmla="*/ 48 h 65"/>
                  <a:gd name="T38" fmla="*/ 34 w 54"/>
                  <a:gd name="T39" fmla="*/ 53 h 65"/>
                  <a:gd name="T40" fmla="*/ 27 w 54"/>
                  <a:gd name="T41" fmla="*/ 54 h 65"/>
                  <a:gd name="T42" fmla="*/ 20 w 54"/>
                  <a:gd name="T43" fmla="*/ 53 h 65"/>
                  <a:gd name="T44" fmla="*/ 14 w 54"/>
                  <a:gd name="T45" fmla="*/ 48 h 65"/>
                  <a:gd name="T46" fmla="*/ 11 w 54"/>
                  <a:gd name="T47" fmla="*/ 41 h 65"/>
                  <a:gd name="T48" fmla="*/ 9 w 54"/>
                  <a:gd name="T49" fmla="*/ 33 h 65"/>
                  <a:gd name="T50" fmla="*/ 11 w 54"/>
                  <a:gd name="T51" fmla="*/ 24 h 65"/>
                  <a:gd name="T52" fmla="*/ 14 w 54"/>
                  <a:gd name="T53" fmla="*/ 17 h 65"/>
                  <a:gd name="T54" fmla="*/ 20 w 54"/>
                  <a:gd name="T55" fmla="*/ 12 h 65"/>
                  <a:gd name="T56" fmla="*/ 27 w 54"/>
                  <a:gd name="T57" fmla="*/ 11 h 65"/>
                  <a:gd name="T58" fmla="*/ 34 w 54"/>
                  <a:gd name="T59" fmla="*/ 12 h 65"/>
                  <a:gd name="T60" fmla="*/ 40 w 54"/>
                  <a:gd name="T61" fmla="*/ 17 h 65"/>
                  <a:gd name="T62" fmla="*/ 44 w 54"/>
                  <a:gd name="T63" fmla="*/ 24 h 65"/>
                  <a:gd name="T64" fmla="*/ 45 w 54"/>
                  <a:gd name="T65" fmla="*/ 33 h 65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54"/>
                  <a:gd name="T100" fmla="*/ 0 h 65"/>
                  <a:gd name="T101" fmla="*/ 54 w 54"/>
                  <a:gd name="T102" fmla="*/ 65 h 65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54" h="65">
                    <a:moveTo>
                      <a:pt x="54" y="33"/>
                    </a:moveTo>
                    <a:lnTo>
                      <a:pt x="54" y="27"/>
                    </a:lnTo>
                    <a:lnTo>
                      <a:pt x="52" y="20"/>
                    </a:lnTo>
                    <a:lnTo>
                      <a:pt x="49" y="15"/>
                    </a:lnTo>
                    <a:lnTo>
                      <a:pt x="46" y="10"/>
                    </a:lnTo>
                    <a:lnTo>
                      <a:pt x="42" y="6"/>
                    </a:lnTo>
                    <a:lnTo>
                      <a:pt x="38" y="3"/>
                    </a:lnTo>
                    <a:lnTo>
                      <a:pt x="33" y="2"/>
                    </a:lnTo>
                    <a:lnTo>
                      <a:pt x="27" y="0"/>
                    </a:lnTo>
                    <a:lnTo>
                      <a:pt x="22" y="2"/>
                    </a:lnTo>
                    <a:lnTo>
                      <a:pt x="17" y="3"/>
                    </a:lnTo>
                    <a:lnTo>
                      <a:pt x="12" y="6"/>
                    </a:lnTo>
                    <a:lnTo>
                      <a:pt x="8" y="10"/>
                    </a:lnTo>
                    <a:lnTo>
                      <a:pt x="5" y="15"/>
                    </a:lnTo>
                    <a:lnTo>
                      <a:pt x="2" y="20"/>
                    </a:lnTo>
                    <a:lnTo>
                      <a:pt x="1" y="27"/>
                    </a:lnTo>
                    <a:lnTo>
                      <a:pt x="0" y="33"/>
                    </a:lnTo>
                    <a:lnTo>
                      <a:pt x="1" y="39"/>
                    </a:lnTo>
                    <a:lnTo>
                      <a:pt x="2" y="45"/>
                    </a:lnTo>
                    <a:lnTo>
                      <a:pt x="5" y="51"/>
                    </a:lnTo>
                    <a:lnTo>
                      <a:pt x="8" y="56"/>
                    </a:lnTo>
                    <a:lnTo>
                      <a:pt x="12" y="59"/>
                    </a:lnTo>
                    <a:lnTo>
                      <a:pt x="17" y="63"/>
                    </a:lnTo>
                    <a:lnTo>
                      <a:pt x="22" y="64"/>
                    </a:lnTo>
                    <a:lnTo>
                      <a:pt x="27" y="65"/>
                    </a:lnTo>
                    <a:lnTo>
                      <a:pt x="33" y="64"/>
                    </a:lnTo>
                    <a:lnTo>
                      <a:pt x="38" y="63"/>
                    </a:lnTo>
                    <a:lnTo>
                      <a:pt x="42" y="59"/>
                    </a:lnTo>
                    <a:lnTo>
                      <a:pt x="46" y="56"/>
                    </a:lnTo>
                    <a:lnTo>
                      <a:pt x="49" y="51"/>
                    </a:lnTo>
                    <a:lnTo>
                      <a:pt x="52" y="45"/>
                    </a:lnTo>
                    <a:lnTo>
                      <a:pt x="54" y="39"/>
                    </a:lnTo>
                    <a:lnTo>
                      <a:pt x="54" y="33"/>
                    </a:lnTo>
                    <a:close/>
                    <a:moveTo>
                      <a:pt x="45" y="33"/>
                    </a:moveTo>
                    <a:lnTo>
                      <a:pt x="45" y="38"/>
                    </a:lnTo>
                    <a:lnTo>
                      <a:pt x="44" y="41"/>
                    </a:lnTo>
                    <a:lnTo>
                      <a:pt x="42" y="45"/>
                    </a:lnTo>
                    <a:lnTo>
                      <a:pt x="40" y="48"/>
                    </a:lnTo>
                    <a:lnTo>
                      <a:pt x="37" y="51"/>
                    </a:lnTo>
                    <a:lnTo>
                      <a:pt x="34" y="53"/>
                    </a:lnTo>
                    <a:lnTo>
                      <a:pt x="31" y="54"/>
                    </a:lnTo>
                    <a:lnTo>
                      <a:pt x="27" y="54"/>
                    </a:lnTo>
                    <a:lnTo>
                      <a:pt x="23" y="54"/>
                    </a:lnTo>
                    <a:lnTo>
                      <a:pt x="20" y="53"/>
                    </a:lnTo>
                    <a:lnTo>
                      <a:pt x="17" y="51"/>
                    </a:lnTo>
                    <a:lnTo>
                      <a:pt x="14" y="48"/>
                    </a:lnTo>
                    <a:lnTo>
                      <a:pt x="12" y="45"/>
                    </a:lnTo>
                    <a:lnTo>
                      <a:pt x="11" y="41"/>
                    </a:lnTo>
                    <a:lnTo>
                      <a:pt x="9" y="38"/>
                    </a:lnTo>
                    <a:lnTo>
                      <a:pt x="9" y="33"/>
                    </a:lnTo>
                    <a:lnTo>
                      <a:pt x="9" y="28"/>
                    </a:lnTo>
                    <a:lnTo>
                      <a:pt x="11" y="24"/>
                    </a:lnTo>
                    <a:lnTo>
                      <a:pt x="12" y="21"/>
                    </a:lnTo>
                    <a:lnTo>
                      <a:pt x="14" y="17"/>
                    </a:lnTo>
                    <a:lnTo>
                      <a:pt x="17" y="15"/>
                    </a:lnTo>
                    <a:lnTo>
                      <a:pt x="20" y="12"/>
                    </a:lnTo>
                    <a:lnTo>
                      <a:pt x="23" y="11"/>
                    </a:lnTo>
                    <a:lnTo>
                      <a:pt x="27" y="11"/>
                    </a:lnTo>
                    <a:lnTo>
                      <a:pt x="31" y="11"/>
                    </a:lnTo>
                    <a:lnTo>
                      <a:pt x="34" y="12"/>
                    </a:lnTo>
                    <a:lnTo>
                      <a:pt x="37" y="15"/>
                    </a:lnTo>
                    <a:lnTo>
                      <a:pt x="40" y="17"/>
                    </a:lnTo>
                    <a:lnTo>
                      <a:pt x="42" y="21"/>
                    </a:lnTo>
                    <a:lnTo>
                      <a:pt x="44" y="24"/>
                    </a:lnTo>
                    <a:lnTo>
                      <a:pt x="45" y="28"/>
                    </a:lnTo>
                    <a:lnTo>
                      <a:pt x="45" y="33"/>
                    </a:lnTo>
                    <a:close/>
                  </a:path>
                </a:pathLst>
              </a:custGeom>
              <a:solidFill>
                <a:srgbClr val="FCEFB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57" name="Freeform 244"/>
              <p:cNvSpPr>
                <a:spLocks noEditPoints="1"/>
              </p:cNvSpPr>
              <p:nvPr/>
            </p:nvSpPr>
            <p:spPr bwMode="auto">
              <a:xfrm>
                <a:off x="1157" y="2655"/>
                <a:ext cx="9" cy="9"/>
              </a:xfrm>
              <a:custGeom>
                <a:avLst/>
                <a:gdLst>
                  <a:gd name="T0" fmla="*/ 44 w 45"/>
                  <a:gd name="T1" fmla="*/ 22 h 54"/>
                  <a:gd name="T2" fmla="*/ 41 w 45"/>
                  <a:gd name="T3" fmla="*/ 12 h 54"/>
                  <a:gd name="T4" fmla="*/ 35 w 45"/>
                  <a:gd name="T5" fmla="*/ 5 h 54"/>
                  <a:gd name="T6" fmla="*/ 27 w 45"/>
                  <a:gd name="T7" fmla="*/ 1 h 54"/>
                  <a:gd name="T8" fmla="*/ 18 w 45"/>
                  <a:gd name="T9" fmla="*/ 1 h 54"/>
                  <a:gd name="T10" fmla="*/ 10 w 45"/>
                  <a:gd name="T11" fmla="*/ 5 h 54"/>
                  <a:gd name="T12" fmla="*/ 3 w 45"/>
                  <a:gd name="T13" fmla="*/ 12 h 54"/>
                  <a:gd name="T14" fmla="*/ 0 w 45"/>
                  <a:gd name="T15" fmla="*/ 22 h 54"/>
                  <a:gd name="T16" fmla="*/ 0 w 45"/>
                  <a:gd name="T17" fmla="*/ 34 h 54"/>
                  <a:gd name="T18" fmla="*/ 3 w 45"/>
                  <a:gd name="T19" fmla="*/ 43 h 54"/>
                  <a:gd name="T20" fmla="*/ 10 w 45"/>
                  <a:gd name="T21" fmla="*/ 51 h 54"/>
                  <a:gd name="T22" fmla="*/ 18 w 45"/>
                  <a:gd name="T23" fmla="*/ 54 h 54"/>
                  <a:gd name="T24" fmla="*/ 27 w 45"/>
                  <a:gd name="T25" fmla="*/ 54 h 54"/>
                  <a:gd name="T26" fmla="*/ 35 w 45"/>
                  <a:gd name="T27" fmla="*/ 51 h 54"/>
                  <a:gd name="T28" fmla="*/ 41 w 45"/>
                  <a:gd name="T29" fmla="*/ 43 h 54"/>
                  <a:gd name="T30" fmla="*/ 44 w 45"/>
                  <a:gd name="T31" fmla="*/ 34 h 54"/>
                  <a:gd name="T32" fmla="*/ 36 w 45"/>
                  <a:gd name="T33" fmla="*/ 28 h 54"/>
                  <a:gd name="T34" fmla="*/ 35 w 45"/>
                  <a:gd name="T35" fmla="*/ 34 h 54"/>
                  <a:gd name="T36" fmla="*/ 32 w 45"/>
                  <a:gd name="T37" fmla="*/ 40 h 54"/>
                  <a:gd name="T38" fmla="*/ 27 w 45"/>
                  <a:gd name="T39" fmla="*/ 42 h 54"/>
                  <a:gd name="T40" fmla="*/ 22 w 45"/>
                  <a:gd name="T41" fmla="*/ 43 h 54"/>
                  <a:gd name="T42" fmla="*/ 17 w 45"/>
                  <a:gd name="T43" fmla="*/ 42 h 54"/>
                  <a:gd name="T44" fmla="*/ 13 w 45"/>
                  <a:gd name="T45" fmla="*/ 40 h 54"/>
                  <a:gd name="T46" fmla="*/ 10 w 45"/>
                  <a:gd name="T47" fmla="*/ 34 h 54"/>
                  <a:gd name="T48" fmla="*/ 9 w 45"/>
                  <a:gd name="T49" fmla="*/ 28 h 54"/>
                  <a:gd name="T50" fmla="*/ 10 w 45"/>
                  <a:gd name="T51" fmla="*/ 22 h 54"/>
                  <a:gd name="T52" fmla="*/ 13 w 45"/>
                  <a:gd name="T53" fmla="*/ 16 h 54"/>
                  <a:gd name="T54" fmla="*/ 17 w 45"/>
                  <a:gd name="T55" fmla="*/ 13 h 54"/>
                  <a:gd name="T56" fmla="*/ 22 w 45"/>
                  <a:gd name="T57" fmla="*/ 11 h 54"/>
                  <a:gd name="T58" fmla="*/ 27 w 45"/>
                  <a:gd name="T59" fmla="*/ 13 h 54"/>
                  <a:gd name="T60" fmla="*/ 32 w 45"/>
                  <a:gd name="T61" fmla="*/ 16 h 54"/>
                  <a:gd name="T62" fmla="*/ 35 w 45"/>
                  <a:gd name="T63" fmla="*/ 22 h 54"/>
                  <a:gd name="T64" fmla="*/ 36 w 45"/>
                  <a:gd name="T65" fmla="*/ 28 h 54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45"/>
                  <a:gd name="T100" fmla="*/ 0 h 54"/>
                  <a:gd name="T101" fmla="*/ 45 w 45"/>
                  <a:gd name="T102" fmla="*/ 54 h 54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45" h="54">
                    <a:moveTo>
                      <a:pt x="45" y="28"/>
                    </a:moveTo>
                    <a:lnTo>
                      <a:pt x="44" y="22"/>
                    </a:lnTo>
                    <a:lnTo>
                      <a:pt x="43" y="17"/>
                    </a:lnTo>
                    <a:lnTo>
                      <a:pt x="41" y="12"/>
                    </a:lnTo>
                    <a:lnTo>
                      <a:pt x="38" y="9"/>
                    </a:lnTo>
                    <a:lnTo>
                      <a:pt x="35" y="5"/>
                    </a:lnTo>
                    <a:lnTo>
                      <a:pt x="31" y="3"/>
                    </a:lnTo>
                    <a:lnTo>
                      <a:pt x="27" y="1"/>
                    </a:lnTo>
                    <a:lnTo>
                      <a:pt x="22" y="0"/>
                    </a:lnTo>
                    <a:lnTo>
                      <a:pt x="18" y="1"/>
                    </a:lnTo>
                    <a:lnTo>
                      <a:pt x="13" y="3"/>
                    </a:lnTo>
                    <a:lnTo>
                      <a:pt x="10" y="5"/>
                    </a:lnTo>
                    <a:lnTo>
                      <a:pt x="6" y="9"/>
                    </a:lnTo>
                    <a:lnTo>
                      <a:pt x="3" y="12"/>
                    </a:lnTo>
                    <a:lnTo>
                      <a:pt x="1" y="17"/>
                    </a:lnTo>
                    <a:lnTo>
                      <a:pt x="0" y="22"/>
                    </a:lnTo>
                    <a:lnTo>
                      <a:pt x="0" y="28"/>
                    </a:lnTo>
                    <a:lnTo>
                      <a:pt x="0" y="34"/>
                    </a:lnTo>
                    <a:lnTo>
                      <a:pt x="1" y="39"/>
                    </a:lnTo>
                    <a:lnTo>
                      <a:pt x="3" y="43"/>
                    </a:lnTo>
                    <a:lnTo>
                      <a:pt x="6" y="47"/>
                    </a:lnTo>
                    <a:lnTo>
                      <a:pt x="10" y="51"/>
                    </a:lnTo>
                    <a:lnTo>
                      <a:pt x="13" y="53"/>
                    </a:lnTo>
                    <a:lnTo>
                      <a:pt x="18" y="54"/>
                    </a:lnTo>
                    <a:lnTo>
                      <a:pt x="22" y="54"/>
                    </a:lnTo>
                    <a:lnTo>
                      <a:pt x="27" y="54"/>
                    </a:lnTo>
                    <a:lnTo>
                      <a:pt x="31" y="53"/>
                    </a:lnTo>
                    <a:lnTo>
                      <a:pt x="35" y="51"/>
                    </a:lnTo>
                    <a:lnTo>
                      <a:pt x="38" y="47"/>
                    </a:lnTo>
                    <a:lnTo>
                      <a:pt x="41" y="43"/>
                    </a:lnTo>
                    <a:lnTo>
                      <a:pt x="43" y="39"/>
                    </a:lnTo>
                    <a:lnTo>
                      <a:pt x="44" y="34"/>
                    </a:lnTo>
                    <a:lnTo>
                      <a:pt x="45" y="28"/>
                    </a:lnTo>
                    <a:close/>
                    <a:moveTo>
                      <a:pt x="36" y="28"/>
                    </a:moveTo>
                    <a:lnTo>
                      <a:pt x="35" y="31"/>
                    </a:lnTo>
                    <a:lnTo>
                      <a:pt x="35" y="34"/>
                    </a:lnTo>
                    <a:lnTo>
                      <a:pt x="33" y="37"/>
                    </a:lnTo>
                    <a:lnTo>
                      <a:pt x="32" y="40"/>
                    </a:lnTo>
                    <a:lnTo>
                      <a:pt x="30" y="41"/>
                    </a:lnTo>
                    <a:lnTo>
                      <a:pt x="27" y="42"/>
                    </a:lnTo>
                    <a:lnTo>
                      <a:pt x="25" y="43"/>
                    </a:lnTo>
                    <a:lnTo>
                      <a:pt x="22" y="43"/>
                    </a:lnTo>
                    <a:lnTo>
                      <a:pt x="19" y="43"/>
                    </a:lnTo>
                    <a:lnTo>
                      <a:pt x="17" y="42"/>
                    </a:lnTo>
                    <a:lnTo>
                      <a:pt x="15" y="41"/>
                    </a:lnTo>
                    <a:lnTo>
                      <a:pt x="13" y="40"/>
                    </a:lnTo>
                    <a:lnTo>
                      <a:pt x="11" y="37"/>
                    </a:lnTo>
                    <a:lnTo>
                      <a:pt x="10" y="34"/>
                    </a:lnTo>
                    <a:lnTo>
                      <a:pt x="9" y="31"/>
                    </a:lnTo>
                    <a:lnTo>
                      <a:pt x="9" y="28"/>
                    </a:lnTo>
                    <a:lnTo>
                      <a:pt x="9" y="24"/>
                    </a:lnTo>
                    <a:lnTo>
                      <a:pt x="10" y="22"/>
                    </a:lnTo>
                    <a:lnTo>
                      <a:pt x="11" y="18"/>
                    </a:lnTo>
                    <a:lnTo>
                      <a:pt x="13" y="16"/>
                    </a:lnTo>
                    <a:lnTo>
                      <a:pt x="15" y="15"/>
                    </a:lnTo>
                    <a:lnTo>
                      <a:pt x="17" y="13"/>
                    </a:lnTo>
                    <a:lnTo>
                      <a:pt x="19" y="12"/>
                    </a:lnTo>
                    <a:lnTo>
                      <a:pt x="22" y="11"/>
                    </a:lnTo>
                    <a:lnTo>
                      <a:pt x="25" y="12"/>
                    </a:lnTo>
                    <a:lnTo>
                      <a:pt x="27" y="13"/>
                    </a:lnTo>
                    <a:lnTo>
                      <a:pt x="30" y="15"/>
                    </a:lnTo>
                    <a:lnTo>
                      <a:pt x="32" y="16"/>
                    </a:lnTo>
                    <a:lnTo>
                      <a:pt x="33" y="18"/>
                    </a:lnTo>
                    <a:lnTo>
                      <a:pt x="35" y="22"/>
                    </a:lnTo>
                    <a:lnTo>
                      <a:pt x="35" y="24"/>
                    </a:lnTo>
                    <a:lnTo>
                      <a:pt x="36" y="28"/>
                    </a:lnTo>
                    <a:close/>
                  </a:path>
                </a:pathLst>
              </a:custGeom>
              <a:solidFill>
                <a:srgbClr val="FCF2C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58" name="Freeform 245"/>
              <p:cNvSpPr>
                <a:spLocks noEditPoints="1"/>
              </p:cNvSpPr>
              <p:nvPr/>
            </p:nvSpPr>
            <p:spPr bwMode="auto">
              <a:xfrm>
                <a:off x="1158" y="2656"/>
                <a:ext cx="7" cy="7"/>
              </a:xfrm>
              <a:custGeom>
                <a:avLst/>
                <a:gdLst>
                  <a:gd name="T0" fmla="*/ 36 w 36"/>
                  <a:gd name="T1" fmla="*/ 17 h 43"/>
                  <a:gd name="T2" fmla="*/ 33 w 36"/>
                  <a:gd name="T3" fmla="*/ 10 h 43"/>
                  <a:gd name="T4" fmla="*/ 28 w 36"/>
                  <a:gd name="T5" fmla="*/ 4 h 43"/>
                  <a:gd name="T6" fmla="*/ 22 w 36"/>
                  <a:gd name="T7" fmla="*/ 0 h 43"/>
                  <a:gd name="T8" fmla="*/ 14 w 36"/>
                  <a:gd name="T9" fmla="*/ 0 h 43"/>
                  <a:gd name="T10" fmla="*/ 8 w 36"/>
                  <a:gd name="T11" fmla="*/ 4 h 43"/>
                  <a:gd name="T12" fmla="*/ 3 w 36"/>
                  <a:gd name="T13" fmla="*/ 10 h 43"/>
                  <a:gd name="T14" fmla="*/ 0 w 36"/>
                  <a:gd name="T15" fmla="*/ 17 h 43"/>
                  <a:gd name="T16" fmla="*/ 0 w 36"/>
                  <a:gd name="T17" fmla="*/ 27 h 43"/>
                  <a:gd name="T18" fmla="*/ 3 w 36"/>
                  <a:gd name="T19" fmla="*/ 34 h 43"/>
                  <a:gd name="T20" fmla="*/ 8 w 36"/>
                  <a:gd name="T21" fmla="*/ 40 h 43"/>
                  <a:gd name="T22" fmla="*/ 14 w 36"/>
                  <a:gd name="T23" fmla="*/ 43 h 43"/>
                  <a:gd name="T24" fmla="*/ 22 w 36"/>
                  <a:gd name="T25" fmla="*/ 43 h 43"/>
                  <a:gd name="T26" fmla="*/ 28 w 36"/>
                  <a:gd name="T27" fmla="*/ 40 h 43"/>
                  <a:gd name="T28" fmla="*/ 33 w 36"/>
                  <a:gd name="T29" fmla="*/ 34 h 43"/>
                  <a:gd name="T30" fmla="*/ 36 w 36"/>
                  <a:gd name="T31" fmla="*/ 27 h 43"/>
                  <a:gd name="T32" fmla="*/ 27 w 36"/>
                  <a:gd name="T33" fmla="*/ 22 h 43"/>
                  <a:gd name="T34" fmla="*/ 26 w 36"/>
                  <a:gd name="T35" fmla="*/ 25 h 43"/>
                  <a:gd name="T36" fmla="*/ 24 w 36"/>
                  <a:gd name="T37" fmla="*/ 29 h 43"/>
                  <a:gd name="T38" fmla="*/ 22 w 36"/>
                  <a:gd name="T39" fmla="*/ 31 h 43"/>
                  <a:gd name="T40" fmla="*/ 18 w 36"/>
                  <a:gd name="T41" fmla="*/ 33 h 43"/>
                  <a:gd name="T42" fmla="*/ 15 w 36"/>
                  <a:gd name="T43" fmla="*/ 31 h 43"/>
                  <a:gd name="T44" fmla="*/ 12 w 36"/>
                  <a:gd name="T45" fmla="*/ 29 h 43"/>
                  <a:gd name="T46" fmla="*/ 10 w 36"/>
                  <a:gd name="T47" fmla="*/ 25 h 43"/>
                  <a:gd name="T48" fmla="*/ 9 w 36"/>
                  <a:gd name="T49" fmla="*/ 22 h 43"/>
                  <a:gd name="T50" fmla="*/ 10 w 36"/>
                  <a:gd name="T51" fmla="*/ 17 h 43"/>
                  <a:gd name="T52" fmla="*/ 12 w 36"/>
                  <a:gd name="T53" fmla="*/ 15 h 43"/>
                  <a:gd name="T54" fmla="*/ 15 w 36"/>
                  <a:gd name="T55" fmla="*/ 12 h 43"/>
                  <a:gd name="T56" fmla="*/ 18 w 36"/>
                  <a:gd name="T57" fmla="*/ 11 h 43"/>
                  <a:gd name="T58" fmla="*/ 22 w 36"/>
                  <a:gd name="T59" fmla="*/ 12 h 43"/>
                  <a:gd name="T60" fmla="*/ 24 w 36"/>
                  <a:gd name="T61" fmla="*/ 15 h 43"/>
                  <a:gd name="T62" fmla="*/ 26 w 36"/>
                  <a:gd name="T63" fmla="*/ 17 h 43"/>
                  <a:gd name="T64" fmla="*/ 27 w 36"/>
                  <a:gd name="T65" fmla="*/ 22 h 43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36"/>
                  <a:gd name="T100" fmla="*/ 0 h 43"/>
                  <a:gd name="T101" fmla="*/ 36 w 36"/>
                  <a:gd name="T102" fmla="*/ 43 h 43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36" h="43">
                    <a:moveTo>
                      <a:pt x="36" y="22"/>
                    </a:moveTo>
                    <a:lnTo>
                      <a:pt x="36" y="17"/>
                    </a:lnTo>
                    <a:lnTo>
                      <a:pt x="35" y="13"/>
                    </a:lnTo>
                    <a:lnTo>
                      <a:pt x="33" y="10"/>
                    </a:lnTo>
                    <a:lnTo>
                      <a:pt x="31" y="6"/>
                    </a:lnTo>
                    <a:lnTo>
                      <a:pt x="28" y="4"/>
                    </a:lnTo>
                    <a:lnTo>
                      <a:pt x="25" y="1"/>
                    </a:lnTo>
                    <a:lnTo>
                      <a:pt x="22" y="0"/>
                    </a:lnTo>
                    <a:lnTo>
                      <a:pt x="18" y="0"/>
                    </a:lnTo>
                    <a:lnTo>
                      <a:pt x="14" y="0"/>
                    </a:lnTo>
                    <a:lnTo>
                      <a:pt x="11" y="1"/>
                    </a:lnTo>
                    <a:lnTo>
                      <a:pt x="8" y="4"/>
                    </a:lnTo>
                    <a:lnTo>
                      <a:pt x="5" y="6"/>
                    </a:lnTo>
                    <a:lnTo>
                      <a:pt x="3" y="10"/>
                    </a:lnTo>
                    <a:lnTo>
                      <a:pt x="2" y="13"/>
                    </a:lnTo>
                    <a:lnTo>
                      <a:pt x="0" y="17"/>
                    </a:lnTo>
                    <a:lnTo>
                      <a:pt x="0" y="22"/>
                    </a:lnTo>
                    <a:lnTo>
                      <a:pt x="0" y="27"/>
                    </a:lnTo>
                    <a:lnTo>
                      <a:pt x="2" y="30"/>
                    </a:lnTo>
                    <a:lnTo>
                      <a:pt x="3" y="34"/>
                    </a:lnTo>
                    <a:lnTo>
                      <a:pt x="5" y="37"/>
                    </a:lnTo>
                    <a:lnTo>
                      <a:pt x="8" y="40"/>
                    </a:lnTo>
                    <a:lnTo>
                      <a:pt x="11" y="42"/>
                    </a:lnTo>
                    <a:lnTo>
                      <a:pt x="14" y="43"/>
                    </a:lnTo>
                    <a:lnTo>
                      <a:pt x="18" y="43"/>
                    </a:lnTo>
                    <a:lnTo>
                      <a:pt x="22" y="43"/>
                    </a:lnTo>
                    <a:lnTo>
                      <a:pt x="25" y="42"/>
                    </a:lnTo>
                    <a:lnTo>
                      <a:pt x="28" y="40"/>
                    </a:lnTo>
                    <a:lnTo>
                      <a:pt x="31" y="37"/>
                    </a:lnTo>
                    <a:lnTo>
                      <a:pt x="33" y="34"/>
                    </a:lnTo>
                    <a:lnTo>
                      <a:pt x="35" y="30"/>
                    </a:lnTo>
                    <a:lnTo>
                      <a:pt x="36" y="27"/>
                    </a:lnTo>
                    <a:lnTo>
                      <a:pt x="36" y="22"/>
                    </a:lnTo>
                    <a:close/>
                    <a:moveTo>
                      <a:pt x="27" y="22"/>
                    </a:moveTo>
                    <a:lnTo>
                      <a:pt x="27" y="24"/>
                    </a:lnTo>
                    <a:lnTo>
                      <a:pt x="26" y="25"/>
                    </a:lnTo>
                    <a:lnTo>
                      <a:pt x="26" y="28"/>
                    </a:lnTo>
                    <a:lnTo>
                      <a:pt x="24" y="29"/>
                    </a:lnTo>
                    <a:lnTo>
                      <a:pt x="23" y="30"/>
                    </a:lnTo>
                    <a:lnTo>
                      <a:pt x="22" y="31"/>
                    </a:lnTo>
                    <a:lnTo>
                      <a:pt x="20" y="33"/>
                    </a:lnTo>
                    <a:lnTo>
                      <a:pt x="18" y="33"/>
                    </a:lnTo>
                    <a:lnTo>
                      <a:pt x="16" y="33"/>
                    </a:lnTo>
                    <a:lnTo>
                      <a:pt x="15" y="31"/>
                    </a:lnTo>
                    <a:lnTo>
                      <a:pt x="13" y="30"/>
                    </a:lnTo>
                    <a:lnTo>
                      <a:pt x="12" y="29"/>
                    </a:lnTo>
                    <a:lnTo>
                      <a:pt x="11" y="28"/>
                    </a:lnTo>
                    <a:lnTo>
                      <a:pt x="10" y="25"/>
                    </a:lnTo>
                    <a:lnTo>
                      <a:pt x="9" y="24"/>
                    </a:lnTo>
                    <a:lnTo>
                      <a:pt x="9" y="22"/>
                    </a:lnTo>
                    <a:lnTo>
                      <a:pt x="9" y="19"/>
                    </a:lnTo>
                    <a:lnTo>
                      <a:pt x="10" y="17"/>
                    </a:lnTo>
                    <a:lnTo>
                      <a:pt x="11" y="16"/>
                    </a:lnTo>
                    <a:lnTo>
                      <a:pt x="12" y="15"/>
                    </a:lnTo>
                    <a:lnTo>
                      <a:pt x="13" y="13"/>
                    </a:lnTo>
                    <a:lnTo>
                      <a:pt x="15" y="12"/>
                    </a:lnTo>
                    <a:lnTo>
                      <a:pt x="16" y="11"/>
                    </a:lnTo>
                    <a:lnTo>
                      <a:pt x="18" y="11"/>
                    </a:lnTo>
                    <a:lnTo>
                      <a:pt x="20" y="11"/>
                    </a:lnTo>
                    <a:lnTo>
                      <a:pt x="22" y="12"/>
                    </a:lnTo>
                    <a:lnTo>
                      <a:pt x="23" y="13"/>
                    </a:lnTo>
                    <a:lnTo>
                      <a:pt x="24" y="15"/>
                    </a:lnTo>
                    <a:lnTo>
                      <a:pt x="26" y="16"/>
                    </a:lnTo>
                    <a:lnTo>
                      <a:pt x="26" y="17"/>
                    </a:lnTo>
                    <a:lnTo>
                      <a:pt x="27" y="19"/>
                    </a:lnTo>
                    <a:lnTo>
                      <a:pt x="27" y="22"/>
                    </a:lnTo>
                    <a:close/>
                  </a:path>
                </a:pathLst>
              </a:custGeom>
              <a:solidFill>
                <a:srgbClr val="FDF4C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59" name="Freeform 246"/>
              <p:cNvSpPr>
                <a:spLocks/>
              </p:cNvSpPr>
              <p:nvPr/>
            </p:nvSpPr>
            <p:spPr bwMode="auto">
              <a:xfrm>
                <a:off x="1159" y="2657"/>
                <a:ext cx="5" cy="5"/>
              </a:xfrm>
              <a:custGeom>
                <a:avLst/>
                <a:gdLst>
                  <a:gd name="T0" fmla="*/ 27 w 27"/>
                  <a:gd name="T1" fmla="*/ 17 h 32"/>
                  <a:gd name="T2" fmla="*/ 26 w 27"/>
                  <a:gd name="T3" fmla="*/ 13 h 32"/>
                  <a:gd name="T4" fmla="*/ 26 w 27"/>
                  <a:gd name="T5" fmla="*/ 11 h 32"/>
                  <a:gd name="T6" fmla="*/ 24 w 27"/>
                  <a:gd name="T7" fmla="*/ 7 h 32"/>
                  <a:gd name="T8" fmla="*/ 23 w 27"/>
                  <a:gd name="T9" fmla="*/ 5 h 32"/>
                  <a:gd name="T10" fmla="*/ 21 w 27"/>
                  <a:gd name="T11" fmla="*/ 4 h 32"/>
                  <a:gd name="T12" fmla="*/ 18 w 27"/>
                  <a:gd name="T13" fmla="*/ 2 h 32"/>
                  <a:gd name="T14" fmla="*/ 16 w 27"/>
                  <a:gd name="T15" fmla="*/ 1 h 32"/>
                  <a:gd name="T16" fmla="*/ 13 w 27"/>
                  <a:gd name="T17" fmla="*/ 0 h 32"/>
                  <a:gd name="T18" fmla="*/ 10 w 27"/>
                  <a:gd name="T19" fmla="*/ 1 h 32"/>
                  <a:gd name="T20" fmla="*/ 8 w 27"/>
                  <a:gd name="T21" fmla="*/ 2 h 32"/>
                  <a:gd name="T22" fmla="*/ 6 w 27"/>
                  <a:gd name="T23" fmla="*/ 4 h 32"/>
                  <a:gd name="T24" fmla="*/ 4 w 27"/>
                  <a:gd name="T25" fmla="*/ 5 h 32"/>
                  <a:gd name="T26" fmla="*/ 2 w 27"/>
                  <a:gd name="T27" fmla="*/ 7 h 32"/>
                  <a:gd name="T28" fmla="*/ 1 w 27"/>
                  <a:gd name="T29" fmla="*/ 11 h 32"/>
                  <a:gd name="T30" fmla="*/ 0 w 27"/>
                  <a:gd name="T31" fmla="*/ 13 h 32"/>
                  <a:gd name="T32" fmla="*/ 0 w 27"/>
                  <a:gd name="T33" fmla="*/ 17 h 32"/>
                  <a:gd name="T34" fmla="*/ 0 w 27"/>
                  <a:gd name="T35" fmla="*/ 20 h 32"/>
                  <a:gd name="T36" fmla="*/ 1 w 27"/>
                  <a:gd name="T37" fmla="*/ 23 h 32"/>
                  <a:gd name="T38" fmla="*/ 2 w 27"/>
                  <a:gd name="T39" fmla="*/ 26 h 32"/>
                  <a:gd name="T40" fmla="*/ 4 w 27"/>
                  <a:gd name="T41" fmla="*/ 29 h 32"/>
                  <a:gd name="T42" fmla="*/ 6 w 27"/>
                  <a:gd name="T43" fmla="*/ 30 h 32"/>
                  <a:gd name="T44" fmla="*/ 8 w 27"/>
                  <a:gd name="T45" fmla="*/ 31 h 32"/>
                  <a:gd name="T46" fmla="*/ 10 w 27"/>
                  <a:gd name="T47" fmla="*/ 32 h 32"/>
                  <a:gd name="T48" fmla="*/ 13 w 27"/>
                  <a:gd name="T49" fmla="*/ 32 h 32"/>
                  <a:gd name="T50" fmla="*/ 16 w 27"/>
                  <a:gd name="T51" fmla="*/ 32 h 32"/>
                  <a:gd name="T52" fmla="*/ 18 w 27"/>
                  <a:gd name="T53" fmla="*/ 31 h 32"/>
                  <a:gd name="T54" fmla="*/ 21 w 27"/>
                  <a:gd name="T55" fmla="*/ 30 h 32"/>
                  <a:gd name="T56" fmla="*/ 23 w 27"/>
                  <a:gd name="T57" fmla="*/ 29 h 32"/>
                  <a:gd name="T58" fmla="*/ 24 w 27"/>
                  <a:gd name="T59" fmla="*/ 26 h 32"/>
                  <a:gd name="T60" fmla="*/ 26 w 27"/>
                  <a:gd name="T61" fmla="*/ 23 h 32"/>
                  <a:gd name="T62" fmla="*/ 26 w 27"/>
                  <a:gd name="T63" fmla="*/ 20 h 32"/>
                  <a:gd name="T64" fmla="*/ 27 w 27"/>
                  <a:gd name="T65" fmla="*/ 17 h 32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27"/>
                  <a:gd name="T100" fmla="*/ 0 h 32"/>
                  <a:gd name="T101" fmla="*/ 27 w 27"/>
                  <a:gd name="T102" fmla="*/ 32 h 32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27" h="32">
                    <a:moveTo>
                      <a:pt x="27" y="17"/>
                    </a:moveTo>
                    <a:lnTo>
                      <a:pt x="26" y="13"/>
                    </a:lnTo>
                    <a:lnTo>
                      <a:pt x="26" y="11"/>
                    </a:lnTo>
                    <a:lnTo>
                      <a:pt x="24" y="7"/>
                    </a:lnTo>
                    <a:lnTo>
                      <a:pt x="23" y="5"/>
                    </a:lnTo>
                    <a:lnTo>
                      <a:pt x="21" y="4"/>
                    </a:lnTo>
                    <a:lnTo>
                      <a:pt x="18" y="2"/>
                    </a:lnTo>
                    <a:lnTo>
                      <a:pt x="16" y="1"/>
                    </a:lnTo>
                    <a:lnTo>
                      <a:pt x="13" y="0"/>
                    </a:lnTo>
                    <a:lnTo>
                      <a:pt x="10" y="1"/>
                    </a:lnTo>
                    <a:lnTo>
                      <a:pt x="8" y="2"/>
                    </a:lnTo>
                    <a:lnTo>
                      <a:pt x="6" y="4"/>
                    </a:lnTo>
                    <a:lnTo>
                      <a:pt x="4" y="5"/>
                    </a:lnTo>
                    <a:lnTo>
                      <a:pt x="2" y="7"/>
                    </a:lnTo>
                    <a:lnTo>
                      <a:pt x="1" y="11"/>
                    </a:lnTo>
                    <a:lnTo>
                      <a:pt x="0" y="13"/>
                    </a:lnTo>
                    <a:lnTo>
                      <a:pt x="0" y="17"/>
                    </a:lnTo>
                    <a:lnTo>
                      <a:pt x="0" y="20"/>
                    </a:lnTo>
                    <a:lnTo>
                      <a:pt x="1" y="23"/>
                    </a:lnTo>
                    <a:lnTo>
                      <a:pt x="2" y="26"/>
                    </a:lnTo>
                    <a:lnTo>
                      <a:pt x="4" y="29"/>
                    </a:lnTo>
                    <a:lnTo>
                      <a:pt x="6" y="30"/>
                    </a:lnTo>
                    <a:lnTo>
                      <a:pt x="8" y="31"/>
                    </a:lnTo>
                    <a:lnTo>
                      <a:pt x="10" y="32"/>
                    </a:lnTo>
                    <a:lnTo>
                      <a:pt x="13" y="32"/>
                    </a:lnTo>
                    <a:lnTo>
                      <a:pt x="16" y="32"/>
                    </a:lnTo>
                    <a:lnTo>
                      <a:pt x="18" y="31"/>
                    </a:lnTo>
                    <a:lnTo>
                      <a:pt x="21" y="30"/>
                    </a:lnTo>
                    <a:lnTo>
                      <a:pt x="23" y="29"/>
                    </a:lnTo>
                    <a:lnTo>
                      <a:pt x="24" y="26"/>
                    </a:lnTo>
                    <a:lnTo>
                      <a:pt x="26" y="23"/>
                    </a:lnTo>
                    <a:lnTo>
                      <a:pt x="26" y="20"/>
                    </a:lnTo>
                    <a:lnTo>
                      <a:pt x="27" y="17"/>
                    </a:lnTo>
                    <a:close/>
                  </a:path>
                </a:pathLst>
              </a:custGeom>
              <a:solidFill>
                <a:srgbClr val="FDF8C4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60" name="Freeform 247"/>
              <p:cNvSpPr>
                <a:spLocks/>
              </p:cNvSpPr>
              <p:nvPr/>
            </p:nvSpPr>
            <p:spPr bwMode="auto">
              <a:xfrm>
                <a:off x="1160" y="2658"/>
                <a:ext cx="3" cy="3"/>
              </a:xfrm>
              <a:custGeom>
                <a:avLst/>
                <a:gdLst>
                  <a:gd name="T0" fmla="*/ 18 w 18"/>
                  <a:gd name="T1" fmla="*/ 11 h 22"/>
                  <a:gd name="T2" fmla="*/ 18 w 18"/>
                  <a:gd name="T3" fmla="*/ 8 h 22"/>
                  <a:gd name="T4" fmla="*/ 17 w 18"/>
                  <a:gd name="T5" fmla="*/ 6 h 22"/>
                  <a:gd name="T6" fmla="*/ 17 w 18"/>
                  <a:gd name="T7" fmla="*/ 5 h 22"/>
                  <a:gd name="T8" fmla="*/ 15 w 18"/>
                  <a:gd name="T9" fmla="*/ 4 h 22"/>
                  <a:gd name="T10" fmla="*/ 14 w 18"/>
                  <a:gd name="T11" fmla="*/ 2 h 22"/>
                  <a:gd name="T12" fmla="*/ 13 w 18"/>
                  <a:gd name="T13" fmla="*/ 1 h 22"/>
                  <a:gd name="T14" fmla="*/ 11 w 18"/>
                  <a:gd name="T15" fmla="*/ 0 h 22"/>
                  <a:gd name="T16" fmla="*/ 9 w 18"/>
                  <a:gd name="T17" fmla="*/ 0 h 22"/>
                  <a:gd name="T18" fmla="*/ 7 w 18"/>
                  <a:gd name="T19" fmla="*/ 0 h 22"/>
                  <a:gd name="T20" fmla="*/ 6 w 18"/>
                  <a:gd name="T21" fmla="*/ 1 h 22"/>
                  <a:gd name="T22" fmla="*/ 4 w 18"/>
                  <a:gd name="T23" fmla="*/ 2 h 22"/>
                  <a:gd name="T24" fmla="*/ 3 w 18"/>
                  <a:gd name="T25" fmla="*/ 4 h 22"/>
                  <a:gd name="T26" fmla="*/ 2 w 18"/>
                  <a:gd name="T27" fmla="*/ 5 h 22"/>
                  <a:gd name="T28" fmla="*/ 1 w 18"/>
                  <a:gd name="T29" fmla="*/ 6 h 22"/>
                  <a:gd name="T30" fmla="*/ 0 w 18"/>
                  <a:gd name="T31" fmla="*/ 8 h 22"/>
                  <a:gd name="T32" fmla="*/ 0 w 18"/>
                  <a:gd name="T33" fmla="*/ 11 h 22"/>
                  <a:gd name="T34" fmla="*/ 0 w 18"/>
                  <a:gd name="T35" fmla="*/ 13 h 22"/>
                  <a:gd name="T36" fmla="*/ 1 w 18"/>
                  <a:gd name="T37" fmla="*/ 14 h 22"/>
                  <a:gd name="T38" fmla="*/ 2 w 18"/>
                  <a:gd name="T39" fmla="*/ 17 h 22"/>
                  <a:gd name="T40" fmla="*/ 3 w 18"/>
                  <a:gd name="T41" fmla="*/ 18 h 22"/>
                  <a:gd name="T42" fmla="*/ 4 w 18"/>
                  <a:gd name="T43" fmla="*/ 19 h 22"/>
                  <a:gd name="T44" fmla="*/ 6 w 18"/>
                  <a:gd name="T45" fmla="*/ 20 h 22"/>
                  <a:gd name="T46" fmla="*/ 7 w 18"/>
                  <a:gd name="T47" fmla="*/ 22 h 22"/>
                  <a:gd name="T48" fmla="*/ 9 w 18"/>
                  <a:gd name="T49" fmla="*/ 22 h 22"/>
                  <a:gd name="T50" fmla="*/ 11 w 18"/>
                  <a:gd name="T51" fmla="*/ 22 h 22"/>
                  <a:gd name="T52" fmla="*/ 13 w 18"/>
                  <a:gd name="T53" fmla="*/ 20 h 22"/>
                  <a:gd name="T54" fmla="*/ 14 w 18"/>
                  <a:gd name="T55" fmla="*/ 19 h 22"/>
                  <a:gd name="T56" fmla="*/ 15 w 18"/>
                  <a:gd name="T57" fmla="*/ 18 h 22"/>
                  <a:gd name="T58" fmla="*/ 17 w 18"/>
                  <a:gd name="T59" fmla="*/ 17 h 22"/>
                  <a:gd name="T60" fmla="*/ 17 w 18"/>
                  <a:gd name="T61" fmla="*/ 14 h 22"/>
                  <a:gd name="T62" fmla="*/ 18 w 18"/>
                  <a:gd name="T63" fmla="*/ 13 h 22"/>
                  <a:gd name="T64" fmla="*/ 18 w 18"/>
                  <a:gd name="T65" fmla="*/ 11 h 22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18"/>
                  <a:gd name="T100" fmla="*/ 0 h 22"/>
                  <a:gd name="T101" fmla="*/ 18 w 18"/>
                  <a:gd name="T102" fmla="*/ 22 h 22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18" h="22">
                    <a:moveTo>
                      <a:pt x="18" y="11"/>
                    </a:moveTo>
                    <a:lnTo>
                      <a:pt x="18" y="8"/>
                    </a:lnTo>
                    <a:lnTo>
                      <a:pt x="17" y="6"/>
                    </a:lnTo>
                    <a:lnTo>
                      <a:pt x="17" y="5"/>
                    </a:lnTo>
                    <a:lnTo>
                      <a:pt x="15" y="4"/>
                    </a:lnTo>
                    <a:lnTo>
                      <a:pt x="14" y="2"/>
                    </a:lnTo>
                    <a:lnTo>
                      <a:pt x="13" y="1"/>
                    </a:lnTo>
                    <a:lnTo>
                      <a:pt x="11" y="0"/>
                    </a:lnTo>
                    <a:lnTo>
                      <a:pt x="9" y="0"/>
                    </a:lnTo>
                    <a:lnTo>
                      <a:pt x="7" y="0"/>
                    </a:lnTo>
                    <a:lnTo>
                      <a:pt x="6" y="1"/>
                    </a:lnTo>
                    <a:lnTo>
                      <a:pt x="4" y="2"/>
                    </a:lnTo>
                    <a:lnTo>
                      <a:pt x="3" y="4"/>
                    </a:lnTo>
                    <a:lnTo>
                      <a:pt x="2" y="5"/>
                    </a:lnTo>
                    <a:lnTo>
                      <a:pt x="1" y="6"/>
                    </a:lnTo>
                    <a:lnTo>
                      <a:pt x="0" y="8"/>
                    </a:lnTo>
                    <a:lnTo>
                      <a:pt x="0" y="11"/>
                    </a:lnTo>
                    <a:lnTo>
                      <a:pt x="0" y="13"/>
                    </a:lnTo>
                    <a:lnTo>
                      <a:pt x="1" y="14"/>
                    </a:lnTo>
                    <a:lnTo>
                      <a:pt x="2" y="17"/>
                    </a:lnTo>
                    <a:lnTo>
                      <a:pt x="3" y="18"/>
                    </a:lnTo>
                    <a:lnTo>
                      <a:pt x="4" y="19"/>
                    </a:lnTo>
                    <a:lnTo>
                      <a:pt x="6" y="20"/>
                    </a:lnTo>
                    <a:lnTo>
                      <a:pt x="7" y="22"/>
                    </a:lnTo>
                    <a:lnTo>
                      <a:pt x="9" y="22"/>
                    </a:lnTo>
                    <a:lnTo>
                      <a:pt x="11" y="22"/>
                    </a:lnTo>
                    <a:lnTo>
                      <a:pt x="13" y="20"/>
                    </a:lnTo>
                    <a:lnTo>
                      <a:pt x="14" y="19"/>
                    </a:lnTo>
                    <a:lnTo>
                      <a:pt x="15" y="18"/>
                    </a:lnTo>
                    <a:lnTo>
                      <a:pt x="17" y="17"/>
                    </a:lnTo>
                    <a:lnTo>
                      <a:pt x="17" y="14"/>
                    </a:lnTo>
                    <a:lnTo>
                      <a:pt x="18" y="13"/>
                    </a:lnTo>
                    <a:lnTo>
                      <a:pt x="18" y="11"/>
                    </a:lnTo>
                    <a:close/>
                  </a:path>
                </a:pathLst>
              </a:custGeom>
              <a:solidFill>
                <a:srgbClr val="FDFAC4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61" name="Freeform 248"/>
              <p:cNvSpPr>
                <a:spLocks/>
              </p:cNvSpPr>
              <p:nvPr/>
            </p:nvSpPr>
            <p:spPr bwMode="auto">
              <a:xfrm>
                <a:off x="1161" y="2658"/>
                <a:ext cx="2" cy="2"/>
              </a:xfrm>
              <a:custGeom>
                <a:avLst/>
                <a:gdLst>
                  <a:gd name="T0" fmla="*/ 9 w 9"/>
                  <a:gd name="T1" fmla="*/ 6 h 11"/>
                  <a:gd name="T2" fmla="*/ 9 w 9"/>
                  <a:gd name="T3" fmla="*/ 5 h 11"/>
                  <a:gd name="T4" fmla="*/ 8 w 9"/>
                  <a:gd name="T5" fmla="*/ 3 h 11"/>
                  <a:gd name="T6" fmla="*/ 8 w 9"/>
                  <a:gd name="T7" fmla="*/ 2 h 11"/>
                  <a:gd name="T8" fmla="*/ 7 w 9"/>
                  <a:gd name="T9" fmla="*/ 2 h 11"/>
                  <a:gd name="T10" fmla="*/ 7 w 9"/>
                  <a:gd name="T11" fmla="*/ 1 h 11"/>
                  <a:gd name="T12" fmla="*/ 6 w 9"/>
                  <a:gd name="T13" fmla="*/ 1 h 11"/>
                  <a:gd name="T14" fmla="*/ 5 w 9"/>
                  <a:gd name="T15" fmla="*/ 1 h 11"/>
                  <a:gd name="T16" fmla="*/ 4 w 9"/>
                  <a:gd name="T17" fmla="*/ 0 h 11"/>
                  <a:gd name="T18" fmla="*/ 3 w 9"/>
                  <a:gd name="T19" fmla="*/ 1 h 11"/>
                  <a:gd name="T20" fmla="*/ 2 w 9"/>
                  <a:gd name="T21" fmla="*/ 1 h 11"/>
                  <a:gd name="T22" fmla="*/ 2 w 9"/>
                  <a:gd name="T23" fmla="*/ 1 h 11"/>
                  <a:gd name="T24" fmla="*/ 1 w 9"/>
                  <a:gd name="T25" fmla="*/ 2 h 11"/>
                  <a:gd name="T26" fmla="*/ 0 w 9"/>
                  <a:gd name="T27" fmla="*/ 2 h 11"/>
                  <a:gd name="T28" fmla="*/ 0 w 9"/>
                  <a:gd name="T29" fmla="*/ 3 h 11"/>
                  <a:gd name="T30" fmla="*/ 0 w 9"/>
                  <a:gd name="T31" fmla="*/ 5 h 11"/>
                  <a:gd name="T32" fmla="*/ 0 w 9"/>
                  <a:gd name="T33" fmla="*/ 6 h 11"/>
                  <a:gd name="T34" fmla="*/ 0 w 9"/>
                  <a:gd name="T35" fmla="*/ 7 h 11"/>
                  <a:gd name="T36" fmla="*/ 0 w 9"/>
                  <a:gd name="T37" fmla="*/ 8 h 11"/>
                  <a:gd name="T38" fmla="*/ 0 w 9"/>
                  <a:gd name="T39" fmla="*/ 8 h 11"/>
                  <a:gd name="T40" fmla="*/ 1 w 9"/>
                  <a:gd name="T41" fmla="*/ 9 h 11"/>
                  <a:gd name="T42" fmla="*/ 2 w 9"/>
                  <a:gd name="T43" fmla="*/ 11 h 11"/>
                  <a:gd name="T44" fmla="*/ 2 w 9"/>
                  <a:gd name="T45" fmla="*/ 11 h 11"/>
                  <a:gd name="T46" fmla="*/ 3 w 9"/>
                  <a:gd name="T47" fmla="*/ 11 h 11"/>
                  <a:gd name="T48" fmla="*/ 4 w 9"/>
                  <a:gd name="T49" fmla="*/ 11 h 11"/>
                  <a:gd name="T50" fmla="*/ 5 w 9"/>
                  <a:gd name="T51" fmla="*/ 11 h 11"/>
                  <a:gd name="T52" fmla="*/ 6 w 9"/>
                  <a:gd name="T53" fmla="*/ 11 h 11"/>
                  <a:gd name="T54" fmla="*/ 7 w 9"/>
                  <a:gd name="T55" fmla="*/ 11 h 11"/>
                  <a:gd name="T56" fmla="*/ 7 w 9"/>
                  <a:gd name="T57" fmla="*/ 9 h 11"/>
                  <a:gd name="T58" fmla="*/ 8 w 9"/>
                  <a:gd name="T59" fmla="*/ 8 h 11"/>
                  <a:gd name="T60" fmla="*/ 8 w 9"/>
                  <a:gd name="T61" fmla="*/ 8 h 11"/>
                  <a:gd name="T62" fmla="*/ 9 w 9"/>
                  <a:gd name="T63" fmla="*/ 7 h 11"/>
                  <a:gd name="T64" fmla="*/ 9 w 9"/>
                  <a:gd name="T65" fmla="*/ 6 h 11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9"/>
                  <a:gd name="T100" fmla="*/ 0 h 11"/>
                  <a:gd name="T101" fmla="*/ 9 w 9"/>
                  <a:gd name="T102" fmla="*/ 11 h 11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9" h="11">
                    <a:moveTo>
                      <a:pt x="9" y="6"/>
                    </a:moveTo>
                    <a:lnTo>
                      <a:pt x="9" y="5"/>
                    </a:lnTo>
                    <a:lnTo>
                      <a:pt x="8" y="3"/>
                    </a:lnTo>
                    <a:lnTo>
                      <a:pt x="8" y="2"/>
                    </a:lnTo>
                    <a:lnTo>
                      <a:pt x="7" y="2"/>
                    </a:lnTo>
                    <a:lnTo>
                      <a:pt x="7" y="1"/>
                    </a:lnTo>
                    <a:lnTo>
                      <a:pt x="6" y="1"/>
                    </a:lnTo>
                    <a:lnTo>
                      <a:pt x="5" y="1"/>
                    </a:lnTo>
                    <a:lnTo>
                      <a:pt x="4" y="0"/>
                    </a:lnTo>
                    <a:lnTo>
                      <a:pt x="3" y="1"/>
                    </a:lnTo>
                    <a:lnTo>
                      <a:pt x="2" y="1"/>
                    </a:lnTo>
                    <a:lnTo>
                      <a:pt x="1" y="2"/>
                    </a:lnTo>
                    <a:lnTo>
                      <a:pt x="0" y="2"/>
                    </a:lnTo>
                    <a:lnTo>
                      <a:pt x="0" y="3"/>
                    </a:lnTo>
                    <a:lnTo>
                      <a:pt x="0" y="5"/>
                    </a:lnTo>
                    <a:lnTo>
                      <a:pt x="0" y="6"/>
                    </a:lnTo>
                    <a:lnTo>
                      <a:pt x="0" y="7"/>
                    </a:lnTo>
                    <a:lnTo>
                      <a:pt x="0" y="8"/>
                    </a:lnTo>
                    <a:lnTo>
                      <a:pt x="1" y="9"/>
                    </a:lnTo>
                    <a:lnTo>
                      <a:pt x="2" y="11"/>
                    </a:lnTo>
                    <a:lnTo>
                      <a:pt x="3" y="11"/>
                    </a:lnTo>
                    <a:lnTo>
                      <a:pt x="4" y="11"/>
                    </a:lnTo>
                    <a:lnTo>
                      <a:pt x="5" y="11"/>
                    </a:lnTo>
                    <a:lnTo>
                      <a:pt x="6" y="11"/>
                    </a:lnTo>
                    <a:lnTo>
                      <a:pt x="7" y="11"/>
                    </a:lnTo>
                    <a:lnTo>
                      <a:pt x="7" y="9"/>
                    </a:lnTo>
                    <a:lnTo>
                      <a:pt x="8" y="8"/>
                    </a:lnTo>
                    <a:lnTo>
                      <a:pt x="9" y="7"/>
                    </a:lnTo>
                    <a:lnTo>
                      <a:pt x="9" y="6"/>
                    </a:lnTo>
                    <a:close/>
                  </a:path>
                </a:pathLst>
              </a:custGeom>
              <a:solidFill>
                <a:srgbClr val="FEFEC8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62" name="Freeform 249"/>
              <p:cNvSpPr>
                <a:spLocks/>
              </p:cNvSpPr>
              <p:nvPr/>
            </p:nvSpPr>
            <p:spPr bwMode="auto">
              <a:xfrm>
                <a:off x="1043" y="2596"/>
                <a:ext cx="44" cy="47"/>
              </a:xfrm>
              <a:custGeom>
                <a:avLst/>
                <a:gdLst>
                  <a:gd name="T0" fmla="*/ 185 w 220"/>
                  <a:gd name="T1" fmla="*/ 0 h 284"/>
                  <a:gd name="T2" fmla="*/ 0 w 220"/>
                  <a:gd name="T3" fmla="*/ 48 h 284"/>
                  <a:gd name="T4" fmla="*/ 58 w 220"/>
                  <a:gd name="T5" fmla="*/ 260 h 284"/>
                  <a:gd name="T6" fmla="*/ 94 w 220"/>
                  <a:gd name="T7" fmla="*/ 284 h 284"/>
                  <a:gd name="T8" fmla="*/ 220 w 220"/>
                  <a:gd name="T9" fmla="*/ 23 h 284"/>
                  <a:gd name="T10" fmla="*/ 185 w 220"/>
                  <a:gd name="T11" fmla="*/ 0 h 28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20"/>
                  <a:gd name="T19" fmla="*/ 0 h 284"/>
                  <a:gd name="T20" fmla="*/ 220 w 220"/>
                  <a:gd name="T21" fmla="*/ 284 h 28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20" h="284">
                    <a:moveTo>
                      <a:pt x="185" y="0"/>
                    </a:moveTo>
                    <a:lnTo>
                      <a:pt x="0" y="48"/>
                    </a:lnTo>
                    <a:lnTo>
                      <a:pt x="58" y="260"/>
                    </a:lnTo>
                    <a:lnTo>
                      <a:pt x="94" y="284"/>
                    </a:lnTo>
                    <a:lnTo>
                      <a:pt x="220" y="23"/>
                    </a:lnTo>
                    <a:lnTo>
                      <a:pt x="185" y="0"/>
                    </a:lnTo>
                    <a:close/>
                  </a:path>
                </a:pathLst>
              </a:custGeom>
              <a:solidFill>
                <a:srgbClr val="C2C2C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63" name="Freeform 250"/>
              <p:cNvSpPr>
                <a:spLocks/>
              </p:cNvSpPr>
              <p:nvPr/>
            </p:nvSpPr>
            <p:spPr bwMode="auto">
              <a:xfrm>
                <a:off x="1043" y="2596"/>
                <a:ext cx="44" cy="26"/>
              </a:xfrm>
              <a:custGeom>
                <a:avLst/>
                <a:gdLst>
                  <a:gd name="T0" fmla="*/ 186 w 222"/>
                  <a:gd name="T1" fmla="*/ 0 h 157"/>
                  <a:gd name="T2" fmla="*/ 0 w 222"/>
                  <a:gd name="T3" fmla="*/ 48 h 157"/>
                  <a:gd name="T4" fmla="*/ 157 w 222"/>
                  <a:gd name="T5" fmla="*/ 157 h 157"/>
                  <a:gd name="T6" fmla="*/ 222 w 222"/>
                  <a:gd name="T7" fmla="*/ 24 h 157"/>
                  <a:gd name="T8" fmla="*/ 186 w 222"/>
                  <a:gd name="T9" fmla="*/ 0 h 15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22"/>
                  <a:gd name="T16" fmla="*/ 0 h 157"/>
                  <a:gd name="T17" fmla="*/ 222 w 222"/>
                  <a:gd name="T18" fmla="*/ 157 h 15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22" h="157">
                    <a:moveTo>
                      <a:pt x="186" y="0"/>
                    </a:moveTo>
                    <a:lnTo>
                      <a:pt x="0" y="48"/>
                    </a:lnTo>
                    <a:lnTo>
                      <a:pt x="157" y="157"/>
                    </a:lnTo>
                    <a:lnTo>
                      <a:pt x="222" y="24"/>
                    </a:lnTo>
                    <a:lnTo>
                      <a:pt x="186" y="0"/>
                    </a:lnTo>
                    <a:close/>
                  </a:path>
                </a:pathLst>
              </a:custGeom>
              <a:solidFill>
                <a:srgbClr val="EBECE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64" name="Freeform 251"/>
              <p:cNvSpPr>
                <a:spLocks/>
              </p:cNvSpPr>
              <p:nvPr/>
            </p:nvSpPr>
            <p:spPr bwMode="auto">
              <a:xfrm>
                <a:off x="1043" y="2601"/>
                <a:ext cx="13" cy="15"/>
              </a:xfrm>
              <a:custGeom>
                <a:avLst/>
                <a:gdLst>
                  <a:gd name="T0" fmla="*/ 63 w 63"/>
                  <a:gd name="T1" fmla="*/ 0 h 89"/>
                  <a:gd name="T2" fmla="*/ 0 w 63"/>
                  <a:gd name="T3" fmla="*/ 16 h 89"/>
                  <a:gd name="T4" fmla="*/ 20 w 63"/>
                  <a:gd name="T5" fmla="*/ 89 h 89"/>
                  <a:gd name="T6" fmla="*/ 63 w 63"/>
                  <a:gd name="T7" fmla="*/ 0 h 8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63"/>
                  <a:gd name="T13" fmla="*/ 0 h 89"/>
                  <a:gd name="T14" fmla="*/ 63 w 63"/>
                  <a:gd name="T15" fmla="*/ 89 h 8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63" h="89">
                    <a:moveTo>
                      <a:pt x="63" y="0"/>
                    </a:moveTo>
                    <a:lnTo>
                      <a:pt x="0" y="16"/>
                    </a:lnTo>
                    <a:lnTo>
                      <a:pt x="20" y="89"/>
                    </a:lnTo>
                    <a:lnTo>
                      <a:pt x="63" y="0"/>
                    </a:lnTo>
                    <a:close/>
                  </a:path>
                </a:pathLst>
              </a:custGeom>
              <a:solidFill>
                <a:srgbClr val="A9A9A8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65" name="Freeform 252"/>
              <p:cNvSpPr>
                <a:spLocks/>
              </p:cNvSpPr>
              <p:nvPr/>
            </p:nvSpPr>
            <p:spPr bwMode="auto">
              <a:xfrm>
                <a:off x="1043" y="2601"/>
                <a:ext cx="13" cy="8"/>
              </a:xfrm>
              <a:custGeom>
                <a:avLst/>
                <a:gdLst>
                  <a:gd name="T0" fmla="*/ 63 w 63"/>
                  <a:gd name="T1" fmla="*/ 0 h 46"/>
                  <a:gd name="T2" fmla="*/ 0 w 63"/>
                  <a:gd name="T3" fmla="*/ 16 h 46"/>
                  <a:gd name="T4" fmla="*/ 41 w 63"/>
                  <a:gd name="T5" fmla="*/ 46 h 46"/>
                  <a:gd name="T6" fmla="*/ 63 w 63"/>
                  <a:gd name="T7" fmla="*/ 0 h 46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63"/>
                  <a:gd name="T13" fmla="*/ 0 h 46"/>
                  <a:gd name="T14" fmla="*/ 63 w 63"/>
                  <a:gd name="T15" fmla="*/ 46 h 4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63" h="46">
                    <a:moveTo>
                      <a:pt x="63" y="0"/>
                    </a:moveTo>
                    <a:lnTo>
                      <a:pt x="0" y="16"/>
                    </a:lnTo>
                    <a:lnTo>
                      <a:pt x="41" y="46"/>
                    </a:lnTo>
                    <a:lnTo>
                      <a:pt x="63" y="0"/>
                    </a:lnTo>
                    <a:close/>
                  </a:path>
                </a:pathLst>
              </a:custGeom>
              <a:solidFill>
                <a:srgbClr val="DEDDD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66" name="Freeform 253"/>
              <p:cNvSpPr>
                <a:spLocks/>
              </p:cNvSpPr>
              <p:nvPr/>
            </p:nvSpPr>
            <p:spPr bwMode="auto">
              <a:xfrm>
                <a:off x="1078" y="2596"/>
                <a:ext cx="93" cy="63"/>
              </a:xfrm>
              <a:custGeom>
                <a:avLst/>
                <a:gdLst>
                  <a:gd name="T0" fmla="*/ 8 w 463"/>
                  <a:gd name="T1" fmla="*/ 0 h 376"/>
                  <a:gd name="T2" fmla="*/ 0 w 463"/>
                  <a:gd name="T3" fmla="*/ 79 h 376"/>
                  <a:gd name="T4" fmla="*/ 432 w 463"/>
                  <a:gd name="T5" fmla="*/ 376 h 376"/>
                  <a:gd name="T6" fmla="*/ 463 w 463"/>
                  <a:gd name="T7" fmla="*/ 311 h 376"/>
                  <a:gd name="T8" fmla="*/ 8 w 463"/>
                  <a:gd name="T9" fmla="*/ 0 h 37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63"/>
                  <a:gd name="T16" fmla="*/ 0 h 376"/>
                  <a:gd name="T17" fmla="*/ 463 w 463"/>
                  <a:gd name="T18" fmla="*/ 376 h 37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63" h="376">
                    <a:moveTo>
                      <a:pt x="8" y="0"/>
                    </a:moveTo>
                    <a:lnTo>
                      <a:pt x="0" y="79"/>
                    </a:lnTo>
                    <a:lnTo>
                      <a:pt x="432" y="376"/>
                    </a:lnTo>
                    <a:lnTo>
                      <a:pt x="463" y="311"/>
                    </a:lnTo>
                    <a:lnTo>
                      <a:pt x="8" y="0"/>
                    </a:lnTo>
                    <a:close/>
                  </a:path>
                </a:pathLst>
              </a:custGeom>
              <a:solidFill>
                <a:srgbClr val="B5DC7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67" name="Freeform 254"/>
              <p:cNvSpPr>
                <a:spLocks/>
              </p:cNvSpPr>
              <p:nvPr/>
            </p:nvSpPr>
            <p:spPr bwMode="auto">
              <a:xfrm>
                <a:off x="1065" y="2609"/>
                <a:ext cx="100" cy="72"/>
              </a:xfrm>
              <a:custGeom>
                <a:avLst/>
                <a:gdLst>
                  <a:gd name="T0" fmla="*/ 69 w 501"/>
                  <a:gd name="T1" fmla="*/ 0 h 430"/>
                  <a:gd name="T2" fmla="*/ 14 w 501"/>
                  <a:gd name="T3" fmla="*/ 52 h 430"/>
                  <a:gd name="T4" fmla="*/ 0 w 501"/>
                  <a:gd name="T5" fmla="*/ 131 h 430"/>
                  <a:gd name="T6" fmla="*/ 436 w 501"/>
                  <a:gd name="T7" fmla="*/ 430 h 430"/>
                  <a:gd name="T8" fmla="*/ 501 w 501"/>
                  <a:gd name="T9" fmla="*/ 297 h 430"/>
                  <a:gd name="T10" fmla="*/ 69 w 501"/>
                  <a:gd name="T11" fmla="*/ 0 h 43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501"/>
                  <a:gd name="T19" fmla="*/ 0 h 430"/>
                  <a:gd name="T20" fmla="*/ 501 w 501"/>
                  <a:gd name="T21" fmla="*/ 430 h 430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501" h="430">
                    <a:moveTo>
                      <a:pt x="69" y="0"/>
                    </a:moveTo>
                    <a:lnTo>
                      <a:pt x="14" y="52"/>
                    </a:lnTo>
                    <a:lnTo>
                      <a:pt x="0" y="131"/>
                    </a:lnTo>
                    <a:lnTo>
                      <a:pt x="436" y="430"/>
                    </a:lnTo>
                    <a:lnTo>
                      <a:pt x="501" y="297"/>
                    </a:lnTo>
                    <a:lnTo>
                      <a:pt x="69" y="0"/>
                    </a:lnTo>
                    <a:close/>
                  </a:path>
                </a:pathLst>
              </a:custGeom>
              <a:solidFill>
                <a:srgbClr val="8DC634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68" name="Freeform 255"/>
              <p:cNvSpPr>
                <a:spLocks/>
              </p:cNvSpPr>
              <p:nvPr/>
            </p:nvSpPr>
            <p:spPr bwMode="auto">
              <a:xfrm>
                <a:off x="1055" y="2630"/>
                <a:ext cx="97" cy="61"/>
              </a:xfrm>
              <a:custGeom>
                <a:avLst/>
                <a:gdLst>
                  <a:gd name="T0" fmla="*/ 51 w 487"/>
                  <a:gd name="T1" fmla="*/ 0 h 367"/>
                  <a:gd name="T2" fmla="*/ 0 w 487"/>
                  <a:gd name="T3" fmla="*/ 55 h 367"/>
                  <a:gd name="T4" fmla="*/ 455 w 487"/>
                  <a:gd name="T5" fmla="*/ 367 h 367"/>
                  <a:gd name="T6" fmla="*/ 487 w 487"/>
                  <a:gd name="T7" fmla="*/ 301 h 367"/>
                  <a:gd name="T8" fmla="*/ 51 w 487"/>
                  <a:gd name="T9" fmla="*/ 0 h 36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87"/>
                  <a:gd name="T16" fmla="*/ 0 h 367"/>
                  <a:gd name="T17" fmla="*/ 487 w 487"/>
                  <a:gd name="T18" fmla="*/ 367 h 36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87" h="367">
                    <a:moveTo>
                      <a:pt x="51" y="0"/>
                    </a:moveTo>
                    <a:lnTo>
                      <a:pt x="0" y="55"/>
                    </a:lnTo>
                    <a:lnTo>
                      <a:pt x="455" y="367"/>
                    </a:lnTo>
                    <a:lnTo>
                      <a:pt x="487" y="301"/>
                    </a:lnTo>
                    <a:lnTo>
                      <a:pt x="51" y="0"/>
                    </a:lnTo>
                    <a:close/>
                  </a:path>
                </a:pathLst>
              </a:custGeom>
              <a:solidFill>
                <a:srgbClr val="6EAE3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69" name="Freeform 256"/>
              <p:cNvSpPr>
                <a:spLocks/>
              </p:cNvSpPr>
              <p:nvPr/>
            </p:nvSpPr>
            <p:spPr bwMode="auto">
              <a:xfrm>
                <a:off x="1143" y="2647"/>
                <a:ext cx="30" cy="45"/>
              </a:xfrm>
              <a:custGeom>
                <a:avLst/>
                <a:gdLst>
                  <a:gd name="T0" fmla="*/ 127 w 147"/>
                  <a:gd name="T1" fmla="*/ 0 h 276"/>
                  <a:gd name="T2" fmla="*/ 147 w 147"/>
                  <a:gd name="T3" fmla="*/ 14 h 276"/>
                  <a:gd name="T4" fmla="*/ 20 w 147"/>
                  <a:gd name="T5" fmla="*/ 276 h 276"/>
                  <a:gd name="T6" fmla="*/ 0 w 147"/>
                  <a:gd name="T7" fmla="*/ 263 h 276"/>
                  <a:gd name="T8" fmla="*/ 127 w 147"/>
                  <a:gd name="T9" fmla="*/ 0 h 27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47"/>
                  <a:gd name="T16" fmla="*/ 0 h 276"/>
                  <a:gd name="T17" fmla="*/ 147 w 147"/>
                  <a:gd name="T18" fmla="*/ 276 h 27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47" h="276">
                    <a:moveTo>
                      <a:pt x="127" y="0"/>
                    </a:moveTo>
                    <a:lnTo>
                      <a:pt x="147" y="14"/>
                    </a:lnTo>
                    <a:lnTo>
                      <a:pt x="20" y="276"/>
                    </a:lnTo>
                    <a:lnTo>
                      <a:pt x="0" y="263"/>
                    </a:lnTo>
                    <a:lnTo>
                      <a:pt x="127" y="0"/>
                    </a:lnTo>
                    <a:close/>
                  </a:path>
                </a:pathLst>
              </a:custGeom>
              <a:solidFill>
                <a:srgbClr val="C2C16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70" name="Freeform 257"/>
              <p:cNvSpPr>
                <a:spLocks/>
              </p:cNvSpPr>
              <p:nvPr/>
            </p:nvSpPr>
            <p:spPr bwMode="auto">
              <a:xfrm>
                <a:off x="1150" y="2647"/>
                <a:ext cx="23" cy="34"/>
              </a:xfrm>
              <a:custGeom>
                <a:avLst/>
                <a:gdLst>
                  <a:gd name="T0" fmla="*/ 94 w 114"/>
                  <a:gd name="T1" fmla="*/ 0 h 209"/>
                  <a:gd name="T2" fmla="*/ 114 w 114"/>
                  <a:gd name="T3" fmla="*/ 14 h 209"/>
                  <a:gd name="T4" fmla="*/ 20 w 114"/>
                  <a:gd name="T5" fmla="*/ 209 h 209"/>
                  <a:gd name="T6" fmla="*/ 0 w 114"/>
                  <a:gd name="T7" fmla="*/ 195 h 209"/>
                  <a:gd name="T8" fmla="*/ 94 w 114"/>
                  <a:gd name="T9" fmla="*/ 0 h 20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14"/>
                  <a:gd name="T16" fmla="*/ 0 h 209"/>
                  <a:gd name="T17" fmla="*/ 114 w 114"/>
                  <a:gd name="T18" fmla="*/ 209 h 20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14" h="209">
                    <a:moveTo>
                      <a:pt x="94" y="0"/>
                    </a:moveTo>
                    <a:lnTo>
                      <a:pt x="114" y="14"/>
                    </a:lnTo>
                    <a:lnTo>
                      <a:pt x="20" y="209"/>
                    </a:lnTo>
                    <a:lnTo>
                      <a:pt x="0" y="195"/>
                    </a:lnTo>
                    <a:lnTo>
                      <a:pt x="94" y="0"/>
                    </a:lnTo>
                    <a:close/>
                  </a:path>
                </a:pathLst>
              </a:custGeom>
              <a:solidFill>
                <a:srgbClr val="FDFC9B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71" name="Freeform 258"/>
              <p:cNvSpPr>
                <a:spLocks/>
              </p:cNvSpPr>
              <p:nvPr/>
            </p:nvSpPr>
            <p:spPr bwMode="auto">
              <a:xfrm>
                <a:off x="1162" y="2647"/>
                <a:ext cx="11" cy="13"/>
              </a:xfrm>
              <a:custGeom>
                <a:avLst/>
                <a:gdLst>
                  <a:gd name="T0" fmla="*/ 31 w 51"/>
                  <a:gd name="T1" fmla="*/ 0 h 78"/>
                  <a:gd name="T2" fmla="*/ 51 w 51"/>
                  <a:gd name="T3" fmla="*/ 14 h 78"/>
                  <a:gd name="T4" fmla="*/ 21 w 51"/>
                  <a:gd name="T5" fmla="*/ 78 h 78"/>
                  <a:gd name="T6" fmla="*/ 0 w 51"/>
                  <a:gd name="T7" fmla="*/ 65 h 78"/>
                  <a:gd name="T8" fmla="*/ 31 w 51"/>
                  <a:gd name="T9" fmla="*/ 0 h 7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1"/>
                  <a:gd name="T16" fmla="*/ 0 h 78"/>
                  <a:gd name="T17" fmla="*/ 51 w 51"/>
                  <a:gd name="T18" fmla="*/ 78 h 7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1" h="78">
                    <a:moveTo>
                      <a:pt x="31" y="0"/>
                    </a:moveTo>
                    <a:lnTo>
                      <a:pt x="51" y="14"/>
                    </a:lnTo>
                    <a:lnTo>
                      <a:pt x="21" y="78"/>
                    </a:lnTo>
                    <a:lnTo>
                      <a:pt x="0" y="65"/>
                    </a:lnTo>
                    <a:lnTo>
                      <a:pt x="31" y="0"/>
                    </a:lnTo>
                    <a:close/>
                  </a:path>
                </a:pathLst>
              </a:custGeom>
              <a:solidFill>
                <a:srgbClr val="FEFEC8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sp>
          <p:nvSpPr>
            <p:cNvPr id="118" name="Line 268"/>
            <p:cNvSpPr>
              <a:spLocks noChangeShapeType="1"/>
            </p:cNvSpPr>
            <p:nvPr/>
          </p:nvSpPr>
          <p:spPr bwMode="auto">
            <a:xfrm>
              <a:off x="2349" y="2208"/>
              <a:ext cx="3298" cy="29"/>
            </a:xfrm>
            <a:prstGeom prst="line">
              <a:avLst/>
            </a:prstGeom>
            <a:noFill/>
            <a:ln w="25400">
              <a:solidFill>
                <a:srgbClr val="C0C0C0"/>
              </a:solidFill>
              <a:prstDash val="sysDot"/>
              <a:round/>
              <a:headEnd/>
              <a:tailEnd type="oval" w="med" len="med"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19" name="Text Box 269"/>
            <p:cNvSpPr txBox="1">
              <a:spLocks noChangeArrowheads="1"/>
            </p:cNvSpPr>
            <p:nvPr/>
          </p:nvSpPr>
          <p:spPr bwMode="auto">
            <a:xfrm>
              <a:off x="2757" y="1398"/>
              <a:ext cx="2993" cy="1028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lvl="0" algn="just"/>
              <a:r>
                <a:rPr lang="ru-RU" sz="2000" i="1" dirty="0" smtClean="0">
                  <a:latin typeface="Arial" pitchFamily="34" charset="0"/>
                  <a:cs typeface="Arial" pitchFamily="34" charset="0"/>
                </a:rPr>
                <a:t>мотивировать работников вступить в ряды профсоюзной организации и принимать активное участие в ее работе; создавать и поддерживать положительный имидж  </a:t>
              </a:r>
              <a:r>
                <a:rPr lang="ru-RU" sz="2000" i="1" dirty="0" err="1" smtClean="0">
                  <a:latin typeface="Arial" pitchFamily="34" charset="0"/>
                  <a:cs typeface="Arial" pitchFamily="34" charset="0"/>
                </a:rPr>
                <a:t>проф-союзной</a:t>
              </a:r>
              <a:r>
                <a:rPr lang="ru-RU" sz="2000" i="1" dirty="0" smtClean="0">
                  <a:latin typeface="Arial" pitchFamily="34" charset="0"/>
                  <a:cs typeface="Arial" pitchFamily="34" charset="0"/>
                </a:rPr>
                <a:t> организации  и Профсоюза в целом.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screen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2"/>
          <p:cNvGrpSpPr>
            <a:grpSpLocks/>
          </p:cNvGrpSpPr>
          <p:nvPr/>
        </p:nvGrpSpPr>
        <p:grpSpPr bwMode="auto">
          <a:xfrm>
            <a:off x="-2214610" y="642918"/>
            <a:ext cx="11073194" cy="5857892"/>
            <a:chOff x="-576" y="1104"/>
            <a:chExt cx="5800" cy="2791"/>
          </a:xfrm>
        </p:grpSpPr>
        <p:sp>
          <p:nvSpPr>
            <p:cNvPr id="7" name="AutoShape 3"/>
            <p:cNvSpPr>
              <a:spLocks noChangeArrowheads="1"/>
            </p:cNvSpPr>
            <p:nvPr/>
          </p:nvSpPr>
          <p:spPr bwMode="gray">
            <a:xfrm rot="5400000">
              <a:off x="-576" y="1104"/>
              <a:ext cx="2791" cy="2791"/>
            </a:xfrm>
            <a:custGeom>
              <a:avLst/>
              <a:gdLst>
                <a:gd name="T0" fmla="*/ 1396 w 21600"/>
                <a:gd name="T1" fmla="*/ 0 h 21600"/>
                <a:gd name="T2" fmla="*/ 21 w 21600"/>
                <a:gd name="T3" fmla="*/ 1375 h 21600"/>
                <a:gd name="T4" fmla="*/ 1396 w 21600"/>
                <a:gd name="T5" fmla="*/ 42 h 21600"/>
                <a:gd name="T6" fmla="*/ 2770 w 21600"/>
                <a:gd name="T7" fmla="*/ 1375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402 w 21600"/>
                <a:gd name="T13" fmla="*/ 0 h 21600"/>
                <a:gd name="T14" fmla="*/ 21198 w 21600"/>
                <a:gd name="T15" fmla="*/ 13629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323" y="10641"/>
                  </a:moveTo>
                  <a:cubicBezTo>
                    <a:pt x="410" y="4916"/>
                    <a:pt x="5075" y="321"/>
                    <a:pt x="10800" y="322"/>
                  </a:cubicBezTo>
                  <a:cubicBezTo>
                    <a:pt x="16524" y="322"/>
                    <a:pt x="21189" y="4916"/>
                    <a:pt x="21276" y="10641"/>
                  </a:cubicBezTo>
                  <a:lnTo>
                    <a:pt x="21598" y="10636"/>
                  </a:lnTo>
                  <a:cubicBezTo>
                    <a:pt x="21509" y="4736"/>
                    <a:pt x="16700" y="-1"/>
                    <a:pt x="10799" y="0"/>
                  </a:cubicBezTo>
                  <a:cubicBezTo>
                    <a:pt x="4899" y="0"/>
                    <a:pt x="90" y="4736"/>
                    <a:pt x="1" y="10636"/>
                  </a:cubicBezTo>
                  <a:close/>
                </a:path>
              </a:pathLst>
            </a:custGeom>
            <a:gradFill rotWithShape="0">
              <a:gsLst>
                <a:gs pos="0">
                  <a:srgbClr val="FBEAC7"/>
                </a:gs>
                <a:gs pos="17999">
                  <a:srgbClr val="FEE7F2"/>
                </a:gs>
                <a:gs pos="36000">
                  <a:srgbClr val="FAC77D"/>
                </a:gs>
                <a:gs pos="61000">
                  <a:srgbClr val="FBA97D"/>
                </a:gs>
                <a:gs pos="82001">
                  <a:srgbClr val="FBD49C"/>
                </a:gs>
                <a:gs pos="100000">
                  <a:srgbClr val="FEE7F2"/>
                </a:gs>
              </a:gsLst>
              <a:lin ang="0" scaled="0"/>
            </a:gradFill>
            <a:ln w="9525" algn="ctr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8" name="AutoShape 4"/>
            <p:cNvSpPr>
              <a:spLocks noChangeArrowheads="1"/>
            </p:cNvSpPr>
            <p:nvPr/>
          </p:nvSpPr>
          <p:spPr bwMode="ltGray">
            <a:xfrm rot="5400000">
              <a:off x="-425" y="1310"/>
              <a:ext cx="2374" cy="2373"/>
            </a:xfrm>
            <a:custGeom>
              <a:avLst/>
              <a:gdLst>
                <a:gd name="T0" fmla="*/ 1187 w 21600"/>
                <a:gd name="T1" fmla="*/ 0 h 21600"/>
                <a:gd name="T2" fmla="*/ 553 w 21600"/>
                <a:gd name="T3" fmla="*/ 1193 h 21600"/>
                <a:gd name="T4" fmla="*/ 1187 w 21600"/>
                <a:gd name="T5" fmla="*/ 1105 h 21600"/>
                <a:gd name="T6" fmla="*/ 1821 w 21600"/>
                <a:gd name="T7" fmla="*/ 1193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600"/>
                <a:gd name="T13" fmla="*/ 0 h 21600"/>
                <a:gd name="T14" fmla="*/ 21600 w 21600"/>
                <a:gd name="T15" fmla="*/ 7837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10056" y="10807"/>
                  </a:moveTo>
                  <a:cubicBezTo>
                    <a:pt x="10056" y="10805"/>
                    <a:pt x="10056" y="10802"/>
                    <a:pt x="10056" y="10800"/>
                  </a:cubicBezTo>
                  <a:cubicBezTo>
                    <a:pt x="10056" y="10389"/>
                    <a:pt x="10389" y="10056"/>
                    <a:pt x="10800" y="10056"/>
                  </a:cubicBezTo>
                  <a:cubicBezTo>
                    <a:pt x="11210" y="10056"/>
                    <a:pt x="11544" y="10389"/>
                    <a:pt x="11544" y="10800"/>
                  </a:cubicBezTo>
                  <a:cubicBezTo>
                    <a:pt x="11544" y="10802"/>
                    <a:pt x="11543" y="10805"/>
                    <a:pt x="11543" y="10807"/>
                  </a:cubicBezTo>
                  <a:lnTo>
                    <a:pt x="21599" y="10916"/>
                  </a:lnTo>
                  <a:cubicBezTo>
                    <a:pt x="21599" y="10877"/>
                    <a:pt x="21600" y="10838"/>
                    <a:pt x="21600" y="10800"/>
                  </a:cubicBezTo>
                  <a:cubicBezTo>
                    <a:pt x="21600" y="4835"/>
                    <a:pt x="16764" y="0"/>
                    <a:pt x="10800" y="0"/>
                  </a:cubicBezTo>
                  <a:cubicBezTo>
                    <a:pt x="4835" y="0"/>
                    <a:pt x="0" y="4835"/>
                    <a:pt x="0" y="10800"/>
                  </a:cubicBezTo>
                  <a:cubicBezTo>
                    <a:pt x="-1" y="10838"/>
                    <a:pt x="0" y="10877"/>
                    <a:pt x="0" y="10916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FBEAC7"/>
                </a:gs>
                <a:gs pos="17999">
                  <a:srgbClr val="FEE7F2"/>
                </a:gs>
                <a:gs pos="36000">
                  <a:srgbClr val="FAC77D"/>
                </a:gs>
                <a:gs pos="61000">
                  <a:srgbClr val="FBA97D"/>
                </a:gs>
                <a:gs pos="82001">
                  <a:srgbClr val="FBD49C"/>
                </a:gs>
                <a:gs pos="100000">
                  <a:srgbClr val="FEE7F2"/>
                </a:gs>
              </a:gsLst>
              <a:lin ang="0" scaled="0"/>
              <a:tileRect/>
            </a:gradFill>
            <a:ln w="9525" algn="ctr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grpSp>
          <p:nvGrpSpPr>
            <p:cNvPr id="9" name="Group 6"/>
            <p:cNvGrpSpPr>
              <a:grpSpLocks/>
            </p:cNvGrpSpPr>
            <p:nvPr/>
          </p:nvGrpSpPr>
          <p:grpSpPr bwMode="auto">
            <a:xfrm>
              <a:off x="1731" y="1636"/>
              <a:ext cx="3493" cy="711"/>
              <a:chOff x="1731" y="1636"/>
              <a:chExt cx="3493" cy="711"/>
            </a:xfrm>
          </p:grpSpPr>
          <p:sp>
            <p:nvSpPr>
              <p:cNvPr id="28" name="AutoShape 7"/>
              <p:cNvSpPr>
                <a:spLocks noChangeArrowheads="1"/>
              </p:cNvSpPr>
              <p:nvPr/>
            </p:nvSpPr>
            <p:spPr bwMode="gray">
              <a:xfrm>
                <a:off x="1931" y="1636"/>
                <a:ext cx="3167" cy="711"/>
              </a:xfrm>
              <a:prstGeom prst="roundRect">
                <a:avLst>
                  <a:gd name="adj" fmla="val 50000"/>
                </a:avLst>
              </a:prstGeom>
              <a:gradFill rotWithShape="0">
                <a:gsLst>
                  <a:gs pos="0">
                    <a:schemeClr val="accent6">
                      <a:lumMod val="60000"/>
                      <a:lumOff val="40000"/>
                    </a:schemeClr>
                  </a:gs>
                  <a:gs pos="100000">
                    <a:schemeClr val="bg1">
                      <a:alpha val="50000"/>
                    </a:schemeClr>
                  </a:gs>
                </a:gsLst>
                <a:lin ang="0" scaled="1"/>
              </a:gradFill>
              <a:ln w="9525" algn="ctr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grpSp>
            <p:nvGrpSpPr>
              <p:cNvPr id="29" name="Group 8"/>
              <p:cNvGrpSpPr>
                <a:grpSpLocks/>
              </p:cNvGrpSpPr>
              <p:nvPr/>
            </p:nvGrpSpPr>
            <p:grpSpPr bwMode="auto">
              <a:xfrm>
                <a:off x="1731" y="1847"/>
                <a:ext cx="256" cy="256"/>
                <a:chOff x="1634" y="2167"/>
                <a:chExt cx="425" cy="427"/>
              </a:xfrm>
            </p:grpSpPr>
            <p:sp>
              <p:nvSpPr>
                <p:cNvPr id="33" name="Oval 10"/>
                <p:cNvSpPr>
                  <a:spLocks noChangeArrowheads="1"/>
                </p:cNvSpPr>
                <p:nvPr/>
              </p:nvSpPr>
              <p:spPr bwMode="gray">
                <a:xfrm>
                  <a:off x="1634" y="2167"/>
                  <a:ext cx="425" cy="427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10E470"/>
                    </a:gs>
                    <a:gs pos="100000">
                      <a:srgbClr val="098340"/>
                    </a:gs>
                  </a:gsLst>
                  <a:path path="rect">
                    <a:fillToRect l="100000" t="100000"/>
                  </a:path>
                </a:gradFill>
                <a:ln w="9525" algn="ctr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34" name="Oval 11"/>
                <p:cNvSpPr>
                  <a:spLocks noChangeArrowheads="1"/>
                </p:cNvSpPr>
                <p:nvPr/>
              </p:nvSpPr>
              <p:spPr bwMode="gray">
                <a:xfrm>
                  <a:off x="1642" y="2182"/>
                  <a:ext cx="406" cy="407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FFFF00">
                        <a:alpha val="85001"/>
                      </a:srgbClr>
                    </a:gs>
                    <a:gs pos="100000">
                      <a:srgbClr val="A2A200"/>
                    </a:gs>
                  </a:gsLst>
                  <a:lin ang="2700000" scaled="1"/>
                </a:gradFill>
                <a:ln w="9525" algn="ctr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</p:grpSp>
          <p:sp>
            <p:nvSpPr>
              <p:cNvPr id="31" name="Text Box 15"/>
              <p:cNvSpPr txBox="1">
                <a:spLocks noChangeArrowheads="1"/>
              </p:cNvSpPr>
              <p:nvPr/>
            </p:nvSpPr>
            <p:spPr bwMode="auto">
              <a:xfrm>
                <a:off x="1931" y="1717"/>
                <a:ext cx="3293" cy="51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>
                <a:outerShdw dist="35921" dir="2700000" algn="ctr" rotWithShape="0">
                  <a:schemeClr val="bg2">
                    <a:alpha val="50000"/>
                  </a:schemeClr>
                </a:outerShdw>
              </a:effectLst>
            </p:spPr>
            <p:txBody>
              <a:bodyPr wrap="square">
                <a:spAutoFit/>
              </a:bodyPr>
              <a:lstStyle/>
              <a:p>
                <a:pPr algn="ctr">
                  <a:defRPr/>
                </a:pPr>
                <a:r>
                  <a:rPr lang="ru-RU" sz="3200" b="1" i="1" dirty="0" smtClean="0"/>
                  <a:t>Какой должна быть информационная   работа ?</a:t>
                </a:r>
                <a:endParaRPr lang="ru-RU" sz="3200" b="1" i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itchFamily="34" charset="0"/>
                </a:endParaRPr>
              </a:p>
            </p:txBody>
          </p:sp>
        </p:grpSp>
        <p:grpSp>
          <p:nvGrpSpPr>
            <p:cNvPr id="11" name="Group 46"/>
            <p:cNvGrpSpPr>
              <a:grpSpLocks/>
            </p:cNvGrpSpPr>
            <p:nvPr/>
          </p:nvGrpSpPr>
          <p:grpSpPr bwMode="auto">
            <a:xfrm>
              <a:off x="1706" y="2619"/>
              <a:ext cx="3518" cy="746"/>
              <a:chOff x="1706" y="2619"/>
              <a:chExt cx="3518" cy="746"/>
            </a:xfrm>
          </p:grpSpPr>
          <p:sp>
            <p:nvSpPr>
              <p:cNvPr id="12" name="AutoShape 47"/>
              <p:cNvSpPr>
                <a:spLocks noChangeArrowheads="1"/>
              </p:cNvSpPr>
              <p:nvPr/>
            </p:nvSpPr>
            <p:spPr bwMode="gray">
              <a:xfrm>
                <a:off x="1902" y="2619"/>
                <a:ext cx="3322" cy="746"/>
              </a:xfrm>
              <a:prstGeom prst="roundRect">
                <a:avLst>
                  <a:gd name="adj" fmla="val 50000"/>
                </a:avLst>
              </a:prstGeom>
              <a:gradFill rotWithShape="0">
                <a:gsLst>
                  <a:gs pos="0">
                    <a:schemeClr val="accent6">
                      <a:lumMod val="60000"/>
                      <a:lumOff val="40000"/>
                    </a:schemeClr>
                  </a:gs>
                  <a:gs pos="100000">
                    <a:schemeClr val="bg1">
                      <a:alpha val="50000"/>
                    </a:schemeClr>
                  </a:gs>
                </a:gsLst>
                <a:lin ang="0" scaled="1"/>
              </a:gradFill>
              <a:ln w="9525" algn="ctr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8" name="Oval 51"/>
              <p:cNvSpPr>
                <a:spLocks noChangeArrowheads="1"/>
              </p:cNvSpPr>
              <p:nvPr/>
            </p:nvSpPr>
            <p:spPr bwMode="gray">
              <a:xfrm>
                <a:off x="1706" y="2843"/>
                <a:ext cx="244" cy="244"/>
              </a:xfrm>
              <a:prstGeom prst="ellipse">
                <a:avLst/>
              </a:prstGeom>
              <a:gradFill rotWithShape="1">
                <a:gsLst>
                  <a:gs pos="0">
                    <a:srgbClr val="FFFF00">
                      <a:alpha val="85001"/>
                    </a:srgbClr>
                  </a:gs>
                  <a:gs pos="100000">
                    <a:srgbClr val="A2A200"/>
                  </a:gs>
                </a:gsLst>
                <a:lin ang="2700000" scaled="1"/>
              </a:gradFill>
              <a:ln w="9525" algn="ctr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4" name="Text Box 54"/>
              <p:cNvSpPr txBox="1">
                <a:spLocks noChangeArrowheads="1"/>
              </p:cNvSpPr>
              <p:nvPr/>
            </p:nvSpPr>
            <p:spPr bwMode="auto">
              <a:xfrm>
                <a:off x="1722" y="2851"/>
                <a:ext cx="109" cy="279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/>
                <a:endParaRPr lang="ru-RU" sz="2400" b="1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5" name="Text Box 55"/>
              <p:cNvSpPr txBox="1">
                <a:spLocks noChangeArrowheads="1"/>
              </p:cNvSpPr>
              <p:nvPr/>
            </p:nvSpPr>
            <p:spPr bwMode="auto">
              <a:xfrm>
                <a:off x="2016" y="2681"/>
                <a:ext cx="3040" cy="51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>
                <a:outerShdw dist="35921" dir="2700000" algn="ctr" rotWithShape="0">
                  <a:schemeClr val="bg2">
                    <a:alpha val="50000"/>
                  </a:schemeClr>
                </a:outerShdw>
              </a:effectLst>
            </p:spPr>
            <p:txBody>
              <a:bodyPr>
                <a:spAutoFit/>
              </a:bodyPr>
              <a:lstStyle/>
              <a:p>
                <a:pPr algn="ctr">
                  <a:defRPr/>
                </a:pPr>
                <a:r>
                  <a:rPr lang="ru-RU" sz="3200" b="1" i="1" dirty="0" smtClean="0"/>
                  <a:t>На каких принципах она должна строиться?</a:t>
                </a:r>
                <a:endParaRPr lang="ru-RU" sz="3200" b="1" i="1" dirty="0">
                  <a:latin typeface="Arial" pitchFamily="34" charset="0"/>
                </a:endParaRPr>
              </a:p>
            </p:txBody>
          </p:sp>
        </p:grpSp>
      </p:grpSp>
      <p:sp>
        <p:nvSpPr>
          <p:cNvPr id="40" name="Text Box 34"/>
          <p:cNvSpPr txBox="1">
            <a:spLocks noChangeArrowheads="1"/>
          </p:cNvSpPr>
          <p:nvPr/>
        </p:nvSpPr>
        <p:spPr bwMode="auto">
          <a:xfrm>
            <a:off x="0" y="2407689"/>
            <a:ext cx="2357422" cy="209288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0" hangingPunct="0"/>
            <a:r>
              <a:rPr lang="ru-RU" sz="13000" b="1" dirty="0">
                <a:latin typeface="Calibri" pitchFamily="34" charset="0"/>
              </a:rPr>
              <a:t>?</a:t>
            </a:r>
            <a:endParaRPr lang="en-US" sz="13000" dirty="0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utoShape 3"/>
          <p:cNvSpPr>
            <a:spLocks noChangeArrowheads="1"/>
          </p:cNvSpPr>
          <p:nvPr/>
        </p:nvSpPr>
        <p:spPr bwMode="invGray">
          <a:xfrm>
            <a:off x="214313" y="1"/>
            <a:ext cx="7858125" cy="6858000"/>
          </a:xfrm>
          <a:prstGeom prst="rightArrow">
            <a:avLst>
              <a:gd name="adj1" fmla="val 89037"/>
              <a:gd name="adj2" fmla="val 29811"/>
            </a:avLst>
          </a:prstGeom>
          <a:gradFill flip="none" rotWithShape="1">
            <a:gsLst>
              <a:gs pos="0">
                <a:srgbClr val="FFF200"/>
              </a:gs>
              <a:gs pos="45000">
                <a:srgbClr val="FF7A00"/>
              </a:gs>
              <a:gs pos="70000">
                <a:srgbClr val="FF0300"/>
              </a:gs>
              <a:gs pos="100000">
                <a:srgbClr val="4D0808"/>
              </a:gs>
            </a:gsLst>
            <a:lin ang="10800000" scaled="1"/>
            <a:tileRect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6" name="AutoShape 7"/>
          <p:cNvSpPr>
            <a:spLocks noChangeArrowheads="1"/>
          </p:cNvSpPr>
          <p:nvPr/>
        </p:nvSpPr>
        <p:spPr bwMode="auto">
          <a:xfrm rot="5400000">
            <a:off x="5929338" y="2428870"/>
            <a:ext cx="4214825" cy="2357437"/>
          </a:xfrm>
          <a:prstGeom prst="roundRect">
            <a:avLst>
              <a:gd name="adj" fmla="val 9106"/>
            </a:avLst>
          </a:prstGeom>
          <a:noFill/>
          <a:ln w="25400">
            <a:noFill/>
            <a:round/>
            <a:headEnd/>
            <a:tailEnd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ru-RU" sz="4000" b="1" i="1" dirty="0" smtClean="0">
                <a:solidFill>
                  <a:schemeClr val="accent1">
                    <a:lumMod val="50000"/>
                  </a:schemeClr>
                </a:solidFill>
              </a:rPr>
              <a:t>ПРИНЦИПЫ РАБОТЫ</a:t>
            </a:r>
            <a:endParaRPr lang="en-US" sz="4000" b="1" i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7" name="AutoShape 4"/>
          <p:cNvSpPr>
            <a:spLocks noChangeArrowheads="1"/>
          </p:cNvSpPr>
          <p:nvPr/>
        </p:nvSpPr>
        <p:spPr bwMode="blackWhite">
          <a:xfrm>
            <a:off x="571472" y="642918"/>
            <a:ext cx="5753100" cy="738187"/>
          </a:xfrm>
          <a:prstGeom prst="roundRect">
            <a:avLst>
              <a:gd name="adj" fmla="val 9106"/>
            </a:avLst>
          </a:prstGeom>
          <a:solidFill>
            <a:schemeClr val="accent6">
              <a:lumMod val="60000"/>
              <a:lumOff val="40000"/>
            </a:schemeClr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>
              <a:defRPr/>
            </a:pPr>
            <a:r>
              <a:rPr lang="ru-RU" sz="2000" b="1" i="1" dirty="0" smtClean="0"/>
              <a:t>ГЛАСНОСТЬ и ОТКРЫТОСТЬ</a:t>
            </a:r>
            <a:endParaRPr lang="en-US" sz="2000" b="1" i="1" dirty="0"/>
          </a:p>
        </p:txBody>
      </p:sp>
      <p:sp>
        <p:nvSpPr>
          <p:cNvPr id="8" name="AutoShape 5"/>
          <p:cNvSpPr>
            <a:spLocks noChangeArrowheads="1"/>
          </p:cNvSpPr>
          <p:nvPr/>
        </p:nvSpPr>
        <p:spPr bwMode="blackWhite">
          <a:xfrm>
            <a:off x="571472" y="1571612"/>
            <a:ext cx="5753100" cy="633412"/>
          </a:xfrm>
          <a:prstGeom prst="roundRect">
            <a:avLst>
              <a:gd name="adj" fmla="val 9106"/>
            </a:avLst>
          </a:prstGeom>
          <a:solidFill>
            <a:schemeClr val="accent2">
              <a:lumMod val="20000"/>
              <a:lumOff val="80000"/>
            </a:schemeClr>
          </a:solidFill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ru-RU" sz="2000" b="1" i="1" dirty="0" smtClean="0"/>
              <a:t>ОБЪЕКТИВНОСТЬ и  ПОЛНОТА</a:t>
            </a:r>
            <a:endParaRPr lang="en-US" sz="2000" b="1" i="1" dirty="0"/>
          </a:p>
        </p:txBody>
      </p:sp>
      <p:sp>
        <p:nvSpPr>
          <p:cNvPr id="9" name="AutoShape 6"/>
          <p:cNvSpPr>
            <a:spLocks noChangeArrowheads="1"/>
          </p:cNvSpPr>
          <p:nvPr/>
        </p:nvSpPr>
        <p:spPr bwMode="blackWhite">
          <a:xfrm>
            <a:off x="571472" y="2357430"/>
            <a:ext cx="5715000" cy="928694"/>
          </a:xfrm>
          <a:prstGeom prst="roundRect">
            <a:avLst>
              <a:gd name="adj" fmla="val 9106"/>
            </a:avLst>
          </a:prstGeom>
          <a:solidFill>
            <a:srgbClr val="FFFF99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>
              <a:defRPr/>
            </a:pPr>
            <a:r>
              <a:rPr lang="ru-RU" sz="2000" b="1" i="1" dirty="0" smtClean="0"/>
              <a:t>ДОСТУПНОСТЬ, АКТУАЛЬНОСТЬ </a:t>
            </a:r>
          </a:p>
          <a:p>
            <a:pPr algn="ctr" eaLnBrk="0" hangingPunct="0">
              <a:defRPr/>
            </a:pPr>
            <a:r>
              <a:rPr lang="ru-RU" sz="2000" b="1" i="1" dirty="0" smtClean="0"/>
              <a:t>и ОПЕРАТИВНОСТЬ</a:t>
            </a:r>
            <a:endParaRPr lang="en-US" sz="2000" b="1" i="1" dirty="0"/>
          </a:p>
        </p:txBody>
      </p:sp>
      <p:sp>
        <p:nvSpPr>
          <p:cNvPr id="10" name="AutoShape 4"/>
          <p:cNvSpPr>
            <a:spLocks noChangeArrowheads="1"/>
          </p:cNvSpPr>
          <p:nvPr/>
        </p:nvSpPr>
        <p:spPr bwMode="blackWhite">
          <a:xfrm>
            <a:off x="571500" y="5715016"/>
            <a:ext cx="5715000" cy="642937"/>
          </a:xfrm>
          <a:prstGeom prst="roundRect">
            <a:avLst>
              <a:gd name="adj" fmla="val 9106"/>
            </a:avLst>
          </a:prstGeom>
          <a:solidFill>
            <a:srgbClr val="FFFF99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>
              <a:defRPr/>
            </a:pPr>
            <a:r>
              <a:rPr lang="ru-RU" sz="2000" b="1" i="1" dirty="0" smtClean="0"/>
              <a:t>УЗКАЯ НАПРАВЛЕННОСТЬ</a:t>
            </a:r>
            <a:endParaRPr lang="en-US" sz="2000" b="1" i="1" dirty="0"/>
          </a:p>
        </p:txBody>
      </p:sp>
      <p:sp>
        <p:nvSpPr>
          <p:cNvPr id="11" name="AutoShape 5"/>
          <p:cNvSpPr>
            <a:spLocks noChangeArrowheads="1"/>
          </p:cNvSpPr>
          <p:nvPr/>
        </p:nvSpPr>
        <p:spPr bwMode="blackWhite">
          <a:xfrm>
            <a:off x="571500" y="4143380"/>
            <a:ext cx="5715000" cy="633412"/>
          </a:xfrm>
          <a:prstGeom prst="roundRect">
            <a:avLst>
              <a:gd name="adj" fmla="val 9106"/>
            </a:avLst>
          </a:prstGeom>
          <a:solidFill>
            <a:schemeClr val="accent6">
              <a:lumMod val="60000"/>
              <a:lumOff val="40000"/>
            </a:schemeClr>
          </a:solidFill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ru-RU" sz="2000" b="1" i="1" dirty="0" smtClean="0"/>
              <a:t>ЛАКОНИЧНОСТЬ и РАЗНООБРАЗИЕ</a:t>
            </a:r>
            <a:endParaRPr lang="en-US" sz="2000" b="1" i="1" dirty="0"/>
          </a:p>
        </p:txBody>
      </p:sp>
      <p:sp>
        <p:nvSpPr>
          <p:cNvPr id="12" name="AutoShape 6"/>
          <p:cNvSpPr>
            <a:spLocks noChangeArrowheads="1"/>
          </p:cNvSpPr>
          <p:nvPr/>
        </p:nvSpPr>
        <p:spPr bwMode="blackWhite">
          <a:xfrm>
            <a:off x="571500" y="4929198"/>
            <a:ext cx="5715000" cy="642937"/>
          </a:xfrm>
          <a:prstGeom prst="roundRect">
            <a:avLst>
              <a:gd name="adj" fmla="val 9106"/>
            </a:avLst>
          </a:prstGeom>
          <a:solidFill>
            <a:schemeClr val="accent6">
              <a:lumMod val="40000"/>
              <a:lumOff val="60000"/>
            </a:schemeClr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>
              <a:defRPr/>
            </a:pPr>
            <a:r>
              <a:rPr lang="ru-RU" sz="2000" b="1" i="1" dirty="0" smtClean="0"/>
              <a:t>РИТМИЧНОСТЬ и РЕГУЛЯРНОСТЬ</a:t>
            </a:r>
            <a:endParaRPr lang="en-US" sz="2000" b="1" i="1" dirty="0"/>
          </a:p>
        </p:txBody>
      </p:sp>
      <p:sp>
        <p:nvSpPr>
          <p:cNvPr id="13" name="AutoShape 4"/>
          <p:cNvSpPr>
            <a:spLocks noChangeArrowheads="1"/>
          </p:cNvSpPr>
          <p:nvPr/>
        </p:nvSpPr>
        <p:spPr bwMode="blackWhite">
          <a:xfrm>
            <a:off x="571472" y="3429000"/>
            <a:ext cx="5715000" cy="571504"/>
          </a:xfrm>
          <a:prstGeom prst="roundRect">
            <a:avLst>
              <a:gd name="adj" fmla="val 9106"/>
            </a:avLst>
          </a:prstGeom>
          <a:solidFill>
            <a:srgbClr val="FFCC66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>
              <a:defRPr/>
            </a:pPr>
            <a:r>
              <a:rPr lang="ru-RU" sz="2000" b="1" i="1" dirty="0" smtClean="0"/>
              <a:t>ЧЁТКОСТЬ и СТРУКТУРИРОВАННОСТЬ</a:t>
            </a:r>
            <a:endParaRPr lang="en-US" sz="2000" b="1" i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500"/>
                            </p:stCondLst>
                            <p:childTnLst>
                              <p:par>
                                <p:cTn id="2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500"/>
                            </p:stCondLst>
                            <p:childTnLst>
                              <p:par>
                                <p:cTn id="2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4500"/>
                            </p:stCondLst>
                            <p:childTnLst>
                              <p:par>
                                <p:cTn id="3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500"/>
                            </p:stCondLst>
                            <p:childTnLst>
                              <p:par>
                                <p:cTn id="3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6500"/>
                            </p:stCondLst>
                            <p:childTnLst>
                              <p:par>
                                <p:cTn id="3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screen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re 1"/>
          <p:cNvSpPr>
            <a:spLocks noGrp="1"/>
          </p:cNvSpPr>
          <p:nvPr>
            <p:ph type="title"/>
          </p:nvPr>
        </p:nvSpPr>
        <p:spPr>
          <a:xfrm>
            <a:off x="642910" y="214290"/>
            <a:ext cx="8229600" cy="785818"/>
          </a:xfrm>
        </p:spPr>
        <p:txBody>
          <a:bodyPr/>
          <a:lstStyle/>
          <a:p>
            <a:r>
              <a:rPr lang="ru-RU" b="1" i="1" dirty="0" smtClean="0">
                <a:solidFill>
                  <a:schemeClr val="accent1">
                    <a:lumMod val="75000"/>
                  </a:schemeClr>
                </a:solidFill>
              </a:rPr>
              <a:t>Гласность</a:t>
            </a: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  <a:t> и </a:t>
            </a:r>
            <a:r>
              <a:rPr lang="ru-RU" b="1" i="1" dirty="0" smtClean="0">
                <a:solidFill>
                  <a:schemeClr val="accent1">
                    <a:lumMod val="75000"/>
                  </a:schemeClr>
                </a:solidFill>
              </a:rPr>
              <a:t>открытость</a:t>
            </a:r>
            <a:endParaRPr lang="fr-CA" dirty="0" smtClean="0">
              <a:solidFill>
                <a:srgbClr val="9C4839"/>
              </a:solidFill>
            </a:endParaRPr>
          </a:p>
        </p:txBody>
      </p:sp>
      <p:sp>
        <p:nvSpPr>
          <p:cNvPr id="4" name="AutoShape 48"/>
          <p:cNvSpPr>
            <a:spLocks noChangeArrowheads="1"/>
          </p:cNvSpPr>
          <p:nvPr/>
        </p:nvSpPr>
        <p:spPr bwMode="blackWhite">
          <a:xfrm>
            <a:off x="3357562" y="1143000"/>
            <a:ext cx="5500717" cy="5500710"/>
          </a:xfrm>
          <a:prstGeom prst="roundRect">
            <a:avLst>
              <a:gd name="adj" fmla="val 14260"/>
            </a:avLst>
          </a:prstGeom>
          <a:gradFill rotWithShape="1">
            <a:gsLst>
              <a:gs pos="0">
                <a:schemeClr val="accent2">
                  <a:gamma/>
                  <a:shade val="46275"/>
                  <a:invGamma/>
                </a:schemeClr>
              </a:gs>
              <a:gs pos="50000">
                <a:schemeClr val="accent2"/>
              </a:gs>
              <a:gs pos="100000">
                <a:schemeClr val="accent2">
                  <a:gamma/>
                  <a:shade val="46275"/>
                  <a:invGamma/>
                </a:schemeClr>
              </a:gs>
            </a:gsLst>
            <a:lin ang="0" scaled="1"/>
          </a:gradFill>
          <a:ln w="38100" algn="ctr">
            <a:solidFill>
              <a:srgbClr val="FFFFFF"/>
            </a:solidFill>
            <a:round/>
            <a:headEnd/>
            <a:tailEnd/>
          </a:ln>
          <a:effectLst>
            <a:outerShdw dist="63500" dir="3187806" algn="ctr" rotWithShape="0">
              <a:srgbClr val="001D3A"/>
            </a:outerShdw>
          </a:effectLst>
        </p:spPr>
        <p:txBody>
          <a:bodyPr wrap="none"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5" name="AutoShape 47"/>
          <p:cNvSpPr>
            <a:spLocks noChangeArrowheads="1"/>
          </p:cNvSpPr>
          <p:nvPr/>
        </p:nvSpPr>
        <p:spPr bwMode="invGray">
          <a:xfrm rot="5400000">
            <a:off x="-736599" y="2093912"/>
            <a:ext cx="5759450" cy="3286125"/>
          </a:xfrm>
          <a:prstGeom prst="upArrow">
            <a:avLst>
              <a:gd name="adj1" fmla="val 56944"/>
              <a:gd name="adj2" fmla="val 50782"/>
            </a:avLst>
          </a:prstGeom>
          <a:gradFill rotWithShape="1">
            <a:gsLst>
              <a:gs pos="0">
                <a:schemeClr val="accent1"/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pic>
        <p:nvPicPr>
          <p:cNvPr id="6" name="Picture 4" descr="C:\Documents and Settings\Галина\Рабочий стол\14ф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571472" y="2428868"/>
            <a:ext cx="1928826" cy="259564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147" name="Espace réservé du contenu 2"/>
          <p:cNvSpPr>
            <a:spLocks noGrp="1"/>
          </p:cNvSpPr>
          <p:nvPr>
            <p:ph idx="1"/>
          </p:nvPr>
        </p:nvSpPr>
        <p:spPr>
          <a:xfrm>
            <a:off x="3500430" y="1142984"/>
            <a:ext cx="5214974" cy="5429288"/>
          </a:xfrm>
        </p:spPr>
        <p:txBody>
          <a:bodyPr/>
          <a:lstStyle/>
          <a:p>
            <a:pPr marL="0" indent="95250" algn="just">
              <a:buNone/>
            </a:pPr>
            <a:r>
              <a:rPr lang="ru-RU" dirty="0" smtClean="0">
                <a:solidFill>
                  <a:schemeClr val="bg1"/>
                </a:solidFill>
              </a:rPr>
              <a:t>И</a:t>
            </a:r>
            <a:r>
              <a:rPr lang="ru-RU" sz="2800" dirty="0" smtClean="0">
                <a:solidFill>
                  <a:schemeClr val="bg1"/>
                </a:solidFill>
              </a:rPr>
              <a:t>нформационная   работа  </a:t>
            </a:r>
            <a:r>
              <a:rPr lang="ru-RU" sz="2800" dirty="0" err="1" smtClean="0">
                <a:solidFill>
                  <a:schemeClr val="bg1"/>
                </a:solidFill>
              </a:rPr>
              <a:t>дол-жна</a:t>
            </a:r>
            <a:r>
              <a:rPr lang="ru-RU" sz="2800" dirty="0" smtClean="0">
                <a:solidFill>
                  <a:schemeClr val="bg1"/>
                </a:solidFill>
              </a:rPr>
              <a:t> обеспечивать </a:t>
            </a:r>
            <a:r>
              <a:rPr lang="ru-RU" sz="2800" dirty="0" err="1" smtClean="0">
                <a:solidFill>
                  <a:schemeClr val="bg1"/>
                </a:solidFill>
              </a:rPr>
              <a:t>максималь-ную</a:t>
            </a:r>
            <a:r>
              <a:rPr lang="ru-RU" sz="2800" dirty="0" smtClean="0">
                <a:solidFill>
                  <a:schemeClr val="bg1"/>
                </a:solidFill>
              </a:rPr>
              <a:t> открытость  организации  и доступность общественному обсуждению, возможно, даже общественному контролю.</a:t>
            </a:r>
          </a:p>
          <a:p>
            <a:pPr marL="0" indent="95250" algn="just">
              <a:buNone/>
            </a:pPr>
            <a:r>
              <a:rPr lang="ru-RU" sz="2800" dirty="0" smtClean="0">
                <a:solidFill>
                  <a:schemeClr val="bg1"/>
                </a:solidFill>
              </a:rPr>
              <a:t>Профсоюзная   организация      должна быть публичной, а  работа  первичной      </a:t>
            </a:r>
            <a:r>
              <a:rPr lang="ru-RU" sz="2800" dirty="0" err="1" smtClean="0">
                <a:solidFill>
                  <a:schemeClr val="bg1"/>
                </a:solidFill>
              </a:rPr>
              <a:t>проф-союзной</a:t>
            </a:r>
            <a:r>
              <a:rPr lang="ru-RU" sz="2800" dirty="0" smtClean="0">
                <a:solidFill>
                  <a:schemeClr val="bg1"/>
                </a:solidFill>
              </a:rPr>
              <a:t>  организации  </a:t>
            </a:r>
            <a:r>
              <a:rPr lang="ru-RU" sz="2800" dirty="0" err="1" smtClean="0">
                <a:solidFill>
                  <a:schemeClr val="bg1"/>
                </a:solidFill>
              </a:rPr>
              <a:t>прозрач-ной</a:t>
            </a:r>
            <a:r>
              <a:rPr lang="ru-RU" sz="2800" dirty="0" smtClean="0">
                <a:solidFill>
                  <a:schemeClr val="bg1"/>
                </a:solidFill>
              </a:rPr>
              <a:t> и понятной   каждому работнику.</a:t>
            </a:r>
          </a:p>
          <a:p>
            <a:pPr>
              <a:buNone/>
            </a:pPr>
            <a:endParaRPr lang="fr-CA" dirty="0" smtClean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6" grpId="0"/>
      <p:bldP spid="4" grpId="0" animBg="1"/>
      <p:bldP spid="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re 1"/>
          <p:cNvSpPr>
            <a:spLocks noGrp="1"/>
          </p:cNvSpPr>
          <p:nvPr>
            <p:ph type="title"/>
          </p:nvPr>
        </p:nvSpPr>
        <p:spPr>
          <a:xfrm>
            <a:off x="642910" y="214290"/>
            <a:ext cx="8229600" cy="785818"/>
          </a:xfrm>
        </p:spPr>
        <p:txBody>
          <a:bodyPr/>
          <a:lstStyle/>
          <a:p>
            <a:r>
              <a:rPr lang="ru-RU" b="1" i="1" dirty="0" smtClean="0">
                <a:solidFill>
                  <a:schemeClr val="accent1">
                    <a:lumMod val="75000"/>
                  </a:schemeClr>
                </a:solidFill>
              </a:rPr>
              <a:t>Объективность и полнота</a:t>
            </a:r>
            <a:endParaRPr lang="fr-CA" dirty="0" smtClean="0">
              <a:solidFill>
                <a:srgbClr val="9C4839"/>
              </a:solidFill>
            </a:endParaRPr>
          </a:p>
        </p:txBody>
      </p:sp>
      <p:sp>
        <p:nvSpPr>
          <p:cNvPr id="4" name="AutoShape 48"/>
          <p:cNvSpPr>
            <a:spLocks noChangeArrowheads="1"/>
          </p:cNvSpPr>
          <p:nvPr/>
        </p:nvSpPr>
        <p:spPr bwMode="blackWhite">
          <a:xfrm>
            <a:off x="3357562" y="1143000"/>
            <a:ext cx="5500717" cy="5500710"/>
          </a:xfrm>
          <a:prstGeom prst="roundRect">
            <a:avLst>
              <a:gd name="adj" fmla="val 14260"/>
            </a:avLst>
          </a:prstGeom>
          <a:gradFill rotWithShape="1">
            <a:gsLst>
              <a:gs pos="0">
                <a:schemeClr val="accent2">
                  <a:gamma/>
                  <a:shade val="46275"/>
                  <a:invGamma/>
                </a:schemeClr>
              </a:gs>
              <a:gs pos="50000">
                <a:schemeClr val="accent2"/>
              </a:gs>
              <a:gs pos="100000">
                <a:schemeClr val="accent2">
                  <a:gamma/>
                  <a:shade val="46275"/>
                  <a:invGamma/>
                </a:schemeClr>
              </a:gs>
            </a:gsLst>
            <a:lin ang="0" scaled="1"/>
          </a:gradFill>
          <a:ln w="38100" algn="ctr">
            <a:solidFill>
              <a:srgbClr val="FFFFFF"/>
            </a:solidFill>
            <a:round/>
            <a:headEnd/>
            <a:tailEnd/>
          </a:ln>
          <a:effectLst>
            <a:outerShdw dist="63500" dir="3187806" algn="ctr" rotWithShape="0">
              <a:srgbClr val="001D3A"/>
            </a:outerShdw>
          </a:effectLst>
        </p:spPr>
        <p:txBody>
          <a:bodyPr wrap="none"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5" name="AutoShape 47"/>
          <p:cNvSpPr>
            <a:spLocks noChangeArrowheads="1"/>
          </p:cNvSpPr>
          <p:nvPr/>
        </p:nvSpPr>
        <p:spPr bwMode="invGray">
          <a:xfrm rot="5400000">
            <a:off x="-736599" y="2093912"/>
            <a:ext cx="5759450" cy="3286125"/>
          </a:xfrm>
          <a:prstGeom prst="upArrow">
            <a:avLst>
              <a:gd name="adj1" fmla="val 56944"/>
              <a:gd name="adj2" fmla="val 50782"/>
            </a:avLst>
          </a:prstGeom>
          <a:gradFill rotWithShape="1">
            <a:gsLst>
              <a:gs pos="0">
                <a:schemeClr val="accent1"/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pic>
        <p:nvPicPr>
          <p:cNvPr id="6" name="Picture 4" descr="C:\Documents and Settings\Галина\Рабочий стол\14ф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571472" y="2428868"/>
            <a:ext cx="1928826" cy="259564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147" name="Espace réservé du contenu 2"/>
          <p:cNvSpPr>
            <a:spLocks noGrp="1"/>
          </p:cNvSpPr>
          <p:nvPr>
            <p:ph idx="1"/>
          </p:nvPr>
        </p:nvSpPr>
        <p:spPr>
          <a:xfrm>
            <a:off x="3500430" y="2143116"/>
            <a:ext cx="5214974" cy="4429156"/>
          </a:xfrm>
        </p:spPr>
        <p:txBody>
          <a:bodyPr/>
          <a:lstStyle/>
          <a:p>
            <a:pPr marL="0" indent="95250" algn="just">
              <a:buNone/>
            </a:pPr>
            <a:r>
              <a:rPr lang="ru-RU" dirty="0" smtClean="0">
                <a:solidFill>
                  <a:schemeClr val="bg1"/>
                </a:solidFill>
              </a:rPr>
              <a:t>Информация, которую получают  от профкома, должна быть объективной и полной, не содержать ошибок и неточностей.</a:t>
            </a:r>
            <a:endParaRPr lang="fr-CA" dirty="0" smtClean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6" grpId="0"/>
      <p:bldP spid="6147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re 1"/>
          <p:cNvSpPr>
            <a:spLocks noGrp="1"/>
          </p:cNvSpPr>
          <p:nvPr>
            <p:ph type="title"/>
          </p:nvPr>
        </p:nvSpPr>
        <p:spPr>
          <a:xfrm>
            <a:off x="642910" y="214290"/>
            <a:ext cx="8229600" cy="785818"/>
          </a:xfrm>
        </p:spPr>
        <p:txBody>
          <a:bodyPr/>
          <a:lstStyle/>
          <a:p>
            <a:r>
              <a:rPr lang="ru-RU" b="1" i="1" dirty="0" smtClean="0">
                <a:solidFill>
                  <a:schemeClr val="accent1">
                    <a:lumMod val="75000"/>
                  </a:schemeClr>
                </a:solidFill>
              </a:rPr>
              <a:t>Доступность</a:t>
            </a:r>
            <a:endParaRPr lang="fr-CA" dirty="0" smtClean="0">
              <a:solidFill>
                <a:srgbClr val="9C4839"/>
              </a:solidFill>
            </a:endParaRPr>
          </a:p>
        </p:txBody>
      </p:sp>
      <p:sp>
        <p:nvSpPr>
          <p:cNvPr id="4" name="AutoShape 48"/>
          <p:cNvSpPr>
            <a:spLocks noChangeArrowheads="1"/>
          </p:cNvSpPr>
          <p:nvPr/>
        </p:nvSpPr>
        <p:spPr bwMode="blackWhite">
          <a:xfrm>
            <a:off x="3357562" y="1143000"/>
            <a:ext cx="5500717" cy="5500710"/>
          </a:xfrm>
          <a:prstGeom prst="roundRect">
            <a:avLst>
              <a:gd name="adj" fmla="val 14260"/>
            </a:avLst>
          </a:prstGeom>
          <a:gradFill rotWithShape="1">
            <a:gsLst>
              <a:gs pos="0">
                <a:schemeClr val="accent2">
                  <a:gamma/>
                  <a:shade val="46275"/>
                  <a:invGamma/>
                </a:schemeClr>
              </a:gs>
              <a:gs pos="50000">
                <a:schemeClr val="accent2"/>
              </a:gs>
              <a:gs pos="100000">
                <a:schemeClr val="accent2">
                  <a:gamma/>
                  <a:shade val="46275"/>
                  <a:invGamma/>
                </a:schemeClr>
              </a:gs>
            </a:gsLst>
            <a:lin ang="0" scaled="1"/>
          </a:gradFill>
          <a:ln w="38100" algn="ctr">
            <a:solidFill>
              <a:srgbClr val="FFFFFF"/>
            </a:solidFill>
            <a:round/>
            <a:headEnd/>
            <a:tailEnd/>
          </a:ln>
          <a:effectLst>
            <a:outerShdw dist="63500" dir="3187806" algn="ctr" rotWithShape="0">
              <a:srgbClr val="001D3A"/>
            </a:outerShdw>
          </a:effectLst>
        </p:spPr>
        <p:txBody>
          <a:bodyPr wrap="none"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5" name="AutoShape 47"/>
          <p:cNvSpPr>
            <a:spLocks noChangeArrowheads="1"/>
          </p:cNvSpPr>
          <p:nvPr/>
        </p:nvSpPr>
        <p:spPr bwMode="invGray">
          <a:xfrm rot="5400000">
            <a:off x="-736599" y="2093912"/>
            <a:ext cx="5759450" cy="3286125"/>
          </a:xfrm>
          <a:prstGeom prst="upArrow">
            <a:avLst>
              <a:gd name="adj1" fmla="val 56944"/>
              <a:gd name="adj2" fmla="val 50782"/>
            </a:avLst>
          </a:prstGeom>
          <a:gradFill rotWithShape="1">
            <a:gsLst>
              <a:gs pos="0">
                <a:schemeClr val="accent1"/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pic>
        <p:nvPicPr>
          <p:cNvPr id="6" name="Picture 4" descr="C:\Documents and Settings\Галина\Рабочий стол\14ф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571472" y="2428868"/>
            <a:ext cx="1928826" cy="259564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147" name="Espace réservé du contenu 2"/>
          <p:cNvSpPr>
            <a:spLocks noGrp="1"/>
          </p:cNvSpPr>
          <p:nvPr>
            <p:ph idx="1"/>
          </p:nvPr>
        </p:nvSpPr>
        <p:spPr>
          <a:xfrm>
            <a:off x="3786182" y="1142984"/>
            <a:ext cx="4929222" cy="5429288"/>
          </a:xfrm>
        </p:spPr>
        <p:txBody>
          <a:bodyPr/>
          <a:lstStyle/>
          <a:p>
            <a:pPr marL="0" indent="95250" algn="just">
              <a:buNone/>
            </a:pPr>
            <a:r>
              <a:rPr lang="ru-RU" dirty="0" smtClean="0">
                <a:solidFill>
                  <a:schemeClr val="bg1"/>
                </a:solidFill>
              </a:rPr>
              <a:t>Детали  профсоюзной            работы  и сопутствующая информация должны быть доступными. Работник  и любой человек должны иметь возможность в удобной форме  получить дополнительную </a:t>
            </a:r>
            <a:r>
              <a:rPr lang="ru-RU" dirty="0" err="1" smtClean="0">
                <a:solidFill>
                  <a:schemeClr val="bg1"/>
                </a:solidFill>
              </a:rPr>
              <a:t>инфор-мацию</a:t>
            </a:r>
            <a:r>
              <a:rPr lang="ru-RU" dirty="0" smtClean="0">
                <a:solidFill>
                  <a:schemeClr val="bg1"/>
                </a:solidFill>
              </a:rPr>
              <a:t> и ответы на возникающие вопросы.</a:t>
            </a:r>
            <a:endParaRPr lang="fr-CA" dirty="0" smtClean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6" grpId="0"/>
      <p:bldP spid="6147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re 1"/>
          <p:cNvSpPr>
            <a:spLocks noGrp="1"/>
          </p:cNvSpPr>
          <p:nvPr>
            <p:ph type="title"/>
          </p:nvPr>
        </p:nvSpPr>
        <p:spPr>
          <a:xfrm>
            <a:off x="285720" y="214290"/>
            <a:ext cx="8586790" cy="785818"/>
          </a:xfrm>
        </p:spPr>
        <p:txBody>
          <a:bodyPr/>
          <a:lstStyle/>
          <a:p>
            <a:r>
              <a:rPr lang="ru-RU" b="1" i="1" dirty="0" smtClean="0">
                <a:solidFill>
                  <a:schemeClr val="accent1">
                    <a:lumMod val="75000"/>
                  </a:schemeClr>
                </a:solidFill>
              </a:rPr>
              <a:t>Актуальность и оперативность</a:t>
            </a:r>
            <a:endParaRPr lang="fr-CA" dirty="0" smtClean="0">
              <a:solidFill>
                <a:srgbClr val="9C4839"/>
              </a:solidFill>
            </a:endParaRPr>
          </a:p>
        </p:txBody>
      </p:sp>
      <p:sp>
        <p:nvSpPr>
          <p:cNvPr id="4" name="AutoShape 48"/>
          <p:cNvSpPr>
            <a:spLocks noChangeArrowheads="1"/>
          </p:cNvSpPr>
          <p:nvPr/>
        </p:nvSpPr>
        <p:spPr bwMode="blackWhite">
          <a:xfrm>
            <a:off x="3357562" y="1214422"/>
            <a:ext cx="5500717" cy="5429288"/>
          </a:xfrm>
          <a:prstGeom prst="roundRect">
            <a:avLst>
              <a:gd name="adj" fmla="val 14260"/>
            </a:avLst>
          </a:prstGeom>
          <a:gradFill rotWithShape="1">
            <a:gsLst>
              <a:gs pos="0">
                <a:schemeClr val="accent2">
                  <a:gamma/>
                  <a:shade val="46275"/>
                  <a:invGamma/>
                </a:schemeClr>
              </a:gs>
              <a:gs pos="50000">
                <a:schemeClr val="accent2"/>
              </a:gs>
              <a:gs pos="100000">
                <a:schemeClr val="accent2">
                  <a:gamma/>
                  <a:shade val="46275"/>
                  <a:invGamma/>
                </a:schemeClr>
              </a:gs>
            </a:gsLst>
            <a:lin ang="0" scaled="1"/>
          </a:gradFill>
          <a:ln w="38100" algn="ctr">
            <a:solidFill>
              <a:srgbClr val="FFFFFF"/>
            </a:solidFill>
            <a:round/>
            <a:headEnd/>
            <a:tailEnd/>
          </a:ln>
          <a:effectLst>
            <a:outerShdw dist="63500" dir="3187806" algn="ctr" rotWithShape="0">
              <a:srgbClr val="001D3A"/>
            </a:outerShdw>
          </a:effectLst>
        </p:spPr>
        <p:txBody>
          <a:bodyPr wrap="none"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5" name="AutoShape 47"/>
          <p:cNvSpPr>
            <a:spLocks noChangeArrowheads="1"/>
          </p:cNvSpPr>
          <p:nvPr/>
        </p:nvSpPr>
        <p:spPr bwMode="invGray">
          <a:xfrm rot="5400000">
            <a:off x="-736599" y="2093912"/>
            <a:ext cx="5759450" cy="3286125"/>
          </a:xfrm>
          <a:prstGeom prst="upArrow">
            <a:avLst>
              <a:gd name="adj1" fmla="val 56944"/>
              <a:gd name="adj2" fmla="val 50782"/>
            </a:avLst>
          </a:prstGeom>
          <a:gradFill rotWithShape="1">
            <a:gsLst>
              <a:gs pos="0">
                <a:schemeClr val="accent1"/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pic>
        <p:nvPicPr>
          <p:cNvPr id="6" name="Picture 4" descr="C:\Documents and Settings\Галина\Рабочий стол\14ф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571472" y="2428868"/>
            <a:ext cx="1928826" cy="259564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147" name="Espace réservé du contenu 2"/>
          <p:cNvSpPr>
            <a:spLocks noGrp="1"/>
          </p:cNvSpPr>
          <p:nvPr>
            <p:ph idx="1"/>
          </p:nvPr>
        </p:nvSpPr>
        <p:spPr>
          <a:xfrm>
            <a:off x="3714744" y="1428712"/>
            <a:ext cx="5072098" cy="5429288"/>
          </a:xfrm>
        </p:spPr>
        <p:txBody>
          <a:bodyPr/>
          <a:lstStyle/>
          <a:p>
            <a:pPr marL="0" indent="95250" algn="just">
              <a:buNone/>
            </a:pP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Наряду с прочим, </a:t>
            </a:r>
            <a:r>
              <a:rPr lang="ru-RU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инфор-мация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должна быть максимально </a:t>
            </a:r>
            <a:r>
              <a:rPr lang="ru-RU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своевремен-ной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 Согласитесь,  </a:t>
            </a:r>
            <a:r>
              <a:rPr lang="ru-RU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недо-пустимо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 что  последняя новость на сайте профсоюзной   организации  датирована прошлым годом.</a:t>
            </a:r>
            <a:endParaRPr lang="fr-CA" dirty="0" smtClean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6" grpId="0"/>
      <p:bldP spid="6147" grpId="0" build="p"/>
    </p:bldLst>
  </p:timing>
</p:sld>
</file>

<file path=ppt/theme/theme1.xml><?xml version="1.0" encoding="utf-8"?>
<a:theme xmlns:a="http://schemas.openxmlformats.org/drawingml/2006/main" name="144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144</Template>
  <TotalTime>1105</TotalTime>
  <Words>724</Words>
  <Application>Microsoft Office PowerPoint</Application>
  <PresentationFormat>Экран (4:3)</PresentationFormat>
  <Paragraphs>93</Paragraphs>
  <Slides>27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27</vt:i4>
      </vt:variant>
    </vt:vector>
  </HeadingPairs>
  <TitlesOfParts>
    <vt:vector size="28" baseType="lpstr">
      <vt:lpstr>144</vt:lpstr>
      <vt:lpstr>Информационная работа в первичной профсоюзной организации</vt:lpstr>
      <vt:lpstr>Слайд 2</vt:lpstr>
      <vt:lpstr>Задачи  информационной   работы </vt:lpstr>
      <vt:lpstr>Слайд 4</vt:lpstr>
      <vt:lpstr>Слайд 5</vt:lpstr>
      <vt:lpstr>Гласность и открытость</vt:lpstr>
      <vt:lpstr>Объективность и полнота</vt:lpstr>
      <vt:lpstr>Доступность</vt:lpstr>
      <vt:lpstr>Актуальность и оперативность</vt:lpstr>
      <vt:lpstr>Чёткость и структурированность</vt:lpstr>
      <vt:lpstr>Лаконичность и разнообразие</vt:lpstr>
      <vt:lpstr>Ритмичность и регулярность</vt:lpstr>
      <vt:lpstr>Узкая направленность</vt:lpstr>
      <vt:lpstr>Узнать о деятельности вышестоящих  организаций  Профсоюза можно:</vt:lpstr>
      <vt:lpstr> </vt:lpstr>
      <vt:lpstr> </vt:lpstr>
      <vt:lpstr> </vt:lpstr>
      <vt:lpstr> </vt:lpstr>
      <vt:lpstr> </vt:lpstr>
      <vt:lpstr>Стенд первичной профсоюзной организации  МБОУ «СОШ с. Сасыколи им. Г.Г. Коноплёва» Харабалинского района Астраханской области</vt:lpstr>
      <vt:lpstr>Печатные материалы</vt:lpstr>
      <vt:lpstr>САЙТ ПРОФСОЮЗНОЙ ОРГАНИЗАЦИИ</vt:lpstr>
      <vt:lpstr>Сайт первичной профсоюзной организации  МБОУ «СОШ с. Сасыколи им. Г.Г. Коноплёва» Харабалинского района Астраханской области</vt:lpstr>
      <vt:lpstr>Советы по разработке сайта профсоюзной организации. </vt:lpstr>
      <vt:lpstr>Слайд 25</vt:lpstr>
      <vt:lpstr>Слайд 26</vt:lpstr>
      <vt:lpstr>Слайд 27</vt:lpstr>
    </vt:vector>
  </TitlesOfParts>
  <Company>Krokoz™ Inc.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Информационная работа в первичной профсоюзной организации</dc:title>
  <dc:creator>user</dc:creator>
  <cp:lastModifiedBy>user</cp:lastModifiedBy>
  <cp:revision>80</cp:revision>
  <dcterms:created xsi:type="dcterms:W3CDTF">2012-03-28T17:37:52Z</dcterms:created>
  <dcterms:modified xsi:type="dcterms:W3CDTF">2012-04-02T06:59:33Z</dcterms:modified>
</cp:coreProperties>
</file>