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84" r:id="rId2"/>
    <p:sldId id="286" r:id="rId3"/>
    <p:sldId id="256" r:id="rId4"/>
    <p:sldId id="278" r:id="rId5"/>
    <p:sldId id="293" r:id="rId6"/>
    <p:sldId id="285" r:id="rId7"/>
    <p:sldId id="292" r:id="rId8"/>
    <p:sldId id="287" r:id="rId9"/>
    <p:sldId id="282" r:id="rId10"/>
    <p:sldId id="279" r:id="rId11"/>
    <p:sldId id="280" r:id="rId12"/>
    <p:sldId id="272" r:id="rId13"/>
    <p:sldId id="289" r:id="rId14"/>
    <p:sldId id="291" r:id="rId15"/>
    <p:sldId id="290" r:id="rId16"/>
    <p:sldId id="283" r:id="rId17"/>
    <p:sldId id="267" r:id="rId18"/>
    <p:sldId id="266" r:id="rId19"/>
    <p:sldId id="260" r:id="rId20"/>
    <p:sldId id="262" r:id="rId21"/>
    <p:sldId id="263" r:id="rId22"/>
    <p:sldId id="271" r:id="rId23"/>
    <p:sldId id="274" r:id="rId24"/>
    <p:sldId id="273" r:id="rId25"/>
    <p:sldId id="277" r:id="rId26"/>
    <p:sldId id="26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5ED"/>
    <a:srgbClr val="FF0066"/>
    <a:srgbClr val="0000FF"/>
    <a:srgbClr val="AFABE7"/>
    <a:srgbClr val="ADA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DA34E6-7EAA-4872-B127-09CBA2AB94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27F59-A9B8-48E8-82B4-4E3F7C20EF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5E84C-A409-4FBD-A67C-092AA0B79B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155FB-D16F-412A-9431-291C31C68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2D26A-610F-46F4-A72E-BAE817AAB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DF0B60-5C6F-4102-BEA5-B50D06DC37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257A0F9-C074-4F16-9676-2A60E2D961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D9DAD-FB4F-4389-A565-FE1D36A375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48567-314D-4FFD-9C2B-0022F7B104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38EC8-0BFD-45A9-98F0-86C318A368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FFAF7-44A8-4385-8BC8-9D478841AE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00FD3-801A-421B-B853-D699C3A981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9820C86-DAB8-4A42-8DCF-4E4E92432B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0A8C52-104E-44E7-8C76-EEA55D95B0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7D4DD6B-ABAB-481A-ACAC-1032D9D7EA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76;&#1086;&#1073;&#1088;&#1086;\&#1084;&#1086;&#1081;%20&#1082;&#1083;%20&#1095;&#1072;&#1089;%20&#1086;%20&#1076;&#1086;&#1073;&#1088;&#1077;\eslidobryiytyi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76;&#1086;&#1073;&#1088;&#1086;\&#1084;&#1086;&#1081;%20&#1082;&#1083;%20&#1095;&#1072;&#1089;%20&#1086;%20&#1076;&#1086;&#1073;&#1088;&#1077;\&#1041;&#1072;&#1088;&#1073;&#1072;&#1088;&#1080;&#1082;&#1080;%20-%20&#1044;&#1077;&#1090;&#1089;&#1082;&#1080;&#1077;%20&#1087;&#1077;&#1089;&#1085;&#1080;%20.&#1063;&#1090;&#1086;%20&#1090;&#1072;&#1082;&#1086;&#1077;%20&#1076;&#1086;&#1073;&#1088;&#1086;&#1090;&#1072;%20(audiopoisk.com)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gazeta.aif.ru/data/mags/tbilisi/304/pics/14_05_00.jpg" TargetMode="External"/><Relationship Id="rId7" Type="http://schemas.openxmlformats.org/officeDocument/2006/relationships/hyperlink" Target="http://mlm-busines.ucoz.ru/_si/0/39738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5.jpeg"/><Relationship Id="rId5" Type="http://schemas.openxmlformats.org/officeDocument/2006/relationships/hyperlink" Target="http://www.volgograd.ru/accel/content/pic/pre/users/Piligrim/albd332008h183050/photogallery4/photo_2008_3_3_19_6_44.jpg?w=600&amp;h=525&amp;q=100&amp;exp=604800&amp;&amp;&amp;&amp;&amp;&amp;&amp;&amp;&amp;&amp;" TargetMode="External"/><Relationship Id="rId10" Type="http://schemas.openxmlformats.org/officeDocument/2006/relationships/image" Target="../media/image24.jpeg"/><Relationship Id="rId4" Type="http://schemas.openxmlformats.org/officeDocument/2006/relationships/image" Target="NULL"/><Relationship Id="rId9" Type="http://schemas.openxmlformats.org/officeDocument/2006/relationships/hyperlink" Target="http://www.cirota.ru/forum/images/82/82129.jpe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nebezrazlichno.clan.su/images/dela.jpg" TargetMode="External"/><Relationship Id="rId13" Type="http://schemas.openxmlformats.org/officeDocument/2006/relationships/image" Target="../media/image33.jpeg"/><Relationship Id="rId3" Type="http://schemas.openxmlformats.org/officeDocument/2006/relationships/hyperlink" Target="http://www.dikins.org.ua/foto/m_110Fruits2.jpg" TargetMode="External"/><Relationship Id="rId7" Type="http://schemas.openxmlformats.org/officeDocument/2006/relationships/image" Target="../media/image29.jpeg"/><Relationship Id="rId12" Type="http://schemas.openxmlformats.org/officeDocument/2006/relationships/image" Target="../media/image32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11" Type="http://schemas.openxmlformats.org/officeDocument/2006/relationships/hyperlink" Target="http://www.ozon.ru/multimedia/books_covers/1000452563.jpg" TargetMode="External"/><Relationship Id="rId5" Type="http://schemas.openxmlformats.org/officeDocument/2006/relationships/hyperlink" Target="http://s39.radikal.ru/i084/0902/00/83268b105461.jpg" TargetMode="External"/><Relationship Id="rId10" Type="http://schemas.openxmlformats.org/officeDocument/2006/relationships/image" Target="../media/image31.jpeg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6;&#1073;&#1088;&#1086;\&#1084;&#1086;&#1081;%20&#1082;&#1083;%20&#1095;&#1072;&#1089;%20&#1086;%20&#1076;&#1086;&#1073;&#1088;&#1077;\&#1044;&#1077;&#1090;&#1089;&#1082;&#1080;&#1077;%20&#1087;&#1077;&#1089;&#1085;&#1080;%20-%20&#1042;&#1084;&#1077;&#1089;&#1090;&#1077;%20&#1074;&#1077;&#1089;&#1077;&#1083;&#1086;%20&#1096;&#1072;&#1075;&#1072;&#1090;&#1100;%20(audiopoisk.com).mp3" TargetMode="Externa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6;&#1086;&#1073;&#1088;&#1086;\&#1084;&#1086;&#1081;%20&#1082;&#1083;%20&#1095;&#1072;&#1089;%20&#1086;%20&#1076;&#1086;&#1073;&#1088;&#1077;\mir_pohozh_na_cvetnoy_lug.mp3" TargetMode="Externa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6;&#1086;&#1073;&#1088;&#1086;\&#1084;&#1086;&#1081;%20&#1082;&#1083;%20&#1095;&#1072;&#1089;%20&#1086;%20&#1076;&#1086;&#1073;&#1088;&#1077;\kogda_moi_druzja_so_mnoj.mp3" TargetMode="Externa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6;&#1086;&#1073;&#1088;&#1086;\&#1084;&#1086;&#1081;%20&#1082;&#1083;%20&#1095;&#1072;&#1089;%20&#1086;%20&#1076;&#1086;&#1073;&#1088;&#1077;\&#1041;&#1072;&#1088;&#1073;&#1072;&#1088;&#1080;&#1082;&#1080;%20-%20&#1045;&#1089;&#1083;&#1080;%20&#1076;&#1088;&#1091;&#1075;%20&#1085;&#1077;%20&#1089;&#1084;&#1077;&#1105;&#1090;&#1089;&#1103;%20&#1090;&#1099;%20&#1074;&#1082;&#1083;&#1102;&#1095;&#1080;%20&#1077;&#1084;&#1091;%20&#1089;&#1086;&#1083;&#1085;&#1094;&#1077;%20(audiopoisk.com).mp3" TargetMode="Externa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WordArt 2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457200" y="1433732"/>
            <a:ext cx="8472518" cy="33525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"ДРУЖБА</a:t>
            </a:r>
          </a:p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ДОРОЖЕ БОГАТСТВА"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eslidobryiyty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1533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effectLst/>
              </a:rPr>
              <a:t>Кто такой друг?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50825" y="1600200"/>
            <a:ext cx="42449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ДРУГ- это тот, кто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связан с кем-нибудь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взаимным доверием,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преданностью, любовью.</a:t>
            </a:r>
          </a:p>
        </p:txBody>
      </p:sp>
      <p:pic>
        <p:nvPicPr>
          <p:cNvPr id="717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38650" y="2133600"/>
            <a:ext cx="4373563" cy="3527425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уважение и доверие  к другу,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 готовность оказать помощь и поддержку,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 прямота, принципиальность,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искренность,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честность,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забота,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бескорыстие,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равенство,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преданность,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верность,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требовательность.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  <a:effectLst/>
              </a:rPr>
              <a:t>Какими качествами должен обладать друг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малыш"/>
          <p:cNvPicPr>
            <a:picLocks noChangeAspect="1" noChangeArrowheads="1"/>
          </p:cNvPicPr>
          <p:nvPr/>
        </p:nvPicPr>
        <p:blipFill>
          <a:blip r:embed="rId2"/>
          <a:srcRect l="28491" t="28195" r="26938" b="28738"/>
          <a:stretch>
            <a:fillRect/>
          </a:stretch>
        </p:blipFill>
        <p:spPr bwMode="auto">
          <a:xfrm>
            <a:off x="0" y="0"/>
            <a:ext cx="6003925" cy="6858000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39750" y="188913"/>
            <a:ext cx="8137525" cy="337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b="1">
                <a:solidFill>
                  <a:srgbClr val="0000FF"/>
                </a:solidFill>
              </a:rPr>
              <a:t>Не обзывай и не унижай свого друга.</a:t>
            </a:r>
          </a:p>
          <a:p>
            <a:pPr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b="1">
                <a:solidFill>
                  <a:srgbClr val="CC0000"/>
                </a:solidFill>
              </a:rPr>
              <a:t>Помогай другу в беде.</a:t>
            </a:r>
          </a:p>
          <a:p>
            <a:pPr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b="1">
                <a:solidFill>
                  <a:srgbClr val="0000FF"/>
                </a:solidFill>
              </a:rPr>
              <a:t>Умей с другом разделить радость.</a:t>
            </a:r>
          </a:p>
          <a:p>
            <a:pPr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b="1">
                <a:solidFill>
                  <a:srgbClr val="CC0000"/>
                </a:solidFill>
              </a:rPr>
              <a:t>Не смейся над недостатками друга.</a:t>
            </a:r>
          </a:p>
          <a:p>
            <a:pPr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b="1">
                <a:solidFill>
                  <a:srgbClr val="0000FF"/>
                </a:solidFill>
              </a:rPr>
              <a:t>Не обманывай друга ни в чём. Будь с ним честен.</a:t>
            </a:r>
          </a:p>
          <a:p>
            <a:pPr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b="1">
                <a:solidFill>
                  <a:srgbClr val="CC0000"/>
                </a:solidFill>
              </a:rPr>
              <a:t>Выбирай друзей по душевным качествам, а не по одежде.</a:t>
            </a:r>
          </a:p>
          <a:p>
            <a:pPr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b="1">
                <a:solidFill>
                  <a:srgbClr val="0000FF"/>
                </a:solidFill>
              </a:rPr>
              <a:t>Умей признать свои ошибки и помирись с другом.</a:t>
            </a:r>
          </a:p>
          <a:p>
            <a:pPr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b="1">
                <a:solidFill>
                  <a:srgbClr val="CC0000"/>
                </a:solidFill>
              </a:rPr>
              <a:t>Не предавай своего друга.</a:t>
            </a: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2700338" y="3573463"/>
            <a:ext cx="5832475" cy="2476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Законы дружбы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>
            <a:off x="1142976" y="357166"/>
            <a:ext cx="7215238" cy="1214446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ОРДЕН ДРУЖБЫ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6"/>
            <a:ext cx="2286016" cy="434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00430" y="164305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Орден Дружбы — государственная награда Российской Федерации. Учреждён указом Президента Российской Федерации от 2 марта 1994 года № 442.</a:t>
            </a: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Предшественником ордена во времена СССР был орден Дружбы народов, учреждённый в 1972 году.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572008"/>
            <a:ext cx="2928958" cy="212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5728"/>
            <a:ext cx="29432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5143512"/>
            <a:ext cx="8050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Орден Дружбы народов (Белоруссия).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2643206" cy="57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868" y="135729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Орден Дружбы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— государственная награда Социалистической Республики Вьетнам.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260350"/>
            <a:ext cx="8424863" cy="13970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5400" b="1" smtClean="0"/>
              <a:t>Ребята, давайте дружить!</a:t>
            </a:r>
            <a:endParaRPr lang="ru-RU" sz="5400" smtClean="0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68413"/>
            <a:ext cx="38227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268413"/>
            <a:ext cx="404336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4373563"/>
            <a:ext cx="29527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Барбарики - Детские песни .Что такое доброта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2859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shk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WordArt 1"/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6408737" cy="10795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b="1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ЗАКОНЫ ДРУЖБЫ</a:t>
            </a:r>
            <a:endParaRPr lang="ru-RU" sz="3600" b="1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050" y="407194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92D050"/>
                </a:solidFill>
              </a:rPr>
              <a:t>Предлагай помощь товарищу. </a:t>
            </a:r>
          </a:p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92D050"/>
                </a:solidFill>
              </a:rPr>
              <a:t>Не оставляй его в беде.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471488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Умей радоваться успехам другого.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5072074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Утешь, поддержи товарища, когда у него неудача, только делай это правильно.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286116" y="302359"/>
            <a:ext cx="4786346" cy="6555641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66FFFF"/>
              </a:gs>
              <a:gs pos="100000">
                <a:srgbClr val="FFFF99"/>
              </a:gs>
            </a:gsLst>
            <a:lin ang="18900000" scaled="1"/>
          </a:gradFill>
          <a:ln w="38100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A50021"/>
                </a:solidFill>
              </a:rPr>
              <a:t>Давайте поклоняться доброте!</a:t>
            </a:r>
          </a:p>
          <a:p>
            <a:r>
              <a:rPr lang="ru-RU" sz="2800" b="1" i="1" dirty="0">
                <a:solidFill>
                  <a:srgbClr val="A50021"/>
                </a:solidFill>
              </a:rPr>
              <a:t>Давайте с думой жить о доброте:</a:t>
            </a:r>
          </a:p>
          <a:p>
            <a:r>
              <a:rPr lang="ru-RU" sz="2800" b="1" i="1" dirty="0">
                <a:solidFill>
                  <a:srgbClr val="A50021"/>
                </a:solidFill>
              </a:rPr>
              <a:t>Вся в </a:t>
            </a:r>
            <a:r>
              <a:rPr lang="ru-RU" sz="2800" b="1" i="1" dirty="0" err="1">
                <a:solidFill>
                  <a:srgbClr val="A50021"/>
                </a:solidFill>
              </a:rPr>
              <a:t>голубой</a:t>
            </a:r>
            <a:r>
              <a:rPr lang="ru-RU" sz="2800" b="1" i="1" dirty="0">
                <a:solidFill>
                  <a:srgbClr val="A50021"/>
                </a:solidFill>
              </a:rPr>
              <a:t> и звёздной красоте, </a:t>
            </a:r>
          </a:p>
          <a:p>
            <a:r>
              <a:rPr lang="ru-RU" sz="2800" b="1" i="1" dirty="0">
                <a:solidFill>
                  <a:srgbClr val="A50021"/>
                </a:solidFill>
              </a:rPr>
              <a:t>Земля добра, она дарит нас хлебом,</a:t>
            </a:r>
          </a:p>
          <a:p>
            <a:r>
              <a:rPr lang="ru-RU" sz="2800" b="1" i="1" dirty="0">
                <a:solidFill>
                  <a:srgbClr val="A50021"/>
                </a:solidFill>
              </a:rPr>
              <a:t>Живой водой и деревом в цвету.</a:t>
            </a:r>
          </a:p>
          <a:p>
            <a:r>
              <a:rPr lang="ru-RU" sz="2800" b="1" i="1" dirty="0">
                <a:solidFill>
                  <a:srgbClr val="A50021"/>
                </a:solidFill>
              </a:rPr>
              <a:t>Под этим вечно неспокойным небом</a:t>
            </a:r>
          </a:p>
          <a:p>
            <a:r>
              <a:rPr lang="ru-RU" sz="2800" b="1" i="1" dirty="0">
                <a:solidFill>
                  <a:srgbClr val="A50021"/>
                </a:solidFill>
              </a:rPr>
              <a:t>Давайте воевать за доброту!</a:t>
            </a:r>
          </a:p>
          <a:p>
            <a:pPr algn="r"/>
            <a:r>
              <a:rPr lang="ru-RU" sz="2800" b="1" i="1" dirty="0">
                <a:solidFill>
                  <a:srgbClr val="0000FF"/>
                </a:solidFill>
              </a:rPr>
              <a:t>А.Чепуров</a:t>
            </a:r>
            <a:r>
              <a:rPr lang="ru-RU" sz="2800" b="1" dirty="0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no Pro" pitchFamily="18" charset="0"/>
              </a:rPr>
              <a:t>Правила Доброты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875"/>
            <a:ext cx="4572000" cy="453072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1.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 бойся предлагать  помощь другим, помогай в первую очередь людям, попавшим в беду, слабым, больным.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 мешай окружающим тебя людям работать и отдыхать.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3.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Будь вежливым, добрым, внимательным к другим, оказывай уважение старшим.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4.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Будь терпим к другим людям, но никоим образом не мирись с их неправильным поведением</a:t>
            </a:r>
            <a:r>
              <a:rPr lang="ru-RU" sz="2400" b="1" dirty="0" smtClean="0"/>
              <a:t>.</a:t>
            </a:r>
            <a:r>
              <a:rPr lang="ru-RU" sz="2400" dirty="0" smtClean="0"/>
              <a:t> </a:t>
            </a:r>
          </a:p>
        </p:txBody>
      </p:sp>
      <p:pic>
        <p:nvPicPr>
          <p:cNvPr id="55301" name="Picture 5" descr="dobro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339109">
            <a:off x="4572000" y="1773238"/>
            <a:ext cx="3810000" cy="3009900"/>
          </a:xfrm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9" name="WordArt 11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6172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Цели классного часа:</a:t>
            </a:r>
          </a:p>
        </p:txBody>
      </p:sp>
      <p:sp>
        <p:nvSpPr>
          <p:cNvPr id="43021" name="Rectangle 13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7924800" cy="4114800"/>
          </a:xfrm>
        </p:spPr>
        <p:txBody>
          <a:bodyPr/>
          <a:lstStyle/>
          <a:p>
            <a:r>
              <a:rPr lang="ru-RU" b="1" dirty="0">
                <a:solidFill>
                  <a:srgbClr val="99FF66"/>
                </a:solidFill>
                <a:latin typeface="Monotype Corsiva" pitchFamily="66" charset="0"/>
              </a:rPr>
              <a:t>научить ребенка разбираться в том, что действительно «хорошо», а что «плохо»;</a:t>
            </a:r>
          </a:p>
          <a:p>
            <a:r>
              <a:rPr lang="ru-RU" b="1" dirty="0">
                <a:solidFill>
                  <a:srgbClr val="99FF66"/>
                </a:solidFill>
                <a:latin typeface="Monotype Corsiva" pitchFamily="66" charset="0"/>
              </a:rPr>
              <a:t>воспитывать такие нравственные качества как доброта, отзывчивость, уважение к людям;</a:t>
            </a:r>
          </a:p>
          <a:p>
            <a:r>
              <a:rPr lang="ru-RU" b="1" dirty="0">
                <a:solidFill>
                  <a:srgbClr val="99FF66"/>
                </a:solidFill>
                <a:latin typeface="Monotype Corsiva" pitchFamily="66" charset="0"/>
              </a:rPr>
              <a:t>формировать умение строить речевое высказывание, определять свою точку зрения.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Картинка 367 из 1403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4282" y="1285860"/>
            <a:ext cx="2857520" cy="1981394"/>
          </a:xfrm>
          <a:effectLst>
            <a:softEdge rad="112500"/>
          </a:effec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0"/>
            <a:ext cx="7715267" cy="13572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</a:rPr>
              <a:t>Проявления Доброты </a:t>
            </a:r>
            <a:r>
              <a:rPr lang="ru-RU" sz="4000" b="1" dirty="0" smtClean="0">
                <a:solidFill>
                  <a:srgbClr val="FF0000"/>
                </a:solidFill>
              </a:rPr>
              <a:t>в современном обществе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12" descr="Картинка 518 из 1378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810348" y="4786322"/>
            <a:ext cx="2333652" cy="159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3973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4857760"/>
            <a:ext cx="2220909" cy="155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 descr="Картинка 137 из 14294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4929198"/>
            <a:ext cx="2500330" cy="1787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5" descr="i?id=56115077&amp;tov=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6143636" y="1142984"/>
            <a:ext cx="2817803" cy="1871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428750" y="2357438"/>
            <a:ext cx="6286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Милосердие</a:t>
            </a:r>
            <a:b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Спонсорство</a:t>
            </a:r>
            <a:b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Благотворительность</a:t>
            </a:r>
            <a:b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Социальная помощь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Cu7rce9cbw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86578" y="1500174"/>
            <a:ext cx="1312862" cy="1785938"/>
          </a:xfrm>
          <a:effectLst>
            <a:softEdge rad="112500"/>
          </a:effectLst>
        </p:spPr>
      </p:pic>
      <p:pic>
        <p:nvPicPr>
          <p:cNvPr id="58381" name="Picture 13" descr="Картинка 18 из 5539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163" y="4084637"/>
            <a:ext cx="1655763" cy="130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83" name="Picture 15" descr="Картинка 105 из 26603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4873625"/>
            <a:ext cx="1382695" cy="171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87" name="Picture 19" descr="mysl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285750"/>
            <a:ext cx="2085975" cy="123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89" name="Picture 21" descr="Картинка 54 из 60160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738" y="3217862"/>
            <a:ext cx="1998662" cy="134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91" name="Picture 23" descr="picture-390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64262" y="4081463"/>
            <a:ext cx="1714501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7" descr="Картинка 256 из 624867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85852" y="285728"/>
            <a:ext cx="1325562" cy="19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9" descr="i?id=11419051&amp;tov=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490640"/>
            <a:ext cx="2022476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063875" y="214313"/>
            <a:ext cx="35290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Добрые слова -корни.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32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Добрые мысли – цветы.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32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Добрые дела – плоды.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32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Добрые сердца-  сады.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xpstyle_walls_1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632700" cy="3744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Ходите дорогами ясными,</a:t>
            </a:r>
          </a:p>
          <a:p>
            <a:pPr algn="ctr"/>
            <a:r>
              <a:rPr lang="ru-RU" b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Летайте высокими трассами.</a:t>
            </a:r>
          </a:p>
          <a:p>
            <a:pPr algn="ctr"/>
            <a:r>
              <a:rPr lang="ru-RU" b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Орбитой любви привета</a:t>
            </a:r>
          </a:p>
          <a:p>
            <a:pPr algn="ctr"/>
            <a:r>
              <a:rPr lang="ru-RU" b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Пусть мчится вся наша планета.</a:t>
            </a:r>
          </a:p>
          <a:p>
            <a:pPr algn="ctr"/>
            <a:r>
              <a:rPr lang="ru-RU" b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Стремитесь открыть хоть однажды</a:t>
            </a:r>
          </a:p>
          <a:p>
            <a:pPr algn="ctr"/>
            <a:r>
              <a:rPr lang="ru-RU" b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Звезду человечности в каждом.</a:t>
            </a:r>
          </a:p>
        </p:txBody>
      </p:sp>
      <p:pic>
        <p:nvPicPr>
          <p:cNvPr id="5" name="Детские песни - Вместе весело шагать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214414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Рисунок 1" descr="http://www.stihi.ru/photos/save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2143125" y="171450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1928813" y="1928813"/>
            <a:ext cx="5072062" cy="584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ДОРОЖИТЕ</a:t>
            </a:r>
            <a:r>
              <a:rPr lang="ru-RU" sz="3200" b="1">
                <a:solidFill>
                  <a:srgbClr val="FF0000"/>
                </a:solidFill>
                <a:latin typeface="Cooper Blac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ДРУЖБОЙ</a:t>
            </a:r>
            <a:endParaRPr lang="ru-RU" sz="32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mir_pohozh_na_cvetnoy_lug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kiouglz8ydaidj7r6v2fmzv8tzqdqc2m_1[1]"/>
          <p:cNvPicPr>
            <a:picLocks noChangeAspect="1" noChangeArrowheads="1"/>
          </p:cNvPicPr>
          <p:nvPr/>
        </p:nvPicPr>
        <p:blipFill>
          <a:blip r:embed="rId3"/>
          <a:srcRect b="2112"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116013" y="908050"/>
            <a:ext cx="72009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i="1">
                <a:solidFill>
                  <a:srgbClr val="0000FF"/>
                </a:solidFill>
              </a:rPr>
              <a:t>Когда по склонам вечной суеты</a:t>
            </a:r>
            <a:endParaRPr lang="ru-RU" sz="2800" b="1">
              <a:solidFill>
                <a:srgbClr val="0000FF"/>
              </a:solidFill>
            </a:endParaRPr>
          </a:p>
          <a:p>
            <a:pPr algn="ctr"/>
            <a:r>
              <a:rPr lang="ru-RU" sz="2800" b="1" i="1">
                <a:solidFill>
                  <a:srgbClr val="0000FF"/>
                </a:solidFill>
              </a:rPr>
              <a:t>Бежать от неудач устанешь люто.</a:t>
            </a:r>
            <a:endParaRPr lang="ru-RU" sz="2800" b="1">
              <a:solidFill>
                <a:srgbClr val="0000FF"/>
              </a:solidFill>
            </a:endParaRPr>
          </a:p>
          <a:p>
            <a:pPr algn="ctr"/>
            <a:r>
              <a:rPr lang="ru-RU" sz="2800" b="1" i="1">
                <a:solidFill>
                  <a:srgbClr val="0000FF"/>
                </a:solidFill>
              </a:rPr>
              <a:t>Направь шаги</a:t>
            </a:r>
            <a:endParaRPr lang="ru-RU" sz="2800" b="1">
              <a:solidFill>
                <a:srgbClr val="0000FF"/>
              </a:solidFill>
            </a:endParaRPr>
          </a:p>
          <a:p>
            <a:pPr algn="ctr"/>
            <a:r>
              <a:rPr lang="ru-RU" sz="2800" b="1" i="1">
                <a:solidFill>
                  <a:srgbClr val="0000FF"/>
                </a:solidFill>
              </a:rPr>
              <a:t>Тропою </a:t>
            </a:r>
            <a:r>
              <a:rPr lang="ru-RU" sz="2800" b="1" i="1">
                <a:solidFill>
                  <a:srgbClr val="CC0000"/>
                </a:solidFill>
              </a:rPr>
              <a:t>ДОБРОТЫ</a:t>
            </a:r>
            <a:endParaRPr lang="ru-RU" sz="2800" b="1">
              <a:solidFill>
                <a:srgbClr val="CC0000"/>
              </a:solidFill>
            </a:endParaRPr>
          </a:p>
          <a:p>
            <a:pPr algn="ctr"/>
            <a:r>
              <a:rPr lang="ru-RU" sz="2800" b="1" i="1">
                <a:solidFill>
                  <a:srgbClr val="0000FF"/>
                </a:solidFill>
              </a:rPr>
              <a:t>И радость помоги найти кому-то.</a:t>
            </a:r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1258888" y="3284538"/>
            <a:ext cx="6840537" cy="13303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 Спешите делать добро </a:t>
            </a:r>
          </a:p>
        </p:txBody>
      </p:sp>
      <p:pic>
        <p:nvPicPr>
          <p:cNvPr id="6" name="kogda_moi_druzja_so_mno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28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560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Оформление\КАРТИНКИ-БЛЕсТЯШКИ\ОТКРЫТКИ _ АНИМЕ\ed3e543ba72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375" y="-500063"/>
            <a:ext cx="10166350" cy="764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Барбарики - Если друг не смеётся ты включи ему солнце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9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571612"/>
            <a:ext cx="8229600" cy="7223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6700" b="1" dirty="0" smtClean="0">
                <a:solidFill>
                  <a:srgbClr val="FF0000"/>
                </a:solidFill>
              </a:rPr>
              <a:t>Спасибо всем за урок </a:t>
            </a:r>
            <a:r>
              <a:rPr lang="ru-RU" sz="8000" b="1" dirty="0" smtClean="0">
                <a:solidFill>
                  <a:srgbClr val="0000FF"/>
                </a:solidFill>
              </a:rPr>
              <a:t>Доброты</a:t>
            </a:r>
          </a:p>
        </p:txBody>
      </p:sp>
      <p:pic>
        <p:nvPicPr>
          <p:cNvPr id="63494" name="Picture 6" descr="C:\Users\Александр\Desktop\новаая галерея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357430"/>
            <a:ext cx="3819525" cy="38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17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8945"/>
            <a:ext cx="5945992" cy="6549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87363" y="2163763"/>
            <a:ext cx="7772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ru-RU" sz="2400" smtClean="0">
                <a:solidFill>
                  <a:srgbClr val="ADA2F0"/>
                </a:solidFill>
              </a:rPr>
              <a:t/>
            </a:r>
            <a:br>
              <a:rPr lang="ru-RU" sz="2400" smtClean="0">
                <a:solidFill>
                  <a:srgbClr val="ADA2F0"/>
                </a:solidFill>
              </a:rPr>
            </a:br>
            <a:r>
              <a:rPr lang="ru-RU" sz="2400" smtClean="0">
                <a:solidFill>
                  <a:srgbClr val="ADA2F0"/>
                </a:solidFill>
              </a:rPr>
              <a:t/>
            </a:r>
            <a:br>
              <a:rPr lang="ru-RU" sz="2400" smtClean="0">
                <a:solidFill>
                  <a:srgbClr val="ADA2F0"/>
                </a:solidFill>
              </a:rPr>
            </a:br>
            <a:r>
              <a:rPr lang="ru-RU" sz="2400" smtClean="0">
                <a:solidFill>
                  <a:srgbClr val="ADA2F0"/>
                </a:solidFill>
              </a:rPr>
              <a:t/>
            </a:r>
            <a:br>
              <a:rPr lang="ru-RU" sz="2400" smtClean="0">
                <a:solidFill>
                  <a:srgbClr val="ADA2F0"/>
                </a:solidFill>
              </a:rPr>
            </a:br>
            <a:r>
              <a:rPr lang="ru-RU" sz="2400" smtClean="0">
                <a:solidFill>
                  <a:srgbClr val="ADA2F0"/>
                </a:solidFill>
              </a:rPr>
              <a:t/>
            </a:r>
            <a:br>
              <a:rPr lang="ru-RU" sz="2400" smtClean="0">
                <a:solidFill>
                  <a:srgbClr val="ADA2F0"/>
                </a:solidFill>
              </a:rPr>
            </a:br>
            <a:r>
              <a:rPr lang="ru-RU" sz="2400" smtClean="0">
                <a:solidFill>
                  <a:srgbClr val="ADA2F0"/>
                </a:solidFill>
              </a:rPr>
              <a:t/>
            </a:r>
            <a:br>
              <a:rPr lang="ru-RU" sz="2400" smtClean="0">
                <a:solidFill>
                  <a:srgbClr val="ADA2F0"/>
                </a:solidFill>
              </a:rPr>
            </a:br>
            <a:r>
              <a:rPr lang="ru-RU" sz="2400" smtClean="0">
                <a:solidFill>
                  <a:srgbClr val="ADA2F0"/>
                </a:solidFill>
              </a:rPr>
              <a:t/>
            </a:r>
            <a:br>
              <a:rPr lang="ru-RU" sz="2400" smtClean="0">
                <a:solidFill>
                  <a:srgbClr val="ADA2F0"/>
                </a:solidFill>
              </a:rPr>
            </a:br>
            <a:r>
              <a:rPr lang="ru-RU" sz="2400" smtClean="0">
                <a:solidFill>
                  <a:srgbClr val="ADA2F0"/>
                </a:solidFill>
              </a:rPr>
              <a:t/>
            </a:r>
            <a:br>
              <a:rPr lang="ru-RU" sz="2400" smtClean="0">
                <a:solidFill>
                  <a:srgbClr val="ADA2F0"/>
                </a:solidFill>
              </a:rPr>
            </a:br>
            <a:r>
              <a:rPr lang="ru-RU" sz="2400" smtClean="0">
                <a:solidFill>
                  <a:srgbClr val="ADA2F0"/>
                </a:solidFill>
              </a:rPr>
              <a:t/>
            </a:r>
            <a:br>
              <a:rPr lang="ru-RU" sz="2400" smtClean="0">
                <a:solidFill>
                  <a:srgbClr val="ADA2F0"/>
                </a:solidFill>
              </a:rPr>
            </a:br>
            <a:r>
              <a:rPr lang="ru-RU" sz="2400" smtClean="0">
                <a:solidFill>
                  <a:srgbClr val="ADA2F0"/>
                </a:solidFill>
              </a:rPr>
              <a:t/>
            </a:r>
            <a:br>
              <a:rPr lang="ru-RU" sz="2400" smtClean="0">
                <a:solidFill>
                  <a:srgbClr val="ADA2F0"/>
                </a:solidFill>
              </a:rPr>
            </a:br>
            <a:r>
              <a:rPr lang="ru-RU" sz="2400" smtClean="0">
                <a:solidFill>
                  <a:srgbClr val="ADA2F0"/>
                </a:solidFill>
              </a:rPr>
              <a:t/>
            </a:r>
            <a:br>
              <a:rPr lang="ru-RU" sz="2400" smtClean="0">
                <a:solidFill>
                  <a:srgbClr val="ADA2F0"/>
                </a:solidFill>
              </a:rPr>
            </a:br>
            <a:r>
              <a:rPr lang="ru-RU" sz="2400" smtClean="0">
                <a:solidFill>
                  <a:srgbClr val="ADA2F0"/>
                </a:solidFill>
              </a:rPr>
              <a:t/>
            </a:r>
            <a:br>
              <a:rPr lang="ru-RU" sz="2400" smtClean="0">
                <a:solidFill>
                  <a:srgbClr val="ADA2F0"/>
                </a:solidFill>
              </a:rPr>
            </a:br>
            <a:endParaRPr lang="ru-RU" sz="4800" smtClean="0"/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3143240" y="500042"/>
            <a:ext cx="5508625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отзывчивость,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 сочувствие, дружеское расположение к людям, все положительное, хорошее и полезное.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 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относящийся к людям с расположением, проникнутый сочувствием к ним, готовый помочь, отзывчивый.</a:t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 smtClean="0">
              <a:solidFill>
                <a:srgbClr val="7030A0"/>
              </a:solidFill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это оказание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бескорыстной помощи другим, отсутствие скупости</a:t>
            </a:r>
            <a:r>
              <a:rPr lang="ru-RU" sz="2800" dirty="0" smtClean="0"/>
              <a:t>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00430" y="4857760"/>
            <a:ext cx="2644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ЩЕДРОСТЬ </a:t>
            </a:r>
            <a:r>
              <a:rPr lang="ru-RU" sz="2800" dirty="0">
                <a:solidFill>
                  <a:srgbClr val="FF0000"/>
                </a:solidFill>
              </a:rPr>
              <a:t>– </a:t>
            </a:r>
            <a:endParaRPr lang="ru-RU" sz="2800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29058" y="2714620"/>
            <a:ext cx="4143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ДОБРЫЙ ЧЕЛОВЕК </a:t>
            </a:r>
            <a:r>
              <a:rPr lang="ru-RU" sz="2800" dirty="0" smtClean="0">
                <a:solidFill>
                  <a:srgbClr val="FF0000"/>
                </a:solidFill>
              </a:rPr>
              <a:t>–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2800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43438" y="142852"/>
            <a:ext cx="335598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ДОБРОТА </a:t>
            </a:r>
            <a:r>
              <a:rPr lang="ru-RU" sz="2800" dirty="0">
                <a:solidFill>
                  <a:srgbClr val="FF0000"/>
                </a:solidFill>
              </a:rPr>
              <a:t>–</a:t>
            </a:r>
            <a:r>
              <a:rPr lang="ru-RU" sz="2800" dirty="0"/>
              <a:t> </a:t>
            </a:r>
            <a:endParaRPr lang="ru-RU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rgbClr val="FF0000"/>
                </a:solidFill>
                <a:effectLst/>
              </a:rPr>
              <a:t>Дружба-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7158" y="1928802"/>
            <a:ext cx="4357718" cy="4572000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FFFF00"/>
                </a:solidFill>
              </a:rPr>
              <a:t>То, чем обязательно нужно дорожить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/>
            <a:r>
              <a:rPr lang="ru-RU" sz="3200" b="1" i="1" dirty="0" smtClean="0">
                <a:solidFill>
                  <a:srgbClr val="FFFF00"/>
                </a:solidFill>
              </a:rPr>
              <a:t>Эмоциональное тепло и взаимопонимание  другого человека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614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76750" y="1844675"/>
            <a:ext cx="4467225" cy="3960813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142984"/>
            <a:ext cx="72152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Дружба –это бескорыстная стойкая приязнь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42910" y="571480"/>
            <a:ext cx="786288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Arial" charset="0"/>
              </a:rPr>
              <a:t>«Дружба – главное чудо всегда, 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  <a:latin typeface="Arial" charset="0"/>
              </a:rPr>
              <a:t>Сто открытий для всех нас таящее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  <a:latin typeface="Arial" charset="0"/>
              </a:rPr>
              <a:t>И любая беда - не беда,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  <a:latin typeface="Arial" charset="0"/>
              </a:rPr>
              <a:t>Если рядом – друзья настоящие!»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071546"/>
            <a:ext cx="4059936" cy="4572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ДРУГ – это человек, который связан с кем-нибудь дружбой.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857232"/>
            <a:ext cx="4350450" cy="4572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ДРУЖБА – близкие отношения, основанные на взаимном доверии, привязанности, общности интересов.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571480"/>
            <a:ext cx="821537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Человек без друзей, что дерево без корней.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Нет друга - ищи, а нашел - береги.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Дружба крепка не лестью, а правдой и честью.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Дружба как стекло: разобьешь - не сложишь.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Скажи мне кто твой друг, и я скажу, кто ты.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тот друг, кто на пиру гуляет, а тот, кто в беде помогает.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Друг спорит, а враг поддакивает.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Запомните!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Дружба – величайшая ценность.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Важно терпимо относиться к друзьям.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Сохраняйте веру в хороших и добрых друзей.</a:t>
            </a:r>
          </a:p>
        </p:txBody>
      </p:sp>
      <p:pic>
        <p:nvPicPr>
          <p:cNvPr id="1024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37038" y="2133600"/>
            <a:ext cx="4768850" cy="3527425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РУЖБ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ДРУЖБА</Template>
  <TotalTime>34</TotalTime>
  <Words>649</Words>
  <Application>Microsoft Office PowerPoint</Application>
  <PresentationFormat>Экран (4:3)</PresentationFormat>
  <Paragraphs>113</Paragraphs>
  <Slides>26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ДРУЖБА</vt:lpstr>
      <vt:lpstr>"ДРУЖБА ДОРОЖЕ БОГАТСТВА"</vt:lpstr>
      <vt:lpstr>Презентация PowerPoint</vt:lpstr>
      <vt:lpstr>Презентация PowerPoint</vt:lpstr>
      <vt:lpstr>Дружба-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Запомните!</vt:lpstr>
      <vt:lpstr>Кто такой друг?</vt:lpstr>
      <vt:lpstr>Какими качествами должен обладать друг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Доброты</vt:lpstr>
      <vt:lpstr>Проявления Доброты в современном обществе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всем за урок Доброты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"ДРУЖБА ДОРОЖЕ БОГАТСТВА"</dc:title>
  <dc:creator>Мама</dc:creator>
  <cp:lastModifiedBy>Галина Петровна</cp:lastModifiedBy>
  <cp:revision>5</cp:revision>
  <dcterms:created xsi:type="dcterms:W3CDTF">2012-02-16T13:30:30Z</dcterms:created>
  <dcterms:modified xsi:type="dcterms:W3CDTF">2013-10-28T08:35:29Z</dcterms:modified>
</cp:coreProperties>
</file>