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65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733BA-412B-4FA4-AC15-59ECCD6F0298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355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8732A-47AB-4576-8CA9-3CA28AAEB528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21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85B13-30EE-4C24-A121-7C99ED70F1EF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460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733BA-412B-4FA4-AC15-59ECCD6F0298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093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A7FF2-60DF-423B-9C41-C27044773CB4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942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1353E-2323-44E0-A5FF-DA7A237CA475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014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5D8E0-04FF-4676-A557-925B7E4F82BD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232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0AF69-46EE-411D-9345-08C1E983D4C8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360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16C18-E9F1-4F71-90E1-6744C3F23094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0082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0ADA0-914B-4195-A461-0E2BD4A09ED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8303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42C93-ED06-4CA9-A1E7-9F75514B8C7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093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A7FF2-60DF-423B-9C41-C27044773CB4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380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FEA03-52AE-4A40-B1FD-8D917ACAB9A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1986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8732A-47AB-4576-8CA9-3CA28AAEB528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0508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85B13-30EE-4C24-A121-7C99ED70F1EF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71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1353E-2323-44E0-A5FF-DA7A237CA475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848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5D8E0-04FF-4676-A557-925B7E4F82BD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365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0AF69-46EE-411D-9345-08C1E983D4C8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79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16C18-E9F1-4F71-90E1-6744C3F23094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91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0ADA0-914B-4195-A461-0E2BD4A09ED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317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42C93-ED06-4CA9-A1E7-9F75514B8C7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782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FEA03-52AE-4A40-B1FD-8D917ACAB9A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965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6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Verdan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373061-1C05-4B15-8733-6B92F948525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39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6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Verdan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373061-1C05-4B15-8733-6B92F948525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17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8686800" y="6477000"/>
            <a:ext cx="4572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b="1">
                <a:latin typeface="Times New Roman" pitchFamily="18" charset="0"/>
              </a:rPr>
              <a:t>1</a:t>
            </a:r>
          </a:p>
        </p:txBody>
      </p:sp>
      <p:sp>
        <p:nvSpPr>
          <p:cNvPr id="7171" name="WordArt 16"/>
          <p:cNvSpPr>
            <a:spLocks noChangeArrowheads="1" noChangeShapeType="1" noTextEdit="1"/>
          </p:cNvSpPr>
          <p:nvPr/>
        </p:nvSpPr>
        <p:spPr bwMode="auto">
          <a:xfrm>
            <a:off x="1187450" y="333375"/>
            <a:ext cx="7200900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3366"/>
                  </a:solidFill>
                  <a:round/>
                  <a:headEnd/>
                  <a:tailEnd/>
                </a:ln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Проектлы эзләнүле эшчәнлек</a:t>
            </a:r>
          </a:p>
        </p:txBody>
      </p:sp>
      <p:sp>
        <p:nvSpPr>
          <p:cNvPr id="6148" name="Rectangle 17"/>
          <p:cNvSpPr>
            <a:spLocks noChangeArrowheads="1"/>
          </p:cNvSpPr>
          <p:nvPr/>
        </p:nvSpPr>
        <p:spPr bwMode="auto">
          <a:xfrm>
            <a:off x="1187450" y="3714383"/>
            <a:ext cx="74993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600" b="1" i="1" dirty="0" smtClean="0"/>
              <a:t>;</a:t>
            </a:r>
            <a:endParaRPr lang="ru-RU" sz="1600" b="1" i="1" dirty="0"/>
          </a:p>
          <a:p>
            <a:pPr algn="ctr">
              <a:defRPr/>
            </a:pPr>
            <a:r>
              <a:rPr lang="tt-RU" sz="1600" b="1" i="1" dirty="0">
                <a:solidFill>
                  <a:schemeClr val="tx1">
                    <a:lumMod val="75000"/>
                  </a:schemeClr>
                </a:solidFill>
              </a:rPr>
              <a:t>Низаметдинова Гүзәлия Рифхәт кызы </a:t>
            </a:r>
            <a:r>
              <a:rPr lang="tt-RU" sz="1600" b="1" i="1" dirty="0"/>
              <a:t>Кайбыч районы Кече Кайбыч башлангыч мәктәбенең башлангыч класслар укытучысы; </a:t>
            </a:r>
          </a:p>
        </p:txBody>
      </p:sp>
    </p:spTree>
    <p:extLst>
      <p:ext uri="{BB962C8B-B14F-4D97-AF65-F5344CB8AC3E}">
        <p14:creationId xmlns:p14="http://schemas.microsoft.com/office/powerpoint/2010/main" val="2808755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195" name="Объект 2"/>
          <p:cNvSpPr>
            <a:spLocks noGrp="1"/>
          </p:cNvSpPr>
          <p:nvPr>
            <p:ph sz="quarter" idx="13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r>
              <a:rPr lang="tt-RU" smtClean="0"/>
              <a:t> </a:t>
            </a:r>
            <a:r>
              <a:rPr lang="tt-RU" sz="4400" b="1" smtClean="0"/>
              <a:t>Кече яшьтәге мәктәп балалары белән  проектлы – эзләнү эшчәнлеге үткәрү –ул, яңа белемнәр алу буенча  иҗади  эш.</a:t>
            </a:r>
            <a:endParaRPr lang="ru-RU" sz="4400" b="1" smtClean="0"/>
          </a:p>
        </p:txBody>
      </p:sp>
    </p:spTree>
    <p:extLst>
      <p:ext uri="{BB962C8B-B14F-4D97-AF65-F5344CB8AC3E}">
        <p14:creationId xmlns:p14="http://schemas.microsoft.com/office/powerpoint/2010/main" val="333302494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219" name="Объект 2"/>
          <p:cNvSpPr>
            <a:spLocks noGrp="1"/>
          </p:cNvSpPr>
          <p:nvPr>
            <p:ph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tt-RU" sz="4000" b="1" smtClean="0"/>
              <a:t>Проект – эзләнү эшчәнлеген  башлангыч мәктәпкә  кертү ,бала шәхесенең киләчәк тормышында уңышларга ирешүенә ярдәм итәчәк.</a:t>
            </a:r>
            <a:endParaRPr lang="ru-RU" sz="4000" b="1" smtClean="0"/>
          </a:p>
          <a:p>
            <a:endParaRPr lang="ru-RU" sz="4000" b="1" smtClean="0"/>
          </a:p>
        </p:txBody>
      </p:sp>
    </p:spTree>
    <p:extLst>
      <p:ext uri="{BB962C8B-B14F-4D97-AF65-F5344CB8AC3E}">
        <p14:creationId xmlns:p14="http://schemas.microsoft.com/office/powerpoint/2010/main" val="145816054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37" indent="0">
              <a:buFont typeface="Georgia" pitchFamily="18" charset="0"/>
              <a:buNone/>
              <a:defRPr/>
            </a:pPr>
            <a:r>
              <a:rPr lang="tt-RU" sz="2400" b="1" dirty="0"/>
              <a:t>Проектлы –эзләнүле эшчәнлек про</a:t>
            </a:r>
            <a:r>
              <a:rPr lang="ru-RU" sz="2400" b="1" dirty="0"/>
              <a:t>ц</a:t>
            </a:r>
            <a:r>
              <a:rPr lang="tt-RU" sz="2400" b="1" dirty="0"/>
              <a:t>ессы  берничә этаптан тора . </a:t>
            </a:r>
            <a:endParaRPr lang="ru-RU" sz="2400" b="1" dirty="0"/>
          </a:p>
          <a:p>
            <a:pPr>
              <a:defRPr/>
            </a:pPr>
            <a:r>
              <a:rPr lang="tt-RU" sz="2400" b="1" dirty="0"/>
              <a:t>Теманы сайлау</a:t>
            </a:r>
            <a:endParaRPr lang="ru-RU" sz="2400" b="1" dirty="0"/>
          </a:p>
          <a:p>
            <a:pPr>
              <a:defRPr/>
            </a:pPr>
            <a:r>
              <a:rPr lang="tt-RU" sz="2400" b="1" dirty="0"/>
              <a:t>Эзләнүнең максатын һәм бурычларын кую.</a:t>
            </a:r>
            <a:endParaRPr lang="ru-RU" sz="2400" b="1" dirty="0"/>
          </a:p>
          <a:p>
            <a:pPr>
              <a:defRPr/>
            </a:pPr>
            <a:r>
              <a:rPr lang="tt-RU" sz="2400" b="1" dirty="0"/>
              <a:t>Планлаштыру</a:t>
            </a:r>
            <a:endParaRPr lang="ru-RU" sz="2400" b="1" dirty="0"/>
          </a:p>
          <a:p>
            <a:pPr>
              <a:defRPr/>
            </a:pPr>
            <a:r>
              <a:rPr lang="tt-RU" sz="2400" b="1" dirty="0"/>
              <a:t>Эшчәнлек алымнарын сайлау</a:t>
            </a:r>
            <a:endParaRPr lang="ru-RU" sz="2400" b="1" dirty="0"/>
          </a:p>
          <a:p>
            <a:pPr>
              <a:defRPr/>
            </a:pPr>
            <a:r>
              <a:rPr lang="tt-RU" sz="2400" b="1" dirty="0"/>
              <a:t>Информа</a:t>
            </a:r>
            <a:r>
              <a:rPr lang="ru-RU" sz="2400" b="1" dirty="0"/>
              <a:t>ц</a:t>
            </a:r>
            <a:r>
              <a:rPr lang="tt-RU" sz="2400" b="1" dirty="0"/>
              <a:t>ия эзләү</a:t>
            </a:r>
            <a:r>
              <a:rPr lang="ru-RU" sz="2400" b="1" dirty="0"/>
              <a:t>;</a:t>
            </a:r>
          </a:p>
          <a:p>
            <a:pPr>
              <a:defRPr/>
            </a:pPr>
            <a:r>
              <a:rPr lang="tt-RU" sz="2400" b="1" dirty="0"/>
              <a:t>Күзәтүләр,сораштырулар, анкеталар үткәрү</a:t>
            </a:r>
            <a:endParaRPr lang="ru-RU" sz="2400" b="1" dirty="0"/>
          </a:p>
          <a:p>
            <a:pPr>
              <a:defRPr/>
            </a:pPr>
            <a:r>
              <a:rPr lang="tt-RU" sz="2400" b="1" dirty="0"/>
              <a:t>Нәтиҗә ясау;</a:t>
            </a:r>
            <a:endParaRPr lang="ru-RU" sz="2400" b="1" dirty="0"/>
          </a:p>
          <a:p>
            <a:pPr>
              <a:defRPr/>
            </a:pPr>
            <a:r>
              <a:rPr lang="tt-RU" sz="2400" b="1" dirty="0"/>
              <a:t>Үзанализ һәм үзбәяләү;</a:t>
            </a:r>
            <a:endParaRPr lang="ru-RU" sz="2400" b="1" dirty="0"/>
          </a:p>
          <a:p>
            <a:pPr>
              <a:defRPr/>
            </a:pPr>
            <a:r>
              <a:rPr lang="ru-RU" sz="2400" b="1" dirty="0"/>
              <a:t> 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1626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WordArt 16"/>
          <p:cNvSpPr>
            <a:spLocks noGrp="1" noChangeArrowheads="1" noChangeShapeType="1" noTextEdit="1"/>
          </p:cNvSpPr>
          <p:nvPr/>
        </p:nvSpPr>
        <p:spPr bwMode="auto">
          <a:xfrm>
            <a:off x="468313" y="731838"/>
            <a:ext cx="7920037" cy="3475037"/>
          </a:xfrm>
          <a:prstGeom prst="rect">
            <a:avLst/>
          </a:prstGeom>
        </p:spPr>
        <p:txBody>
          <a:bodyPr wrap="none" fromWordArt="1"/>
          <a:lstStyle/>
          <a:p>
            <a:pPr marL="228600" indent="-182563" algn="ctr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  <a:defRPr/>
            </a:pPr>
            <a:endParaRPr lang="ru-RU" sz="8000" kern="10" dirty="0">
              <a:ln w="9525">
                <a:solidFill>
                  <a:srgbClr val="003366"/>
                </a:solidFill>
                <a:round/>
                <a:headEnd/>
                <a:tailEnd/>
              </a:ln>
              <a:solidFill>
                <a:srgbClr val="404040"/>
              </a:soli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marL="228600" indent="-182563" algn="ctr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  <a:defRPr/>
            </a:pPr>
            <a:r>
              <a:rPr lang="ru-RU" sz="8000" kern="10" dirty="0" err="1">
                <a:ln w="9525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404040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Кошларга</a:t>
            </a:r>
            <a:r>
              <a:rPr lang="ru-RU" sz="8000" kern="10" dirty="0">
                <a:ln w="9525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404040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8000" kern="10" dirty="0" err="1">
                <a:ln w="9525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404040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ярдәм</a:t>
            </a:r>
            <a:r>
              <a:rPr lang="ru-RU" sz="8000" kern="10" dirty="0">
                <a:ln w="9525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404040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8000" kern="10" dirty="0" err="1">
                <a:ln w="9525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404040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ит</a:t>
            </a:r>
            <a:r>
              <a:rPr lang="ru-RU" sz="8000" kern="10" dirty="0">
                <a:ln w="9525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404040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</a:p>
        </p:txBody>
      </p:sp>
      <p:pic>
        <p:nvPicPr>
          <p:cNvPr id="6" name="Picture 12" descr="mail4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238" y="333375"/>
            <a:ext cx="17145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9669247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1425575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400" dirty="0" smtClean="0">
                <a:solidFill>
                  <a:srgbClr val="003366"/>
                </a:solidFill>
              </a:rPr>
              <a:t> </a:t>
            </a:r>
            <a:r>
              <a:rPr lang="ru-RU" sz="2400" dirty="0" err="1" smtClean="0">
                <a:solidFill>
                  <a:srgbClr val="003366"/>
                </a:solidFill>
              </a:rPr>
              <a:t>Проектның</a:t>
            </a:r>
            <a:r>
              <a:rPr lang="ru-RU" sz="2400" dirty="0" smtClean="0">
                <a:solidFill>
                  <a:srgbClr val="003366"/>
                </a:solidFill>
              </a:rPr>
              <a:t> </a:t>
            </a:r>
            <a:r>
              <a:rPr lang="ru-RU" sz="2400" dirty="0" err="1" smtClean="0">
                <a:solidFill>
                  <a:srgbClr val="003366"/>
                </a:solidFill>
              </a:rPr>
              <a:t>максаты</a:t>
            </a:r>
            <a:r>
              <a:rPr lang="ru-RU" sz="2400" dirty="0" smtClean="0">
                <a:solidFill>
                  <a:srgbClr val="003366"/>
                </a:solidFill>
              </a:rPr>
              <a:t> – </a:t>
            </a:r>
            <a:r>
              <a:rPr lang="ru-RU" sz="2400" dirty="0" err="1" smtClean="0">
                <a:solidFill>
                  <a:srgbClr val="003366"/>
                </a:solidFill>
              </a:rPr>
              <a:t>кошлар</a:t>
            </a:r>
            <a:r>
              <a:rPr lang="ru-RU" sz="2400" dirty="0" smtClean="0">
                <a:solidFill>
                  <a:srgbClr val="003366"/>
                </a:solidFill>
              </a:rPr>
              <a:t> </a:t>
            </a:r>
            <a:r>
              <a:rPr lang="ru-RU" sz="2400" dirty="0" err="1" smtClean="0">
                <a:solidFill>
                  <a:srgbClr val="003366"/>
                </a:solidFill>
              </a:rPr>
              <a:t>турында</a:t>
            </a:r>
            <a:r>
              <a:rPr lang="ru-RU" sz="2400" dirty="0" smtClean="0">
                <a:solidFill>
                  <a:srgbClr val="003366"/>
                </a:solidFill>
              </a:rPr>
              <a:t> </a:t>
            </a:r>
            <a:r>
              <a:rPr lang="ru-RU" sz="2400" dirty="0" err="1" smtClean="0">
                <a:solidFill>
                  <a:srgbClr val="003366"/>
                </a:solidFill>
              </a:rPr>
              <a:t>мәгъ</a:t>
            </a:r>
            <a:r>
              <a:rPr lang="tt-RU" sz="2400" dirty="0" smtClean="0">
                <a:solidFill>
                  <a:srgbClr val="003366"/>
                </a:solidFill>
              </a:rPr>
              <a:t>лүмат туплау , кошларга җимлекләр ясау.</a:t>
            </a:r>
            <a:endParaRPr lang="ru-RU" dirty="0" smtClean="0"/>
          </a:p>
        </p:txBody>
      </p:sp>
      <p:sp>
        <p:nvSpPr>
          <p:cNvPr id="158723" name="AutoShape 3"/>
          <p:cNvSpPr>
            <a:spLocks noChangeArrowheads="1"/>
          </p:cNvSpPr>
          <p:nvPr/>
        </p:nvSpPr>
        <p:spPr bwMode="auto">
          <a:xfrm>
            <a:off x="431800" y="1627188"/>
            <a:ext cx="8388350" cy="3817937"/>
          </a:xfrm>
          <a:prstGeom prst="roundRect">
            <a:avLst>
              <a:gd name="adj" fmla="val 26894"/>
            </a:avLst>
          </a:prstGeom>
          <a:gradFill rotWithShape="1">
            <a:gsLst>
              <a:gs pos="0">
                <a:srgbClr val="FF99FF"/>
              </a:gs>
              <a:gs pos="50000">
                <a:srgbClr val="FFDDFF"/>
              </a:gs>
              <a:gs pos="100000">
                <a:srgbClr val="FF99FF"/>
              </a:gs>
            </a:gsLst>
            <a:lin ang="5400000" scaled="1"/>
          </a:gradFill>
          <a:ln w="63500">
            <a:solidFill>
              <a:srgbClr val="0000FF"/>
            </a:solidFill>
            <a:round/>
            <a:headEnd/>
            <a:tailEnd/>
          </a:ln>
        </p:spPr>
        <p:txBody>
          <a:bodyPr anchor="ctr"/>
          <a:lstStyle/>
          <a:p>
            <a:pPr indent="452438" algn="just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85000"/>
              <a:buFont typeface="Wingdings" pitchFamily="2" charset="2"/>
              <a:buChar char="v"/>
              <a:defRPr/>
            </a:pPr>
            <a:r>
              <a:rPr lang="tt-RU" sz="2000" b="1" dirty="0">
                <a:solidFill>
                  <a:srgbClr val="003366"/>
                </a:solidFill>
              </a:rPr>
              <a:t>Укучыларда безнең якларда кышлаучы кошлар турында белемнәр булдыру. </a:t>
            </a:r>
            <a:endParaRPr lang="ru-RU" sz="2000" dirty="0">
              <a:solidFill>
                <a:srgbClr val="003366"/>
              </a:solidFill>
            </a:endParaRPr>
          </a:p>
          <a:p>
            <a:pPr indent="452438" algn="ctr"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dirty="0">
                <a:solidFill>
                  <a:srgbClr val="FF3300"/>
                </a:solidFill>
              </a:rPr>
              <a:t>Актив </a:t>
            </a:r>
            <a:r>
              <a:rPr lang="ru-RU" sz="2000" b="1" dirty="0" err="1">
                <a:solidFill>
                  <a:srgbClr val="FF3300"/>
                </a:solidFill>
              </a:rPr>
              <a:t>үзәкләрдә</a:t>
            </a:r>
            <a:r>
              <a:rPr lang="ru-RU" sz="2000" b="1" dirty="0">
                <a:solidFill>
                  <a:srgbClr val="FF3300"/>
                </a:solidFill>
              </a:rPr>
              <a:t> </a:t>
            </a:r>
            <a:r>
              <a:rPr lang="ru-RU" sz="2000" b="1" dirty="0" err="1">
                <a:solidFill>
                  <a:srgbClr val="FF3300"/>
                </a:solidFill>
              </a:rPr>
              <a:t>балаларның</a:t>
            </a:r>
            <a:r>
              <a:rPr lang="ru-RU" sz="2000" b="1" dirty="0">
                <a:solidFill>
                  <a:srgbClr val="FF3300"/>
                </a:solidFill>
              </a:rPr>
              <a:t> </a:t>
            </a:r>
            <a:r>
              <a:rPr lang="ru-RU" sz="2000" b="1" dirty="0" err="1">
                <a:solidFill>
                  <a:srgbClr val="FF3300"/>
                </a:solidFill>
              </a:rPr>
              <a:t>эшен</a:t>
            </a:r>
            <a:r>
              <a:rPr lang="ru-RU" sz="2000" b="1" dirty="0">
                <a:solidFill>
                  <a:srgbClr val="FF3300"/>
                </a:solidFill>
              </a:rPr>
              <a:t> </a:t>
            </a:r>
            <a:r>
              <a:rPr lang="ru-RU" sz="2000" b="1" dirty="0" err="1">
                <a:solidFill>
                  <a:srgbClr val="FF3300"/>
                </a:solidFill>
              </a:rPr>
              <a:t>оештыру</a:t>
            </a:r>
            <a:r>
              <a:rPr lang="ru-RU" sz="2000" b="1" dirty="0">
                <a:solidFill>
                  <a:srgbClr val="FF3300"/>
                </a:solidFill>
              </a:rPr>
              <a:t>:</a:t>
            </a:r>
          </a:p>
          <a:p>
            <a:pPr indent="452438" algn="ctr">
              <a:buClr>
                <a:srgbClr val="003366"/>
              </a:buClr>
              <a:buFont typeface="Wingdings" pitchFamily="2" charset="2"/>
              <a:buChar char="ü"/>
              <a:defRPr/>
            </a:pPr>
            <a:r>
              <a:rPr lang="ru-RU" b="1" dirty="0" err="1">
                <a:solidFill>
                  <a:srgbClr val="003366"/>
                </a:solidFill>
              </a:rPr>
              <a:t>Җимлекләр</a:t>
            </a:r>
            <a:r>
              <a:rPr lang="ru-RU" b="1" dirty="0">
                <a:solidFill>
                  <a:srgbClr val="003366"/>
                </a:solidFill>
              </a:rPr>
              <a:t> </a:t>
            </a:r>
            <a:r>
              <a:rPr lang="ru-RU" b="1" dirty="0" err="1">
                <a:solidFill>
                  <a:srgbClr val="003366"/>
                </a:solidFill>
              </a:rPr>
              <a:t>әзерләп</a:t>
            </a:r>
            <a:r>
              <a:rPr lang="ru-RU" b="1" dirty="0">
                <a:solidFill>
                  <a:srgbClr val="003366"/>
                </a:solidFill>
              </a:rPr>
              <a:t> </a:t>
            </a:r>
            <a:r>
              <a:rPr lang="ru-RU" b="1" dirty="0" err="1">
                <a:solidFill>
                  <a:srgbClr val="003366"/>
                </a:solidFill>
              </a:rPr>
              <a:t>аларны</a:t>
            </a:r>
            <a:r>
              <a:rPr lang="ru-RU" b="1" dirty="0">
                <a:solidFill>
                  <a:srgbClr val="003366"/>
                </a:solidFill>
              </a:rPr>
              <a:t> </a:t>
            </a:r>
            <a:r>
              <a:rPr lang="ru-RU" b="1" dirty="0" err="1">
                <a:solidFill>
                  <a:srgbClr val="003366"/>
                </a:solidFill>
              </a:rPr>
              <a:t>агачларда</a:t>
            </a:r>
            <a:r>
              <a:rPr lang="ru-RU" b="1" dirty="0">
                <a:solidFill>
                  <a:srgbClr val="003366"/>
                </a:solidFill>
              </a:rPr>
              <a:t> </a:t>
            </a:r>
            <a:r>
              <a:rPr lang="ru-RU" b="1" dirty="0" err="1">
                <a:solidFill>
                  <a:srgbClr val="003366"/>
                </a:solidFill>
              </a:rPr>
              <a:t>урнаштыру</a:t>
            </a:r>
            <a:r>
              <a:rPr lang="ru-RU" b="1" dirty="0">
                <a:solidFill>
                  <a:srgbClr val="003366"/>
                </a:solidFill>
              </a:rPr>
              <a:t>;</a:t>
            </a:r>
          </a:p>
          <a:p>
            <a:pPr indent="452438" algn="ctr">
              <a:buClr>
                <a:srgbClr val="003366"/>
              </a:buClr>
              <a:buFont typeface="Wingdings" pitchFamily="2" charset="2"/>
              <a:buChar char="ü"/>
              <a:defRPr/>
            </a:pPr>
            <a:r>
              <a:rPr lang="ru-RU" b="1" dirty="0" err="1">
                <a:solidFill>
                  <a:srgbClr val="003366"/>
                </a:solidFill>
              </a:rPr>
              <a:t>Кошларга</a:t>
            </a:r>
            <a:r>
              <a:rPr lang="ru-RU" b="1" dirty="0">
                <a:solidFill>
                  <a:srgbClr val="003366"/>
                </a:solidFill>
              </a:rPr>
              <a:t> </a:t>
            </a:r>
            <a:r>
              <a:rPr lang="ru-RU" b="1" dirty="0" err="1">
                <a:solidFill>
                  <a:srgbClr val="003366"/>
                </a:solidFill>
              </a:rPr>
              <a:t>җим</a:t>
            </a:r>
            <a:r>
              <a:rPr lang="ru-RU" b="1" dirty="0">
                <a:solidFill>
                  <a:srgbClr val="003366"/>
                </a:solidFill>
              </a:rPr>
              <a:t> </a:t>
            </a:r>
            <a:r>
              <a:rPr lang="ru-RU" b="1" dirty="0" err="1">
                <a:solidFill>
                  <a:srgbClr val="003366"/>
                </a:solidFill>
              </a:rPr>
              <a:t>җыю</a:t>
            </a:r>
            <a:r>
              <a:rPr lang="ru-RU" b="1" dirty="0">
                <a:solidFill>
                  <a:srgbClr val="003366"/>
                </a:solidFill>
              </a:rPr>
              <a:t> </a:t>
            </a:r>
            <a:r>
              <a:rPr lang="ru-RU" b="1" dirty="0" err="1">
                <a:solidFill>
                  <a:srgbClr val="003366"/>
                </a:solidFill>
              </a:rPr>
              <a:t>буенча</a:t>
            </a:r>
            <a:r>
              <a:rPr lang="ru-RU" b="1" dirty="0">
                <a:solidFill>
                  <a:srgbClr val="003366"/>
                </a:solidFill>
              </a:rPr>
              <a:t> </a:t>
            </a:r>
            <a:r>
              <a:rPr lang="ru-RU" b="1" dirty="0" err="1">
                <a:solidFill>
                  <a:srgbClr val="003366"/>
                </a:solidFill>
              </a:rPr>
              <a:t>акци</a:t>
            </a:r>
            <a:r>
              <a:rPr lang="tt-RU" b="1" dirty="0">
                <a:solidFill>
                  <a:srgbClr val="003366"/>
                </a:solidFill>
              </a:rPr>
              <a:t>яләр оештыру</a:t>
            </a:r>
            <a:r>
              <a:rPr lang="ru-RU" b="1" dirty="0">
                <a:solidFill>
                  <a:srgbClr val="003366"/>
                </a:solidFill>
              </a:rPr>
              <a:t>;</a:t>
            </a:r>
          </a:p>
          <a:p>
            <a:pPr indent="452438" algn="ctr">
              <a:buClr>
                <a:srgbClr val="003366"/>
              </a:buClr>
              <a:buFont typeface="Wingdings" pitchFamily="2" charset="2"/>
              <a:buChar char="ü"/>
              <a:defRPr/>
            </a:pPr>
            <a:r>
              <a:rPr lang="ru-RU" b="1" dirty="0" err="1">
                <a:solidFill>
                  <a:srgbClr val="003366"/>
                </a:solidFill>
              </a:rPr>
              <a:t>Күзәтүләр</a:t>
            </a:r>
            <a:r>
              <a:rPr lang="ru-RU" b="1" dirty="0">
                <a:solidFill>
                  <a:srgbClr val="003366"/>
                </a:solidFill>
              </a:rPr>
              <a:t> </a:t>
            </a:r>
            <a:r>
              <a:rPr lang="ru-RU" b="1" dirty="0" err="1">
                <a:solidFill>
                  <a:srgbClr val="003366"/>
                </a:solidFill>
              </a:rPr>
              <a:t>үткәрү</a:t>
            </a:r>
            <a:r>
              <a:rPr lang="ru-RU" b="1" dirty="0">
                <a:solidFill>
                  <a:srgbClr val="003366"/>
                </a:solidFill>
              </a:rPr>
              <a:t> (</a:t>
            </a:r>
            <a:r>
              <a:rPr lang="ru-RU" b="1" dirty="0" err="1">
                <a:solidFill>
                  <a:srgbClr val="003366"/>
                </a:solidFill>
              </a:rPr>
              <a:t>җимлекләргә</a:t>
            </a:r>
            <a:r>
              <a:rPr lang="ru-RU" b="1" dirty="0">
                <a:solidFill>
                  <a:srgbClr val="003366"/>
                </a:solidFill>
              </a:rPr>
              <a:t> </a:t>
            </a:r>
            <a:r>
              <a:rPr lang="ru-RU" b="1" dirty="0" err="1">
                <a:solidFill>
                  <a:srgbClr val="003366"/>
                </a:solidFill>
              </a:rPr>
              <a:t>килгән</a:t>
            </a:r>
            <a:r>
              <a:rPr lang="ru-RU" b="1" dirty="0">
                <a:solidFill>
                  <a:srgbClr val="003366"/>
                </a:solidFill>
              </a:rPr>
              <a:t> </a:t>
            </a:r>
            <a:r>
              <a:rPr lang="ru-RU" b="1" dirty="0" err="1">
                <a:solidFill>
                  <a:srgbClr val="003366"/>
                </a:solidFill>
              </a:rPr>
              <a:t>кошларның</a:t>
            </a:r>
            <a:r>
              <a:rPr lang="ru-RU" b="1" dirty="0">
                <a:solidFill>
                  <a:srgbClr val="003366"/>
                </a:solidFill>
              </a:rPr>
              <a:t> </a:t>
            </a:r>
            <a:r>
              <a:rPr lang="ru-RU" b="1" dirty="0" err="1">
                <a:solidFill>
                  <a:srgbClr val="003366"/>
                </a:solidFill>
              </a:rPr>
              <a:t>санын</a:t>
            </a:r>
            <a:r>
              <a:rPr lang="ru-RU" b="1" dirty="0">
                <a:solidFill>
                  <a:srgbClr val="003366"/>
                </a:solidFill>
              </a:rPr>
              <a:t>, </a:t>
            </a:r>
            <a:r>
              <a:rPr lang="ru-RU" b="1" dirty="0" err="1">
                <a:solidFill>
                  <a:srgbClr val="003366"/>
                </a:solidFill>
              </a:rPr>
              <a:t>төрләрен</a:t>
            </a:r>
            <a:r>
              <a:rPr lang="ru-RU" b="1" dirty="0">
                <a:solidFill>
                  <a:srgbClr val="003366"/>
                </a:solidFill>
              </a:rPr>
              <a:t> </a:t>
            </a:r>
            <a:r>
              <a:rPr lang="ru-RU" b="1" dirty="0" err="1">
                <a:solidFill>
                  <a:srgbClr val="003366"/>
                </a:solidFill>
              </a:rPr>
              <a:t>ачыклау</a:t>
            </a:r>
            <a:r>
              <a:rPr lang="ru-RU" b="1" dirty="0">
                <a:solidFill>
                  <a:srgbClr val="003366"/>
                </a:solidFill>
              </a:rPr>
              <a:t>);</a:t>
            </a:r>
          </a:p>
          <a:p>
            <a:pPr algn="ctr">
              <a:buClr>
                <a:srgbClr val="003366"/>
              </a:buClr>
              <a:defRPr/>
            </a:pPr>
            <a:r>
              <a:rPr lang="ru-RU" b="1" dirty="0" err="1">
                <a:solidFill>
                  <a:srgbClr val="003366"/>
                </a:solidFill>
              </a:rPr>
              <a:t>Кошларны</a:t>
            </a:r>
            <a:r>
              <a:rPr lang="ru-RU" b="1" dirty="0">
                <a:solidFill>
                  <a:srgbClr val="003366"/>
                </a:solidFill>
              </a:rPr>
              <a:t> </a:t>
            </a:r>
            <a:r>
              <a:rPr lang="ru-RU" b="1" dirty="0" err="1">
                <a:solidFill>
                  <a:srgbClr val="003366"/>
                </a:solidFill>
              </a:rPr>
              <a:t>фотога</a:t>
            </a:r>
            <a:r>
              <a:rPr lang="ru-RU" b="1" dirty="0">
                <a:solidFill>
                  <a:srgbClr val="003366"/>
                </a:solidFill>
              </a:rPr>
              <a:t> </a:t>
            </a:r>
            <a:r>
              <a:rPr lang="ru-RU" b="1" dirty="0" err="1">
                <a:solidFill>
                  <a:srgbClr val="003366"/>
                </a:solidFill>
              </a:rPr>
              <a:t>төшерү</a:t>
            </a:r>
            <a:r>
              <a:rPr lang="ru-RU" b="1" dirty="0">
                <a:solidFill>
                  <a:srgbClr val="003366"/>
                </a:solidFill>
              </a:rPr>
              <a:t>;</a:t>
            </a:r>
          </a:p>
          <a:p>
            <a:pPr indent="452438" algn="ctr">
              <a:buClr>
                <a:srgbClr val="003366"/>
              </a:buClr>
              <a:buFont typeface="Wingdings" pitchFamily="2" charset="2"/>
              <a:buChar char="ü"/>
              <a:defRPr/>
            </a:pPr>
            <a:r>
              <a:rPr lang="ru-RU" b="1" dirty="0" err="1">
                <a:solidFill>
                  <a:srgbClr val="003366"/>
                </a:solidFill>
              </a:rPr>
              <a:t>Рәсемнәр</a:t>
            </a:r>
            <a:r>
              <a:rPr lang="ru-RU" b="1" dirty="0">
                <a:solidFill>
                  <a:srgbClr val="003366"/>
                </a:solidFill>
              </a:rPr>
              <a:t> </a:t>
            </a:r>
            <a:r>
              <a:rPr lang="ru-RU" b="1" dirty="0" err="1">
                <a:solidFill>
                  <a:srgbClr val="003366"/>
                </a:solidFill>
              </a:rPr>
              <a:t>ясау</a:t>
            </a:r>
            <a:r>
              <a:rPr lang="ru-RU" b="1" dirty="0">
                <a:solidFill>
                  <a:srgbClr val="003366"/>
                </a:solidFill>
              </a:rPr>
              <a:t>;</a:t>
            </a:r>
          </a:p>
          <a:p>
            <a:pPr indent="452438" algn="ctr">
              <a:buClr>
                <a:srgbClr val="003366"/>
              </a:buClr>
              <a:buFont typeface="Wingdings" pitchFamily="2" charset="2"/>
              <a:buChar char="ü"/>
              <a:defRPr/>
            </a:pPr>
            <a:r>
              <a:rPr lang="ru-RU" b="1" dirty="0" err="1">
                <a:solidFill>
                  <a:srgbClr val="003366"/>
                </a:solidFill>
              </a:rPr>
              <a:t>Сочинениеләр</a:t>
            </a:r>
            <a:r>
              <a:rPr lang="ru-RU" b="1" dirty="0">
                <a:solidFill>
                  <a:srgbClr val="003366"/>
                </a:solidFill>
              </a:rPr>
              <a:t> </a:t>
            </a:r>
            <a:r>
              <a:rPr lang="ru-RU" b="1" dirty="0" err="1">
                <a:solidFill>
                  <a:srgbClr val="003366"/>
                </a:solidFill>
              </a:rPr>
              <a:t>язу</a:t>
            </a:r>
            <a:r>
              <a:rPr lang="ru-RU" b="1" dirty="0">
                <a:solidFill>
                  <a:srgbClr val="003366"/>
                </a:solidFill>
              </a:rPr>
              <a:t>.</a:t>
            </a:r>
            <a:r>
              <a:rPr lang="ru-RU" dirty="0"/>
              <a:t>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8686800" y="6477000"/>
            <a:ext cx="4572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b="1">
                <a:latin typeface="Times New Roman" pitchFamily="18" charset="0"/>
              </a:rPr>
              <a:t>2</a:t>
            </a:r>
          </a:p>
        </p:txBody>
      </p:sp>
      <p:pic>
        <p:nvPicPr>
          <p:cNvPr id="158735" name="Picture 15" descr="roz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365625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08500"/>
            <a:ext cx="2339975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9459727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3315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algn="ctr"/>
            <a:r>
              <a:rPr lang="ru-RU" sz="6000" b="1" smtClean="0"/>
              <a:t>Безне</a:t>
            </a:r>
            <a:r>
              <a:rPr lang="tt-RU" sz="6000" b="1" smtClean="0"/>
              <a:t>ң яктагы кышлаучы кошлар</a:t>
            </a:r>
            <a:endParaRPr lang="ru-RU" sz="6000" b="1" smtClean="0"/>
          </a:p>
        </p:txBody>
      </p:sp>
      <p:pic>
        <p:nvPicPr>
          <p:cNvPr id="13316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933825"/>
            <a:ext cx="2520950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500438"/>
            <a:ext cx="252095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5576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171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Воздушный поток</vt:lpstr>
      <vt:lpstr>1_Воздушный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Проектның максаты – кошлар турында мәгълүмат туплау , кошларга җимлекләр ясау.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гузель</dc:creator>
  <cp:lastModifiedBy>Низамутдинова </cp:lastModifiedBy>
  <cp:revision>4</cp:revision>
  <dcterms:created xsi:type="dcterms:W3CDTF">2012-10-18T09:32:53Z</dcterms:created>
  <dcterms:modified xsi:type="dcterms:W3CDTF">2012-10-18T09:38:05Z</dcterms:modified>
</cp:coreProperties>
</file>