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8" r:id="rId38"/>
    <p:sldId id="292" r:id="rId39"/>
    <p:sldId id="293" r:id="rId40"/>
    <p:sldId id="294" r:id="rId41"/>
    <p:sldId id="295" r:id="rId42"/>
    <p:sldId id="296" r:id="rId43"/>
    <p:sldId id="297" r:id="rId44"/>
    <p:sldId id="300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5094D-BFA8-4AC4-91CD-FD1E47A06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5FC73-A611-47BD-826E-D324D30FCC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4B8C-9267-476F-85C7-A0D89C4A8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4926-18A6-4B86-A2F1-632DC8477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8B18-2ACF-4070-B55F-5B4AEF804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2CA00-605B-46DB-B780-D32563B7C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4082-9A9A-47D9-BEC1-908CB82E3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76F06-DD20-4280-82F4-82178FDF6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5B01-B650-4891-ADFF-FF095E91BC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8BF28-22CD-491D-B908-C7F0CEBC1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B737-D2D6-42F9-BF93-160E83E10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771ADF-4A7E-405B-A3C0-44A3A329B1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1%D0%B8%D1%85%D0%BE%D0%BB%D0%BE%D0%B3%D0%B8%D1%8F" TargetMode="External"/><Relationship Id="rId13" Type="http://schemas.openxmlformats.org/officeDocument/2006/relationships/hyperlink" Target="http://ru.wikipedia.org/wiki/%D0%98%D1%81%D0%BA%D1%83%D1%81%D1%81%D1%82%D0%B2%D0%B5%D0%BD%D0%BD%D1%8B%D0%B9_%D0%B8%D0%BD%D1%82%D0%B5%D0%BB%D0%BB%D0%B5%D0%BA%D1%82" TargetMode="External"/><Relationship Id="rId3" Type="http://schemas.openxmlformats.org/officeDocument/2006/relationships/hyperlink" Target="http://ru.wikipedia.org/wiki/%D0%98%D1%81%D1%81%D0%BB%D0%B5%D0%B4%D0%BE%D0%B2%D0%B0%D0%BD%D0%B8%D0%B5_%D0%BE%D0%BF%D0%B5%D1%80%D0%B0%D1%86%D0%B8%D0%B9" TargetMode="External"/><Relationship Id="rId7" Type="http://schemas.openxmlformats.org/officeDocument/2006/relationships/hyperlink" Target="http://ru.wikipedia.org/wiki/%D0%9F%D0%BE%D0%BB%D0%B8%D1%82%D0%B8%D0%BA%D0%B0" TargetMode="External"/><Relationship Id="rId12" Type="http://schemas.openxmlformats.org/officeDocument/2006/relationships/hyperlink" Target="http://ru.wikipedia.org/wiki/%D0%A2%D0%B5%D0%BE%D1%80%D0%B8%D1%8F_%D1%8D%D0%B2%D0%BE%D0%BB%D1%8E%D1%86%D0%B8%D0%B8" TargetMode="External"/><Relationship Id="rId2" Type="http://schemas.openxmlformats.org/officeDocument/2006/relationships/hyperlink" Target="http://ru.wikipedia.org/wiki/%D0%9F%D1%80%D0%B8%D0%BA%D0%BB%D0%B0%D0%B4%D0%BD%D0%B0%D1%8F_%D0%BC%D0%B0%D1%82%D0%B5%D0%BC%D0%B0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1%86%D0%B8%D0%BE%D0%BB%D0%BE%D0%B3%D0%B8%D1%8F" TargetMode="External"/><Relationship Id="rId11" Type="http://schemas.openxmlformats.org/officeDocument/2006/relationships/hyperlink" Target="http://ru.wikipedia.org/wiki/%D0%91%D0%B8%D0%BE%D0%BB%D0%BE%D0%B3%D0%B8" TargetMode="External"/><Relationship Id="rId5" Type="http://schemas.openxmlformats.org/officeDocument/2006/relationships/hyperlink" Target="http://ru.wikipedia.org/wiki/%D0%9E%D0%B1%D1%89%D0%B5%D1%81%D1%82%D0%B2%D0%B5%D0%BD%D0%BD%D1%8B%D0%B5_%D0%BD%D0%B0%D1%83%D0%BA%D0%B8" TargetMode="External"/><Relationship Id="rId10" Type="http://schemas.openxmlformats.org/officeDocument/2006/relationships/hyperlink" Target="http://ru.wikipedia.org/wiki/1970-%D0%B5" TargetMode="External"/><Relationship Id="rId4" Type="http://schemas.openxmlformats.org/officeDocument/2006/relationships/hyperlink" Target="http://ru.wikipedia.org/wiki/%D0%AD%D0%BA%D0%BE%D0%BD%D0%BE%D0%BC%D0%B8%D0%BA%D0%B0" TargetMode="External"/><Relationship Id="rId9" Type="http://schemas.openxmlformats.org/officeDocument/2006/relationships/hyperlink" Target="http://ru.wikipedia.org/wiki/%D0%AD%D1%82%D0%B8%D0%BA%D0%B0" TargetMode="External"/><Relationship Id="rId14" Type="http://schemas.openxmlformats.org/officeDocument/2006/relationships/hyperlink" Target="http://ru.wikipedia.org/wiki/%D0%9A%D0%B8%D0%B1%D0%B5%D1%80%D0%BD%D0%B5%D1%82%D0%B8%D0%BA%D0%B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hess.ru/pravilaChess.php" TargetMode="External"/><Relationship Id="rId2" Type="http://schemas.openxmlformats.org/officeDocument/2006/relationships/hyperlink" Target="http://ru.wikipedia.org/wiki/%D2%E5%EE%F0%E8%FF_%E8%E3%F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veinternet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772400" cy="1470025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Что наша жизнь? – игра…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проект-исследование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500570"/>
            <a:ext cx="6400800" cy="159225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66CC"/>
                </a:solidFill>
              </a:rPr>
              <a:t>Выполнила учитель математики   МОУ «Лицей №1»  </a:t>
            </a:r>
            <a:endParaRPr lang="ru-RU" sz="2400" b="1" i="1" dirty="0" smtClean="0">
              <a:solidFill>
                <a:srgbClr val="0066CC"/>
              </a:solidFill>
            </a:endParaRPr>
          </a:p>
          <a:p>
            <a:r>
              <a:rPr lang="ru-RU" sz="2400" b="1" i="1" dirty="0" smtClean="0">
                <a:solidFill>
                  <a:srgbClr val="0066CC"/>
                </a:solidFill>
              </a:rPr>
              <a:t>города Балаково</a:t>
            </a:r>
            <a:r>
              <a:rPr lang="ru-RU" sz="2400" b="1" i="1" dirty="0" smtClean="0">
                <a:solidFill>
                  <a:srgbClr val="0066CC"/>
                </a:solidFill>
              </a:rPr>
              <a:t>                                      </a:t>
            </a:r>
            <a:r>
              <a:rPr lang="ru-RU" sz="2400" b="1" i="1" dirty="0" err="1" smtClean="0">
                <a:solidFill>
                  <a:srgbClr val="0066CC"/>
                </a:solidFill>
              </a:rPr>
              <a:t>Хрычкина</a:t>
            </a:r>
            <a:r>
              <a:rPr lang="ru-RU" sz="2400" b="1" i="1" dirty="0" smtClean="0">
                <a:solidFill>
                  <a:srgbClr val="0066CC"/>
                </a:solidFill>
              </a:rPr>
              <a:t> Елена Федоровна</a:t>
            </a:r>
            <a:endParaRPr lang="ru-RU" sz="2400" b="1" i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Игры- шутки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1.Двое ломают шоколадку 6×8. за ход разрешается сделать прямолинейный разлом любого из имеющихся кусков вдоль углубления. Проигрывает тот,        кто не может сделать ход.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321467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14818"/>
            <a:ext cx="27860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57356" y="6072206"/>
            <a:ext cx="332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Выигрывает первый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7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2. Двое по очереди ставят ладей на шахматную доску так, чтобы ладьи  не били друг друга.                                        Проигрывает тот, кто                                   не может сделать ход.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22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2" y="214290"/>
            <a:ext cx="2214568" cy="20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876"/>
            <a:ext cx="342899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00298" y="5786454"/>
            <a:ext cx="32677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Выигрывает </a:t>
            </a:r>
            <a:r>
              <a:rPr lang="ru-RU" sz="2400" i="1" dirty="0" smtClean="0"/>
              <a:t>второй</a:t>
            </a:r>
            <a:endParaRPr lang="ru-RU" sz="24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11111 11111  22222 22222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3. На доске написано 10 единиц и 10 двоек. За ход разрешается стереть две любые цифры и, если они были одинаковыми, написать двойку, а если разными – единицу. Если последняя оставшаяся на доске цифра – единица, то выигрывает первый игрок, если двойка- то второй.</a:t>
            </a:r>
            <a:endParaRPr lang="ru-RU" i="1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607220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Выигрывает второй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1? 2? 3? 4?...  18 ?19? 20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3366"/>
                </a:solidFill>
              </a:rPr>
              <a:t>4.На свободное место можно    поставить за один ход или «+» </a:t>
            </a:r>
            <a:r>
              <a:rPr lang="ru-RU" sz="2800" b="1" i="1" dirty="0" err="1" smtClean="0">
                <a:solidFill>
                  <a:srgbClr val="003366"/>
                </a:solidFill>
              </a:rPr>
              <a:t>или</a:t>
            </a:r>
            <a:r>
              <a:rPr lang="ru-RU" sz="2800" b="1" i="1" dirty="0" smtClean="0">
                <a:solidFill>
                  <a:srgbClr val="003366"/>
                </a:solidFill>
              </a:rPr>
              <a:t> «-». Если сумма четная, то выигрывает первый, если же нечетная, то – второй.</a:t>
            </a:r>
            <a:endParaRPr lang="ru-RU" sz="2800" b="1" i="1" dirty="0">
              <a:solidFill>
                <a:srgbClr val="003366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357298"/>
            <a:ext cx="42862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071934" y="6143644"/>
            <a:ext cx="3327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Выигрывает первый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5. На доске написаны числа  35 и 41 (38 и 42). За один ход можно дописать еще одно натуральное число – разность любых двух имеющихся на доске чисел, если она еще не встречалась. Проигрывает тот, кто           </a:t>
            </a:r>
            <a:r>
              <a:rPr lang="ru-RU" i="1" dirty="0" err="1" smtClean="0">
                <a:solidFill>
                  <a:srgbClr val="003366"/>
                </a:solidFill>
              </a:rPr>
              <a:t>иии</a:t>
            </a:r>
            <a:r>
              <a:rPr lang="ru-RU" i="1" dirty="0" smtClean="0">
                <a:solidFill>
                  <a:srgbClr val="003366"/>
                </a:solidFill>
              </a:rPr>
              <a:t>      не может сделать ход.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4071942"/>
            <a:ext cx="307183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585789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Выигрывает первый 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Задачи на четность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3366"/>
                </a:solidFill>
              </a:rPr>
              <a:t>1. На плоскости расположены 11 шестеренок, соединенных по цепочке.       Могут ли все шестеренки цепочки вращаться?</a:t>
            </a:r>
            <a:endParaRPr lang="ru-RU" b="1" i="1" dirty="0">
              <a:solidFill>
                <a:srgbClr val="0033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5719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43570" y="6000768"/>
            <a:ext cx="83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Нет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357454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1.Конь вышел с поля а1 и через несколько ходов вернулся на это поле. Докажите, что он сделал четное число шагов.</a:t>
            </a:r>
            <a:endParaRPr lang="ru-RU" sz="3200" i="1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2. Может ли конь пройти с поля а1 на поле </a:t>
            </a:r>
            <a:r>
              <a:rPr lang="en-US" i="1" dirty="0" smtClean="0">
                <a:solidFill>
                  <a:srgbClr val="003366"/>
                </a:solidFill>
              </a:rPr>
              <a:t>h8</a:t>
            </a:r>
            <a:r>
              <a:rPr lang="ru-RU" i="1" dirty="0" smtClean="0">
                <a:solidFill>
                  <a:srgbClr val="003366"/>
                </a:solidFill>
              </a:rPr>
              <a:t>, побывав                                   по дороге на каждом                              из остальных ровно                            один раз.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33575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ш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5000660" cy="500066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</a:rPr>
              <a:t>Простые числа</a:t>
            </a:r>
            <a:endParaRPr lang="ru-RU" b="1" i="1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6929486" cy="371477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3. Найдите все пары простых чисел таких, что их сумма и их разность – тоже простые числа.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667375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450057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3286124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2071678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857232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667375"/>
            <a:ext cx="157162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667375"/>
            <a:ext cx="157162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667375"/>
            <a:ext cx="157162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667375"/>
            <a:ext cx="150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67375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50057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50057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86124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Задача про кузнечика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5. Кузнечик прыгал по прямой. Первый раз он прыгнул на 1см в какую-то сторону, во второй раз  - на 2см, в третий –на 3см и так далее. Докажите, что после 1001 прыжка он не может оказаться там, где начинал.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10250"/>
            <a:ext cx="10715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810250"/>
            <a:ext cx="1152526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810250"/>
            <a:ext cx="10810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10250"/>
            <a:ext cx="1223964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810250"/>
            <a:ext cx="10810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810250"/>
            <a:ext cx="129540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810250"/>
            <a:ext cx="1223964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10250"/>
            <a:ext cx="1152526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Теория игр</a:t>
            </a:r>
            <a:r>
              <a:rPr lang="ru-RU" dirty="0" smtClean="0"/>
              <a:t> — </a:t>
            </a:r>
            <a:r>
              <a:rPr lang="ru-RU" sz="3600" dirty="0" smtClean="0"/>
              <a:t>математический метод изучения оптимальных стратегий в играх.</a:t>
            </a:r>
            <a:endParaRPr lang="ru-RU" sz="3600" dirty="0">
              <a:solidFill>
                <a:srgbClr val="0066CC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429132"/>
            <a:ext cx="2214578" cy="220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2214578" cy="186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214686"/>
            <a:ext cx="18621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</a:rPr>
              <a:t>Симметрия</a:t>
            </a:r>
            <a:endParaRPr lang="ru-RU" b="1" i="1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1. Двое по очереди кладут пятирублевые монеты  на стол прямоугольной формы, причем так, чтобы они не накладывались друг на друга и не свисали со стола. Проигрывает тот,                            кто не может сделать                       ход.</a:t>
            </a:r>
            <a:endParaRPr lang="ru-RU" i="1" dirty="0">
              <a:solidFill>
                <a:srgbClr val="00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4214818"/>
            <a:ext cx="314327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15404" y="657227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15008" y="4214818"/>
            <a:ext cx="3143272" cy="221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715008" y="4214818"/>
            <a:ext cx="3143272" cy="221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7072330" y="5072074"/>
            <a:ext cx="457200" cy="457200"/>
          </a:xfrm>
          <a:prstGeom prst="flowChartConnec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357950" y="4643446"/>
            <a:ext cx="457200" cy="457200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715272" y="5572140"/>
            <a:ext cx="457200" cy="457200"/>
          </a:xfrm>
          <a:prstGeom prst="flowChartConnec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500958" y="4357694"/>
            <a:ext cx="457200" cy="457200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643702" y="5857892"/>
            <a:ext cx="457200" cy="457200"/>
          </a:xfrm>
          <a:prstGeom prst="flowChartConnec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6143644"/>
            <a:ext cx="341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Выигрывает первый 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1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2.Двое по очереди ставят слонов в клетки шахматной доски так, чтобы слоны не били друг друга. (Цвет слонов не имеет значения). Проигрывает тот, кто                                         не может сделать  ход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86190"/>
            <a:ext cx="285752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5786454"/>
            <a:ext cx="32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Выигрывает второй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3. Имеется две кучки камней – по семь в каждой. За ход разрешается взять любое количество камней, но только из одной кучки. Проигрывает тот, кому нечего брать.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74" y="4786308"/>
            <a:ext cx="1928826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21431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8992" y="5500702"/>
            <a:ext cx="32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Выигрывает второй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4. На окружности расставлено 20 точек. За ход разрешается соединить любые две из них отрезком, не пересекающим ранее проведенных отрезков. Проигрывает тот, кто не может сделать ход.</a:t>
            </a:r>
            <a:endParaRPr lang="ru-RU" i="1" dirty="0">
              <a:solidFill>
                <a:srgbClr val="00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5786454"/>
            <a:ext cx="3412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Выигрывает первый 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5. У ромашки а) 12 лепестков; б) 11 лепестков. За ход разрешается оторвать либо один лепесток, либо два рядом растущих лепестка. Проигрывает тот, кто не может сделать ход.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35769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5572140"/>
            <a:ext cx="326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Выигрывает второй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6. Двое по очереди разламывают шоколадку 5×10. За ход разрешается сделать прямолинейный разлом любого из имеющихся кусков вдоль углубления. Выигрывает тот, кто первым отломит дольку 1×1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643432"/>
            <a:ext cx="2500320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5500702"/>
            <a:ext cx="3242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Выигрывает </a:t>
            </a:r>
            <a:r>
              <a:rPr lang="ru-RU" sz="2400" i="1" dirty="0" smtClean="0"/>
              <a:t>первый</a:t>
            </a: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</a:rPr>
              <a:t>Выигрышные позиции</a:t>
            </a:r>
            <a:endParaRPr lang="ru-RU" b="1" i="1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1. Ладья стоит на поле а1. За ход разрешается сдвинуть ее на любое число клеток вверх. Выигрывает тот, кто поставит ладью на поле </a:t>
            </a:r>
            <a:r>
              <a:rPr lang="en-US" i="1" dirty="0" smtClean="0">
                <a:solidFill>
                  <a:srgbClr val="003366"/>
                </a:solidFill>
              </a:rPr>
              <a:t>h8.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857628"/>
            <a:ext cx="27860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5643578"/>
            <a:ext cx="326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Выигрывает второй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2. Король стоит на поле а1. За один ход его можно передвинуть на одно поле вправо, или на одно поле вверх, или на одно поле по диагонали «вправо- вверх». Выигрывает тот, кто поставит короля на поле </a:t>
            </a:r>
            <a:r>
              <a:rPr lang="en-US" i="1" dirty="0" smtClean="0">
                <a:solidFill>
                  <a:srgbClr val="003366"/>
                </a:solidFill>
              </a:rPr>
              <a:t>h8.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286124"/>
            <a:ext cx="17859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557214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Выигрывает первый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3. Имеются две кучки конфет: в одной- 20, а в другой- 21. За ход нужно съесть одну из кучек, а вторую разделить на две необязательно равные кучки. Проигрывает тот, кто не может сделать ход.</a:t>
            </a:r>
            <a:endParaRPr lang="ru-RU" i="1" dirty="0">
              <a:solidFill>
                <a:srgbClr val="0033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14818"/>
            <a:ext cx="385762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</a:rPr>
              <a:t>Анализ с конца - поиск выигрышных позиций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3366"/>
                </a:solidFill>
              </a:rPr>
              <a:t>     Король стоит на поле а1. За один ход его можно передвинуть на одно поле вправо, или на одно поле вверх, или на одно поле по диагонали «вправо- вверх». Выигрывает тот, кто поставит короля на поле </a:t>
            </a:r>
            <a:r>
              <a:rPr lang="en-US" i="1" dirty="0" smtClean="0">
                <a:solidFill>
                  <a:srgbClr val="003366"/>
                </a:solidFill>
              </a:rPr>
              <a:t>h8.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214686"/>
            <a:ext cx="150019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Теория игр — это раздел </a:t>
            </a:r>
            <a:r>
              <a:rPr lang="ru-RU" sz="2400" dirty="0" smtClean="0">
                <a:hlinkClick r:id="rId2" tooltip="Прикладная математика"/>
              </a:rPr>
              <a:t>прикладной математики</a:t>
            </a:r>
            <a:r>
              <a:rPr lang="ru-RU" sz="2400" dirty="0" smtClean="0"/>
              <a:t>, точнее — </a:t>
            </a:r>
            <a:r>
              <a:rPr lang="ru-RU" sz="2400" dirty="0" smtClean="0">
                <a:hlinkClick r:id="rId3" tooltip="Исследование операций"/>
              </a:rPr>
              <a:t>исследования операций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Чаще всего методы теории игр находят применение в </a:t>
            </a:r>
            <a:r>
              <a:rPr lang="ru-RU" sz="2400" dirty="0" smtClean="0">
                <a:hlinkClick r:id="rId4" tooltip="Экономика"/>
              </a:rPr>
              <a:t>экономике</a:t>
            </a:r>
            <a:r>
              <a:rPr lang="ru-RU" sz="2400" dirty="0" smtClean="0"/>
              <a:t>, чуть реже в других </a:t>
            </a:r>
            <a:r>
              <a:rPr lang="ru-RU" sz="2400" dirty="0" smtClean="0">
                <a:hlinkClick r:id="rId5" tooltip="Общественные науки"/>
              </a:rPr>
              <a:t>общественных науках</a:t>
            </a:r>
            <a:r>
              <a:rPr lang="ru-RU" sz="2400" dirty="0" smtClean="0"/>
              <a:t> — </a:t>
            </a:r>
            <a:r>
              <a:rPr lang="ru-RU" sz="2400" dirty="0" smtClean="0">
                <a:hlinkClick r:id="rId6" tooltip="Социология"/>
              </a:rPr>
              <a:t>социологии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7" tooltip="Политика"/>
              </a:rPr>
              <a:t>политологии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8" tooltip="Психология"/>
              </a:rPr>
              <a:t>психологии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9" tooltip="Этика"/>
              </a:rPr>
              <a:t>этике</a:t>
            </a:r>
            <a:r>
              <a:rPr lang="ru-RU" sz="2400" dirty="0" smtClean="0"/>
              <a:t> и других. </a:t>
            </a:r>
          </a:p>
          <a:p>
            <a:r>
              <a:rPr lang="ru-RU" sz="2400" dirty="0" smtClean="0"/>
              <a:t>Начиная с </a:t>
            </a:r>
            <a:r>
              <a:rPr lang="ru-RU" sz="2400" dirty="0" smtClean="0">
                <a:hlinkClick r:id="rId10" tooltip="1970-е"/>
              </a:rPr>
              <a:t>1970-х</a:t>
            </a:r>
            <a:r>
              <a:rPr lang="ru-RU" sz="2400" dirty="0" smtClean="0"/>
              <a:t> годов её взяли на вооружение </a:t>
            </a:r>
            <a:r>
              <a:rPr lang="ru-RU" sz="2400" dirty="0" smtClean="0">
                <a:hlinkClick r:id="rId11" tooltip="Биологи"/>
              </a:rPr>
              <a:t>биологи</a:t>
            </a:r>
            <a:r>
              <a:rPr lang="ru-RU" sz="2400" dirty="0" smtClean="0"/>
              <a:t> для исследования поведения животных и </a:t>
            </a:r>
            <a:r>
              <a:rPr lang="ru-RU" sz="2400" dirty="0" smtClean="0">
                <a:hlinkClick r:id="rId12" tooltip="Теория эволюции"/>
              </a:rPr>
              <a:t>теории эволюции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Очень важное значение она имеет для </a:t>
            </a:r>
            <a:r>
              <a:rPr lang="ru-RU" sz="2400" dirty="0" smtClean="0">
                <a:hlinkClick r:id="rId13" tooltip="Искусственный интеллект"/>
              </a:rPr>
              <a:t>искусственного интеллекта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14" tooltip="Кибернетика"/>
              </a:rPr>
              <a:t>кибернетики</a:t>
            </a:r>
            <a:r>
              <a:rPr lang="ru-RU" sz="2400" dirty="0" smtClean="0"/>
              <a:t>, особенно с проявлением интереса к интеллектуальным агентам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</a:rPr>
              <a:t>Анализ с конца - поиск выигрышных позиций</a:t>
            </a:r>
            <a:endParaRPr lang="ru-RU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8413" y="1600200"/>
            <a:ext cx="4447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0863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1911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0577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1149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43050"/>
            <a:ext cx="50863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71650"/>
            <a:ext cx="49339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      Ферзь стоит на поле с1. За ход его можно передвинуть на любое число полей вправо, вверх, по диагонали        « вправо- вверх». Выигрывает тот, кто поставит  ферзя на поле </a:t>
            </a:r>
            <a:r>
              <a:rPr lang="en-US" i="1" dirty="0" smtClean="0">
                <a:solidFill>
                  <a:schemeClr val="accent5">
                    <a:lumMod val="25000"/>
                  </a:schemeClr>
                </a:solidFill>
              </a:rPr>
              <a:t>h8.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14546" y="1928802"/>
          <a:ext cx="3833816" cy="38179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9227"/>
                <a:gridCol w="479227"/>
                <a:gridCol w="479227"/>
                <a:gridCol w="479227"/>
                <a:gridCol w="479227"/>
                <a:gridCol w="479227"/>
                <a:gridCol w="479227"/>
                <a:gridCol w="479227"/>
              </a:tblGrid>
              <a:tr h="477244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77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2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2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2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2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2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244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14546" y="1857364"/>
          <a:ext cx="4048136" cy="41751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6017"/>
                <a:gridCol w="506017"/>
                <a:gridCol w="506017"/>
                <a:gridCol w="506017"/>
                <a:gridCol w="506017"/>
                <a:gridCol w="506017"/>
                <a:gridCol w="506017"/>
                <a:gridCol w="506017"/>
              </a:tblGrid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История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</a:t>
            </a:r>
            <a:r>
              <a:rPr lang="ru-RU" b="1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Создатели теории игр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                    </a:t>
            </a:r>
            <a:r>
              <a:rPr lang="vi-VN" b="1" dirty="0" smtClean="0"/>
              <a:t>Джон фон Не́йман</a:t>
            </a:r>
            <a:r>
              <a:rPr lang="ru-RU" b="1" dirty="0" smtClean="0"/>
              <a:t>-</a:t>
            </a:r>
          </a:p>
          <a:p>
            <a:pPr>
              <a:buNone/>
            </a:pPr>
            <a:r>
              <a:rPr lang="ru-RU" b="1" dirty="0" smtClean="0"/>
              <a:t>               </a:t>
            </a:r>
            <a:r>
              <a:rPr lang="ru-RU" dirty="0" err="1" smtClean="0"/>
              <a:t>венгро-американский</a:t>
            </a:r>
            <a:r>
              <a:rPr lang="ru-RU" dirty="0" smtClean="0"/>
              <a:t> математик</a:t>
            </a:r>
          </a:p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/>
              <a:t> Оскар Моргенштерн-    </a:t>
            </a:r>
          </a:p>
          <a:p>
            <a:pPr>
              <a:buNone/>
            </a:pPr>
            <a:r>
              <a:rPr lang="ru-RU" dirty="0" smtClean="0"/>
              <a:t>американский экономист 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71736" y="1785926"/>
          <a:ext cx="4405320" cy="446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65"/>
                <a:gridCol w="550665"/>
                <a:gridCol w="550665"/>
                <a:gridCol w="550665"/>
                <a:gridCol w="550665"/>
                <a:gridCol w="550665"/>
                <a:gridCol w="550665"/>
                <a:gridCol w="550665"/>
              </a:tblGrid>
              <a:tr h="557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57422" y="1928802"/>
          <a:ext cx="3976696" cy="417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87"/>
                <a:gridCol w="497087"/>
                <a:gridCol w="497087"/>
                <a:gridCol w="497087"/>
                <a:gridCol w="497087"/>
                <a:gridCol w="497087"/>
                <a:gridCol w="497087"/>
                <a:gridCol w="497087"/>
              </a:tblGrid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8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1670" y="1928802"/>
          <a:ext cx="4191008" cy="424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/>
                <a:gridCol w="523876"/>
                <a:gridCol w="523876"/>
                <a:gridCol w="523876"/>
                <a:gridCol w="523876"/>
                <a:gridCol w="523876"/>
                <a:gridCol w="523876"/>
                <a:gridCol w="523876"/>
              </a:tblGrid>
              <a:tr h="530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30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14546" y="1928802"/>
          <a:ext cx="4548200" cy="446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525"/>
                <a:gridCol w="568525"/>
                <a:gridCol w="568525"/>
                <a:gridCol w="568525"/>
                <a:gridCol w="568525"/>
                <a:gridCol w="568525"/>
                <a:gridCol w="568525"/>
                <a:gridCol w="568525"/>
              </a:tblGrid>
              <a:tr h="557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Список литературы</a:t>
            </a:r>
            <a:endParaRPr lang="ru-RU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Генкин </a:t>
            </a:r>
            <a:r>
              <a:rPr lang="ru-RU" sz="2400" dirty="0" err="1" smtClean="0"/>
              <a:t>С.А.,Интенберг</a:t>
            </a:r>
            <a:r>
              <a:rPr lang="ru-RU" sz="2400" dirty="0" smtClean="0"/>
              <a:t> </a:t>
            </a:r>
            <a:r>
              <a:rPr lang="ru-RU" sz="2400" dirty="0" err="1" smtClean="0"/>
              <a:t>И.В.,Фомин</a:t>
            </a:r>
            <a:r>
              <a:rPr lang="ru-RU" sz="2400" dirty="0" smtClean="0"/>
              <a:t> Д.В. «Математический кружок»,1994</a:t>
            </a:r>
          </a:p>
          <a:p>
            <a:r>
              <a:rPr lang="ru-RU" sz="2400" dirty="0" err="1" smtClean="0"/>
              <a:t>Агаханов</a:t>
            </a:r>
            <a:r>
              <a:rPr lang="ru-RU" sz="2400" dirty="0" smtClean="0"/>
              <a:t> </a:t>
            </a:r>
            <a:r>
              <a:rPr lang="ru-RU" sz="2400" dirty="0" err="1" smtClean="0"/>
              <a:t>Н.Х.,Подлипский</a:t>
            </a:r>
            <a:r>
              <a:rPr lang="ru-RU" sz="2400" dirty="0" smtClean="0"/>
              <a:t> О.К. «</a:t>
            </a:r>
            <a:r>
              <a:rPr lang="ru-RU" sz="2400" dirty="0" err="1" smtClean="0"/>
              <a:t>Математика.Всероссийские</a:t>
            </a:r>
            <a:r>
              <a:rPr lang="ru-RU" sz="2400" dirty="0" smtClean="0"/>
              <a:t> олимпиады», 2010</a:t>
            </a:r>
          </a:p>
          <a:p>
            <a:r>
              <a:rPr lang="ru-RU" sz="2400" dirty="0" err="1" smtClean="0"/>
              <a:t>Севрюков</a:t>
            </a:r>
            <a:r>
              <a:rPr lang="ru-RU" sz="2400" dirty="0" smtClean="0"/>
              <a:t> П.Ф. «Подготовка к решению </a:t>
            </a:r>
            <a:r>
              <a:rPr lang="ru-RU" sz="2400" dirty="0" err="1" smtClean="0"/>
              <a:t>оллимпиадных</a:t>
            </a:r>
            <a:r>
              <a:rPr lang="ru-RU" sz="2400" dirty="0" smtClean="0"/>
              <a:t> задач по математике»,2011</a:t>
            </a:r>
          </a:p>
          <a:p>
            <a:r>
              <a:rPr lang="ru-RU" sz="2400" dirty="0" smtClean="0"/>
              <a:t>Интернет – ресурсы:</a:t>
            </a:r>
          </a:p>
          <a:p>
            <a:pPr>
              <a:buNone/>
            </a:pPr>
            <a:r>
              <a:rPr lang="ru-RU" sz="2400" dirty="0" smtClean="0">
                <a:hlinkClick r:id="rId2"/>
              </a:rPr>
              <a:t> </a:t>
            </a:r>
            <a:r>
              <a:rPr lang="ru-RU" sz="2400" dirty="0" smtClean="0">
                <a:hlinkClick r:id="rId2"/>
              </a:rPr>
              <a:t>  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 smtClean="0">
                <a:hlinkClick r:id="rId2"/>
              </a:rPr>
              <a:t>://ru.wikipedia.org/wiki/%D2%E5%EE%F0%E8%FF_%</a:t>
            </a:r>
            <a:r>
              <a:rPr lang="en-US" sz="1800" dirty="0" smtClean="0">
                <a:hlinkClick r:id="rId2"/>
              </a:rPr>
              <a:t>E8%E3%F0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3"/>
              </a:rPr>
              <a:t>     </a:t>
            </a:r>
            <a:r>
              <a:rPr lang="ru-RU" sz="1800" dirty="0" smtClean="0">
                <a:hlinkClick r:id="rId3"/>
              </a:rPr>
              <a:t>http</a:t>
            </a:r>
            <a:r>
              <a:rPr lang="ru-RU" sz="1800" dirty="0" smtClean="0">
                <a:hlinkClick r:id="rId3"/>
              </a:rPr>
              <a:t>://</a:t>
            </a:r>
            <a:r>
              <a:rPr lang="ru-RU" sz="1800" dirty="0" smtClean="0">
                <a:hlinkClick r:id="rId3"/>
              </a:rPr>
              <a:t>www.openchess.ru/pravilaChess.php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4"/>
              </a:rPr>
              <a:t>    </a:t>
            </a:r>
            <a:r>
              <a:rPr lang="en-US" sz="1800" dirty="0" smtClean="0">
                <a:hlinkClick r:id="rId4"/>
              </a:rPr>
              <a:t>http;//www.liveinternet.ru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       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 smtClean="0"/>
              <a:t>        Томас </a:t>
            </a:r>
            <a:r>
              <a:rPr lang="ru-RU" b="1" dirty="0" err="1" smtClean="0"/>
              <a:t>Кромби</a:t>
            </a:r>
            <a:r>
              <a:rPr lang="ru-RU" b="1" dirty="0" smtClean="0"/>
              <a:t> Шеллинг</a:t>
            </a:r>
            <a:r>
              <a:rPr lang="ru-RU" dirty="0" smtClean="0"/>
              <a:t>               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американский экономист, лауреат Нобелевской премии 2005 г. «За расширение понимания проблем конфликта и кооперации с помощью анализа в рамках теории игр».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Что такое игра?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Игра - это совокупность правил, определяющих возможные действия (чистые стратегии) участников игры.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Правила игры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Под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"правилами игры" подразумевается система условий, регламентирующая возможные варианты действий обеих сторон.</a:t>
            </a:r>
          </a:p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Что такое стратегия игры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b="1" i="1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Стратегией </a:t>
            </a:r>
            <a:r>
              <a:rPr lang="ru-RU" b="1" i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игрока называется совокупность правил, однозначно определяющих последовательность действий игрока в каждой конкретной ситуации, складывающейся в процессе игры.</a:t>
            </a:r>
            <a:endParaRPr lang="ru-RU" b="1" i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Классы игр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CC"/>
                </a:solidFill>
              </a:rPr>
              <a:t>Игры- шутки</a:t>
            </a:r>
          </a:p>
          <a:p>
            <a:r>
              <a:rPr lang="ru-RU" dirty="0" smtClean="0">
                <a:solidFill>
                  <a:srgbClr val="0066CC"/>
                </a:solidFill>
              </a:rPr>
              <a:t>Симметрия</a:t>
            </a:r>
          </a:p>
          <a:p>
            <a:r>
              <a:rPr lang="ru-RU" dirty="0" smtClean="0">
                <a:solidFill>
                  <a:srgbClr val="0066CC"/>
                </a:solidFill>
              </a:rPr>
              <a:t>Выигрышные позиции</a:t>
            </a:r>
          </a:p>
          <a:p>
            <a:r>
              <a:rPr lang="ru-RU" dirty="0" smtClean="0">
                <a:solidFill>
                  <a:srgbClr val="0066CC"/>
                </a:solidFill>
              </a:rPr>
              <a:t>Анализ с конца - поиск выигрышных позиций</a:t>
            </a:r>
            <a:endParaRPr 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870</TotalTime>
  <Words>1027</Words>
  <Application>Microsoft Office PowerPoint</Application>
  <PresentationFormat>Экран (4:3)</PresentationFormat>
  <Paragraphs>109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Шары</vt:lpstr>
      <vt:lpstr>Что наша жизнь? – игра… проект-исследование</vt:lpstr>
      <vt:lpstr>Слайд 2</vt:lpstr>
      <vt:lpstr>Слайд 3</vt:lpstr>
      <vt:lpstr>История</vt:lpstr>
      <vt:lpstr>Слайд 5</vt:lpstr>
      <vt:lpstr>Что такое игра?</vt:lpstr>
      <vt:lpstr>Правила игры</vt:lpstr>
      <vt:lpstr>Что такое стратегия игры</vt:lpstr>
      <vt:lpstr>Классы игр</vt:lpstr>
      <vt:lpstr>Игры- шутки</vt:lpstr>
      <vt:lpstr>Слайд 11</vt:lpstr>
      <vt:lpstr>11111 11111  22222 22222</vt:lpstr>
      <vt:lpstr>Слайд 13</vt:lpstr>
      <vt:lpstr>Слайд 14</vt:lpstr>
      <vt:lpstr>Задачи на четность</vt:lpstr>
      <vt:lpstr>1.Конь вышел с поля а1 и через несколько ходов вернулся на это поле. Докажите, что он сделал четное число шагов.</vt:lpstr>
      <vt:lpstr>Слайд 17</vt:lpstr>
      <vt:lpstr>Простые числа</vt:lpstr>
      <vt:lpstr>Задача про кузнечика</vt:lpstr>
      <vt:lpstr>Симметрия</vt:lpstr>
      <vt:lpstr> </vt:lpstr>
      <vt:lpstr>Слайд 22</vt:lpstr>
      <vt:lpstr>Слайд 23</vt:lpstr>
      <vt:lpstr>Слайд 24</vt:lpstr>
      <vt:lpstr>Слайд 25</vt:lpstr>
      <vt:lpstr>Выигрышные позиции</vt:lpstr>
      <vt:lpstr>Слайд 27</vt:lpstr>
      <vt:lpstr>Слайд 28</vt:lpstr>
      <vt:lpstr>Анализ с конца - поиск выигрышных позиций</vt:lpstr>
      <vt:lpstr>Анализ с конца - поиск выигрышных позиций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наша жизнь – игра…</dc:title>
  <dc:creator>1</dc:creator>
  <cp:lastModifiedBy>Админ</cp:lastModifiedBy>
  <cp:revision>86</cp:revision>
  <dcterms:created xsi:type="dcterms:W3CDTF">2011-07-31T13:12:28Z</dcterms:created>
  <dcterms:modified xsi:type="dcterms:W3CDTF">2011-12-16T20:39:59Z</dcterms:modified>
</cp:coreProperties>
</file>