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1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18E140D-5EC3-4AF6-81BC-EA7176844CE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8E140D-5EC3-4AF6-81BC-EA7176844C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8E140D-5EC3-4AF6-81BC-EA7176844C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18E140D-5EC3-4AF6-81BC-EA7176844CE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18E140D-5EC3-4AF6-81BC-EA7176844CE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18E140D-5EC3-4AF6-81BC-EA7176844CE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18E140D-5EC3-4AF6-81BC-EA7176844CE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8E140D-5EC3-4AF6-81BC-EA7176844CE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8E140D-5EC3-4AF6-81BC-EA7176844C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8E140D-5EC3-4AF6-81BC-EA7176844CE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6779E4C-8A97-4829-AAA8-E1CFB111F7C1}" type="datetimeFigureOut">
              <a:rPr lang="ru-RU" smtClean="0"/>
              <a:pPr/>
              <a:t>20.10.2012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18E140D-5EC3-4AF6-81BC-EA7176844CE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779E4C-8A97-4829-AAA8-E1CFB111F7C1}" type="datetimeFigureOut">
              <a:rPr lang="ru-RU" smtClean="0"/>
              <a:pPr/>
              <a:t>20.10.2012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18E140D-5EC3-4AF6-81BC-EA7176844CE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428604"/>
            <a:ext cx="6715139" cy="3046988"/>
          </a:xfrm>
          <a:prstGeom prst="rect">
            <a:avLst/>
          </a:prstGeom>
          <a:noFill/>
        </p:spPr>
        <p:txBody>
          <a:bodyPr wrap="square" lIns="91440" tIns="45720" rIns="91440" bIns="45720">
            <a:spAutoFit/>
          </a:bodyPr>
          <a:lstStyle/>
          <a:p>
            <a:pPr algn="ctr"/>
            <a:r>
              <a:rPr lang="ru-RU"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Профессия журналист</a:t>
            </a:r>
            <a:endParaRPr lang="ru-RU"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115"/>
          <p:cNvPicPr>
            <a:picLocks noChangeAspect="1" noChangeArrowheads="1" noCrop="1"/>
          </p:cNvPicPr>
          <p:nvPr/>
        </p:nvPicPr>
        <p:blipFill>
          <a:blip r:embed="rId2"/>
          <a:srcRect/>
          <a:stretch>
            <a:fillRect/>
          </a:stretch>
        </p:blipFill>
        <p:spPr bwMode="auto">
          <a:xfrm>
            <a:off x="6897714" y="357166"/>
            <a:ext cx="2143140" cy="2143140"/>
          </a:xfrm>
          <a:prstGeom prst="rect">
            <a:avLst/>
          </a:prstGeom>
          <a:noFill/>
          <a:ln w="9525">
            <a:noFill/>
            <a:miter lim="800000"/>
            <a:headEnd/>
            <a:tailEnd/>
          </a:ln>
        </p:spPr>
      </p:pic>
      <p:pic>
        <p:nvPicPr>
          <p:cNvPr id="22530" name="Picture 2" descr="Картинка 30 из 17372"/>
          <p:cNvPicPr>
            <a:picLocks noChangeAspect="1" noChangeArrowheads="1"/>
          </p:cNvPicPr>
          <p:nvPr/>
        </p:nvPicPr>
        <p:blipFill>
          <a:blip r:embed="rId3"/>
          <a:srcRect/>
          <a:stretch>
            <a:fillRect/>
          </a:stretch>
        </p:blipFill>
        <p:spPr bwMode="auto">
          <a:xfrm rot="10800000" flipV="1">
            <a:off x="5632024" y="3286124"/>
            <a:ext cx="3438459" cy="349970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50000"/>
                  </a:schemeClr>
                </a:solidFill>
              </a:rPr>
              <a:t>Работа с документами</a:t>
            </a:r>
            <a:endParaRPr lang="ru-RU" dirty="0">
              <a:solidFill>
                <a:schemeClr val="accent6">
                  <a:lumMod val="50000"/>
                </a:schemeClr>
              </a:solidFill>
            </a:endParaRPr>
          </a:p>
        </p:txBody>
      </p:sp>
      <p:pic>
        <p:nvPicPr>
          <p:cNvPr id="4" name="Picture 4" descr="8"/>
          <p:cNvPicPr>
            <a:picLocks noGrp="1" noChangeAspect="1" noChangeArrowheads="1"/>
          </p:cNvPicPr>
          <p:nvPr>
            <p:ph idx="1"/>
          </p:nvPr>
        </p:nvPicPr>
        <p:blipFill>
          <a:blip r:embed="rId2"/>
          <a:stretch>
            <a:fillRect/>
          </a:stretch>
        </p:blipFill>
        <p:spPr bwMode="auto">
          <a:xfrm>
            <a:off x="1214415" y="1229646"/>
            <a:ext cx="6858048" cy="51678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50000"/>
                  </a:schemeClr>
                </a:solidFill>
              </a:rPr>
              <a:t>Наблюдение</a:t>
            </a:r>
            <a:endParaRPr lang="ru-RU" dirty="0">
              <a:solidFill>
                <a:schemeClr val="accent6">
                  <a:lumMod val="50000"/>
                </a:schemeClr>
              </a:solidFill>
            </a:endParaRPr>
          </a:p>
        </p:txBody>
      </p:sp>
      <p:pic>
        <p:nvPicPr>
          <p:cNvPr id="4" name="Picture 7" descr="15"/>
          <p:cNvPicPr>
            <a:picLocks noGrp="1" noChangeAspect="1" noChangeArrowheads="1"/>
          </p:cNvPicPr>
          <p:nvPr>
            <p:ph idx="1"/>
          </p:nvPr>
        </p:nvPicPr>
        <p:blipFill>
          <a:blip r:embed="rId2"/>
          <a:stretch>
            <a:fillRect/>
          </a:stretch>
        </p:blipFill>
        <p:spPr bwMode="auto">
          <a:xfrm>
            <a:off x="785786" y="1142984"/>
            <a:ext cx="7654314" cy="55111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8572560" cy="2123658"/>
          </a:xfrm>
          <a:prstGeom prst="rect">
            <a:avLst/>
          </a:prstGeom>
          <a:noFill/>
        </p:spPr>
        <p:txBody>
          <a:bodyPr wrap="square" lIns="91440" tIns="45720" rIns="91440" bIns="45720">
            <a:spAutoFit/>
          </a:bodyPr>
          <a:lstStyle/>
          <a:p>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Журналисты работают </a:t>
            </a:r>
          </a:p>
          <a:p>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телевидении, на радио,</a:t>
            </a:r>
          </a:p>
          <a:p>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газетах.</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3794" name="Picture 2" descr="C:\Users\Елена\Downloads\10.jpg"/>
          <p:cNvPicPr>
            <a:picLocks noGrp="1" noChangeAspect="1" noChangeArrowheads="1"/>
          </p:cNvPicPr>
          <p:nvPr>
            <p:ph idx="1"/>
          </p:nvPr>
        </p:nvPicPr>
        <p:blipFill>
          <a:blip r:embed="rId2"/>
          <a:srcRect/>
          <a:stretch>
            <a:fillRect/>
          </a:stretch>
        </p:blipFill>
        <p:spPr bwMode="auto">
          <a:xfrm>
            <a:off x="0" y="2143116"/>
            <a:ext cx="3731360" cy="2786082"/>
          </a:xfrm>
          <a:prstGeom prst="rect">
            <a:avLst/>
          </a:prstGeom>
          <a:noFill/>
        </p:spPr>
      </p:pic>
      <p:pic>
        <p:nvPicPr>
          <p:cNvPr id="33795" name="Picture 3" descr="C:\Users\Елена\Downloads\9.jpg"/>
          <p:cNvPicPr>
            <a:picLocks noChangeAspect="1" noChangeArrowheads="1"/>
          </p:cNvPicPr>
          <p:nvPr/>
        </p:nvPicPr>
        <p:blipFill>
          <a:blip r:embed="rId3"/>
          <a:srcRect/>
          <a:stretch>
            <a:fillRect/>
          </a:stretch>
        </p:blipFill>
        <p:spPr bwMode="auto">
          <a:xfrm>
            <a:off x="5357818" y="1428736"/>
            <a:ext cx="3251200" cy="2438400"/>
          </a:xfrm>
          <a:prstGeom prst="rect">
            <a:avLst/>
          </a:prstGeom>
          <a:noFill/>
        </p:spPr>
      </p:pic>
      <p:pic>
        <p:nvPicPr>
          <p:cNvPr id="33796" name="Picture 4" descr="C:\Users\Елена\Downloads\11.jpg"/>
          <p:cNvPicPr>
            <a:picLocks noChangeAspect="1" noChangeArrowheads="1"/>
          </p:cNvPicPr>
          <p:nvPr/>
        </p:nvPicPr>
        <p:blipFill>
          <a:blip r:embed="rId4"/>
          <a:srcRect/>
          <a:stretch>
            <a:fillRect/>
          </a:stretch>
        </p:blipFill>
        <p:spPr bwMode="auto">
          <a:xfrm>
            <a:off x="3786182" y="3857628"/>
            <a:ext cx="4286250" cy="2800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428736"/>
            <a:ext cx="3786214"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pPr>
            <a:r>
              <a:rPr lang="ru-RU" sz="2000" b="1" dirty="0" smtClean="0">
                <a:solidFill>
                  <a:srgbClr val="003300"/>
                </a:solidFill>
                <a:latin typeface="Times New Roman" pitchFamily="18" charset="0"/>
              </a:rPr>
              <a:t>Журналист </a:t>
            </a:r>
          </a:p>
          <a:p>
            <a:pPr algn="ctr" eaLnBrk="0" hangingPunct="0">
              <a:lnSpc>
                <a:spcPct val="80000"/>
              </a:lnSpc>
            </a:pPr>
            <a:r>
              <a:rPr lang="ru-RU" sz="2000" b="1" dirty="0" smtClean="0">
                <a:solidFill>
                  <a:srgbClr val="003300"/>
                </a:solidFill>
                <a:latin typeface="Times New Roman" pitchFamily="18" charset="0"/>
              </a:rPr>
              <a:t>распространяет </a:t>
            </a:r>
          </a:p>
          <a:p>
            <a:pPr algn="ctr" eaLnBrk="0" hangingPunct="0">
              <a:lnSpc>
                <a:spcPct val="80000"/>
              </a:lnSpc>
            </a:pPr>
            <a:r>
              <a:rPr lang="ru-RU" sz="2000" b="1" dirty="0" smtClean="0">
                <a:solidFill>
                  <a:srgbClr val="003300"/>
                </a:solidFill>
                <a:latin typeface="Times New Roman" pitchFamily="18" charset="0"/>
              </a:rPr>
              <a:t>и комментирует только </a:t>
            </a:r>
          </a:p>
          <a:p>
            <a:pPr algn="ctr" eaLnBrk="0" hangingPunct="0">
              <a:lnSpc>
                <a:spcPct val="80000"/>
              </a:lnSpc>
            </a:pPr>
            <a:r>
              <a:rPr lang="ru-RU" sz="2000" b="1" dirty="0" smtClean="0">
                <a:solidFill>
                  <a:srgbClr val="003300"/>
                </a:solidFill>
                <a:latin typeface="Times New Roman" pitchFamily="18" charset="0"/>
              </a:rPr>
              <a:t>ту информацию, в</a:t>
            </a:r>
          </a:p>
          <a:p>
            <a:pPr algn="ctr" eaLnBrk="0" hangingPunct="0">
              <a:lnSpc>
                <a:spcPct val="80000"/>
              </a:lnSpc>
            </a:pPr>
            <a:r>
              <a:rPr lang="ru-RU" sz="2000" b="1" dirty="0" smtClean="0">
                <a:solidFill>
                  <a:srgbClr val="003300"/>
                </a:solidFill>
                <a:latin typeface="Times New Roman" pitchFamily="18" charset="0"/>
              </a:rPr>
              <a:t>достоверности которой </a:t>
            </a:r>
          </a:p>
          <a:p>
            <a:pPr algn="ctr" eaLnBrk="0" hangingPunct="0">
              <a:lnSpc>
                <a:spcPct val="80000"/>
              </a:lnSpc>
            </a:pPr>
            <a:r>
              <a:rPr lang="ru-RU" sz="2000" b="1" dirty="0" smtClean="0">
                <a:solidFill>
                  <a:srgbClr val="003300"/>
                </a:solidFill>
                <a:latin typeface="Times New Roman" pitchFamily="18" charset="0"/>
              </a:rPr>
              <a:t>он убежден и источник </a:t>
            </a:r>
          </a:p>
          <a:p>
            <a:pPr algn="ctr" eaLnBrk="0" hangingPunct="0">
              <a:lnSpc>
                <a:spcPct val="80000"/>
              </a:lnSpc>
            </a:pPr>
            <a:r>
              <a:rPr lang="ru-RU" sz="2000" b="1" dirty="0" smtClean="0">
                <a:solidFill>
                  <a:srgbClr val="003300"/>
                </a:solidFill>
                <a:latin typeface="Times New Roman" pitchFamily="18" charset="0"/>
              </a:rPr>
              <a:t>которой ему хорошо </a:t>
            </a:r>
          </a:p>
          <a:p>
            <a:pPr algn="ctr" eaLnBrk="0" hangingPunct="0">
              <a:lnSpc>
                <a:spcPct val="80000"/>
              </a:lnSpc>
            </a:pPr>
            <a:r>
              <a:rPr lang="ru-RU" sz="2000" b="1" dirty="0" smtClean="0">
                <a:solidFill>
                  <a:srgbClr val="003300"/>
                </a:solidFill>
                <a:latin typeface="Times New Roman" pitchFamily="18" charset="0"/>
              </a:rPr>
              <a:t>известен.</a:t>
            </a:r>
            <a:endParaRPr lang="ru-RU" sz="2000" b="1" dirty="0">
              <a:solidFill>
                <a:srgbClr val="003300"/>
              </a:solidFill>
              <a:latin typeface="Times New Roman" pitchFamily="18" charset="0"/>
            </a:endParaRPr>
          </a:p>
        </p:txBody>
      </p:sp>
      <p:sp>
        <p:nvSpPr>
          <p:cNvPr id="5" name="Прямоугольник 4"/>
          <p:cNvSpPr/>
          <p:nvPr/>
        </p:nvSpPr>
        <p:spPr>
          <a:xfrm>
            <a:off x="4714876" y="1428736"/>
            <a:ext cx="4000528"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20000"/>
              </a:spcBef>
            </a:pPr>
            <a:r>
              <a:rPr lang="ru-RU" sz="2000" b="1" dirty="0" smtClean="0">
                <a:solidFill>
                  <a:srgbClr val="003300"/>
                </a:solidFill>
                <a:latin typeface="Times New Roman" pitchFamily="18" charset="0"/>
              </a:rPr>
              <a:t>Журналист уважает </a:t>
            </a:r>
          </a:p>
          <a:p>
            <a:pPr algn="ctr" eaLnBrk="0" hangingPunct="0">
              <a:lnSpc>
                <a:spcPct val="80000"/>
              </a:lnSpc>
              <a:spcBef>
                <a:spcPct val="20000"/>
              </a:spcBef>
            </a:pPr>
            <a:r>
              <a:rPr lang="ru-RU" sz="2000" b="1" dirty="0" smtClean="0">
                <a:solidFill>
                  <a:srgbClr val="003300"/>
                </a:solidFill>
                <a:latin typeface="Times New Roman" pitchFamily="18" charset="0"/>
              </a:rPr>
              <a:t>честь и достоинство </a:t>
            </a:r>
          </a:p>
          <a:p>
            <a:pPr algn="ctr" eaLnBrk="0" hangingPunct="0">
              <a:lnSpc>
                <a:spcPct val="80000"/>
              </a:lnSpc>
              <a:spcBef>
                <a:spcPct val="20000"/>
              </a:spcBef>
            </a:pPr>
            <a:r>
              <a:rPr lang="ru-RU" sz="2000" b="1" dirty="0" smtClean="0">
                <a:solidFill>
                  <a:srgbClr val="003300"/>
                </a:solidFill>
                <a:latin typeface="Times New Roman" pitchFamily="18" charset="0"/>
              </a:rPr>
              <a:t>людей, которые </a:t>
            </a:r>
          </a:p>
          <a:p>
            <a:pPr algn="ctr" eaLnBrk="0" hangingPunct="0">
              <a:lnSpc>
                <a:spcPct val="80000"/>
              </a:lnSpc>
              <a:spcBef>
                <a:spcPct val="20000"/>
              </a:spcBef>
            </a:pPr>
            <a:r>
              <a:rPr lang="ru-RU" sz="2000" b="1" dirty="0" smtClean="0">
                <a:solidFill>
                  <a:srgbClr val="003300"/>
                </a:solidFill>
                <a:latin typeface="Times New Roman" pitchFamily="18" charset="0"/>
              </a:rPr>
              <a:t>становятся </a:t>
            </a:r>
          </a:p>
          <a:p>
            <a:pPr algn="ctr" eaLnBrk="0" hangingPunct="0">
              <a:lnSpc>
                <a:spcPct val="80000"/>
              </a:lnSpc>
              <a:spcBef>
                <a:spcPct val="20000"/>
              </a:spcBef>
            </a:pPr>
            <a:r>
              <a:rPr lang="ru-RU" sz="2000" b="1" dirty="0" smtClean="0">
                <a:solidFill>
                  <a:srgbClr val="003300"/>
                </a:solidFill>
                <a:latin typeface="Times New Roman" pitchFamily="18" charset="0"/>
              </a:rPr>
              <a:t>объектами его </a:t>
            </a:r>
          </a:p>
          <a:p>
            <a:pPr algn="ctr" eaLnBrk="0" hangingPunct="0">
              <a:lnSpc>
                <a:spcPct val="80000"/>
              </a:lnSpc>
              <a:spcBef>
                <a:spcPct val="20000"/>
              </a:spcBef>
            </a:pPr>
            <a:r>
              <a:rPr lang="ru-RU" sz="2000" b="1" dirty="0" smtClean="0">
                <a:solidFill>
                  <a:srgbClr val="003300"/>
                </a:solidFill>
                <a:latin typeface="Times New Roman" pitchFamily="18" charset="0"/>
              </a:rPr>
              <a:t>профессионального </a:t>
            </a:r>
          </a:p>
          <a:p>
            <a:pPr algn="ctr" eaLnBrk="0" hangingPunct="0">
              <a:lnSpc>
                <a:spcPct val="80000"/>
              </a:lnSpc>
              <a:spcBef>
                <a:spcPct val="20000"/>
              </a:spcBef>
            </a:pPr>
            <a:r>
              <a:rPr lang="ru-RU" sz="2000" b="1" dirty="0" smtClean="0">
                <a:solidFill>
                  <a:srgbClr val="003300"/>
                </a:solidFill>
                <a:latin typeface="Times New Roman" pitchFamily="18" charset="0"/>
              </a:rPr>
              <a:t>внимания.</a:t>
            </a:r>
            <a:endParaRPr lang="ru-RU" sz="2000" dirty="0">
              <a:solidFill>
                <a:srgbClr val="003300"/>
              </a:solidFill>
              <a:latin typeface="Times New Roman" pitchFamily="18" charset="0"/>
            </a:endParaRPr>
          </a:p>
        </p:txBody>
      </p:sp>
      <p:sp>
        <p:nvSpPr>
          <p:cNvPr id="6" name="Прямоугольник 5"/>
          <p:cNvSpPr/>
          <p:nvPr/>
        </p:nvSpPr>
        <p:spPr>
          <a:xfrm>
            <a:off x="4786314" y="4214818"/>
            <a:ext cx="3929090" cy="2271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20000"/>
              </a:spcBef>
            </a:pPr>
            <a:r>
              <a:rPr lang="ru-RU" sz="2000" b="1" dirty="0" smtClean="0">
                <a:solidFill>
                  <a:srgbClr val="003300"/>
                </a:solidFill>
                <a:latin typeface="Times New Roman" pitchFamily="18" charset="0"/>
              </a:rPr>
              <a:t>Нельзя получать </a:t>
            </a:r>
          </a:p>
          <a:p>
            <a:pPr algn="ctr" eaLnBrk="0" hangingPunct="0">
              <a:lnSpc>
                <a:spcPct val="80000"/>
              </a:lnSpc>
              <a:spcBef>
                <a:spcPct val="20000"/>
              </a:spcBef>
            </a:pPr>
            <a:r>
              <a:rPr lang="ru-RU" sz="2000" b="1" dirty="0" smtClean="0">
                <a:solidFill>
                  <a:srgbClr val="003300"/>
                </a:solidFill>
                <a:latin typeface="Times New Roman" pitchFamily="18" charset="0"/>
              </a:rPr>
              <a:t>информацию </a:t>
            </a:r>
          </a:p>
          <a:p>
            <a:pPr algn="ctr" eaLnBrk="0" hangingPunct="0">
              <a:lnSpc>
                <a:spcPct val="80000"/>
              </a:lnSpc>
              <a:spcBef>
                <a:spcPct val="20000"/>
              </a:spcBef>
            </a:pPr>
            <a:r>
              <a:rPr lang="ru-RU" sz="2000" b="1" dirty="0" smtClean="0">
                <a:solidFill>
                  <a:srgbClr val="003300"/>
                </a:solidFill>
                <a:latin typeface="Times New Roman" pitchFamily="18" charset="0"/>
              </a:rPr>
              <a:t>обманным путем.</a:t>
            </a:r>
            <a:endParaRPr lang="ru-RU" sz="2000" dirty="0">
              <a:latin typeface="Times New Roman" pitchFamily="18" charset="0"/>
            </a:endParaRPr>
          </a:p>
        </p:txBody>
      </p:sp>
      <p:sp>
        <p:nvSpPr>
          <p:cNvPr id="7" name="Прямоугольник 6"/>
          <p:cNvSpPr/>
          <p:nvPr/>
        </p:nvSpPr>
        <p:spPr>
          <a:xfrm>
            <a:off x="357158" y="4143380"/>
            <a:ext cx="3714776"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80000"/>
              </a:lnSpc>
              <a:spcBef>
                <a:spcPct val="20000"/>
              </a:spcBef>
            </a:pPr>
            <a:r>
              <a:rPr lang="ru-RU" sz="2000" b="1" dirty="0" smtClean="0">
                <a:solidFill>
                  <a:srgbClr val="003300"/>
                </a:solidFill>
                <a:latin typeface="Times New Roman" pitchFamily="18" charset="0"/>
              </a:rPr>
              <a:t>Журналист обязан </a:t>
            </a:r>
          </a:p>
          <a:p>
            <a:pPr algn="ctr" eaLnBrk="0" hangingPunct="0">
              <a:lnSpc>
                <a:spcPct val="80000"/>
              </a:lnSpc>
              <a:spcBef>
                <a:spcPct val="20000"/>
              </a:spcBef>
            </a:pPr>
            <a:r>
              <a:rPr lang="ru-RU" sz="2000" b="1" dirty="0" smtClean="0">
                <a:solidFill>
                  <a:srgbClr val="003300"/>
                </a:solidFill>
                <a:latin typeface="Times New Roman" pitchFamily="18" charset="0"/>
              </a:rPr>
              <a:t>соблюдать </a:t>
            </a:r>
          </a:p>
          <a:p>
            <a:pPr algn="ctr" eaLnBrk="0" hangingPunct="0">
              <a:lnSpc>
                <a:spcPct val="80000"/>
              </a:lnSpc>
              <a:spcBef>
                <a:spcPct val="20000"/>
              </a:spcBef>
            </a:pPr>
            <a:r>
              <a:rPr lang="ru-RU" sz="2000" b="1" dirty="0" smtClean="0">
                <a:solidFill>
                  <a:srgbClr val="003300"/>
                </a:solidFill>
                <a:latin typeface="Times New Roman" pitchFamily="18" charset="0"/>
              </a:rPr>
              <a:t>профессиональную </a:t>
            </a:r>
          </a:p>
          <a:p>
            <a:pPr algn="ctr" eaLnBrk="0" hangingPunct="0">
              <a:lnSpc>
                <a:spcPct val="80000"/>
              </a:lnSpc>
              <a:spcBef>
                <a:spcPct val="20000"/>
              </a:spcBef>
            </a:pPr>
            <a:r>
              <a:rPr lang="ru-RU" sz="2000" b="1" dirty="0" smtClean="0">
                <a:solidFill>
                  <a:srgbClr val="003300"/>
                </a:solidFill>
                <a:latin typeface="Times New Roman" pitchFamily="18" charset="0"/>
              </a:rPr>
              <a:t>тайну и может </a:t>
            </a:r>
          </a:p>
          <a:p>
            <a:pPr algn="ctr" eaLnBrk="0" hangingPunct="0">
              <a:lnSpc>
                <a:spcPct val="80000"/>
              </a:lnSpc>
              <a:spcBef>
                <a:spcPct val="20000"/>
              </a:spcBef>
            </a:pPr>
            <a:r>
              <a:rPr lang="ru-RU" sz="2000" b="1" dirty="0" smtClean="0">
                <a:solidFill>
                  <a:srgbClr val="003300"/>
                </a:solidFill>
                <a:latin typeface="Times New Roman" pitchFamily="18" charset="0"/>
              </a:rPr>
              <a:t>не разглашать </a:t>
            </a:r>
          </a:p>
          <a:p>
            <a:pPr algn="ctr" eaLnBrk="0" hangingPunct="0">
              <a:lnSpc>
                <a:spcPct val="80000"/>
              </a:lnSpc>
              <a:spcBef>
                <a:spcPct val="20000"/>
              </a:spcBef>
            </a:pPr>
            <a:r>
              <a:rPr lang="ru-RU" sz="2000" b="1" dirty="0" smtClean="0">
                <a:solidFill>
                  <a:srgbClr val="003300"/>
                </a:solidFill>
                <a:latin typeface="Times New Roman" pitchFamily="18" charset="0"/>
              </a:rPr>
              <a:t>источник информации.</a:t>
            </a:r>
            <a:endParaRPr lang="ru-RU" sz="2000" dirty="0">
              <a:latin typeface="Times New Roman" pitchFamily="18" charset="0"/>
            </a:endParaRPr>
          </a:p>
        </p:txBody>
      </p:sp>
      <p:sp>
        <p:nvSpPr>
          <p:cNvPr id="9" name="Прямоугольник 8"/>
          <p:cNvSpPr/>
          <p:nvPr/>
        </p:nvSpPr>
        <p:spPr>
          <a:xfrm>
            <a:off x="142845" y="357166"/>
            <a:ext cx="8786874"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Кодекс чести журналиста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Елена\Downloads\1.jpg"/>
          <p:cNvPicPr>
            <a:picLocks noGrp="1" noChangeAspect="1" noChangeArrowheads="1"/>
          </p:cNvPicPr>
          <p:nvPr>
            <p:ph idx="1"/>
          </p:nvPr>
        </p:nvPicPr>
        <p:blipFill>
          <a:blip r:embed="rId2"/>
          <a:srcRect/>
          <a:stretch>
            <a:fillRect/>
          </a:stretch>
        </p:blipFill>
        <p:spPr bwMode="auto">
          <a:xfrm>
            <a:off x="857224" y="428604"/>
            <a:ext cx="7572428" cy="594976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Елена\Downloads\2.jpg"/>
          <p:cNvPicPr>
            <a:picLocks noGrp="1" noChangeAspect="1" noChangeArrowheads="1"/>
          </p:cNvPicPr>
          <p:nvPr>
            <p:ph idx="1"/>
          </p:nvPr>
        </p:nvPicPr>
        <p:blipFill>
          <a:blip r:embed="rId2"/>
          <a:srcRect/>
          <a:stretch>
            <a:fillRect/>
          </a:stretch>
        </p:blipFill>
        <p:spPr bwMode="auto">
          <a:xfrm>
            <a:off x="1428728" y="357166"/>
            <a:ext cx="6629446" cy="631375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Елена\Downloads\3.jpg"/>
          <p:cNvPicPr>
            <a:picLocks noGrp="1" noChangeAspect="1" noChangeArrowheads="1"/>
          </p:cNvPicPr>
          <p:nvPr>
            <p:ph idx="1"/>
          </p:nvPr>
        </p:nvPicPr>
        <p:blipFill>
          <a:blip r:embed="rId2"/>
          <a:stretch>
            <a:fillRect/>
          </a:stretch>
        </p:blipFill>
        <p:spPr bwMode="auto">
          <a:xfrm>
            <a:off x="1000100" y="1142984"/>
            <a:ext cx="7286676" cy="5473104"/>
          </a:xfrm>
          <a:prstGeom prst="rect">
            <a:avLst/>
          </a:prstGeom>
          <a:noFill/>
        </p:spPr>
      </p:pic>
      <p:sp>
        <p:nvSpPr>
          <p:cNvPr id="5" name="Прямоугольник 4"/>
          <p:cNvSpPr/>
          <p:nvPr/>
        </p:nvSpPr>
        <p:spPr>
          <a:xfrm>
            <a:off x="142845" y="142852"/>
            <a:ext cx="8858311" cy="830997"/>
          </a:xfrm>
          <a:prstGeom prst="rect">
            <a:avLst/>
          </a:prstGeom>
          <a:noFill/>
        </p:spPr>
        <p:txBody>
          <a:bodyPr wrap="square" lIns="91440" tIns="45720" rIns="91440" bIns="45720">
            <a:spAutoFit/>
          </a:bodyPr>
          <a:lstStyle/>
          <a:p>
            <a:pPr algn="ct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Журналисты в горячих </a:t>
            </a:r>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точках</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Елена\Downloads\4.jpg"/>
          <p:cNvPicPr>
            <a:picLocks noGrp="1" noChangeAspect="1" noChangeArrowheads="1"/>
          </p:cNvPicPr>
          <p:nvPr>
            <p:ph idx="1"/>
          </p:nvPr>
        </p:nvPicPr>
        <p:blipFill>
          <a:blip r:embed="rId2"/>
          <a:srcRect/>
          <a:stretch>
            <a:fillRect/>
          </a:stretch>
        </p:blipFill>
        <p:spPr bwMode="auto">
          <a:xfrm>
            <a:off x="428596" y="571480"/>
            <a:ext cx="8286808" cy="56556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Елена\Downloads\5.jpg"/>
          <p:cNvPicPr>
            <a:picLocks noGrp="1" noChangeAspect="1" noChangeArrowheads="1"/>
          </p:cNvPicPr>
          <p:nvPr>
            <p:ph idx="1"/>
          </p:nvPr>
        </p:nvPicPr>
        <p:blipFill>
          <a:blip r:embed="rId2"/>
          <a:srcRect/>
          <a:stretch>
            <a:fillRect/>
          </a:stretch>
        </p:blipFill>
        <p:spPr bwMode="auto">
          <a:xfrm>
            <a:off x="373566" y="446464"/>
            <a:ext cx="8198962" cy="61492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Елена\Downloads\6.jpg"/>
          <p:cNvPicPr>
            <a:picLocks noGrp="1" noChangeAspect="1" noChangeArrowheads="1"/>
          </p:cNvPicPr>
          <p:nvPr>
            <p:ph idx="1"/>
          </p:nvPr>
        </p:nvPicPr>
        <p:blipFill>
          <a:blip r:embed="rId2"/>
          <a:srcRect/>
          <a:stretch>
            <a:fillRect/>
          </a:stretch>
        </p:blipFill>
        <p:spPr bwMode="auto">
          <a:xfrm>
            <a:off x="571472" y="714356"/>
            <a:ext cx="7897168" cy="52689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рямоугольник 6"/>
          <p:cNvPicPr>
            <a:picLocks noGrp="1" noChangeArrowheads="1"/>
          </p:cNvPicPr>
          <p:nvPr>
            <p:ph idx="1"/>
          </p:nvPr>
        </p:nvPicPr>
        <p:blipFill>
          <a:blip r:embed="rId2"/>
          <a:stretch>
            <a:fillRect/>
          </a:stretch>
        </p:blipFill>
        <p:spPr bwMode="auto">
          <a:xfrm>
            <a:off x="343438" y="785794"/>
            <a:ext cx="8609524" cy="47932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Елена\Downloads\7.jpg"/>
          <p:cNvPicPr>
            <a:picLocks noGrp="1" noChangeAspect="1" noChangeArrowheads="1"/>
          </p:cNvPicPr>
          <p:nvPr>
            <p:ph idx="1"/>
          </p:nvPr>
        </p:nvPicPr>
        <p:blipFill>
          <a:blip r:embed="rId2"/>
          <a:srcRect/>
          <a:stretch>
            <a:fillRect/>
          </a:stretch>
        </p:blipFill>
        <p:spPr bwMode="auto">
          <a:xfrm>
            <a:off x="474887" y="410190"/>
            <a:ext cx="8169079" cy="613588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Елена\Downloads\8.jpg"/>
          <p:cNvPicPr>
            <a:picLocks noGrp="1" noChangeAspect="1" noChangeArrowheads="1"/>
          </p:cNvPicPr>
          <p:nvPr>
            <p:ph idx="1"/>
          </p:nvPr>
        </p:nvPicPr>
        <p:blipFill>
          <a:blip r:embed="rId2"/>
          <a:stretch>
            <a:fillRect/>
          </a:stretch>
        </p:blipFill>
        <p:spPr bwMode="auto">
          <a:xfrm>
            <a:off x="2214546" y="1500150"/>
            <a:ext cx="5357850" cy="5357850"/>
          </a:xfrm>
          <a:prstGeom prst="rect">
            <a:avLst/>
          </a:prstGeom>
          <a:noFill/>
        </p:spPr>
      </p:pic>
      <p:sp>
        <p:nvSpPr>
          <p:cNvPr id="5" name="Прямоугольник 4"/>
          <p:cNvSpPr/>
          <p:nvPr/>
        </p:nvSpPr>
        <p:spPr>
          <a:xfrm>
            <a:off x="0" y="0"/>
            <a:ext cx="9144000" cy="1938992"/>
          </a:xfrm>
          <a:prstGeom prst="rect">
            <a:avLst/>
          </a:prstGeom>
          <a:noFill/>
        </p:spPr>
        <p:txBody>
          <a:bodyPr wrap="square" lIns="91440" tIns="45720" rIns="91440" bIns="45720">
            <a:spAutoFit/>
          </a:bodyPr>
          <a:lstStyle/>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Многие журналисты погибли, </a:t>
            </a:r>
          </a:p>
          <a:p>
            <a:pPr algn="ct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a:t>
            </a: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сполняя свои обязанности</a:t>
            </a:r>
            <a:endPar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МКОУ «Частоозерская средняя общеобразовательная школа»</a:t>
            </a:r>
          </a:p>
          <a:p>
            <a:r>
              <a:rPr lang="ru-RU" dirty="0" smtClean="0"/>
              <a:t>Макарова Е.В., учитель начальных классов</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57166"/>
            <a:ext cx="8686800" cy="5722959"/>
          </a:xfrm>
        </p:spPr>
        <p:txBody>
          <a:bodyPr>
            <a:normAutofit/>
          </a:bodyPr>
          <a:lstStyle/>
          <a:p>
            <a:r>
              <a:rPr lang="ru-RU" b="1" dirty="0" smtClean="0">
                <a:solidFill>
                  <a:schemeClr val="accent6">
                    <a:lumMod val="50000"/>
                  </a:schemeClr>
                </a:solidFill>
                <a:latin typeface="Times New Roman" pitchFamily="18" charset="0"/>
              </a:rPr>
              <a:t>Если вы посмотрите на карту мира, где отмечены все, даже самые маленькие страны ,то всё равно не найдете страны Журналистики. Но тем не менее она существует. Стоит нам включить радио, или телевизор, взять в руки журнал или  газету, зайти в Интернет, как мы без особых усилий попадем в удивительное государство. Но, чтобы узнать все его законы и секреты нужно пройти долгий путь по дорогам страны.</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14356"/>
            <a:ext cx="8686800" cy="5365769"/>
          </a:xfrm>
        </p:spPr>
        <p:txBody>
          <a:bodyPr/>
          <a:lstStyle/>
          <a:p>
            <a:pPr marL="0" indent="177800" algn="just">
              <a:buFontTx/>
              <a:buNone/>
            </a:pPr>
            <a:r>
              <a:rPr lang="ru-RU" b="1" dirty="0">
                <a:solidFill>
                  <a:schemeClr val="accent6">
                    <a:lumMod val="50000"/>
                  </a:schemeClr>
                </a:solidFill>
                <a:latin typeface="Times New Roman" pitchFamily="18" charset="0"/>
                <a:hlinkClick r:id="" action="ppaction://noaction"/>
              </a:rPr>
              <a:t>Радиовещание</a:t>
            </a:r>
            <a:r>
              <a:rPr lang="ru-RU" b="1" dirty="0">
                <a:solidFill>
                  <a:schemeClr val="accent6">
                    <a:lumMod val="50000"/>
                  </a:schemeClr>
                </a:solidFill>
                <a:latin typeface="Times New Roman" pitchFamily="18" charset="0"/>
              </a:rPr>
              <a:t>, </a:t>
            </a:r>
            <a:r>
              <a:rPr lang="ru-RU" b="1" dirty="0">
                <a:solidFill>
                  <a:schemeClr val="accent6">
                    <a:lumMod val="50000"/>
                  </a:schemeClr>
                </a:solidFill>
                <a:latin typeface="Times New Roman" pitchFamily="18" charset="0"/>
                <a:hlinkClick r:id="" action="ppaction://noaction"/>
              </a:rPr>
              <a:t>телевидение</a:t>
            </a:r>
            <a:r>
              <a:rPr lang="ru-RU" b="1" dirty="0">
                <a:solidFill>
                  <a:schemeClr val="accent6">
                    <a:lumMod val="50000"/>
                  </a:schemeClr>
                </a:solidFill>
                <a:latin typeface="Times New Roman" pitchFamily="18" charset="0"/>
              </a:rPr>
              <a:t> и </a:t>
            </a:r>
            <a:r>
              <a:rPr lang="ru-RU" b="1" dirty="0">
                <a:solidFill>
                  <a:schemeClr val="accent6">
                    <a:lumMod val="50000"/>
                  </a:schemeClr>
                </a:solidFill>
                <a:latin typeface="Times New Roman" pitchFamily="18" charset="0"/>
                <a:hlinkClick r:id="" action="ppaction://noaction"/>
              </a:rPr>
              <a:t>газеты</a:t>
            </a:r>
            <a:r>
              <a:rPr lang="ru-RU" b="1" dirty="0">
                <a:solidFill>
                  <a:schemeClr val="accent6">
                    <a:lumMod val="50000"/>
                  </a:schemeClr>
                </a:solidFill>
                <a:latin typeface="Times New Roman" pitchFamily="18" charset="0"/>
              </a:rPr>
              <a:t>, </a:t>
            </a:r>
            <a:r>
              <a:rPr lang="ru-RU" b="1" dirty="0">
                <a:solidFill>
                  <a:schemeClr val="accent6">
                    <a:lumMod val="50000"/>
                  </a:schemeClr>
                </a:solidFill>
                <a:latin typeface="Times New Roman" pitchFamily="18" charset="0"/>
                <a:hlinkClick r:id="" action="ppaction://noaction"/>
              </a:rPr>
              <a:t>Интернет</a:t>
            </a:r>
            <a:r>
              <a:rPr lang="ru-RU" b="1" dirty="0">
                <a:solidFill>
                  <a:schemeClr val="accent6">
                    <a:lumMod val="50000"/>
                  </a:schemeClr>
                </a:solidFill>
                <a:latin typeface="Times New Roman" pitchFamily="18" charset="0"/>
              </a:rPr>
              <a:t> – всё вместе составляют средства массовой информации, или сокращённо СМИ.</a:t>
            </a:r>
          </a:p>
          <a:p>
            <a:pPr marL="0" indent="177800" algn="just">
              <a:buFontTx/>
              <a:buNone/>
            </a:pPr>
            <a:r>
              <a:rPr lang="ru-RU" b="1" dirty="0">
                <a:solidFill>
                  <a:schemeClr val="accent6">
                    <a:lumMod val="50000"/>
                  </a:schemeClr>
                </a:solidFill>
                <a:latin typeface="Times New Roman" pitchFamily="18" charset="0"/>
              </a:rPr>
              <a:t>Функции СМИ: развлекают, информируют, учат и распространяют информацию.</a:t>
            </a:r>
          </a:p>
          <a:p>
            <a:pPr marL="0" indent="177800"/>
            <a:endParaRPr lang="ru-RU" b="1" dirty="0" smtClean="0">
              <a:latin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57166"/>
            <a:ext cx="8686800" cy="5722959"/>
          </a:xfrm>
        </p:spPr>
        <p:txBody>
          <a:bodyPr>
            <a:normAutofit/>
          </a:bodyPr>
          <a:lstStyle/>
          <a:p>
            <a:r>
              <a:rPr lang="ru-RU" b="1" dirty="0" smtClean="0">
                <a:solidFill>
                  <a:schemeClr val="accent6">
                    <a:lumMod val="50000"/>
                  </a:schemeClr>
                </a:solidFill>
                <a:latin typeface="Times New Roman" pitchFamily="18" charset="0"/>
              </a:rPr>
              <a:t>Сегодняшние репортеры предпочитают, чтобы их называли </a:t>
            </a:r>
            <a:r>
              <a:rPr lang="ru-RU" b="1" i="1" dirty="0" smtClean="0">
                <a:solidFill>
                  <a:schemeClr val="accent6">
                    <a:lumMod val="50000"/>
                  </a:schemeClr>
                </a:solidFill>
                <a:effectLst>
                  <a:outerShdw blurRad="38100" dist="38100" dir="2700000" algn="tl">
                    <a:srgbClr val="000000"/>
                  </a:outerShdw>
                </a:effectLst>
                <a:latin typeface="Times New Roman" pitchFamily="18" charset="0"/>
              </a:rPr>
              <a:t>корреспондентами</a:t>
            </a:r>
            <a:r>
              <a:rPr lang="ru-RU" b="1" dirty="0" smtClean="0">
                <a:solidFill>
                  <a:schemeClr val="accent6">
                    <a:lumMod val="50000"/>
                  </a:schemeClr>
                </a:solidFill>
                <a:latin typeface="Times New Roman" pitchFamily="18" charset="0"/>
              </a:rPr>
              <a:t> или </a:t>
            </a:r>
            <a:r>
              <a:rPr lang="ru-RU" b="1" i="1" dirty="0" smtClean="0">
                <a:solidFill>
                  <a:schemeClr val="accent6">
                    <a:lumMod val="50000"/>
                  </a:schemeClr>
                </a:solidFill>
                <a:effectLst>
                  <a:outerShdw blurRad="38100" dist="38100" dir="2700000" algn="tl">
                    <a:srgbClr val="000000"/>
                  </a:outerShdw>
                </a:effectLst>
                <a:latin typeface="Times New Roman" pitchFamily="18" charset="0"/>
              </a:rPr>
              <a:t>журналистами</a:t>
            </a:r>
            <a:r>
              <a:rPr lang="ru-RU" b="1" dirty="0" smtClean="0">
                <a:solidFill>
                  <a:schemeClr val="accent6">
                    <a:lumMod val="50000"/>
                  </a:schemeClr>
                </a:solidFill>
                <a:latin typeface="Times New Roman" pitchFamily="18" charset="0"/>
              </a:rPr>
              <a:t>. Все чаще вместо ручек и блокнотов они используют диктофоны и ноутбуки. Но помимо этого им по-прежнему приходится много говорить по телефону, следовать за машинами «скорой помощи» и пожарными машинами, лихорадочно писать репортажи.</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786058"/>
            <a:ext cx="6215074" cy="3539430"/>
          </a:xfrm>
          <a:prstGeom prst="rect">
            <a:avLst/>
          </a:prstGeom>
        </p:spPr>
        <p:txBody>
          <a:bodyPr wrap="square">
            <a:spAutoFit/>
          </a:bodyPr>
          <a:lstStyle/>
          <a:p>
            <a:pPr indent="442913" algn="just">
              <a:defRPr/>
            </a:pPr>
            <a:r>
              <a:rPr lang="ru-RU" sz="2800" b="1" i="1" dirty="0">
                <a:solidFill>
                  <a:schemeClr val="accent6">
                    <a:lumMod val="50000"/>
                  </a:schemeClr>
                </a:solidFill>
                <a:effectLst>
                  <a:outerShdw blurRad="38100" dist="38100" dir="2700000" algn="tl">
                    <a:srgbClr val="000000"/>
                  </a:outerShdw>
                </a:effectLst>
                <a:latin typeface="Times New Roman" pitchFamily="18" charset="0"/>
              </a:rPr>
              <a:t>Журналист</a:t>
            </a:r>
            <a:r>
              <a:rPr lang="ru-RU" sz="2800" b="1" dirty="0">
                <a:solidFill>
                  <a:schemeClr val="accent6">
                    <a:lumMod val="50000"/>
                  </a:schemeClr>
                </a:solidFill>
                <a:latin typeface="Times New Roman" pitchFamily="18" charset="0"/>
              </a:rPr>
              <a:t> (от фр. </a:t>
            </a:r>
            <a:r>
              <a:rPr lang="ru-RU" sz="2800" b="1" i="1" dirty="0" err="1">
                <a:solidFill>
                  <a:schemeClr val="accent6">
                    <a:lumMod val="50000"/>
                  </a:schemeClr>
                </a:solidFill>
                <a:latin typeface="Times New Roman" pitchFamily="18" charset="0"/>
              </a:rPr>
              <a:t>journal</a:t>
            </a:r>
            <a:r>
              <a:rPr lang="ru-RU" sz="2800" b="1" dirty="0">
                <a:solidFill>
                  <a:schemeClr val="accent6">
                    <a:lumMod val="50000"/>
                  </a:schemeClr>
                </a:solidFill>
                <a:latin typeface="Times New Roman" pitchFamily="18" charset="0"/>
              </a:rPr>
              <a:t> – дневник, </a:t>
            </a:r>
            <a:r>
              <a:rPr lang="ru-RU" sz="2800" b="1" i="1" dirty="0" err="1">
                <a:solidFill>
                  <a:schemeClr val="accent6">
                    <a:lumMod val="50000"/>
                  </a:schemeClr>
                </a:solidFill>
                <a:latin typeface="Times New Roman" pitchFamily="18" charset="0"/>
              </a:rPr>
              <a:t>jour</a:t>
            </a:r>
            <a:r>
              <a:rPr lang="ru-RU" sz="2800" b="1" i="1" dirty="0">
                <a:solidFill>
                  <a:schemeClr val="accent6">
                    <a:lumMod val="50000"/>
                  </a:schemeClr>
                </a:solidFill>
                <a:latin typeface="Times New Roman" pitchFamily="18" charset="0"/>
              </a:rPr>
              <a:t> </a:t>
            </a:r>
            <a:r>
              <a:rPr lang="ru-RU" sz="2800" b="1" dirty="0">
                <a:solidFill>
                  <a:schemeClr val="accent6">
                    <a:lumMod val="50000"/>
                  </a:schemeClr>
                </a:solidFill>
                <a:latin typeface="Times New Roman" pitchFamily="18" charset="0"/>
              </a:rPr>
              <a:t>– день; восходит к лат. </a:t>
            </a:r>
            <a:r>
              <a:rPr lang="ru-RU" sz="2800" b="1" i="1" dirty="0" err="1">
                <a:solidFill>
                  <a:schemeClr val="accent6">
                    <a:lumMod val="50000"/>
                  </a:schemeClr>
                </a:solidFill>
                <a:latin typeface="Times New Roman" pitchFamily="18" charset="0"/>
              </a:rPr>
              <a:t>diurna</a:t>
            </a:r>
            <a:r>
              <a:rPr lang="ru-RU" sz="2800" b="1" i="1" dirty="0">
                <a:solidFill>
                  <a:schemeClr val="accent6">
                    <a:lumMod val="50000"/>
                  </a:schemeClr>
                </a:solidFill>
                <a:latin typeface="Times New Roman" pitchFamily="18" charset="0"/>
              </a:rPr>
              <a:t> </a:t>
            </a:r>
            <a:r>
              <a:rPr lang="ru-RU" sz="2800" b="1" dirty="0">
                <a:solidFill>
                  <a:schemeClr val="accent6">
                    <a:lumMod val="50000"/>
                  </a:schemeClr>
                </a:solidFill>
                <a:latin typeface="Times New Roman" pitchFamily="18" charset="0"/>
              </a:rPr>
              <a:t>– ежедневный) – сотрудник периодического издания, обязанности которого состоят в том, чтобы оперативно собрать, обработать, грамотно и доступно изложить актуальную информацию.</a:t>
            </a:r>
            <a:r>
              <a:rPr lang="ru-RU" sz="2800" b="1" dirty="0">
                <a:solidFill>
                  <a:schemeClr val="accent6">
                    <a:lumMod val="50000"/>
                  </a:schemeClr>
                </a:solidFill>
                <a:latin typeface="Century Schoolbook" pitchFamily="18" charset="0"/>
              </a:rPr>
              <a:t> </a:t>
            </a:r>
          </a:p>
        </p:txBody>
      </p:sp>
      <p:pic>
        <p:nvPicPr>
          <p:cNvPr id="4" name="Picture 4" descr="journalism"/>
          <p:cNvPicPr>
            <a:picLocks noGrp="1" noChangeAspect="1" noChangeArrowheads="1"/>
          </p:cNvPicPr>
          <p:nvPr>
            <p:ph idx="1"/>
          </p:nvPr>
        </p:nvPicPr>
        <p:blipFill>
          <a:blip r:embed="rId2"/>
          <a:srcRect/>
          <a:stretch>
            <a:fillRect/>
          </a:stretch>
        </p:blipFill>
        <p:spPr bwMode="auto">
          <a:xfrm>
            <a:off x="6120816" y="0"/>
            <a:ext cx="3023184" cy="35718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2000" fill="hold"/>
                                        <p:tgtEl>
                                          <p:spTgt spid="4"/>
                                        </p:tgtEl>
                                      </p:cBhvr>
                                      <p:by x="70000" y="70000"/>
                                    </p:animScale>
                                  </p:childTnLst>
                                </p:cTn>
                              </p:par>
                            </p:childTnLst>
                          </p:cTn>
                        </p:par>
                        <p:par>
                          <p:cTn id="18" fill="hold">
                            <p:stCondLst>
                              <p:cond delay="3000"/>
                            </p:stCondLst>
                            <p:childTnLst>
                              <p:par>
                                <p:cTn id="19" presetID="56" presetClass="path" presetSubtype="0" accel="50000" decel="50000" fill="hold" nodeType="afterEffect">
                                  <p:stCondLst>
                                    <p:cond delay="0"/>
                                  </p:stCondLst>
                                  <p:childTnLst>
                                    <p:animMotion origin="layout" path="M 1.66667E-6 -1.11111E-6 L 0.49132 -0.35486 " pathEditMode="relative" rAng="0" ptsTypes="AA">
                                      <p:cBhvr>
                                        <p:cTn id="20" dur="2000" fill="hold"/>
                                        <p:tgtEl>
                                          <p:spTgt spid="4"/>
                                        </p:tgtEl>
                                        <p:attrNameLst>
                                          <p:attrName>ppt_x</p:attrName>
                                          <p:attrName>ppt_y</p:attrName>
                                        </p:attrNameLst>
                                      </p:cBhvr>
                                      <p:rCtr x="246" y="-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buNone/>
            </a:pPr>
            <a:r>
              <a:rPr lang="ru-RU" b="1" dirty="0" smtClean="0">
                <a:solidFill>
                  <a:schemeClr val="accent6">
                    <a:lumMod val="50000"/>
                  </a:schemeClr>
                </a:solidFill>
                <a:latin typeface="Times New Roman" pitchFamily="18" charset="0"/>
                <a:cs typeface="Times New Roman" pitchFamily="18" charset="0"/>
              </a:rPr>
              <a:t>     Журналист-профессионал тревожится из-за различных неприятных происшествий, его волнуют все события, происходящие в нашем мире, даже не хорошие, он беспокоится за судьбы людей, его волнуют политические события. По долгу своей профессии ему приходится встречаться с трагедиями в жизни людей, с катастрофами, авариями и так далее. Конечно, сложно все это пропускать через себя, но ведь журналистика - это сложная профессия. Только пропустив информацию через себя, подойдя к ней творчески, действительно заинтересовавшись ею, можно создать интересный, волнующий многих людей материал.</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71678"/>
            <a:ext cx="6286512" cy="4786322"/>
          </a:xfrm>
        </p:spPr>
        <p:txBody>
          <a:bodyPr>
            <a:normAutofit/>
          </a:bodyPr>
          <a:lstStyle/>
          <a:p>
            <a:r>
              <a:rPr lang="ru-RU" sz="2800" b="1" dirty="0" smtClean="0">
                <a:solidFill>
                  <a:schemeClr val="accent6">
                    <a:lumMod val="50000"/>
                  </a:schemeClr>
                </a:solidFill>
                <a:latin typeface="Times New Roman" pitchFamily="18" charset="0"/>
              </a:rPr>
              <a:t>В последнее время получила распространение такая профессия, как </a:t>
            </a:r>
            <a:r>
              <a:rPr lang="ru-RU" sz="2800" b="1" i="1" dirty="0" smtClean="0">
                <a:solidFill>
                  <a:schemeClr val="accent6">
                    <a:lumMod val="50000"/>
                  </a:schemeClr>
                </a:solidFill>
                <a:effectLst>
                  <a:outerShdw blurRad="38100" dist="38100" dir="2700000" algn="tl">
                    <a:srgbClr val="000000"/>
                  </a:outerShdw>
                </a:effectLst>
                <a:latin typeface="Times New Roman" pitchFamily="18" charset="0"/>
              </a:rPr>
              <a:t>стрингер</a:t>
            </a:r>
            <a:r>
              <a:rPr lang="ru-RU" sz="2800" b="1" dirty="0" smtClean="0">
                <a:solidFill>
                  <a:schemeClr val="accent6">
                    <a:lumMod val="50000"/>
                  </a:schemeClr>
                </a:solidFill>
                <a:latin typeface="Times New Roman" pitchFamily="18" charset="0"/>
              </a:rPr>
              <a:t>. Это самостоятельно работающий журналист, который готовит репортажи из «горячих точек», что позволяет ему получать самые актуальные новости прямо из центра событии, но нередко связано с риском для жизни. Часто </a:t>
            </a:r>
            <a:r>
              <a:rPr lang="ru-RU" sz="2800" b="1" i="1" dirty="0" smtClean="0">
                <a:solidFill>
                  <a:schemeClr val="accent6">
                    <a:lumMod val="50000"/>
                  </a:schemeClr>
                </a:solidFill>
                <a:effectLst>
                  <a:outerShdw blurRad="38100" dist="38100" dir="2700000" algn="tl">
                    <a:srgbClr val="000000"/>
                  </a:outerShdw>
                </a:effectLst>
                <a:latin typeface="Times New Roman" pitchFamily="18" charset="0"/>
              </a:rPr>
              <a:t>стрингер-корреспондент</a:t>
            </a:r>
            <a:r>
              <a:rPr lang="ru-RU" sz="2800" b="1" dirty="0" smtClean="0">
                <a:solidFill>
                  <a:schemeClr val="accent6">
                    <a:lumMod val="50000"/>
                  </a:schemeClr>
                </a:solidFill>
                <a:latin typeface="Times New Roman" pitchFamily="18" charset="0"/>
              </a:rPr>
              <a:t> работает в паре со </a:t>
            </a:r>
            <a:r>
              <a:rPr lang="ru-RU" sz="2800" b="1" i="1" dirty="0" smtClean="0">
                <a:solidFill>
                  <a:schemeClr val="accent6">
                    <a:lumMod val="50000"/>
                  </a:schemeClr>
                </a:solidFill>
                <a:effectLst>
                  <a:outerShdw blurRad="38100" dist="38100" dir="2700000" algn="tl">
                    <a:srgbClr val="000000"/>
                  </a:outerShdw>
                </a:effectLst>
                <a:latin typeface="Times New Roman" pitchFamily="18" charset="0"/>
              </a:rPr>
              <a:t>стрингером-оператором</a:t>
            </a:r>
            <a:r>
              <a:rPr lang="ru-RU" sz="2800" b="1" dirty="0" smtClean="0">
                <a:solidFill>
                  <a:schemeClr val="accent6">
                    <a:lumMod val="50000"/>
                  </a:schemeClr>
                </a:solidFill>
                <a:latin typeface="Times New Roman" pitchFamily="18" charset="0"/>
              </a:rPr>
              <a:t>.</a:t>
            </a:r>
            <a:r>
              <a:rPr lang="ru-RU" sz="2800" dirty="0" smtClean="0">
                <a:solidFill>
                  <a:schemeClr val="accent6">
                    <a:lumMod val="50000"/>
                  </a:schemeClr>
                </a:solidFill>
              </a:rPr>
              <a:t> </a:t>
            </a:r>
          </a:p>
          <a:p>
            <a:endParaRPr lang="ru-RU" sz="2800" dirty="0">
              <a:solidFill>
                <a:schemeClr val="accent6">
                  <a:lumMod val="50000"/>
                </a:schemeClr>
              </a:solidFill>
            </a:endParaRPr>
          </a:p>
        </p:txBody>
      </p:sp>
      <p:pic>
        <p:nvPicPr>
          <p:cNvPr id="4" name="Picture 4" descr="13"/>
          <p:cNvPicPr>
            <a:picLocks noChangeAspect="1" noChangeArrowheads="1"/>
          </p:cNvPicPr>
          <p:nvPr/>
        </p:nvPicPr>
        <p:blipFill>
          <a:blip r:embed="rId2"/>
          <a:srcRect/>
          <a:stretch>
            <a:fillRect/>
          </a:stretch>
        </p:blipFill>
        <p:spPr bwMode="auto">
          <a:xfrm>
            <a:off x="500034" y="0"/>
            <a:ext cx="1979613" cy="1893888"/>
          </a:xfrm>
          <a:prstGeom prst="rect">
            <a:avLst/>
          </a:prstGeom>
          <a:noFill/>
          <a:ln w="9525">
            <a:noFill/>
            <a:miter lim="800000"/>
            <a:headEnd/>
            <a:tailEnd/>
          </a:ln>
        </p:spPr>
      </p:pic>
      <p:pic>
        <p:nvPicPr>
          <p:cNvPr id="5" name="Picture 7" descr="журналист"/>
          <p:cNvPicPr>
            <a:picLocks noChangeAspect="1" noChangeArrowheads="1"/>
          </p:cNvPicPr>
          <p:nvPr/>
        </p:nvPicPr>
        <p:blipFill>
          <a:blip r:embed="rId3"/>
          <a:srcRect/>
          <a:stretch>
            <a:fillRect/>
          </a:stretch>
        </p:blipFill>
        <p:spPr bwMode="auto">
          <a:xfrm>
            <a:off x="3000364" y="0"/>
            <a:ext cx="2520950" cy="1916113"/>
          </a:xfrm>
          <a:prstGeom prst="rect">
            <a:avLst/>
          </a:prstGeom>
          <a:noFill/>
          <a:ln w="9525">
            <a:noFill/>
            <a:miter lim="800000"/>
            <a:headEnd/>
            <a:tailEnd/>
          </a:ln>
        </p:spPr>
      </p:pic>
      <p:pic>
        <p:nvPicPr>
          <p:cNvPr id="6" name="Picture 6" descr="12"/>
          <p:cNvPicPr>
            <a:picLocks noChangeAspect="1" noChangeArrowheads="1"/>
          </p:cNvPicPr>
          <p:nvPr/>
        </p:nvPicPr>
        <p:blipFill>
          <a:blip r:embed="rId4"/>
          <a:srcRect/>
          <a:stretch>
            <a:fillRect/>
          </a:stretch>
        </p:blipFill>
        <p:spPr bwMode="auto">
          <a:xfrm>
            <a:off x="6143636" y="0"/>
            <a:ext cx="2520950" cy="1893888"/>
          </a:xfrm>
          <a:prstGeom prst="rect">
            <a:avLst/>
          </a:prstGeom>
          <a:noFill/>
          <a:ln w="9525">
            <a:noFill/>
            <a:miter lim="800000"/>
            <a:headEnd/>
            <a:tailEnd/>
          </a:ln>
        </p:spPr>
      </p:pic>
      <p:pic>
        <p:nvPicPr>
          <p:cNvPr id="7" name="Picture 9" descr="15"/>
          <p:cNvPicPr>
            <a:picLocks noChangeAspect="1" noChangeArrowheads="1"/>
          </p:cNvPicPr>
          <p:nvPr/>
        </p:nvPicPr>
        <p:blipFill>
          <a:blip r:embed="rId5"/>
          <a:srcRect/>
          <a:stretch>
            <a:fillRect/>
          </a:stretch>
        </p:blipFill>
        <p:spPr bwMode="auto">
          <a:xfrm>
            <a:off x="6548438" y="4143380"/>
            <a:ext cx="2595562" cy="1868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7200" dirty="0" smtClean="0">
                <a:solidFill>
                  <a:schemeClr val="accent6">
                    <a:lumMod val="50000"/>
                  </a:schemeClr>
                </a:solidFill>
              </a:rPr>
              <a:t>Интервью</a:t>
            </a:r>
            <a:r>
              <a:rPr lang="ru-RU" dirty="0" smtClean="0"/>
              <a:t> </a:t>
            </a:r>
            <a:endParaRPr lang="ru-RU" dirty="0"/>
          </a:p>
        </p:txBody>
      </p:sp>
      <p:pic>
        <p:nvPicPr>
          <p:cNvPr id="4" name="Picture 4" descr="9"/>
          <p:cNvPicPr>
            <a:picLocks noGrp="1" noChangeAspect="1" noChangeArrowheads="1"/>
          </p:cNvPicPr>
          <p:nvPr>
            <p:ph idx="1"/>
          </p:nvPr>
        </p:nvPicPr>
        <p:blipFill>
          <a:blip r:embed="rId2"/>
          <a:stretch>
            <a:fillRect/>
          </a:stretch>
        </p:blipFill>
        <p:spPr bwMode="auto">
          <a:xfrm>
            <a:off x="1428728" y="1571612"/>
            <a:ext cx="6517978" cy="50680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69</TotalTime>
  <Words>447</Words>
  <Application>Microsoft Office PowerPoint</Application>
  <PresentationFormat>Экран (4:3)</PresentationFormat>
  <Paragraphs>45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Слайд 1</vt:lpstr>
      <vt:lpstr>Слайд 2</vt:lpstr>
      <vt:lpstr>Слайд 3</vt:lpstr>
      <vt:lpstr>Слайд 4</vt:lpstr>
      <vt:lpstr>Слайд 5</vt:lpstr>
      <vt:lpstr>Слайд 6</vt:lpstr>
      <vt:lpstr>Слайд 7</vt:lpstr>
      <vt:lpstr>Слайд 8</vt:lpstr>
      <vt:lpstr>Интервью </vt:lpstr>
      <vt:lpstr>Работа с документами</vt:lpstr>
      <vt:lpstr>Наблюдение</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Елена</cp:lastModifiedBy>
  <cp:revision>9</cp:revision>
  <dcterms:created xsi:type="dcterms:W3CDTF">2011-11-14T15:26:33Z</dcterms:created>
  <dcterms:modified xsi:type="dcterms:W3CDTF">2012-10-20T14:18:24Z</dcterms:modified>
</cp:coreProperties>
</file>