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4" r:id="rId3"/>
    <p:sldId id="265" r:id="rId4"/>
    <p:sldId id="266" r:id="rId5"/>
    <p:sldId id="272" r:id="rId6"/>
    <p:sldId id="271" r:id="rId7"/>
    <p:sldId id="270" r:id="rId8"/>
    <p:sldId id="278" r:id="rId9"/>
    <p:sldId id="301" r:id="rId10"/>
    <p:sldId id="298" r:id="rId11"/>
    <p:sldId id="299" r:id="rId12"/>
    <p:sldId id="267" r:id="rId13"/>
    <p:sldId id="297" r:id="rId14"/>
    <p:sldId id="283" r:id="rId15"/>
    <p:sldId id="300" r:id="rId16"/>
    <p:sldId id="285" r:id="rId17"/>
    <p:sldId id="293" r:id="rId18"/>
    <p:sldId id="296" r:id="rId19"/>
    <p:sldId id="294" r:id="rId20"/>
    <p:sldId id="284" r:id="rId21"/>
  </p:sldIdLst>
  <p:sldSz cx="9144000" cy="6858000" type="screen4x3"/>
  <p:notesSz cx="6881813" cy="9710738"/>
  <p:custShowLst>
    <p:custShow name="Произвольный показ 1" id="0">
      <p:sldLst/>
    </p:custShow>
    <p:custShow name="Произвольный показ 2" id="1">
      <p:sldLst/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99"/>
    <a:srgbClr val="CCFFFF"/>
    <a:srgbClr val="CCFF99"/>
    <a:srgbClr val="FFCC99"/>
    <a:srgbClr val="FFCCCC"/>
    <a:srgbClr val="FFCCFF"/>
    <a:srgbClr val="FFFF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85" autoAdjust="0"/>
  </p:normalViewPr>
  <p:slideViewPr>
    <p:cSldViewPr>
      <p:cViewPr>
        <p:scale>
          <a:sx n="75" d="100"/>
          <a:sy n="75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297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059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D9964676-279E-4DEB-AEDE-46B8C652E6B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264E239C-534D-456C-95CB-E662C073AE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F9D8265B-FEBD-4FA8-9869-1D1CF2E2249D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5BB03BAE-99BE-4708-9105-08265666F0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3BAE-99BE-4708-9105-08265666F06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938C9F-B8EC-4BCC-86C9-9D51CF00BFAE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72C6D6-A76E-429E-9F86-04B3EF3179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gif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9.xml"/><Relationship Id="rId7" Type="http://schemas.openxmlformats.org/officeDocument/2006/relationships/slide" Target="slide15.xml"/><Relationship Id="rId12" Type="http://schemas.openxmlformats.org/officeDocument/2006/relationships/slide" Target="slide2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slide" Target="slide12.xml"/><Relationship Id="rId5" Type="http://schemas.openxmlformats.org/officeDocument/2006/relationships/slide" Target="slide13.xml"/><Relationship Id="rId10" Type="http://schemas.openxmlformats.org/officeDocument/2006/relationships/slide" Target="slide18.xml"/><Relationship Id="rId4" Type="http://schemas.openxmlformats.org/officeDocument/2006/relationships/image" Target="../media/image3.gif"/><Relationship Id="rId9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11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0"/>
            <a:ext cx="871543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Тема урока: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 Геометрическая  интерпретация при решении уравнений, содержащих знак модуля</a:t>
            </a:r>
          </a:p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5643578"/>
            <a:ext cx="44291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МОУ «</a:t>
            </a:r>
            <a:r>
              <a:rPr lang="ru-RU" b="1" dirty="0" err="1" smtClean="0">
                <a:solidFill>
                  <a:srgbClr val="002060"/>
                </a:solidFill>
              </a:rPr>
              <a:t>Осташевская</a:t>
            </a:r>
            <a:r>
              <a:rPr lang="ru-RU" b="1" dirty="0" smtClean="0">
                <a:solidFill>
                  <a:srgbClr val="002060"/>
                </a:solidFill>
              </a:rPr>
              <a:t> средняя общеобразовательная школа», учитель математики </a:t>
            </a:r>
            <a:r>
              <a:rPr lang="ru-RU" b="1" dirty="0" err="1" smtClean="0">
                <a:solidFill>
                  <a:srgbClr val="002060"/>
                </a:solidFill>
              </a:rPr>
              <a:t>Качайкина</a:t>
            </a:r>
            <a:r>
              <a:rPr lang="ru-RU" b="1" dirty="0" smtClean="0">
                <a:solidFill>
                  <a:srgbClr val="002060"/>
                </a:solidFill>
              </a:rPr>
              <a:t> Н.Б.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01122" cy="928694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ru-RU" dirty="0" smtClean="0"/>
              <a:t>         </a:t>
            </a:r>
            <a:r>
              <a:rPr lang="ru-RU" b="1" i="1" dirty="0" smtClean="0">
                <a:solidFill>
                  <a:srgbClr val="C00000"/>
                </a:solidFill>
              </a:rPr>
              <a:t>П </a:t>
            </a:r>
            <a:r>
              <a:rPr lang="ru-RU" b="1" i="1" dirty="0" err="1" smtClean="0">
                <a:solidFill>
                  <a:srgbClr val="C00000"/>
                </a:solidFill>
              </a:rPr>
              <a:t>р</a:t>
            </a:r>
            <a:r>
              <a:rPr lang="ru-RU" b="1" i="1" dirty="0" smtClean="0">
                <a:solidFill>
                  <a:srgbClr val="C00000"/>
                </a:solidFill>
              </a:rPr>
              <a:t> о в е </a:t>
            </a:r>
            <a:r>
              <a:rPr lang="ru-RU" b="1" i="1" dirty="0" err="1" smtClean="0">
                <a:solidFill>
                  <a:srgbClr val="C00000"/>
                </a:solidFill>
              </a:rPr>
              <a:t>р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ь</a:t>
            </a:r>
            <a:r>
              <a:rPr lang="ru-RU" b="1" i="1" dirty="0" smtClean="0">
                <a:solidFill>
                  <a:srgbClr val="C00000"/>
                </a:solidFill>
              </a:rPr>
              <a:t>     с е б я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86808" cy="438912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Сколько решений может иметь уравнение </a:t>
            </a:r>
          </a:p>
          <a:p>
            <a:pPr lvl="0">
              <a:buNone/>
            </a:pPr>
            <a:r>
              <a:rPr lang="ru-RU" sz="3200" b="1" i="1" dirty="0" smtClean="0">
                <a:solidFill>
                  <a:srgbClr val="7030A0"/>
                </a:solidFill>
              </a:rPr>
              <a:t>                         </a:t>
            </a:r>
            <a:r>
              <a:rPr lang="ru-RU" sz="3200" b="1" i="1" dirty="0" smtClean="0">
                <a:solidFill>
                  <a:srgbClr val="C00000"/>
                </a:solidFill>
              </a:rPr>
              <a:t>| х+3 | +| х-1 | = а,  </a:t>
            </a:r>
          </a:p>
          <a:p>
            <a:pPr lv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</a:t>
            </a:r>
            <a:r>
              <a:rPr lang="ru-RU" b="1" i="1" dirty="0" smtClean="0">
                <a:solidFill>
                  <a:srgbClr val="7030A0"/>
                </a:solidFill>
              </a:rPr>
              <a:t>в зависимости от значений </a:t>
            </a:r>
            <a:r>
              <a:rPr lang="ru-RU" b="1" i="1" dirty="0" smtClean="0">
                <a:solidFill>
                  <a:srgbClr val="C00000"/>
                </a:solidFill>
              </a:rPr>
              <a:t>а</a:t>
            </a:r>
            <a:r>
              <a:rPr lang="ru-RU" b="1" i="1" dirty="0" smtClean="0">
                <a:solidFill>
                  <a:srgbClr val="7030A0"/>
                </a:solidFill>
              </a:rPr>
              <a:t>? 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                                  Ответ:</a:t>
            </a:r>
          </a:p>
          <a:p>
            <a:r>
              <a:rPr lang="ru-RU" dirty="0" smtClean="0"/>
              <a:t>  а) Если  </a:t>
            </a:r>
            <a:r>
              <a:rPr lang="ru-RU" b="1" i="1" dirty="0" smtClean="0">
                <a:solidFill>
                  <a:srgbClr val="7030A0"/>
                </a:solidFill>
              </a:rPr>
              <a:t>а=4</a:t>
            </a:r>
            <a:r>
              <a:rPr lang="ru-RU" dirty="0" smtClean="0"/>
              <a:t>,  то уравнение имеет множество  </a:t>
            </a:r>
          </a:p>
          <a:p>
            <a:pPr>
              <a:buNone/>
            </a:pPr>
            <a:r>
              <a:rPr lang="ru-RU" dirty="0" smtClean="0"/>
              <a:t>          решений – отрезок   </a:t>
            </a:r>
            <a:r>
              <a:rPr lang="ru-RU" b="1" dirty="0" smtClean="0">
                <a:solidFill>
                  <a:srgbClr val="C00000"/>
                </a:solidFill>
              </a:rPr>
              <a:t>[-3;1] 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 б) Если  </a:t>
            </a:r>
            <a:r>
              <a:rPr lang="ru-RU" b="1" i="1" dirty="0" smtClean="0">
                <a:solidFill>
                  <a:srgbClr val="7030A0"/>
                </a:solidFill>
              </a:rPr>
              <a:t>а</a:t>
            </a:r>
            <a:r>
              <a:rPr lang="ru-RU" i="1" dirty="0" smtClean="0">
                <a:solidFill>
                  <a:srgbClr val="7030A0"/>
                </a:solidFill>
              </a:rPr>
              <a:t>&gt;4</a:t>
            </a:r>
            <a:r>
              <a:rPr lang="ru-RU" dirty="0" smtClean="0"/>
              <a:t>,  то уравнение имеет 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r>
              <a:rPr lang="ru-RU" dirty="0" smtClean="0"/>
              <a:t> корня,</a:t>
            </a:r>
          </a:p>
          <a:p>
            <a:r>
              <a:rPr lang="ru-RU" dirty="0" smtClean="0"/>
              <a:t>  в) Если  </a:t>
            </a:r>
            <a:r>
              <a:rPr lang="ru-RU" b="1" i="1" dirty="0" smtClean="0">
                <a:solidFill>
                  <a:srgbClr val="7030A0"/>
                </a:solidFill>
              </a:rPr>
              <a:t>а</a:t>
            </a:r>
            <a:r>
              <a:rPr lang="ru-RU" dirty="0" smtClean="0">
                <a:solidFill>
                  <a:srgbClr val="7030A0"/>
                </a:solidFill>
              </a:rPr>
              <a:t>&lt;4</a:t>
            </a:r>
            <a:r>
              <a:rPr lang="ru-RU" dirty="0" smtClean="0"/>
              <a:t>,  то уравнение </a:t>
            </a:r>
            <a:r>
              <a:rPr lang="ru-RU" b="1" i="1" dirty="0" smtClean="0">
                <a:solidFill>
                  <a:srgbClr val="C00000"/>
                </a:solidFill>
              </a:rPr>
              <a:t>не имеет </a:t>
            </a:r>
            <a:r>
              <a:rPr lang="ru-RU" i="1" dirty="0" smtClean="0"/>
              <a:t>корней</a:t>
            </a:r>
            <a:endParaRPr lang="ru-RU" dirty="0"/>
          </a:p>
        </p:txBody>
      </p:sp>
      <p:pic>
        <p:nvPicPr>
          <p:cNvPr id="4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6000768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01122" cy="928694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ru-RU" dirty="0" smtClean="0"/>
              <a:t>         </a:t>
            </a:r>
            <a:r>
              <a:rPr lang="ru-RU" b="1" i="1" dirty="0" smtClean="0">
                <a:solidFill>
                  <a:srgbClr val="C00000"/>
                </a:solidFill>
              </a:rPr>
              <a:t>П </a:t>
            </a:r>
            <a:r>
              <a:rPr lang="ru-RU" b="1" i="1" dirty="0" err="1" smtClean="0">
                <a:solidFill>
                  <a:srgbClr val="C00000"/>
                </a:solidFill>
              </a:rPr>
              <a:t>р</a:t>
            </a:r>
            <a:r>
              <a:rPr lang="ru-RU" b="1" i="1" dirty="0" smtClean="0">
                <a:solidFill>
                  <a:srgbClr val="C00000"/>
                </a:solidFill>
              </a:rPr>
              <a:t> о в е </a:t>
            </a:r>
            <a:r>
              <a:rPr lang="ru-RU" b="1" i="1" dirty="0" err="1" smtClean="0">
                <a:solidFill>
                  <a:srgbClr val="C00000"/>
                </a:solidFill>
              </a:rPr>
              <a:t>р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ь</a:t>
            </a:r>
            <a:r>
              <a:rPr lang="ru-RU" b="1" i="1" dirty="0" smtClean="0">
                <a:solidFill>
                  <a:srgbClr val="C00000"/>
                </a:solidFill>
              </a:rPr>
              <a:t>     с е б я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86808" cy="438912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Сколько решений может иметь уравнение </a:t>
            </a:r>
          </a:p>
          <a:p>
            <a:pPr lvl="0">
              <a:buNone/>
            </a:pPr>
            <a:r>
              <a:rPr lang="ru-RU" sz="3200" b="1" i="1" dirty="0" smtClean="0">
                <a:solidFill>
                  <a:srgbClr val="7030A0"/>
                </a:solidFill>
              </a:rPr>
              <a:t>                         </a:t>
            </a:r>
            <a:r>
              <a:rPr lang="ru-RU" sz="3200" b="1" i="1" dirty="0" smtClean="0">
                <a:solidFill>
                  <a:srgbClr val="C00000"/>
                </a:solidFill>
              </a:rPr>
              <a:t>| х+3 | -| х-1 | = а,  </a:t>
            </a:r>
          </a:p>
          <a:p>
            <a:pPr lv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</a:t>
            </a:r>
            <a:r>
              <a:rPr lang="ru-RU" b="1" i="1" dirty="0" smtClean="0">
                <a:solidFill>
                  <a:srgbClr val="7030A0"/>
                </a:solidFill>
              </a:rPr>
              <a:t>при положительных  значениях </a:t>
            </a:r>
            <a:r>
              <a:rPr lang="ru-RU" b="1" i="1" dirty="0" smtClean="0">
                <a:solidFill>
                  <a:srgbClr val="C00000"/>
                </a:solidFill>
              </a:rPr>
              <a:t>а</a:t>
            </a:r>
            <a:r>
              <a:rPr lang="ru-RU" b="1" i="1" dirty="0" smtClean="0">
                <a:solidFill>
                  <a:srgbClr val="7030A0"/>
                </a:solidFill>
              </a:rPr>
              <a:t>?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                                  Ответ:</a:t>
            </a:r>
          </a:p>
          <a:p>
            <a:r>
              <a:rPr lang="ru-RU" dirty="0" smtClean="0"/>
              <a:t>  а) если  </a:t>
            </a:r>
            <a:r>
              <a:rPr lang="ru-RU" b="1" i="1" dirty="0" smtClean="0">
                <a:solidFill>
                  <a:srgbClr val="7030A0"/>
                </a:solidFill>
              </a:rPr>
              <a:t>а = 4</a:t>
            </a:r>
            <a:r>
              <a:rPr lang="ru-RU" dirty="0" smtClean="0"/>
              <a:t>,  то уравнение имеет множество  </a:t>
            </a:r>
          </a:p>
          <a:p>
            <a:pPr>
              <a:buNone/>
            </a:pPr>
            <a:r>
              <a:rPr lang="ru-RU" dirty="0" smtClean="0"/>
              <a:t>          решений </a:t>
            </a:r>
            <a:r>
              <a:rPr lang="ru-RU" b="1" dirty="0" smtClean="0"/>
              <a:t>–</a:t>
            </a:r>
            <a:r>
              <a:rPr lang="ru-RU" b="1" dirty="0" smtClean="0">
                <a:solidFill>
                  <a:srgbClr val="C00000"/>
                </a:solidFill>
              </a:rPr>
              <a:t>[1; +∞) 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 б) если  </a:t>
            </a:r>
            <a:r>
              <a:rPr lang="ru-RU" dirty="0" smtClean="0">
                <a:solidFill>
                  <a:srgbClr val="7030A0"/>
                </a:solidFill>
              </a:rPr>
              <a:t>0 &lt; </a:t>
            </a:r>
            <a:r>
              <a:rPr lang="ru-RU" b="1" i="1" dirty="0" smtClean="0">
                <a:solidFill>
                  <a:srgbClr val="7030A0"/>
                </a:solidFill>
              </a:rPr>
              <a:t>а </a:t>
            </a:r>
            <a:r>
              <a:rPr lang="ru-RU" i="1" dirty="0" smtClean="0">
                <a:solidFill>
                  <a:srgbClr val="7030A0"/>
                </a:solidFill>
              </a:rPr>
              <a:t>&lt; 4</a:t>
            </a:r>
            <a:r>
              <a:rPr lang="ru-RU" dirty="0" smtClean="0"/>
              <a:t>,  то уравнение имеет </a:t>
            </a:r>
            <a:r>
              <a:rPr lang="ru-RU" sz="3200" b="1" dirty="0" smtClean="0">
                <a:solidFill>
                  <a:srgbClr val="C00000"/>
                </a:solidFill>
              </a:rPr>
              <a:t>1</a:t>
            </a:r>
            <a:r>
              <a:rPr lang="ru-RU" dirty="0" smtClean="0"/>
              <a:t> решение, которое лежит внутри отрезка  </a:t>
            </a:r>
            <a:r>
              <a:rPr lang="ru-RU" b="1" dirty="0" smtClean="0">
                <a:solidFill>
                  <a:srgbClr val="C00000"/>
                </a:solidFill>
              </a:rPr>
              <a:t>[-3;1],</a:t>
            </a:r>
          </a:p>
          <a:p>
            <a:r>
              <a:rPr lang="ru-RU" dirty="0" smtClean="0"/>
              <a:t>  в) если  </a:t>
            </a:r>
            <a:r>
              <a:rPr lang="ru-RU" b="1" i="1" dirty="0" smtClean="0">
                <a:solidFill>
                  <a:srgbClr val="7030A0"/>
                </a:solidFill>
              </a:rPr>
              <a:t>а </a:t>
            </a:r>
            <a:r>
              <a:rPr lang="ru-RU" dirty="0" smtClean="0">
                <a:solidFill>
                  <a:srgbClr val="7030A0"/>
                </a:solidFill>
              </a:rPr>
              <a:t>&gt; 4</a:t>
            </a:r>
            <a:r>
              <a:rPr lang="ru-RU" dirty="0" smtClean="0"/>
              <a:t>,  то уравнение </a:t>
            </a:r>
            <a:r>
              <a:rPr lang="ru-RU" b="1" i="1" dirty="0" smtClean="0">
                <a:solidFill>
                  <a:srgbClr val="C00000"/>
                </a:solidFill>
              </a:rPr>
              <a:t>не имеет </a:t>
            </a:r>
            <a:r>
              <a:rPr lang="ru-RU" i="1" dirty="0" smtClean="0"/>
              <a:t>решений.</a:t>
            </a:r>
            <a:endParaRPr lang="ru-RU" dirty="0"/>
          </a:p>
        </p:txBody>
      </p:sp>
      <p:pic>
        <p:nvPicPr>
          <p:cNvPr id="4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6000768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Решение уравнения  </a:t>
            </a:r>
            <a:r>
              <a:rPr lang="ru-RU" sz="4000" b="1" dirty="0" err="1" smtClean="0">
                <a:solidFill>
                  <a:schemeClr val="tx1"/>
                </a:solidFill>
              </a:rPr>
              <a:t>|х</a:t>
            </a:r>
            <a:r>
              <a:rPr lang="ru-RU" sz="4000" b="1" dirty="0" smtClean="0">
                <a:solidFill>
                  <a:schemeClr val="tx1"/>
                </a:solidFill>
              </a:rPr>
              <a:t> - 2|=3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358246" cy="4500594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Решить уравнение</a:t>
            </a:r>
            <a:r>
              <a:rPr lang="ru-RU" sz="3200" b="1" dirty="0" smtClean="0"/>
              <a:t>:       </a:t>
            </a:r>
            <a:r>
              <a:rPr lang="ru-RU" sz="3200" b="1" dirty="0" err="1" smtClean="0">
                <a:solidFill>
                  <a:srgbClr val="C00000"/>
                </a:solidFill>
              </a:rPr>
              <a:t>х</a:t>
            </a:r>
            <a:r>
              <a:rPr lang="ru-RU" sz="3200" b="1" dirty="0" smtClean="0">
                <a:solidFill>
                  <a:srgbClr val="C00000"/>
                </a:solidFill>
              </a:rPr>
              <a:t> – 2     = 3,</a:t>
            </a:r>
          </a:p>
          <a:p>
            <a:pPr>
              <a:buNone/>
            </a:pPr>
            <a:r>
              <a:rPr lang="ru-RU" dirty="0" smtClean="0"/>
              <a:t> значит найти на координатной прямой такие точки </a:t>
            </a:r>
            <a:r>
              <a:rPr lang="ru-RU" sz="3600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/>
              <a:t>, которые удовлетворяют условию  </a:t>
            </a:r>
            <a:r>
              <a:rPr lang="ru-RU" b="1" dirty="0" err="1" smtClean="0">
                <a:solidFill>
                  <a:srgbClr val="C00000"/>
                </a:solidFill>
              </a:rPr>
              <a:t>ρ </a:t>
            </a:r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b="1" dirty="0" smtClean="0"/>
              <a:t>х;2</a:t>
            </a:r>
            <a:r>
              <a:rPr lang="ru-RU" b="1" dirty="0" smtClean="0">
                <a:solidFill>
                  <a:srgbClr val="C00000"/>
                </a:solidFill>
              </a:rPr>
              <a:t>)= 3</a:t>
            </a:r>
            <a:r>
              <a:rPr lang="ru-RU" b="1" dirty="0" smtClean="0"/>
              <a:t>; </a:t>
            </a:r>
            <a:r>
              <a:rPr lang="ru-RU" b="1" u="sng" dirty="0" smtClean="0"/>
              <a:t> </a:t>
            </a:r>
            <a:r>
              <a:rPr lang="ru-RU" dirty="0" smtClean="0"/>
              <a:t>другими словами удалены от точки с координатой </a:t>
            </a:r>
            <a:r>
              <a:rPr lang="ru-RU" sz="3200" b="1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/>
              <a:t> </a:t>
            </a:r>
            <a:r>
              <a:rPr lang="ru-RU" dirty="0" smtClean="0"/>
              <a:t>на расстояние </a:t>
            </a:r>
            <a:r>
              <a:rPr lang="ru-RU" b="1" dirty="0" smtClean="0">
                <a:solidFill>
                  <a:srgbClr val="C00000"/>
                </a:solidFill>
              </a:rPr>
              <a:t>3.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Ответ:  -1</a:t>
            </a:r>
            <a:r>
              <a:rPr lang="ru-RU" sz="2000" dirty="0" smtClean="0"/>
              <a:t>;  5.</a:t>
            </a: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715538" y="1999446"/>
            <a:ext cx="28495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929984" y="1999446"/>
            <a:ext cx="28495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06793" y="4536289"/>
            <a:ext cx="21510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142976" y="4572008"/>
            <a:ext cx="692948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285984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214810" y="4500570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74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071670" y="4429132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-1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72198" y="3929066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х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143636" y="450057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43108" y="3929066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х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71934" y="3929066"/>
            <a:ext cx="383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58214" y="4286256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х</a:t>
            </a:r>
            <a:endParaRPr lang="ru-RU" sz="36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2965042" y="4535892"/>
            <a:ext cx="21431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893868" y="4535892"/>
            <a:ext cx="21431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608248" y="4535892"/>
            <a:ext cx="214314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Левая фигурная скобка 45"/>
          <p:cNvSpPr/>
          <p:nvPr/>
        </p:nvSpPr>
        <p:spPr>
          <a:xfrm rot="16200000">
            <a:off x="5107785" y="4036223"/>
            <a:ext cx="285752" cy="192882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Левая фигурная скобка 47"/>
          <p:cNvSpPr/>
          <p:nvPr/>
        </p:nvSpPr>
        <p:spPr>
          <a:xfrm rot="16200000">
            <a:off x="3178959" y="4036223"/>
            <a:ext cx="285752" cy="192882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214678" y="50006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072066" y="50006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pic>
        <p:nvPicPr>
          <p:cNvPr id="24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6000768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5" grpId="0"/>
      <p:bldP spid="16" grpId="0"/>
      <p:bldP spid="17" grpId="0"/>
      <p:bldP spid="18" grpId="0"/>
      <p:bldP spid="19" grpId="0"/>
      <p:bldP spid="50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9050"/>
          <a:ext cx="9144000" cy="6838950"/>
        </p:xfrm>
        <a:graphic>
          <a:graphicData uri="http://schemas.openxmlformats.org/presentationml/2006/ole">
            <p:oleObj spid="_x0000_s1025" name="Слайд" r:id="rId3" imgW="4552341" imgH="3413895" progId="PowerPoint.Slide.12">
              <p:embed/>
            </p:oleObj>
          </a:graphicData>
        </a:graphic>
      </p:graphicFrame>
      <p:pic>
        <p:nvPicPr>
          <p:cNvPr id="4" name="Picture 14" descr="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6000768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15370" cy="5572164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9600" dirty="0" smtClean="0"/>
              <a:t> </a:t>
            </a:r>
            <a:r>
              <a:rPr lang="ru-RU" sz="11200" b="1" dirty="0" smtClean="0">
                <a:solidFill>
                  <a:schemeClr val="tx1"/>
                </a:solidFill>
              </a:rPr>
              <a:t>| </a:t>
            </a:r>
            <a:r>
              <a:rPr lang="ru-RU" sz="11200" b="1" dirty="0" err="1" smtClean="0">
                <a:solidFill>
                  <a:schemeClr val="tx1"/>
                </a:solidFill>
              </a:rPr>
              <a:t>х</a:t>
            </a:r>
            <a:r>
              <a:rPr lang="ru-RU" sz="11200" b="1" dirty="0" smtClean="0">
                <a:solidFill>
                  <a:schemeClr val="tx1"/>
                </a:solidFill>
              </a:rPr>
              <a:t> - 3 | =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3) ;     </a:t>
            </a:r>
            <a:r>
              <a:rPr lang="ru-RU" sz="11200" b="1" dirty="0" smtClean="0">
                <a:solidFill>
                  <a:schemeClr val="tx1"/>
                </a:solidFill>
              </a:rPr>
              <a:t>| </a:t>
            </a:r>
            <a:r>
              <a:rPr lang="ru-RU" sz="11200" b="1" dirty="0" err="1" smtClean="0">
                <a:solidFill>
                  <a:schemeClr val="tx1"/>
                </a:solidFill>
              </a:rPr>
              <a:t>х</a:t>
            </a:r>
            <a:r>
              <a:rPr lang="ru-RU" sz="11200" b="1" dirty="0" smtClean="0">
                <a:solidFill>
                  <a:schemeClr val="tx1"/>
                </a:solidFill>
              </a:rPr>
              <a:t> - 1 | =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1) </a:t>
            </a:r>
            <a:endParaRPr lang="ru-RU" sz="11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9600" dirty="0" smtClean="0"/>
              <a:t>Нужно найти такую точку </a:t>
            </a:r>
            <a:r>
              <a:rPr lang="ru-RU" sz="9600" b="1" dirty="0" smtClean="0">
                <a:solidFill>
                  <a:schemeClr val="tx1"/>
                </a:solidFill>
              </a:rPr>
              <a:t>Х(</a:t>
            </a:r>
            <a:r>
              <a:rPr lang="ru-RU" sz="9600" b="1" dirty="0" err="1" smtClean="0">
                <a:solidFill>
                  <a:schemeClr val="tx1"/>
                </a:solidFill>
              </a:rPr>
              <a:t>х</a:t>
            </a:r>
            <a:r>
              <a:rPr lang="ru-RU" sz="9600" b="1" dirty="0" smtClean="0">
                <a:solidFill>
                  <a:schemeClr val="tx1"/>
                </a:solidFill>
              </a:rPr>
              <a:t>), </a:t>
            </a:r>
          </a:p>
          <a:p>
            <a:pPr>
              <a:lnSpc>
                <a:spcPct val="120000"/>
              </a:lnSpc>
              <a:buNone/>
            </a:pPr>
            <a:r>
              <a:rPr lang="ru-RU" sz="9600" b="1" dirty="0" smtClean="0"/>
              <a:t>                          </a:t>
            </a:r>
            <a:r>
              <a:rPr lang="ru-RU" sz="9600" dirty="0" smtClean="0"/>
              <a:t>что </a:t>
            </a:r>
            <a:r>
              <a:rPr lang="ru-RU" sz="8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3 )  +</a:t>
            </a:r>
            <a:r>
              <a:rPr lang="ru-RU" sz="8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1 )</a:t>
            </a:r>
            <a:r>
              <a:rPr lang="ru-RU" sz="9600" dirty="0" smtClean="0">
                <a:solidFill>
                  <a:schemeClr val="tx1"/>
                </a:solidFill>
              </a:rPr>
              <a:t>  </a:t>
            </a:r>
            <a:r>
              <a:rPr lang="ru-RU" sz="9600" b="1" dirty="0" smtClean="0">
                <a:solidFill>
                  <a:schemeClr val="tx1"/>
                </a:solidFill>
              </a:rPr>
              <a:t>=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b="1" i="1" dirty="0" smtClean="0">
                <a:solidFill>
                  <a:schemeClr val="tx1"/>
                </a:solidFill>
              </a:rPr>
              <a:t>5.</a:t>
            </a:r>
          </a:p>
          <a:p>
            <a:pPr>
              <a:lnSpc>
                <a:spcPct val="120000"/>
              </a:lnSpc>
            </a:pPr>
            <a:r>
              <a:rPr lang="ru-RU" sz="9600" b="1" i="1" dirty="0" smtClean="0"/>
              <a:t> </a:t>
            </a:r>
            <a:r>
              <a:rPr lang="ru-RU" sz="8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(3, 1) = 2,</a:t>
            </a:r>
            <a:r>
              <a:rPr lang="ru-RU" sz="9600" dirty="0" smtClean="0">
                <a:solidFill>
                  <a:schemeClr val="tx1"/>
                </a:solidFill>
              </a:rPr>
              <a:t>   </a:t>
            </a:r>
            <a:r>
              <a:rPr lang="ru-RU" sz="9600" b="1" dirty="0" smtClean="0">
                <a:solidFill>
                  <a:schemeClr val="tx1"/>
                </a:solidFill>
              </a:rPr>
              <a:t>2 &lt; 5</a:t>
            </a:r>
            <a:r>
              <a:rPr lang="ru-RU" sz="9600" b="1" dirty="0" smtClean="0"/>
              <a:t>, </a:t>
            </a:r>
            <a:r>
              <a:rPr lang="ru-RU" sz="9600" dirty="0" smtClean="0"/>
              <a:t>следовательно, точка с координатой </a:t>
            </a:r>
            <a:r>
              <a:rPr lang="ru-RU" sz="12800" b="1" dirty="0" err="1" smtClean="0">
                <a:solidFill>
                  <a:schemeClr val="tx1"/>
                </a:solidFill>
              </a:rPr>
              <a:t>х</a:t>
            </a:r>
            <a:r>
              <a:rPr lang="ru-RU" sz="9600" dirty="0" smtClean="0"/>
              <a:t> находиться вне отрезка </a:t>
            </a:r>
            <a:r>
              <a:rPr lang="ru-RU" sz="9600" b="1" dirty="0" smtClean="0">
                <a:solidFill>
                  <a:schemeClr val="tx1"/>
                </a:solidFill>
              </a:rPr>
              <a:t>[ 1; 3 ]</a:t>
            </a:r>
            <a:r>
              <a:rPr lang="ru-RU" sz="9600" b="1" dirty="0" smtClean="0"/>
              <a:t> </a:t>
            </a:r>
            <a:r>
              <a:rPr lang="ru-RU" sz="9600" dirty="0" smtClean="0"/>
              <a:t>и </a:t>
            </a:r>
            <a:r>
              <a:rPr lang="ru-RU" sz="9600" b="1" i="1" dirty="0" smtClean="0">
                <a:solidFill>
                  <a:schemeClr val="tx1"/>
                </a:solidFill>
              </a:rPr>
              <a:t>таких точек две.</a:t>
            </a:r>
          </a:p>
          <a:p>
            <a:pPr>
              <a:buNone/>
            </a:pPr>
            <a:r>
              <a:rPr lang="ru-RU" sz="9600" b="1" i="1" dirty="0" smtClean="0">
                <a:solidFill>
                  <a:srgbClr val="C00000"/>
                </a:solidFill>
              </a:rPr>
              <a:t>                        </a:t>
            </a:r>
          </a:p>
          <a:p>
            <a:pPr>
              <a:buNone/>
            </a:pPr>
            <a:r>
              <a:rPr lang="ru-RU" sz="9600" b="1" i="1" dirty="0" smtClean="0">
                <a:solidFill>
                  <a:srgbClr val="C00000"/>
                </a:solidFill>
              </a:rPr>
              <a:t>                                   </a:t>
            </a:r>
            <a:r>
              <a:rPr lang="ru-RU" sz="9600" b="1" i="1" dirty="0" smtClean="0">
                <a:solidFill>
                  <a:schemeClr val="tx1"/>
                </a:solidFill>
              </a:rPr>
              <a:t>1</a:t>
            </a:r>
            <a:r>
              <a:rPr lang="ru-RU" sz="9600" b="1" i="1" dirty="0" smtClean="0">
                <a:solidFill>
                  <a:srgbClr val="C00000"/>
                </a:solidFill>
              </a:rPr>
              <a:t>             </a:t>
            </a:r>
            <a:r>
              <a:rPr lang="ru-RU" sz="9600" b="1" i="1" dirty="0" smtClean="0">
                <a:solidFill>
                  <a:schemeClr val="tx1"/>
                </a:solidFill>
              </a:rPr>
              <a:t>3</a:t>
            </a:r>
            <a:r>
              <a:rPr lang="ru-RU" sz="9600" b="1" i="1" dirty="0" smtClean="0">
                <a:solidFill>
                  <a:srgbClr val="C00000"/>
                </a:solidFill>
              </a:rPr>
              <a:t>                  </a:t>
            </a:r>
          </a:p>
          <a:p>
            <a:pPr>
              <a:buNone/>
            </a:pPr>
            <a:endParaRPr lang="ru-RU" sz="9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9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6000" dirty="0" smtClean="0"/>
              <a:t>        </a:t>
            </a:r>
          </a:p>
          <a:p>
            <a:pPr>
              <a:buNone/>
            </a:pPr>
            <a:r>
              <a:rPr lang="ru-RU" sz="6000" b="1" dirty="0" smtClean="0"/>
              <a:t>                                                </a:t>
            </a:r>
          </a:p>
          <a:p>
            <a:pPr algn="ctr">
              <a:buNone/>
            </a:pPr>
            <a:r>
              <a:rPr lang="ru-RU" sz="6000" b="1" dirty="0" smtClean="0"/>
              <a:t>  </a:t>
            </a:r>
            <a:r>
              <a:rPr lang="ru-RU" sz="9600" b="1" dirty="0" smtClean="0"/>
              <a:t>Ответ</a:t>
            </a:r>
            <a:r>
              <a:rPr lang="ru-RU" sz="9600" b="1" smtClean="0"/>
              <a:t>: [ </a:t>
            </a:r>
            <a:r>
              <a:rPr lang="ru-RU" sz="9600" b="1" dirty="0" smtClean="0">
                <a:solidFill>
                  <a:schemeClr val="tx1"/>
                </a:solidFill>
              </a:rPr>
              <a:t>-</a:t>
            </a:r>
            <a:r>
              <a:rPr lang="ru-RU" sz="12800" b="1" dirty="0" smtClean="0">
                <a:solidFill>
                  <a:schemeClr val="tx1"/>
                </a:solidFill>
              </a:rPr>
              <a:t>0,5</a:t>
            </a:r>
            <a:r>
              <a:rPr lang="ru-RU" sz="9600" b="1" smtClean="0">
                <a:solidFill>
                  <a:schemeClr val="tx1"/>
                </a:solidFill>
              </a:rPr>
              <a:t>;  4,5].</a:t>
            </a:r>
            <a:endParaRPr lang="ru-RU" sz="96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8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dirty="0" smtClean="0"/>
              <a:t>                                                     </a:t>
            </a:r>
            <a:r>
              <a:rPr lang="ru-RU" sz="3000" dirty="0" smtClean="0"/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sz="3000" dirty="0" smtClean="0"/>
              <a:t>                                                </a:t>
            </a:r>
            <a:r>
              <a:rPr lang="ru-RU" sz="3000" dirty="0" smtClean="0">
                <a:solidFill>
                  <a:srgbClr val="7030A0"/>
                </a:solidFill>
              </a:rPr>
              <a:t>    </a:t>
            </a:r>
            <a:r>
              <a:rPr lang="ru-RU" sz="3000" dirty="0" smtClean="0"/>
              <a:t>             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5786" y="4143380"/>
            <a:ext cx="514353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 flipV="1">
            <a:off x="1357290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V="1">
            <a:off x="2928926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V="1">
            <a:off x="3929058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5500694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2894001" y="4178305"/>
            <a:ext cx="2143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894133" y="4178305"/>
            <a:ext cx="21431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42976" y="4143380"/>
            <a:ext cx="787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-0,5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1538" y="364331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х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57818" y="41433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4,5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72132" y="364331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</a:rPr>
              <a:t>х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2928926" y="3714752"/>
            <a:ext cx="2643206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 rot="10800000">
            <a:off x="1428728" y="4143380"/>
            <a:ext cx="2571768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 rot="10800000">
            <a:off x="1428728" y="4071942"/>
            <a:ext cx="1571636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3929058" y="3786190"/>
            <a:ext cx="1643074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2143108" y="442913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     </a:t>
            </a:r>
            <a:r>
              <a:rPr lang="ru-RU" sz="2400" b="1" dirty="0" smtClean="0"/>
              <a:t>2)   3,5  +  1,5 = 5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357422" y="3143248"/>
            <a:ext cx="2928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1</a:t>
            </a:r>
            <a:r>
              <a:rPr lang="ru-RU" sz="2400" b="1" dirty="0" smtClean="0"/>
              <a:t>)   1,5 + 3,5  =</a:t>
            </a:r>
            <a:r>
              <a:rPr lang="ru-RU" sz="2400" dirty="0" smtClean="0"/>
              <a:t> </a:t>
            </a:r>
            <a:r>
              <a:rPr lang="ru-RU" sz="2400" b="1" dirty="0" smtClean="0"/>
              <a:t> 5</a:t>
            </a:r>
          </a:p>
          <a:p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58246" cy="785818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7030A0"/>
                </a:solidFill>
              </a:rPr>
              <a:t/>
            </a:r>
            <a:br>
              <a:rPr lang="ru-RU" sz="9600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Решение уравнения  </a:t>
            </a:r>
            <a:r>
              <a:rPr lang="ru-RU" sz="4000" b="1" dirty="0" smtClean="0">
                <a:solidFill>
                  <a:schemeClr val="tx1"/>
                </a:solidFill>
              </a:rPr>
              <a:t>|х-3|+|х-1|=5</a:t>
            </a:r>
            <a:r>
              <a:rPr lang="ru-RU" sz="4000" dirty="0" smtClean="0">
                <a:solidFill>
                  <a:schemeClr val="tx1"/>
                </a:solidFill>
              </a:rPr>
              <a:t>            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pic>
        <p:nvPicPr>
          <p:cNvPr id="21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592933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39" grpId="0"/>
      <p:bldP spid="40" grpId="0"/>
      <p:bldP spid="53" grpId="0"/>
      <p:bldP spid="41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15370" cy="5572164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9600" dirty="0" smtClean="0"/>
              <a:t> </a:t>
            </a:r>
            <a:r>
              <a:rPr lang="ru-RU" sz="11200" b="1" dirty="0" smtClean="0">
                <a:solidFill>
                  <a:schemeClr val="tx1"/>
                </a:solidFill>
              </a:rPr>
              <a:t>| </a:t>
            </a:r>
            <a:r>
              <a:rPr lang="ru-RU" sz="11200" b="1" dirty="0" err="1" smtClean="0">
                <a:solidFill>
                  <a:schemeClr val="tx1"/>
                </a:solidFill>
              </a:rPr>
              <a:t>х</a:t>
            </a:r>
            <a:r>
              <a:rPr lang="ru-RU" sz="11200" b="1" dirty="0" smtClean="0">
                <a:solidFill>
                  <a:schemeClr val="tx1"/>
                </a:solidFill>
              </a:rPr>
              <a:t> + 4 | =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-4) ;     </a:t>
            </a:r>
            <a:r>
              <a:rPr lang="ru-RU" sz="11200" b="1" dirty="0" smtClean="0">
                <a:solidFill>
                  <a:schemeClr val="tx1"/>
                </a:solidFill>
              </a:rPr>
              <a:t>| </a:t>
            </a:r>
            <a:r>
              <a:rPr lang="ru-RU" sz="11200" b="1" dirty="0" err="1" smtClean="0">
                <a:solidFill>
                  <a:schemeClr val="tx1"/>
                </a:solidFill>
              </a:rPr>
              <a:t>х</a:t>
            </a:r>
            <a:r>
              <a:rPr lang="ru-RU" sz="11200" b="1" dirty="0" smtClean="0">
                <a:solidFill>
                  <a:schemeClr val="tx1"/>
                </a:solidFill>
              </a:rPr>
              <a:t> - 5 | =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5) </a:t>
            </a:r>
            <a:endParaRPr lang="ru-RU" sz="11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9600" dirty="0" smtClean="0"/>
              <a:t>Нужно найти такую точку </a:t>
            </a:r>
            <a:r>
              <a:rPr lang="ru-RU" sz="9600" b="1" dirty="0" smtClean="0">
                <a:solidFill>
                  <a:schemeClr val="tx1"/>
                </a:solidFill>
              </a:rPr>
              <a:t>Х(</a:t>
            </a:r>
            <a:r>
              <a:rPr lang="ru-RU" sz="9600" b="1" dirty="0" err="1" smtClean="0">
                <a:solidFill>
                  <a:schemeClr val="tx1"/>
                </a:solidFill>
              </a:rPr>
              <a:t>х</a:t>
            </a:r>
            <a:r>
              <a:rPr lang="ru-RU" sz="9600" b="1" dirty="0" smtClean="0">
                <a:solidFill>
                  <a:schemeClr val="tx1"/>
                </a:solidFill>
              </a:rPr>
              <a:t>), </a:t>
            </a:r>
          </a:p>
          <a:p>
            <a:pPr>
              <a:lnSpc>
                <a:spcPct val="120000"/>
              </a:lnSpc>
              <a:buNone/>
            </a:pPr>
            <a:r>
              <a:rPr lang="ru-RU" sz="9600" b="1" dirty="0" smtClean="0"/>
              <a:t>                          </a:t>
            </a:r>
            <a:r>
              <a:rPr lang="ru-RU" sz="9600" dirty="0" smtClean="0"/>
              <a:t>что </a:t>
            </a:r>
            <a:r>
              <a:rPr lang="ru-RU" sz="8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-4 )  +</a:t>
            </a:r>
            <a:r>
              <a:rPr lang="ru-RU" sz="8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5 )</a:t>
            </a:r>
            <a:r>
              <a:rPr lang="ru-RU" sz="9600" dirty="0" smtClean="0">
                <a:solidFill>
                  <a:schemeClr val="tx1"/>
                </a:solidFill>
              </a:rPr>
              <a:t>  </a:t>
            </a:r>
            <a:r>
              <a:rPr lang="ru-RU" sz="9600" b="1" dirty="0" smtClean="0">
                <a:solidFill>
                  <a:schemeClr val="tx1"/>
                </a:solidFill>
              </a:rPr>
              <a:t>=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b="1" i="1" dirty="0" smtClean="0">
                <a:solidFill>
                  <a:schemeClr val="tx1"/>
                </a:solidFill>
              </a:rPr>
              <a:t>9.</a:t>
            </a:r>
          </a:p>
          <a:p>
            <a:pPr>
              <a:lnSpc>
                <a:spcPct val="120000"/>
              </a:lnSpc>
            </a:pPr>
            <a:r>
              <a:rPr lang="ru-RU" sz="9600" b="1" i="1" dirty="0" smtClean="0"/>
              <a:t> </a:t>
            </a:r>
            <a:r>
              <a:rPr lang="ru-RU" sz="8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(-4, 5) = 9,</a:t>
            </a:r>
            <a:r>
              <a:rPr lang="ru-RU" sz="9600" dirty="0" smtClean="0">
                <a:solidFill>
                  <a:schemeClr val="tx1"/>
                </a:solidFill>
              </a:rPr>
              <a:t>   </a:t>
            </a:r>
            <a:r>
              <a:rPr lang="ru-RU" sz="9600" b="1" dirty="0" smtClean="0">
                <a:solidFill>
                  <a:schemeClr val="tx1"/>
                </a:solidFill>
              </a:rPr>
              <a:t>9 = 9</a:t>
            </a:r>
            <a:r>
              <a:rPr lang="ru-RU" sz="9600" b="1" dirty="0" smtClean="0"/>
              <a:t>, </a:t>
            </a:r>
            <a:r>
              <a:rPr lang="ru-RU" sz="9600" dirty="0" smtClean="0"/>
              <a:t>следовательно, все точки этого промежутка удовлетворяют условию уравнения</a:t>
            </a:r>
            <a:endParaRPr lang="ru-RU" sz="96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9600" b="1" i="1" dirty="0" smtClean="0">
                <a:solidFill>
                  <a:srgbClr val="C00000"/>
                </a:solidFill>
              </a:rPr>
              <a:t>                        </a:t>
            </a:r>
          </a:p>
          <a:p>
            <a:pPr>
              <a:buNone/>
            </a:pPr>
            <a:r>
              <a:rPr lang="ru-RU" sz="9600" b="1" i="1" dirty="0" smtClean="0">
                <a:solidFill>
                  <a:srgbClr val="C00000"/>
                </a:solidFill>
              </a:rPr>
              <a:t>                                                </a:t>
            </a:r>
            <a:r>
              <a:rPr lang="ru-RU" sz="9600" b="1" i="1" dirty="0" smtClean="0">
                <a:solidFill>
                  <a:schemeClr val="tx1"/>
                </a:solidFill>
              </a:rPr>
              <a:t>Х</a:t>
            </a:r>
            <a:r>
              <a:rPr lang="ru-RU" sz="9600" b="1" i="1" dirty="0" smtClean="0">
                <a:solidFill>
                  <a:srgbClr val="C00000"/>
                </a:solidFill>
              </a:rPr>
              <a:t>                  </a:t>
            </a:r>
          </a:p>
          <a:p>
            <a:pPr>
              <a:buNone/>
            </a:pPr>
            <a:endParaRPr lang="ru-RU" sz="9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9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6000" dirty="0" smtClean="0"/>
              <a:t>        </a:t>
            </a:r>
          </a:p>
          <a:p>
            <a:pPr>
              <a:buNone/>
            </a:pPr>
            <a:r>
              <a:rPr lang="ru-RU" sz="6000" b="1" dirty="0" smtClean="0"/>
              <a:t>                                                </a:t>
            </a:r>
          </a:p>
          <a:p>
            <a:pPr algn="ctr">
              <a:buNone/>
            </a:pPr>
            <a:r>
              <a:rPr lang="ru-RU" sz="6000" b="1" dirty="0" smtClean="0"/>
              <a:t>  </a:t>
            </a:r>
            <a:r>
              <a:rPr lang="ru-RU" sz="9600" b="1" dirty="0" smtClean="0"/>
              <a:t>Ответ</a:t>
            </a:r>
            <a:r>
              <a:rPr lang="ru-RU" sz="9600" b="1" smtClean="0"/>
              <a:t>:  [</a:t>
            </a:r>
            <a:r>
              <a:rPr lang="ru-RU" sz="9600" b="1" smtClean="0">
                <a:solidFill>
                  <a:schemeClr val="tx1"/>
                </a:solidFill>
              </a:rPr>
              <a:t>-</a:t>
            </a:r>
            <a:r>
              <a:rPr lang="ru-RU" sz="12800" b="1" dirty="0" smtClean="0">
                <a:solidFill>
                  <a:schemeClr val="tx1"/>
                </a:solidFill>
              </a:rPr>
              <a:t>4</a:t>
            </a:r>
            <a:r>
              <a:rPr lang="ru-RU" sz="12800" b="1" smtClean="0">
                <a:solidFill>
                  <a:schemeClr val="tx1"/>
                </a:solidFill>
              </a:rPr>
              <a:t>; 5]</a:t>
            </a:r>
            <a:r>
              <a:rPr lang="ru-RU" sz="9600" b="1" smtClean="0">
                <a:solidFill>
                  <a:schemeClr val="tx1"/>
                </a:solidFill>
              </a:rPr>
              <a:t>.</a:t>
            </a:r>
            <a:endParaRPr lang="ru-RU" sz="96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8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dirty="0" smtClean="0"/>
              <a:t>                                                     </a:t>
            </a:r>
            <a:r>
              <a:rPr lang="ru-RU" sz="3000" dirty="0" smtClean="0"/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sz="3000" dirty="0" smtClean="0"/>
              <a:t>                                                </a:t>
            </a:r>
            <a:r>
              <a:rPr lang="ru-RU" sz="3000" dirty="0" smtClean="0">
                <a:solidFill>
                  <a:srgbClr val="7030A0"/>
                </a:solidFill>
              </a:rPr>
              <a:t>    </a:t>
            </a:r>
            <a:r>
              <a:rPr lang="ru-RU" sz="3000" dirty="0" smtClean="0"/>
              <a:t>             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5786" y="4143380"/>
            <a:ext cx="514353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 flipV="1">
            <a:off x="1357290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V="1">
            <a:off x="3071802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5500694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142976" y="4143380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-4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1538" y="364331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х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57818" y="41433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72132" y="364331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7030A0"/>
                </a:solidFill>
              </a:rPr>
              <a:t>х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1357290" y="3714752"/>
            <a:ext cx="4214842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 rot="10800000">
            <a:off x="1428728" y="4143380"/>
            <a:ext cx="1714512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 flipV="1">
            <a:off x="3143240" y="4143380"/>
            <a:ext cx="2428892" cy="42862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2143108" y="442913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     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357422" y="3143248"/>
            <a:ext cx="2928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</a:t>
            </a:r>
            <a:r>
              <a:rPr lang="ru-RU" sz="2400" b="1" dirty="0" smtClean="0"/>
              <a:t>   4 + 5  =</a:t>
            </a:r>
            <a:r>
              <a:rPr lang="ru-RU" sz="2400" dirty="0" smtClean="0"/>
              <a:t> </a:t>
            </a:r>
            <a:r>
              <a:rPr lang="ru-RU" sz="2400" b="1" dirty="0" smtClean="0"/>
              <a:t> 9</a:t>
            </a:r>
          </a:p>
          <a:p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58246" cy="785818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7030A0"/>
                </a:solidFill>
              </a:rPr>
              <a:t/>
            </a:r>
            <a:br>
              <a:rPr lang="ru-RU" sz="9600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Решение уравнения  </a:t>
            </a:r>
            <a:r>
              <a:rPr lang="ru-RU" sz="4000" b="1" dirty="0" smtClean="0">
                <a:solidFill>
                  <a:schemeClr val="tx1"/>
                </a:solidFill>
              </a:rPr>
              <a:t>|х+4|+|х-5|=9</a:t>
            </a:r>
            <a:r>
              <a:rPr lang="ru-RU" sz="4000" dirty="0" smtClean="0">
                <a:solidFill>
                  <a:schemeClr val="tx1"/>
                </a:solidFill>
              </a:rPr>
              <a:t>            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pic>
        <p:nvPicPr>
          <p:cNvPr id="17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592933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39" grpId="0"/>
      <p:bldP spid="40" grpId="0"/>
      <p:bldP spid="53" grpId="0"/>
      <p:bldP spid="41" grpId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15370" cy="5572164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r>
              <a:rPr lang="ru-RU" sz="9600" dirty="0" smtClean="0"/>
              <a:t> </a:t>
            </a:r>
            <a:r>
              <a:rPr lang="ru-RU" sz="11200" b="1" dirty="0" smtClean="0">
                <a:solidFill>
                  <a:schemeClr val="tx1"/>
                </a:solidFill>
              </a:rPr>
              <a:t>| 2х - 3 | =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( 2x, 3) ;     </a:t>
            </a:r>
            <a:r>
              <a:rPr lang="ru-RU" sz="11200" b="1" dirty="0" smtClean="0">
                <a:solidFill>
                  <a:schemeClr val="tx1"/>
                </a:solidFill>
              </a:rPr>
              <a:t>| 2х + 3 | =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( 2x, -3) </a:t>
            </a:r>
            <a:endParaRPr lang="ru-RU" sz="11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9600" dirty="0" smtClean="0"/>
              <a:t>Нужно найти такую точку </a:t>
            </a:r>
            <a:r>
              <a:rPr lang="ru-RU" sz="9600" b="1" dirty="0" smtClean="0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120000"/>
              </a:lnSpc>
              <a:buNone/>
            </a:pPr>
            <a:r>
              <a:rPr lang="ru-RU" sz="9600" b="1" dirty="0" smtClean="0"/>
              <a:t>                          </a:t>
            </a:r>
            <a:r>
              <a:rPr lang="ru-RU" sz="9600" dirty="0" smtClean="0"/>
              <a:t>что </a:t>
            </a:r>
            <a:r>
              <a:rPr lang="ru-RU" sz="8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( 2x, 3 )  +</a:t>
            </a:r>
            <a:r>
              <a:rPr lang="ru-RU" sz="8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( 2x, -3 )</a:t>
            </a:r>
            <a:r>
              <a:rPr lang="ru-RU" sz="9600" dirty="0" smtClean="0">
                <a:solidFill>
                  <a:schemeClr val="tx1"/>
                </a:solidFill>
              </a:rPr>
              <a:t>  </a:t>
            </a:r>
            <a:r>
              <a:rPr lang="ru-RU" sz="9600" b="1" dirty="0" smtClean="0">
                <a:solidFill>
                  <a:schemeClr val="tx1"/>
                </a:solidFill>
              </a:rPr>
              <a:t>=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b="1" i="1" dirty="0" smtClean="0">
                <a:solidFill>
                  <a:schemeClr val="tx1"/>
                </a:solidFill>
              </a:rPr>
              <a:t>6.</a:t>
            </a:r>
          </a:p>
          <a:p>
            <a:pPr>
              <a:lnSpc>
                <a:spcPct val="120000"/>
              </a:lnSpc>
            </a:pPr>
            <a:r>
              <a:rPr lang="ru-RU" sz="9600" b="1" i="1" dirty="0" smtClean="0"/>
              <a:t> </a:t>
            </a:r>
            <a:r>
              <a:rPr lang="ru-RU" sz="8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(3, -3) = 6,</a:t>
            </a:r>
            <a:r>
              <a:rPr lang="ru-RU" sz="9600" dirty="0" smtClean="0">
                <a:solidFill>
                  <a:schemeClr val="tx1"/>
                </a:solidFill>
              </a:rPr>
              <a:t>   </a:t>
            </a:r>
            <a:r>
              <a:rPr lang="ru-RU" sz="9600" b="1" dirty="0" smtClean="0">
                <a:solidFill>
                  <a:schemeClr val="tx1"/>
                </a:solidFill>
              </a:rPr>
              <a:t>6 = 6</a:t>
            </a:r>
            <a:r>
              <a:rPr lang="ru-RU" sz="9600" b="1" dirty="0" smtClean="0"/>
              <a:t>, </a:t>
            </a:r>
            <a:r>
              <a:rPr lang="ru-RU" sz="9600" dirty="0" smtClean="0"/>
              <a:t>следовательно, все точки этого промежутка удовлетворяют условию уравнения</a:t>
            </a:r>
            <a:endParaRPr lang="ru-RU" sz="96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9600" b="1" i="1" dirty="0" smtClean="0">
                <a:solidFill>
                  <a:srgbClr val="C00000"/>
                </a:solidFill>
              </a:rPr>
              <a:t>                        </a:t>
            </a:r>
          </a:p>
          <a:p>
            <a:pPr>
              <a:buNone/>
            </a:pPr>
            <a:r>
              <a:rPr lang="ru-RU" sz="9600" b="1" i="1" dirty="0" smtClean="0">
                <a:solidFill>
                  <a:srgbClr val="C00000"/>
                </a:solidFill>
              </a:rPr>
              <a:t>                                                                             </a:t>
            </a:r>
          </a:p>
          <a:p>
            <a:pPr>
              <a:buNone/>
            </a:pPr>
            <a:endParaRPr lang="ru-RU" sz="9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9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6000" dirty="0" smtClean="0"/>
              <a:t>        </a:t>
            </a:r>
          </a:p>
          <a:p>
            <a:pPr>
              <a:buNone/>
            </a:pPr>
            <a:r>
              <a:rPr lang="ru-RU" sz="9600" b="1" i="1" dirty="0" smtClean="0">
                <a:solidFill>
                  <a:schemeClr val="tx1"/>
                </a:solidFill>
              </a:rPr>
              <a:t>               2х = -3                                                  2х = 3</a:t>
            </a:r>
          </a:p>
          <a:p>
            <a:pPr>
              <a:buNone/>
            </a:pPr>
            <a:r>
              <a:rPr lang="ru-RU" sz="9600" b="1" i="1" dirty="0" smtClean="0">
                <a:solidFill>
                  <a:schemeClr val="tx1"/>
                </a:solidFill>
              </a:rPr>
              <a:t>               </a:t>
            </a:r>
            <a:r>
              <a:rPr lang="ru-RU" sz="9600" b="1" i="1" dirty="0" err="1" smtClean="0">
                <a:solidFill>
                  <a:schemeClr val="tx1"/>
                </a:solidFill>
              </a:rPr>
              <a:t>х</a:t>
            </a:r>
            <a:r>
              <a:rPr lang="ru-RU" sz="9600" b="1" i="1" dirty="0" smtClean="0">
                <a:solidFill>
                  <a:schemeClr val="tx1"/>
                </a:solidFill>
              </a:rPr>
              <a:t> = -1,5                                                 </a:t>
            </a:r>
            <a:r>
              <a:rPr lang="ru-RU" sz="9600" b="1" i="1" dirty="0" err="1" smtClean="0">
                <a:solidFill>
                  <a:schemeClr val="tx1"/>
                </a:solidFill>
              </a:rPr>
              <a:t>х</a:t>
            </a:r>
            <a:r>
              <a:rPr lang="ru-RU" sz="9600" b="1" i="1" dirty="0" smtClean="0">
                <a:solidFill>
                  <a:schemeClr val="tx1"/>
                </a:solidFill>
              </a:rPr>
              <a:t> </a:t>
            </a:r>
            <a:r>
              <a:rPr lang="ru-RU" sz="8000" b="1" i="1" dirty="0" smtClean="0">
                <a:solidFill>
                  <a:schemeClr val="tx1"/>
                </a:solidFill>
              </a:rPr>
              <a:t>= 1,5   </a:t>
            </a:r>
          </a:p>
          <a:p>
            <a:pPr>
              <a:buNone/>
            </a:pPr>
            <a:r>
              <a:rPr lang="ru-RU" sz="8000" b="1" dirty="0" smtClean="0"/>
              <a:t> </a:t>
            </a:r>
            <a:r>
              <a:rPr lang="ru-RU" sz="6000" b="1" dirty="0" smtClean="0"/>
              <a:t>                             </a:t>
            </a:r>
          </a:p>
          <a:p>
            <a:pPr>
              <a:buNone/>
            </a:pPr>
            <a:r>
              <a:rPr lang="ru-RU" sz="6000" b="1" dirty="0" smtClean="0"/>
              <a:t>  </a:t>
            </a:r>
            <a:r>
              <a:rPr lang="ru-RU" sz="9600" b="1" dirty="0" smtClean="0"/>
              <a:t>Ответ:  [</a:t>
            </a:r>
            <a:r>
              <a:rPr lang="ru-RU" sz="9600" b="1" dirty="0" smtClean="0">
                <a:solidFill>
                  <a:schemeClr val="tx1"/>
                </a:solidFill>
              </a:rPr>
              <a:t>-1,5; 1,5].</a:t>
            </a:r>
          </a:p>
          <a:p>
            <a:pPr>
              <a:buNone/>
            </a:pPr>
            <a:endParaRPr lang="ru-RU" sz="2800" b="1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8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dirty="0" smtClean="0"/>
              <a:t>                                                     </a:t>
            </a:r>
            <a:r>
              <a:rPr lang="ru-RU" sz="3000" dirty="0" smtClean="0"/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sz="3000" dirty="0" smtClean="0"/>
              <a:t>                                                </a:t>
            </a:r>
            <a:r>
              <a:rPr lang="ru-RU" sz="3000" dirty="0" smtClean="0">
                <a:solidFill>
                  <a:srgbClr val="7030A0"/>
                </a:solidFill>
              </a:rPr>
              <a:t>    </a:t>
            </a:r>
            <a:r>
              <a:rPr lang="ru-RU" sz="3000" dirty="0" smtClean="0"/>
              <a:t>             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5786" y="4143380"/>
            <a:ext cx="514353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 flipV="1">
            <a:off x="1357290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V="1">
            <a:off x="4786314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5500694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142976" y="414338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-3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1538" y="3643314"/>
            <a:ext cx="5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2х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57818" y="41433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3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72132" y="3643314"/>
            <a:ext cx="5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2х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1357290" y="3714752"/>
            <a:ext cx="4214842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 rot="10800000">
            <a:off x="1428728" y="4143380"/>
            <a:ext cx="3500462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 flipV="1">
            <a:off x="4857752" y="4143380"/>
            <a:ext cx="714380" cy="42862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2143108" y="442913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     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357422" y="3143248"/>
            <a:ext cx="2928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</a:t>
            </a:r>
            <a:r>
              <a:rPr lang="ru-RU" sz="2400" b="1" dirty="0" smtClean="0"/>
              <a:t>   </a:t>
            </a:r>
          </a:p>
          <a:p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58246" cy="785818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7030A0"/>
                </a:solidFill>
              </a:rPr>
              <a:t/>
            </a:r>
            <a:br>
              <a:rPr lang="ru-RU" sz="9600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Решение уравнения  </a:t>
            </a:r>
            <a:r>
              <a:rPr lang="ru-RU" sz="4000" b="1" dirty="0" smtClean="0">
                <a:solidFill>
                  <a:schemeClr val="tx1"/>
                </a:solidFill>
              </a:rPr>
              <a:t>|2х-3|+|2х+3|=6</a:t>
            </a:r>
            <a:r>
              <a:rPr lang="ru-RU" sz="4000" dirty="0" smtClean="0">
                <a:solidFill>
                  <a:schemeClr val="tx1"/>
                </a:solidFill>
              </a:rPr>
              <a:t>            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pic>
        <p:nvPicPr>
          <p:cNvPr id="17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6000768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8" grpId="0"/>
      <p:bldP spid="39" grpId="0"/>
      <p:bldP spid="40" grpId="0"/>
      <p:bldP spid="53" grpId="0"/>
      <p:bldP spid="41" grpId="0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01080" cy="642942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Решение уравнения</a:t>
            </a:r>
            <a:r>
              <a:rPr lang="ru-RU" sz="3600" b="1" i="1" spc="300" dirty="0" smtClean="0">
                <a:solidFill>
                  <a:srgbClr val="002060"/>
                </a:solidFill>
              </a:rPr>
              <a:t> |х+5| - |х-8| = 13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358246" cy="535785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sz="2800" b="1" i="1" dirty="0" smtClean="0">
                <a:solidFill>
                  <a:schemeClr val="tx1"/>
                </a:solidFill>
              </a:rPr>
              <a:t>ρ</a:t>
            </a:r>
            <a:r>
              <a:rPr lang="ru-RU" sz="2800" b="1" i="1" dirty="0" smtClean="0">
                <a:solidFill>
                  <a:schemeClr val="tx1"/>
                </a:solidFill>
              </a:rPr>
              <a:t>(-5; 8) = 13  </a:t>
            </a:r>
            <a:r>
              <a:rPr lang="ru-RU" sz="2800" dirty="0" smtClean="0">
                <a:solidFill>
                  <a:schemeClr val="tx1"/>
                </a:solidFill>
              </a:rPr>
              <a:t>,     </a:t>
            </a:r>
            <a:r>
              <a:rPr lang="el-GR" sz="2800" b="1" i="1" dirty="0" smtClean="0">
                <a:solidFill>
                  <a:schemeClr val="tx1"/>
                </a:solidFill>
              </a:rPr>
              <a:t>ρ</a:t>
            </a:r>
            <a:r>
              <a:rPr lang="ru-RU" sz="2800" b="1" i="1" dirty="0" smtClean="0">
                <a:solidFill>
                  <a:schemeClr val="tx1"/>
                </a:solidFill>
              </a:rPr>
              <a:t>(</a:t>
            </a:r>
            <a:r>
              <a:rPr lang="ru-RU" sz="2800" b="1" i="1" dirty="0" err="1" smtClean="0">
                <a:solidFill>
                  <a:schemeClr val="tx1"/>
                </a:solidFill>
              </a:rPr>
              <a:t>х</a:t>
            </a:r>
            <a:r>
              <a:rPr lang="ru-RU" sz="2800" b="1" i="1" dirty="0" smtClean="0">
                <a:solidFill>
                  <a:schemeClr val="tx1"/>
                </a:solidFill>
              </a:rPr>
              <a:t>; -5) &gt; </a:t>
            </a:r>
            <a:r>
              <a:rPr lang="el-GR" sz="2800" b="1" i="1" dirty="0" smtClean="0">
                <a:solidFill>
                  <a:schemeClr val="tx1"/>
                </a:solidFill>
              </a:rPr>
              <a:t>ρ</a:t>
            </a:r>
            <a:r>
              <a:rPr lang="ru-RU" sz="2800" b="1" i="1" dirty="0" smtClean="0">
                <a:solidFill>
                  <a:schemeClr val="tx1"/>
                </a:solidFill>
              </a:rPr>
              <a:t>(</a:t>
            </a:r>
            <a:r>
              <a:rPr lang="ru-RU" sz="2800" b="1" i="1" dirty="0" err="1" smtClean="0">
                <a:solidFill>
                  <a:schemeClr val="tx1"/>
                </a:solidFill>
              </a:rPr>
              <a:t>х</a:t>
            </a:r>
            <a:r>
              <a:rPr lang="ru-RU" sz="2800" b="1" i="1" dirty="0" smtClean="0">
                <a:solidFill>
                  <a:schemeClr val="tx1"/>
                </a:solidFill>
              </a:rPr>
              <a:t>; 8) </a:t>
            </a:r>
          </a:p>
          <a:p>
            <a:pPr algn="ctr">
              <a:buNone/>
            </a:pPr>
            <a:r>
              <a:rPr lang="el-GR" sz="2800" b="1" i="1" dirty="0" smtClean="0">
                <a:solidFill>
                  <a:schemeClr val="tx1"/>
                </a:solidFill>
              </a:rPr>
              <a:t>ρ</a:t>
            </a:r>
            <a:r>
              <a:rPr lang="ru-RU" sz="2800" b="1" i="1" dirty="0" smtClean="0">
                <a:solidFill>
                  <a:schemeClr val="tx1"/>
                </a:solidFill>
              </a:rPr>
              <a:t>(</a:t>
            </a:r>
            <a:r>
              <a:rPr lang="ru-RU" sz="2800" b="1" i="1" dirty="0" err="1" smtClean="0">
                <a:solidFill>
                  <a:schemeClr val="tx1"/>
                </a:solidFill>
              </a:rPr>
              <a:t>х</a:t>
            </a:r>
            <a:r>
              <a:rPr lang="ru-RU" sz="2800" b="1" i="1" dirty="0" smtClean="0">
                <a:solidFill>
                  <a:schemeClr val="tx1"/>
                </a:solidFill>
              </a:rPr>
              <a:t>; -5) - </a:t>
            </a:r>
            <a:r>
              <a:rPr lang="el-GR" sz="2800" b="1" i="1" dirty="0" smtClean="0">
                <a:solidFill>
                  <a:schemeClr val="tx1"/>
                </a:solidFill>
              </a:rPr>
              <a:t>ρ</a:t>
            </a:r>
            <a:r>
              <a:rPr lang="ru-RU" sz="2800" b="1" i="1" dirty="0" smtClean="0">
                <a:solidFill>
                  <a:schemeClr val="tx1"/>
                </a:solidFill>
              </a:rPr>
              <a:t>(</a:t>
            </a:r>
            <a:r>
              <a:rPr lang="ru-RU" sz="2800" b="1" i="1" dirty="0" err="1" smtClean="0">
                <a:solidFill>
                  <a:schemeClr val="tx1"/>
                </a:solidFill>
              </a:rPr>
              <a:t>х</a:t>
            </a:r>
            <a:r>
              <a:rPr lang="ru-RU" sz="2800" b="1" i="1" dirty="0" smtClean="0">
                <a:solidFill>
                  <a:schemeClr val="tx1"/>
                </a:solidFill>
              </a:rPr>
              <a:t>; 8) = 13  </a:t>
            </a:r>
            <a:r>
              <a:rPr lang="ru-RU" sz="2400" i="1" dirty="0" smtClean="0"/>
              <a:t>это </a:t>
            </a:r>
            <a:r>
              <a:rPr lang="ru-RU" sz="2400" dirty="0" smtClean="0"/>
              <a:t>множество точек координатной прямой, расположенных </a:t>
            </a:r>
            <a:r>
              <a:rPr lang="ru-RU" sz="2400" b="1" i="1" dirty="0" smtClean="0">
                <a:solidFill>
                  <a:schemeClr val="tx1"/>
                </a:solidFill>
              </a:rPr>
              <a:t>правее</a:t>
            </a:r>
            <a:r>
              <a:rPr lang="ru-RU" sz="2400" dirty="0" smtClean="0"/>
              <a:t> числа  </a:t>
            </a:r>
            <a:r>
              <a:rPr lang="ru-RU" sz="2800" b="1" i="1" dirty="0" smtClean="0">
                <a:solidFill>
                  <a:schemeClr val="tx1"/>
                </a:solidFill>
              </a:rPr>
              <a:t>8.</a:t>
            </a:r>
          </a:p>
          <a:p>
            <a:pPr algn="ctr">
              <a:buNone/>
            </a:pPr>
            <a:endParaRPr lang="ru-RU" sz="2800" b="1" i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32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32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     </a:t>
            </a:r>
          </a:p>
          <a:p>
            <a:pPr>
              <a:buNone/>
            </a:pPr>
            <a:endParaRPr lang="ru-RU" sz="32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400" i="1" dirty="0" smtClean="0"/>
              <a:t>Ответ</a:t>
            </a:r>
            <a:r>
              <a:rPr lang="ru-RU" sz="2400" b="1" i="1" dirty="0" smtClean="0"/>
              <a:t>:  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х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800" b="1" dirty="0" smtClean="0">
                <a:solidFill>
                  <a:schemeClr val="tx1"/>
                </a:solidFill>
                <a:sym typeface="Symbol"/>
              </a:rPr>
              <a:t>[</a:t>
            </a: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8; + ∞)</a:t>
            </a:r>
            <a:endParaRPr lang="ru-RU" sz="2800" b="1" i="1" dirty="0" smtClean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071538" y="4572008"/>
            <a:ext cx="692948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643174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143504" y="450057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536943" y="4606933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394199" y="4606933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357686" y="5072074"/>
            <a:ext cx="1233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dirty="0" smtClean="0"/>
              <a:t>ρ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; -5) 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3643314"/>
            <a:ext cx="115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dirty="0" smtClean="0"/>
              <a:t>ρ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; 8) 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4286256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////////////////////////////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4572008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-5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72066" y="4500570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8</a:t>
            </a:r>
            <a:r>
              <a:rPr lang="ru-RU" sz="2800" i="1" dirty="0" smtClean="0">
                <a:solidFill>
                  <a:srgbClr val="C00000"/>
                </a:solidFill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6608777" y="4535495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572264" y="4500570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х</a:t>
            </a:r>
            <a:r>
              <a:rPr lang="ru-RU" sz="2800" i="1" dirty="0" smtClean="0"/>
              <a:t> </a:t>
            </a:r>
            <a:endParaRPr lang="ru-RU" sz="2800" dirty="0"/>
          </a:p>
        </p:txBody>
      </p:sp>
      <p:sp>
        <p:nvSpPr>
          <p:cNvPr id="26" name="Полилиния 25"/>
          <p:cNvSpPr/>
          <p:nvPr/>
        </p:nvSpPr>
        <p:spPr>
          <a:xfrm rot="10800000">
            <a:off x="2714611" y="4572007"/>
            <a:ext cx="3929090" cy="508145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214942" y="4214818"/>
            <a:ext cx="1500198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786050" y="4143380"/>
            <a:ext cx="2428892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00496" y="3643314"/>
            <a:ext cx="43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13</a:t>
            </a:r>
            <a:endParaRPr lang="ru-RU" sz="2400" b="1" dirty="0"/>
          </a:p>
        </p:txBody>
      </p:sp>
      <p:pic>
        <p:nvPicPr>
          <p:cNvPr id="21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6000768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00066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 Решение уравнения</a:t>
            </a:r>
            <a:r>
              <a:rPr lang="ru-RU" sz="3600" b="1" i="1" spc="300" dirty="0" smtClean="0">
                <a:solidFill>
                  <a:srgbClr val="002060"/>
                </a:solidFill>
              </a:rPr>
              <a:t> | х+4 | - | х-3 | = 1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229600" cy="4857784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-4 )  -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3 )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=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1,  </a:t>
            </a:r>
            <a:r>
              <a:rPr lang="ru-RU" sz="2800" dirty="0" smtClean="0">
                <a:solidFill>
                  <a:schemeClr val="tx1"/>
                </a:solidFill>
              </a:rPr>
              <a:t>где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-4 )  &gt;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3 )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ru-RU" sz="28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(-4, 3) = 7,</a:t>
            </a:r>
            <a:r>
              <a:rPr lang="ru-RU" sz="2800" dirty="0" smtClean="0">
                <a:solidFill>
                  <a:schemeClr val="tx1"/>
                </a:solidFill>
              </a:rPr>
              <a:t>   </a:t>
            </a:r>
            <a:r>
              <a:rPr lang="ru-RU" sz="2800" b="1" dirty="0" smtClean="0">
                <a:solidFill>
                  <a:schemeClr val="tx1"/>
                </a:solidFill>
              </a:rPr>
              <a:t>7 &gt; 1</a:t>
            </a:r>
            <a:r>
              <a:rPr lang="ru-RU" sz="2800" b="1" dirty="0" smtClean="0"/>
              <a:t>, </a:t>
            </a:r>
            <a:r>
              <a:rPr lang="ru-RU" sz="2800" dirty="0" smtClean="0"/>
              <a:t>следовательно, точка с координатой </a:t>
            </a:r>
            <a:r>
              <a:rPr lang="ru-RU" sz="3100" b="1" dirty="0" err="1" smtClean="0">
                <a:solidFill>
                  <a:srgbClr val="C00000"/>
                </a:solidFill>
              </a:rPr>
              <a:t>х</a:t>
            </a:r>
            <a:r>
              <a:rPr lang="ru-RU" sz="2800" dirty="0" smtClean="0"/>
              <a:t> находиться внутри отрезка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[ -4; 3 ]</a:t>
            </a:r>
            <a:r>
              <a:rPr lang="ru-RU" sz="2800" b="1" dirty="0" smtClean="0"/>
              <a:t> </a:t>
            </a:r>
            <a:r>
              <a:rPr lang="ru-RU" sz="2800" dirty="0" smtClean="0"/>
              <a:t>и </a:t>
            </a:r>
            <a:r>
              <a:rPr lang="ru-RU" sz="2800" b="1" i="1" dirty="0" smtClean="0">
                <a:solidFill>
                  <a:schemeClr val="tx1"/>
                </a:solidFill>
              </a:rPr>
              <a:t>такая точа одна. 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  </a:t>
            </a: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                          </a:t>
            </a: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                       </a:t>
            </a:r>
            <a:r>
              <a:rPr lang="ru-RU" b="1" i="1" dirty="0" smtClean="0">
                <a:solidFill>
                  <a:schemeClr val="tx1"/>
                </a:solidFill>
              </a:rPr>
              <a:t>-3</a:t>
            </a:r>
            <a:r>
              <a:rPr lang="ru-RU" b="1" i="1" dirty="0" smtClean="0">
                <a:solidFill>
                  <a:srgbClr val="C00000"/>
                </a:solidFill>
              </a:rPr>
              <a:t>   </a:t>
            </a:r>
            <a:endParaRPr lang="ru-RU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dirty="0" smtClean="0"/>
              <a:t>Ответ: </a:t>
            </a:r>
            <a:r>
              <a:rPr lang="ru-RU" sz="3600" b="1" i="1" dirty="0" smtClean="0"/>
              <a:t>0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57224" y="5357826"/>
            <a:ext cx="7143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857488" y="528638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57818" y="528638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43174" y="5357826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-4</a:t>
            </a:r>
            <a:endParaRPr lang="ru-RU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86380" y="528638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3</a:t>
            </a:r>
            <a:endParaRPr lang="ru-RU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14810" y="4857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</a:rPr>
              <a:t>х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3250397" y="5322107"/>
            <a:ext cx="215108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2928926" y="5000636"/>
            <a:ext cx="1500198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rot="10800000">
            <a:off x="2928926" y="5429264"/>
            <a:ext cx="428628" cy="214314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429124" y="5000636"/>
            <a:ext cx="1071570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57488" y="4500570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l-GR" sz="2400" b="1" i="1" dirty="0" smtClean="0"/>
              <a:t>ρ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; -4)</a:t>
            </a:r>
            <a:endParaRPr lang="ru-RU" sz="2400" b="1" dirty="0" smtClean="0"/>
          </a:p>
          <a:p>
            <a:pPr>
              <a:buNone/>
            </a:pPr>
            <a:r>
              <a:rPr lang="ru-RU" sz="2400" b="1" i="1" dirty="0" smtClean="0"/>
              <a:t> </a:t>
            </a:r>
            <a:endParaRPr lang="ru-RU" sz="24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4322761" y="5392751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flipH="1">
            <a:off x="4383403" y="5286388"/>
            <a:ext cx="474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4500562" y="450057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/>
              <a:t>ρ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; 3)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6000768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72476" cy="500066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Решение уравнения</a:t>
            </a:r>
            <a:r>
              <a:rPr lang="ru-RU" sz="3600" b="1" i="1" spc="300" dirty="0" smtClean="0">
                <a:solidFill>
                  <a:srgbClr val="002060"/>
                </a:solidFill>
              </a:rPr>
              <a:t> |3х-8| - |3х-2| = 6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00726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sz="3200" b="1" i="1" dirty="0" smtClean="0">
                <a:solidFill>
                  <a:schemeClr val="tx1"/>
                </a:solidFill>
              </a:rPr>
              <a:t>ρ</a:t>
            </a:r>
            <a:r>
              <a:rPr lang="ru-RU" sz="3200" b="1" i="1" dirty="0" smtClean="0">
                <a:solidFill>
                  <a:schemeClr val="tx1"/>
                </a:solidFill>
              </a:rPr>
              <a:t>(8; 2) = 6 </a:t>
            </a:r>
            <a:r>
              <a:rPr lang="ru-RU" sz="3200" dirty="0" smtClean="0">
                <a:solidFill>
                  <a:schemeClr val="tx1"/>
                </a:solidFill>
              </a:rPr>
              <a:t>,     </a:t>
            </a:r>
            <a:r>
              <a:rPr lang="el-GR" sz="3200" b="1" i="1" dirty="0" smtClean="0">
                <a:solidFill>
                  <a:schemeClr val="tx1"/>
                </a:solidFill>
              </a:rPr>
              <a:t>ρ</a:t>
            </a:r>
            <a:r>
              <a:rPr lang="ru-RU" sz="3200" b="1" i="1" dirty="0" smtClean="0">
                <a:solidFill>
                  <a:schemeClr val="tx1"/>
                </a:solidFill>
              </a:rPr>
              <a:t>(3х; 8) &gt; </a:t>
            </a:r>
            <a:r>
              <a:rPr lang="el-GR" sz="3200" b="1" i="1" dirty="0" smtClean="0">
                <a:solidFill>
                  <a:schemeClr val="tx1"/>
                </a:solidFill>
              </a:rPr>
              <a:t>ρ</a:t>
            </a:r>
            <a:r>
              <a:rPr lang="ru-RU" sz="3200" b="1" i="1" dirty="0" smtClean="0">
                <a:solidFill>
                  <a:schemeClr val="tx1"/>
                </a:solidFill>
              </a:rPr>
              <a:t>(3х; 2) </a:t>
            </a:r>
          </a:p>
          <a:p>
            <a:pPr algn="ctr">
              <a:buNone/>
            </a:pPr>
            <a:r>
              <a:rPr lang="el-GR" sz="3200" b="1" i="1" dirty="0" smtClean="0">
                <a:solidFill>
                  <a:schemeClr val="tx1"/>
                </a:solidFill>
              </a:rPr>
              <a:t>ρ</a:t>
            </a:r>
            <a:r>
              <a:rPr lang="ru-RU" sz="3200" b="1" i="1" dirty="0" smtClean="0">
                <a:solidFill>
                  <a:schemeClr val="tx1"/>
                </a:solidFill>
              </a:rPr>
              <a:t>(3х; 8) - </a:t>
            </a:r>
            <a:r>
              <a:rPr lang="el-GR" sz="3200" b="1" i="1" dirty="0" smtClean="0">
                <a:solidFill>
                  <a:schemeClr val="tx1"/>
                </a:solidFill>
              </a:rPr>
              <a:t>ρ</a:t>
            </a:r>
            <a:r>
              <a:rPr lang="ru-RU" sz="3200" b="1" i="1" dirty="0" smtClean="0">
                <a:solidFill>
                  <a:schemeClr val="tx1"/>
                </a:solidFill>
              </a:rPr>
              <a:t>(3х; 2) = 6  </a:t>
            </a:r>
            <a:r>
              <a:rPr lang="ru-RU" sz="2800" i="1" dirty="0" smtClean="0"/>
              <a:t>это </a:t>
            </a:r>
            <a:r>
              <a:rPr lang="ru-RU" sz="2800" dirty="0" smtClean="0"/>
              <a:t>множество точек координатной прямой, расположенных </a:t>
            </a:r>
            <a:r>
              <a:rPr lang="ru-RU" sz="2800" b="1" i="1" dirty="0" smtClean="0">
                <a:solidFill>
                  <a:schemeClr val="tx1"/>
                </a:solidFill>
              </a:rPr>
              <a:t>левее</a:t>
            </a:r>
            <a:r>
              <a:rPr lang="ru-RU" sz="2800" dirty="0" smtClean="0"/>
              <a:t> числа  </a:t>
            </a:r>
            <a:r>
              <a:rPr lang="ru-RU" sz="3200" b="1" i="1" dirty="0" smtClean="0">
                <a:solidFill>
                  <a:schemeClr val="tx1"/>
                </a:solidFill>
              </a:rPr>
              <a:t>6.</a:t>
            </a:r>
            <a:r>
              <a:rPr lang="ru-RU" dirty="0" smtClean="0"/>
              <a:t>                      </a:t>
            </a:r>
            <a:r>
              <a:rPr lang="ru-RU" b="1" i="1" dirty="0" smtClean="0"/>
              <a:t>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i="1" dirty="0" smtClean="0"/>
              <a:t>                              </a:t>
            </a:r>
            <a:r>
              <a:rPr lang="el-GR" sz="2800" b="1" i="1" dirty="0" smtClean="0"/>
              <a:t>ρ</a:t>
            </a:r>
            <a:r>
              <a:rPr lang="ru-RU" sz="2800" b="1" i="1" dirty="0" smtClean="0"/>
              <a:t>(3х; 8)                             3х &lt; 2</a:t>
            </a:r>
          </a:p>
          <a:p>
            <a:pPr>
              <a:buNone/>
            </a:pPr>
            <a:r>
              <a:rPr lang="ru-RU" sz="2800" b="1" i="1" dirty="0" smtClean="0"/>
              <a:t>                                                                            </a:t>
            </a:r>
            <a:r>
              <a:rPr lang="ru-RU" sz="2800" b="1" i="1" dirty="0" err="1" smtClean="0"/>
              <a:t>х</a:t>
            </a:r>
            <a:r>
              <a:rPr lang="ru-RU" sz="2800" b="1" i="1" dirty="0" smtClean="0"/>
              <a:t> &lt; 2/3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</a:t>
            </a:r>
            <a:r>
              <a:rPr lang="ru-RU" b="1" i="1" dirty="0" smtClean="0"/>
              <a:t>6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Ответ: </a:t>
            </a:r>
            <a:r>
              <a:rPr lang="ru-RU" sz="2800" b="1" dirty="0" err="1" smtClean="0">
                <a:solidFill>
                  <a:schemeClr val="tx1"/>
                </a:solidFill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(</a:t>
            </a:r>
            <a:r>
              <a:rPr lang="ru-RU" sz="2800" b="1" dirty="0" smtClean="0">
                <a:solidFill>
                  <a:schemeClr val="tx1"/>
                </a:solidFill>
              </a:rPr>
              <a:t>-</a:t>
            </a:r>
            <a:r>
              <a:rPr lang="ru-RU" sz="2800" b="1" dirty="0" smtClean="0">
                <a:solidFill>
                  <a:schemeClr val="tx1"/>
                </a:solidFill>
                <a:sym typeface="Symbol"/>
              </a:rPr>
              <a:t>; 2/3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]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57224" y="5357826"/>
            <a:ext cx="7143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857488" y="528638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57818" y="528638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43174" y="5357826"/>
            <a:ext cx="33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2</a:t>
            </a:r>
            <a:endParaRPr lang="ru-RU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528638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\\\\\\\\\\\\\\\\\\\\\\</a:t>
            </a:r>
            <a:r>
              <a:rPr lang="ru-RU" b="1" dirty="0" smtClean="0">
                <a:solidFill>
                  <a:srgbClr val="C00000"/>
                </a:solidFill>
              </a:rPr>
              <a:t>\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528638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8</a:t>
            </a:r>
            <a:endParaRPr lang="ru-RU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71538" y="485776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3х</a:t>
            </a:r>
            <a:endParaRPr lang="ru-RU" sz="2400" b="1" i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1250133" y="5322107"/>
            <a:ext cx="215108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 flipV="1">
            <a:off x="1357290" y="5357826"/>
            <a:ext cx="1571636" cy="214314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rot="10800000">
            <a:off x="2928926" y="5357826"/>
            <a:ext cx="2500330" cy="42862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357290" y="4572008"/>
            <a:ext cx="4071966" cy="78581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428728" y="542926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/>
              <a:t>ρ</a:t>
            </a:r>
            <a:r>
              <a:rPr lang="ru-RU" sz="2400" b="1" i="1" dirty="0" smtClean="0"/>
              <a:t>(3х; 2)</a:t>
            </a:r>
            <a:endParaRPr lang="ru-RU" sz="2400" dirty="0"/>
          </a:p>
        </p:txBody>
      </p:sp>
      <p:pic>
        <p:nvPicPr>
          <p:cNvPr id="19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6000768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857256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      </a:t>
            </a:r>
            <a:r>
              <a:rPr lang="ru-RU" b="1" i="1" dirty="0" smtClean="0">
                <a:solidFill>
                  <a:srgbClr val="7030A0"/>
                </a:solidFill>
              </a:rPr>
              <a:t>Основные понятия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58204" cy="4786346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Модулем числа  </a:t>
            </a:r>
            <a:r>
              <a:rPr lang="ru-RU" b="1" i="1" dirty="0" smtClean="0">
                <a:solidFill>
                  <a:srgbClr val="C00000"/>
                </a:solidFill>
              </a:rPr>
              <a:t>а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dirty="0" smtClean="0"/>
              <a:t>называют расстояние (в единичных </a:t>
            </a:r>
          </a:p>
          <a:p>
            <a:pPr>
              <a:buNone/>
            </a:pPr>
            <a:r>
              <a:rPr lang="ru-RU" dirty="0" smtClean="0"/>
              <a:t>             отрезках) от начала координат до точки </a:t>
            </a:r>
            <a:r>
              <a:rPr lang="ru-RU" b="1" dirty="0" smtClean="0"/>
              <a:t>А(</a:t>
            </a:r>
            <a:r>
              <a:rPr lang="ru-RU" b="1" i="1" dirty="0" err="1" smtClean="0"/>
              <a:t>а</a:t>
            </a:r>
            <a:r>
              <a:rPr lang="ru-RU" b="1" i="1" dirty="0" smtClean="0"/>
              <a:t>)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Модуль числа </a:t>
            </a:r>
            <a:r>
              <a:rPr lang="ru-RU" b="1" dirty="0" smtClean="0">
                <a:solidFill>
                  <a:srgbClr val="C00000"/>
                </a:solidFill>
              </a:rPr>
              <a:t>5</a:t>
            </a:r>
            <a:r>
              <a:rPr lang="ru-RU" dirty="0" smtClean="0"/>
              <a:t> равен </a:t>
            </a:r>
            <a:r>
              <a:rPr lang="ru-RU" b="1" dirty="0" smtClean="0">
                <a:solidFill>
                  <a:srgbClr val="C00000"/>
                </a:solidFill>
              </a:rPr>
              <a:t>5.</a:t>
            </a:r>
            <a:r>
              <a:rPr lang="ru-RU" dirty="0" smtClean="0"/>
              <a:t>    Пишут: </a:t>
            </a:r>
            <a:r>
              <a:rPr lang="ru-RU" b="1" dirty="0" smtClean="0">
                <a:solidFill>
                  <a:srgbClr val="C00000"/>
                </a:solidFill>
              </a:rPr>
              <a:t>|5| = 5.</a:t>
            </a:r>
          </a:p>
          <a:p>
            <a:r>
              <a:rPr lang="ru-RU" dirty="0" smtClean="0"/>
              <a:t>             Число </a:t>
            </a:r>
            <a:r>
              <a:rPr lang="ru-RU" b="1" dirty="0" smtClean="0">
                <a:solidFill>
                  <a:srgbClr val="C00000"/>
                </a:solidFill>
              </a:rPr>
              <a:t>6</a:t>
            </a:r>
            <a:r>
              <a:rPr lang="ru-RU" dirty="0" smtClean="0"/>
              <a:t> называют модулем числа  </a:t>
            </a:r>
            <a:r>
              <a:rPr lang="ru-RU" b="1" dirty="0" smtClean="0">
                <a:solidFill>
                  <a:srgbClr val="C00000"/>
                </a:solidFill>
              </a:rPr>
              <a:t>-6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            Пишут: </a:t>
            </a:r>
            <a:r>
              <a:rPr lang="ru-RU" b="1" dirty="0" smtClean="0">
                <a:solidFill>
                  <a:srgbClr val="C00000"/>
                </a:solidFill>
              </a:rPr>
              <a:t>|-6| = 6. 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   Модуль числа не может быть отрицательным.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             </a:t>
            </a:r>
            <a:r>
              <a:rPr lang="ru-RU" dirty="0" smtClean="0"/>
              <a:t>Противоположные числа имеют равные модули: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                              | -а | = | </a:t>
            </a:r>
            <a:r>
              <a:rPr lang="ru-RU" b="1" i="1" dirty="0" err="1" smtClean="0">
                <a:solidFill>
                  <a:srgbClr val="C00000"/>
                </a:solidFill>
              </a:rPr>
              <a:t>а</a:t>
            </a:r>
            <a:r>
              <a:rPr lang="ru-RU" b="1" i="1" dirty="0" smtClean="0">
                <a:solidFill>
                  <a:srgbClr val="C00000"/>
                </a:solidFill>
              </a:rPr>
              <a:t> |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Модуль на&#10; числовой прамой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500306"/>
            <a:ext cx="60722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09558" y="438128"/>
            <a:ext cx="8429684" cy="8572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</a:t>
            </a:r>
            <a:endParaRPr kumimoji="0" lang="ru-RU" sz="50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15370" cy="5572164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9600" dirty="0" smtClean="0"/>
              <a:t> </a:t>
            </a:r>
            <a:r>
              <a:rPr lang="ru-RU" sz="11200" b="1" dirty="0" smtClean="0">
                <a:solidFill>
                  <a:schemeClr val="tx1"/>
                </a:solidFill>
              </a:rPr>
              <a:t>| </a:t>
            </a:r>
            <a:r>
              <a:rPr lang="ru-RU" sz="11200" b="1" dirty="0" err="1" smtClean="0">
                <a:solidFill>
                  <a:schemeClr val="tx1"/>
                </a:solidFill>
              </a:rPr>
              <a:t>х</a:t>
            </a:r>
            <a:r>
              <a:rPr lang="ru-RU" sz="11200" b="1" dirty="0" smtClean="0">
                <a:solidFill>
                  <a:schemeClr val="tx1"/>
                </a:solidFill>
              </a:rPr>
              <a:t> + 7 | =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-7) ;     </a:t>
            </a:r>
            <a:r>
              <a:rPr lang="ru-RU" sz="11200" b="1" dirty="0" smtClean="0">
                <a:solidFill>
                  <a:schemeClr val="tx1"/>
                </a:solidFill>
              </a:rPr>
              <a:t>| </a:t>
            </a:r>
            <a:r>
              <a:rPr lang="ru-RU" sz="11200" b="1" dirty="0" err="1" smtClean="0">
                <a:solidFill>
                  <a:schemeClr val="tx1"/>
                </a:solidFill>
              </a:rPr>
              <a:t>х</a:t>
            </a:r>
            <a:r>
              <a:rPr lang="ru-RU" sz="11200" b="1" dirty="0" smtClean="0">
                <a:solidFill>
                  <a:schemeClr val="tx1"/>
                </a:solidFill>
              </a:rPr>
              <a:t> - 5 | =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112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112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5) </a:t>
            </a:r>
            <a:endParaRPr lang="ru-RU" sz="112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9600" dirty="0" smtClean="0"/>
              <a:t>Нужно найти такую точку </a:t>
            </a:r>
            <a:r>
              <a:rPr lang="ru-RU" sz="9600" b="1" dirty="0" smtClean="0">
                <a:solidFill>
                  <a:schemeClr val="tx1"/>
                </a:solidFill>
              </a:rPr>
              <a:t>Х(</a:t>
            </a:r>
            <a:r>
              <a:rPr lang="ru-RU" sz="9600" b="1" dirty="0" err="1" smtClean="0">
                <a:solidFill>
                  <a:schemeClr val="tx1"/>
                </a:solidFill>
              </a:rPr>
              <a:t>х</a:t>
            </a:r>
            <a:r>
              <a:rPr lang="ru-RU" sz="9600" b="1" dirty="0" smtClean="0">
                <a:solidFill>
                  <a:schemeClr val="tx1"/>
                </a:solidFill>
              </a:rPr>
              <a:t>), </a:t>
            </a:r>
          </a:p>
          <a:p>
            <a:pPr>
              <a:lnSpc>
                <a:spcPct val="120000"/>
              </a:lnSpc>
              <a:buNone/>
            </a:pPr>
            <a:r>
              <a:rPr lang="ru-RU" sz="9600" b="1" dirty="0" smtClean="0"/>
              <a:t>                          </a:t>
            </a:r>
            <a:r>
              <a:rPr lang="ru-RU" sz="9600" dirty="0" smtClean="0"/>
              <a:t>что </a:t>
            </a:r>
            <a:r>
              <a:rPr lang="ru-RU" sz="88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-7 )  </a:t>
            </a:r>
            <a:r>
              <a:rPr lang="ru-RU" sz="88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5 )</a:t>
            </a:r>
            <a:r>
              <a:rPr lang="ru-RU" sz="9600" dirty="0" smtClean="0">
                <a:solidFill>
                  <a:schemeClr val="tx1"/>
                </a:solidFill>
              </a:rPr>
              <a:t>.</a:t>
            </a:r>
            <a:endParaRPr lang="ru-RU" sz="9600" b="1" i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9600" b="1" i="1" dirty="0" smtClean="0"/>
              <a:t> </a:t>
            </a:r>
            <a:r>
              <a:rPr lang="ru-RU" sz="8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(-7, 5) = 12,</a:t>
            </a:r>
            <a:r>
              <a:rPr lang="ru-RU" sz="9600" dirty="0" smtClean="0">
                <a:solidFill>
                  <a:schemeClr val="tx1"/>
                </a:solidFill>
              </a:rPr>
              <a:t> </a:t>
            </a:r>
            <a:r>
              <a:rPr lang="ru-RU" sz="9600" b="1" dirty="0" smtClean="0"/>
              <a:t> </a:t>
            </a:r>
            <a:r>
              <a:rPr lang="ru-RU" sz="9600" dirty="0" smtClean="0"/>
              <a:t>следовательно, середина  промежутка </a:t>
            </a:r>
          </a:p>
          <a:p>
            <a:pPr>
              <a:lnSpc>
                <a:spcPct val="120000"/>
              </a:lnSpc>
              <a:buNone/>
            </a:pPr>
            <a:r>
              <a:rPr lang="ru-RU" sz="9600" b="1" dirty="0" smtClean="0"/>
              <a:t>[-7;5]   </a:t>
            </a:r>
            <a:r>
              <a:rPr lang="ru-RU" sz="9600" dirty="0" smtClean="0"/>
              <a:t>удовлетворяет   условию   уравнения</a:t>
            </a:r>
            <a:endParaRPr lang="ru-RU" sz="96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9600" b="1" i="1" dirty="0" smtClean="0">
                <a:solidFill>
                  <a:srgbClr val="C00000"/>
                </a:solidFill>
              </a:rPr>
              <a:t>                             </a:t>
            </a:r>
            <a:r>
              <a:rPr lang="ru-RU" sz="9600" b="1" i="1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ρ </a:t>
            </a:r>
            <a:r>
              <a:rPr lang="ru-RU" sz="9600" b="1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(-7, 5) = 12</a:t>
            </a:r>
            <a:endParaRPr lang="ru-RU" sz="9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9600" b="1" i="1" dirty="0" smtClean="0">
                <a:solidFill>
                  <a:srgbClr val="C00000"/>
                </a:solidFill>
              </a:rPr>
              <a:t>                                        -1</a:t>
            </a:r>
          </a:p>
          <a:p>
            <a:pPr>
              <a:buNone/>
            </a:pPr>
            <a:endParaRPr lang="ru-RU" sz="9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9600" b="1" i="1" dirty="0" smtClean="0">
                <a:solidFill>
                  <a:srgbClr val="C00000"/>
                </a:solidFill>
              </a:rPr>
              <a:t>                                        </a:t>
            </a:r>
            <a:r>
              <a:rPr lang="ru-RU" sz="9600" b="1" i="1" dirty="0" smtClean="0">
                <a:solidFill>
                  <a:schemeClr val="tx1"/>
                </a:solidFill>
              </a:rPr>
              <a:t>Х</a:t>
            </a:r>
            <a:r>
              <a:rPr lang="ru-RU" sz="9600" b="1" i="1" dirty="0" smtClean="0">
                <a:solidFill>
                  <a:srgbClr val="C00000"/>
                </a:solidFill>
              </a:rPr>
              <a:t>                  </a:t>
            </a:r>
          </a:p>
          <a:p>
            <a:pPr>
              <a:buNone/>
            </a:pPr>
            <a:endParaRPr lang="ru-RU" sz="9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ru-RU" sz="6000" b="1" dirty="0" smtClean="0"/>
              <a:t>                                                </a:t>
            </a:r>
          </a:p>
          <a:p>
            <a:pPr algn="ctr">
              <a:buNone/>
            </a:pPr>
            <a:r>
              <a:rPr lang="ru-RU" sz="6000" b="1" dirty="0" smtClean="0"/>
              <a:t>  </a:t>
            </a:r>
            <a:r>
              <a:rPr lang="ru-RU" sz="9600" b="1" dirty="0" smtClean="0"/>
              <a:t>Ответ:  </a:t>
            </a:r>
            <a:r>
              <a:rPr lang="ru-RU" sz="9600" b="1" dirty="0" smtClean="0">
                <a:solidFill>
                  <a:schemeClr val="tx1"/>
                </a:solidFill>
              </a:rPr>
              <a:t>-</a:t>
            </a:r>
            <a:r>
              <a:rPr lang="ru-RU" sz="12800" b="1" dirty="0" smtClean="0">
                <a:solidFill>
                  <a:schemeClr val="tx1"/>
                </a:solidFill>
              </a:rPr>
              <a:t>1</a:t>
            </a:r>
            <a:r>
              <a:rPr lang="ru-RU" sz="9600" b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ru-RU" sz="2800" b="1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28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800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dirty="0" smtClean="0"/>
              <a:t>                                                     </a:t>
            </a:r>
            <a:r>
              <a:rPr lang="ru-RU" sz="3000" dirty="0" smtClean="0"/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sz="3000" dirty="0" smtClean="0"/>
              <a:t>                                                </a:t>
            </a:r>
            <a:r>
              <a:rPr lang="ru-RU" sz="3000" dirty="0" smtClean="0">
                <a:solidFill>
                  <a:srgbClr val="7030A0"/>
                </a:solidFill>
              </a:rPr>
              <a:t>    </a:t>
            </a:r>
            <a:r>
              <a:rPr lang="ru-RU" sz="3000" dirty="0" smtClean="0"/>
              <a:t>             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85786" y="4143380"/>
            <a:ext cx="514353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 flipV="1">
            <a:off x="1357290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V="1">
            <a:off x="3357554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5500694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142976" y="414338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-7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57818" y="414338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5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1357290" y="3714752"/>
            <a:ext cx="4214842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 rot="10800000">
            <a:off x="1428728" y="4143380"/>
            <a:ext cx="2000264" cy="357190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 flipV="1">
            <a:off x="3428992" y="4143380"/>
            <a:ext cx="2143140" cy="428628"/>
          </a:xfrm>
          <a:custGeom>
            <a:avLst/>
            <a:gdLst>
              <a:gd name="connsiteX0" fmla="*/ 0 w 2032986"/>
              <a:gd name="connsiteY0" fmla="*/ 685059 h 685059"/>
              <a:gd name="connsiteX1" fmla="*/ 949911 w 2032986"/>
              <a:gd name="connsiteY1" fmla="*/ 1479 h 685059"/>
              <a:gd name="connsiteX2" fmla="*/ 2032986 w 2032986"/>
              <a:gd name="connsiteY2" fmla="*/ 676182 h 68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986" h="685059">
                <a:moveTo>
                  <a:pt x="0" y="685059"/>
                </a:moveTo>
                <a:cubicBezTo>
                  <a:pt x="305540" y="344008"/>
                  <a:pt x="611080" y="2958"/>
                  <a:pt x="949911" y="1479"/>
                </a:cubicBezTo>
                <a:cubicBezTo>
                  <a:pt x="1288742" y="0"/>
                  <a:pt x="1922015" y="541537"/>
                  <a:pt x="2032986" y="676182"/>
                </a:cubicBezTo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2071670" y="435769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     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357422" y="3143248"/>
            <a:ext cx="2928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</a:t>
            </a:r>
            <a:r>
              <a:rPr lang="ru-RU" sz="2400" b="1" dirty="0" smtClean="0"/>
              <a:t>    </a:t>
            </a:r>
          </a:p>
          <a:p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358246" cy="785818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7030A0"/>
                </a:solidFill>
              </a:rPr>
              <a:t/>
            </a:r>
            <a:br>
              <a:rPr lang="ru-RU" sz="9600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Решение уравнения  </a:t>
            </a:r>
            <a:r>
              <a:rPr lang="ru-RU" sz="4000" b="1" dirty="0" smtClean="0">
                <a:solidFill>
                  <a:schemeClr val="tx1"/>
                </a:solidFill>
              </a:rPr>
              <a:t>|х+7|=|х-5|</a:t>
            </a:r>
            <a:r>
              <a:rPr lang="ru-RU" sz="4000" dirty="0" smtClean="0">
                <a:solidFill>
                  <a:schemeClr val="tx1"/>
                </a:solidFill>
              </a:rPr>
              <a:t>            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pic>
        <p:nvPicPr>
          <p:cNvPr id="17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5929330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53" grpId="0"/>
      <p:bldP spid="41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01122" cy="857256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                                                           </a:t>
            </a:r>
            <a:br>
              <a:rPr lang="ru-RU" sz="4000" b="1" i="1" dirty="0" smtClean="0"/>
            </a:br>
            <a:r>
              <a:rPr lang="ru-RU" sz="4000" b="1" i="1" dirty="0" smtClean="0"/>
              <a:t>   </a:t>
            </a:r>
            <a:br>
              <a:rPr lang="ru-RU" sz="4000" b="1" i="1" dirty="0" smtClean="0"/>
            </a:br>
            <a:r>
              <a:rPr lang="ru-RU" sz="4000" b="1" i="1" dirty="0" smtClean="0"/>
              <a:t>   </a:t>
            </a:r>
            <a:r>
              <a:rPr lang="ru-RU" sz="4000" b="1" i="1" dirty="0" smtClean="0">
                <a:solidFill>
                  <a:srgbClr val="7030A0"/>
                </a:solidFill>
              </a:rPr>
              <a:t>Расстояние между двумя точками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14908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На координатной прямой </a:t>
            </a:r>
            <a:r>
              <a:rPr lang="ru-RU" i="1" dirty="0" smtClean="0"/>
              <a:t>точка с большей   координатой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лежит </a:t>
            </a:r>
            <a:r>
              <a:rPr lang="ru-RU" b="1" i="1" dirty="0" smtClean="0">
                <a:solidFill>
                  <a:srgbClr val="C00000"/>
                </a:solidFill>
              </a:rPr>
              <a:t>правее</a:t>
            </a:r>
            <a:r>
              <a:rPr lang="ru-RU" dirty="0" smtClean="0"/>
              <a:t> точки </a:t>
            </a:r>
            <a:r>
              <a:rPr lang="ru-RU" i="1" dirty="0" smtClean="0"/>
              <a:t>с меньшей координатой.</a:t>
            </a:r>
          </a:p>
          <a:p>
            <a:endParaRPr lang="ru-RU" i="1" dirty="0" smtClean="0"/>
          </a:p>
          <a:p>
            <a:pPr>
              <a:buNone/>
            </a:pPr>
            <a:endParaRPr lang="en-US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     Чтобы найти длину отрезка на координатной     прямой, надо из </a:t>
            </a:r>
            <a:r>
              <a:rPr lang="ru-RU" i="1" dirty="0" smtClean="0"/>
              <a:t>координаты его </a:t>
            </a:r>
            <a:r>
              <a:rPr lang="ru-RU" i="1" dirty="0" smtClean="0">
                <a:solidFill>
                  <a:srgbClr val="C00000"/>
                </a:solidFill>
              </a:rPr>
              <a:t>правого</a:t>
            </a:r>
            <a:r>
              <a:rPr lang="ru-RU" i="1" dirty="0" smtClean="0"/>
              <a:t> конца   </a:t>
            </a:r>
            <a:r>
              <a:rPr lang="ru-RU" b="1" i="1" dirty="0" smtClean="0">
                <a:solidFill>
                  <a:srgbClr val="C00000"/>
                </a:solidFill>
              </a:rPr>
              <a:t>вычесть</a:t>
            </a:r>
            <a:r>
              <a:rPr lang="ru-RU" i="1" dirty="0" smtClean="0"/>
              <a:t> координату его </a:t>
            </a:r>
            <a:r>
              <a:rPr lang="ru-RU" i="1" dirty="0" smtClean="0">
                <a:solidFill>
                  <a:srgbClr val="C00000"/>
                </a:solidFill>
              </a:rPr>
              <a:t>левого</a:t>
            </a:r>
            <a:r>
              <a:rPr lang="ru-RU" i="1" dirty="0" smtClean="0"/>
              <a:t> конца.</a:t>
            </a:r>
            <a:endParaRPr lang="en-US" i="1" dirty="0" smtClean="0"/>
          </a:p>
          <a:p>
            <a:r>
              <a:rPr lang="ru-RU" b="1" i="1" dirty="0" smtClean="0">
                <a:solidFill>
                  <a:srgbClr val="C00000"/>
                </a:solidFill>
              </a:rPr>
              <a:t>ВС = 5 – </a:t>
            </a:r>
            <a:r>
              <a:rPr lang="ru-RU" sz="2800" b="1" i="1" dirty="0" smtClean="0">
                <a:solidFill>
                  <a:srgbClr val="C00000"/>
                </a:solidFill>
              </a:rPr>
              <a:t>1</a:t>
            </a:r>
            <a:r>
              <a:rPr lang="ru-RU" b="1" i="1" dirty="0" smtClean="0">
                <a:solidFill>
                  <a:srgbClr val="C00000"/>
                </a:solidFill>
              </a:rPr>
              <a:t> = 4;    АС = 5 – (- </a:t>
            </a:r>
            <a:r>
              <a:rPr lang="en-US" b="1" i="1" dirty="0" smtClean="0">
                <a:solidFill>
                  <a:srgbClr val="C00000"/>
                </a:solidFill>
              </a:rPr>
              <a:t>2</a:t>
            </a:r>
            <a:r>
              <a:rPr lang="ru-RU" b="1" i="1" dirty="0" smtClean="0">
                <a:solidFill>
                  <a:srgbClr val="C00000"/>
                </a:solidFill>
              </a:rPr>
              <a:t>) = 7;   </a:t>
            </a:r>
            <a:r>
              <a:rPr lang="en-US" b="1" i="1" dirty="0" smtClean="0">
                <a:solidFill>
                  <a:srgbClr val="C00000"/>
                </a:solidFill>
              </a:rPr>
              <a:t>AD = - 2 – (- 4) = 2</a:t>
            </a:r>
            <a:endParaRPr lang="ru-RU" b="1" i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28662" y="3143248"/>
            <a:ext cx="7429552" cy="1588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000232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857488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857884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3143248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3143248"/>
            <a:ext cx="392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-4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14612" y="3143248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3143248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71934" y="3143248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857356" y="2643182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4612" y="2643182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000496" y="2643182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86446" y="2643182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C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21" name="Соединительная линия уступом 20"/>
          <p:cNvCxnSpPr/>
          <p:nvPr/>
        </p:nvCxnSpPr>
        <p:spPr>
          <a:xfrm rot="5400000">
            <a:off x="8108181" y="-392933"/>
            <a:ext cx="71438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572794" y="3142454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715538" y="3142454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001422" y="3142454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430050" y="3142454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286910" y="3142454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429654" y="3142454"/>
            <a:ext cx="14287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71570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                          М о </a:t>
            </a:r>
            <a:r>
              <a:rPr lang="ru-RU" sz="3600" b="1" i="1" dirty="0" err="1" smtClean="0">
                <a:solidFill>
                  <a:srgbClr val="7030A0"/>
                </a:solidFill>
              </a:rPr>
              <a:t>д</a:t>
            </a:r>
            <a:r>
              <a:rPr lang="ru-RU" sz="3600" b="1" i="1" dirty="0" smtClean="0">
                <a:solidFill>
                  <a:srgbClr val="7030A0"/>
                </a:solidFill>
              </a:rPr>
              <a:t> у л </a:t>
            </a:r>
            <a:r>
              <a:rPr lang="ru-RU" sz="3600" b="1" i="1" dirty="0" err="1" smtClean="0">
                <a:solidFill>
                  <a:srgbClr val="7030A0"/>
                </a:solidFill>
              </a:rPr>
              <a:t>ь</a:t>
            </a:r>
            <a:r>
              <a:rPr lang="ru-RU" sz="3600" b="1" i="1" dirty="0" smtClean="0">
                <a:solidFill>
                  <a:srgbClr val="7030A0"/>
                </a:solidFill>
              </a:rPr>
              <a:t> </a:t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  и расстояние между двумя точками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00166" y="2071678"/>
            <a:ext cx="592935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143504" y="1857364"/>
            <a:ext cx="392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8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14612" y="3500438"/>
            <a:ext cx="392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-4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2071678"/>
            <a:ext cx="392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3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786050" y="20002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14942" y="20002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857488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286380" y="34290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500166" y="4786322"/>
            <a:ext cx="592935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71604" y="3500438"/>
            <a:ext cx="592935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786050" y="471488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357818" y="471488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43174" y="4786322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-9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14942" y="4786322"/>
            <a:ext cx="392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-3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43504" y="3500438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5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42976" y="3929066"/>
            <a:ext cx="6643734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</a:t>
            </a:r>
            <a:r>
              <a:rPr lang="en-US" sz="2000" b="1" dirty="0" smtClean="0">
                <a:solidFill>
                  <a:srgbClr val="C00000"/>
                </a:solidFill>
              </a:rPr>
              <a:t>CD =   - 4 – 5   =   5 – (- 4 )    =  9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42976" y="2571744"/>
            <a:ext cx="6643734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</a:t>
            </a:r>
            <a:r>
              <a:rPr lang="en-US" sz="2000" b="1" dirty="0" smtClean="0">
                <a:solidFill>
                  <a:srgbClr val="C00000"/>
                </a:solidFill>
              </a:rPr>
              <a:t>AB =   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3 – 8    =   8 – 3 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</a:rPr>
              <a:t>  =  5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14414" y="5286388"/>
            <a:ext cx="6643734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               </a:t>
            </a:r>
            <a:r>
              <a:rPr lang="en-US" sz="2000" b="1" dirty="0" smtClean="0">
                <a:solidFill>
                  <a:srgbClr val="C00000"/>
                </a:solidFill>
              </a:rPr>
              <a:t>MN =   - 9 – (- 3 )   =   - 3 – (- 9 ) 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=  6  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3001158" y="5499908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287042" y="2785264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001422" y="2785264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215604" y="5499908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572794" y="5499908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787240" y="5499908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3215472" y="2785264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929852" y="2785264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072596" y="4142586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3858414" y="4142586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144166" y="4142586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5215736" y="4142586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2643174" y="4429132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M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86380" y="4429132"/>
            <a:ext cx="392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714612" y="3143248"/>
            <a:ext cx="392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 C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214942" y="3143248"/>
            <a:ext cx="392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714612" y="1643050"/>
            <a:ext cx="392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143504" y="1643050"/>
            <a:ext cx="392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00034" y="6215082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00115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00034" y="6072206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14282" y="5857892"/>
            <a:ext cx="8572560" cy="892552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Формула расстояния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между двумя точками координатной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прямой с координатами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 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ρ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x,a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=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|x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a|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00066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          Решите уравнения: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0" name="Содержимое 29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572164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>
              <a:buFont typeface="Wingdings" pitchFamily="2" charset="2"/>
              <a:buChar char="§"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х-2 | = 3,</a:t>
            </a:r>
          </a:p>
          <a:p>
            <a:pPr lvl="1">
              <a:buFont typeface="Wingdings" pitchFamily="2" charset="2"/>
              <a:buChar char="§"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3х+6| = 4,   </a:t>
            </a:r>
          </a:p>
          <a:p>
            <a:pPr lvl="1">
              <a:buFont typeface="Wingdings" pitchFamily="2" charset="2"/>
              <a:buChar char="§"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х-3 | + | х-1 | = 5,</a:t>
            </a:r>
            <a:endParaRPr lang="ru-RU" sz="3600" b="1" spc="3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х+4| + | х-5| = 9,</a:t>
            </a:r>
          </a:p>
          <a:p>
            <a:pPr lvl="1">
              <a:buFont typeface="Wingdings" pitchFamily="2" charset="2"/>
              <a:buChar char="§"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2х-3| + | 2х+3| = 6,</a:t>
            </a:r>
          </a:p>
          <a:p>
            <a:pPr lvl="1">
              <a:buFont typeface="Wingdings" pitchFamily="2" charset="2"/>
              <a:buChar char="§"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х+5| - | х-8 | = 13,</a:t>
            </a:r>
          </a:p>
          <a:p>
            <a:pPr lvl="1">
              <a:buFont typeface="Wingdings" pitchFamily="2" charset="2"/>
              <a:buChar char="§"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х+4| - | х-3 | = 1,</a:t>
            </a:r>
          </a:p>
          <a:p>
            <a:pPr lvl="1">
              <a:buFont typeface="Wingdings" pitchFamily="2" charset="2"/>
              <a:buChar char="§"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3х-8| - | 3х-2| = 6.</a:t>
            </a:r>
          </a:p>
          <a:p>
            <a:pPr lvl="1">
              <a:buFont typeface="Wingdings" pitchFamily="2" charset="2"/>
              <a:buChar char="§"/>
            </a:pPr>
            <a:r>
              <a:rPr lang="ru-RU" sz="3600" b="1" i="1" spc="300" dirty="0" smtClean="0">
                <a:solidFill>
                  <a:srgbClr val="002060"/>
                </a:solidFill>
              </a:rPr>
              <a:t>         | х+7| = | х-5 | </a:t>
            </a:r>
            <a:endParaRPr lang="ru-RU" sz="3600" b="1" spc="300" dirty="0">
              <a:solidFill>
                <a:srgbClr val="002060"/>
              </a:solidFill>
            </a:endParaRPr>
          </a:p>
        </p:txBody>
      </p:sp>
      <p:pic>
        <p:nvPicPr>
          <p:cNvPr id="4" name="Picture 5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5429264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1643050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5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2285992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5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2928934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5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3500438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5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4143380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5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4786322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5">
            <a:hlinkClick r:id="rId11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1000108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5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6143644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642942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ru-RU" b="1" i="1" dirty="0" smtClean="0">
                <a:solidFill>
                  <a:srgbClr val="C00000"/>
                </a:solidFill>
              </a:rPr>
              <a:t>П </a:t>
            </a:r>
            <a:r>
              <a:rPr lang="ru-RU" b="1" i="1" dirty="0" err="1" smtClean="0">
                <a:solidFill>
                  <a:srgbClr val="C00000"/>
                </a:solidFill>
              </a:rPr>
              <a:t>р</a:t>
            </a:r>
            <a:r>
              <a:rPr lang="ru-RU" b="1" i="1" dirty="0" smtClean="0">
                <a:solidFill>
                  <a:srgbClr val="C00000"/>
                </a:solidFill>
              </a:rPr>
              <a:t> о в е </a:t>
            </a:r>
            <a:r>
              <a:rPr lang="ru-RU" b="1" i="1" dirty="0" err="1" smtClean="0">
                <a:solidFill>
                  <a:srgbClr val="C00000"/>
                </a:solidFill>
              </a:rPr>
              <a:t>р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ь</a:t>
            </a:r>
            <a:r>
              <a:rPr lang="ru-RU" b="1" i="1" dirty="0" smtClean="0">
                <a:solidFill>
                  <a:srgbClr val="C00000"/>
                </a:solidFill>
              </a:rPr>
              <a:t>     с е б я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29684" cy="51035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514350" indent="-514350" algn="ctr"/>
            <a:r>
              <a:rPr lang="ru-RU" sz="5900" b="1" i="1" dirty="0" smtClean="0">
                <a:solidFill>
                  <a:srgbClr val="7030A0"/>
                </a:solidFill>
              </a:rPr>
              <a:t>Сколько решений может иметь уравнение </a:t>
            </a:r>
          </a:p>
          <a:p>
            <a:pPr lvl="0">
              <a:buNone/>
            </a:pPr>
            <a:r>
              <a:rPr lang="ru-RU" sz="5900" b="1" i="1" dirty="0" smtClean="0">
                <a:solidFill>
                  <a:srgbClr val="7030A0"/>
                </a:solidFill>
              </a:rPr>
              <a:t>               </a:t>
            </a:r>
            <a:r>
              <a:rPr lang="ru-RU" sz="5900" b="1" i="1" dirty="0" smtClean="0">
                <a:solidFill>
                  <a:srgbClr val="C00000"/>
                </a:solidFill>
              </a:rPr>
              <a:t>| х-4 | = а,  </a:t>
            </a:r>
            <a:r>
              <a:rPr lang="ru-RU" sz="5900" b="1" i="1" dirty="0" smtClean="0">
                <a:solidFill>
                  <a:srgbClr val="7030A0"/>
                </a:solidFill>
              </a:rPr>
              <a:t>в зависимости от значений </a:t>
            </a:r>
            <a:r>
              <a:rPr lang="ru-RU" sz="5900" b="1" i="1" dirty="0" smtClean="0">
                <a:solidFill>
                  <a:srgbClr val="C00000"/>
                </a:solidFill>
              </a:rPr>
              <a:t>а</a:t>
            </a:r>
            <a:r>
              <a:rPr lang="ru-RU" sz="5900" b="1" i="1" dirty="0" smtClean="0">
                <a:solidFill>
                  <a:srgbClr val="7030A0"/>
                </a:solidFill>
              </a:rPr>
              <a:t>? </a:t>
            </a:r>
          </a:p>
          <a:p>
            <a:pPr lvl="0" algn="ctr">
              <a:buNone/>
            </a:pPr>
            <a:endParaRPr lang="ru-RU" sz="5900" b="1" i="1" dirty="0" smtClean="0">
              <a:solidFill>
                <a:srgbClr val="7030A0"/>
              </a:solidFill>
            </a:endParaRPr>
          </a:p>
          <a:p>
            <a:pPr lvl="0" algn="ctr">
              <a:buNone/>
            </a:pPr>
            <a:endParaRPr lang="ru-RU" sz="5900" b="1" i="1" dirty="0" smtClean="0">
              <a:solidFill>
                <a:srgbClr val="7030A0"/>
              </a:solidFill>
            </a:endParaRPr>
          </a:p>
          <a:p>
            <a:pPr marL="514350" indent="-514350" algn="ctr"/>
            <a:r>
              <a:rPr lang="ru-RU" sz="5900" b="1" i="1" dirty="0" smtClean="0">
                <a:solidFill>
                  <a:srgbClr val="7030A0"/>
                </a:solidFill>
              </a:rPr>
              <a:t>Сколько решений может иметь уравнение </a:t>
            </a:r>
          </a:p>
          <a:p>
            <a:pPr lvl="0">
              <a:buNone/>
            </a:pPr>
            <a:r>
              <a:rPr lang="ru-RU" sz="5900" b="1" i="1" dirty="0" smtClean="0">
                <a:solidFill>
                  <a:srgbClr val="7030A0"/>
                </a:solidFill>
              </a:rPr>
              <a:t>               </a:t>
            </a:r>
            <a:r>
              <a:rPr lang="ru-RU" sz="5900" b="1" i="1" dirty="0" smtClean="0">
                <a:solidFill>
                  <a:srgbClr val="C00000"/>
                </a:solidFill>
              </a:rPr>
              <a:t>| х+3 | +| х-1 | = а, </a:t>
            </a:r>
            <a:r>
              <a:rPr lang="ru-RU" sz="5900" b="1" i="1" dirty="0" smtClean="0">
                <a:solidFill>
                  <a:srgbClr val="7030A0"/>
                </a:solidFill>
              </a:rPr>
              <a:t>в зависимости от значений </a:t>
            </a:r>
            <a:r>
              <a:rPr lang="ru-RU" sz="5900" b="1" i="1" dirty="0" smtClean="0">
                <a:solidFill>
                  <a:srgbClr val="C00000"/>
                </a:solidFill>
              </a:rPr>
              <a:t>а</a:t>
            </a:r>
            <a:r>
              <a:rPr lang="ru-RU" sz="5900" b="1" i="1" dirty="0" smtClean="0">
                <a:solidFill>
                  <a:srgbClr val="7030A0"/>
                </a:solidFill>
              </a:rPr>
              <a:t>?</a:t>
            </a:r>
          </a:p>
          <a:p>
            <a:pPr lvl="0" algn="ctr">
              <a:buNone/>
            </a:pPr>
            <a:endParaRPr lang="ru-RU" sz="5900" b="1" i="1" dirty="0" smtClean="0">
              <a:solidFill>
                <a:srgbClr val="7030A0"/>
              </a:solidFill>
            </a:endParaRPr>
          </a:p>
          <a:p>
            <a:pPr lvl="0" algn="ctr">
              <a:buNone/>
            </a:pPr>
            <a:endParaRPr lang="ru-RU" sz="59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5900" b="1" i="1" dirty="0" smtClean="0">
                <a:solidFill>
                  <a:srgbClr val="7030A0"/>
                </a:solidFill>
              </a:rPr>
              <a:t> Сколько решений может иметь уравнение </a:t>
            </a:r>
          </a:p>
          <a:p>
            <a:pPr lvl="0">
              <a:buNone/>
            </a:pPr>
            <a:r>
              <a:rPr lang="ru-RU" sz="5900" b="1" i="1" dirty="0" smtClean="0">
                <a:solidFill>
                  <a:srgbClr val="7030A0"/>
                </a:solidFill>
              </a:rPr>
              <a:t>               </a:t>
            </a:r>
            <a:r>
              <a:rPr lang="ru-RU" sz="5900" b="1" i="1" dirty="0" smtClean="0">
                <a:solidFill>
                  <a:srgbClr val="C00000"/>
                </a:solidFill>
              </a:rPr>
              <a:t>| х+3 | -| х-1 | = а,   </a:t>
            </a:r>
            <a:r>
              <a:rPr lang="ru-RU" sz="5900" b="1" i="1" dirty="0" smtClean="0">
                <a:solidFill>
                  <a:srgbClr val="7030A0"/>
                </a:solidFill>
              </a:rPr>
              <a:t>при положительных </a:t>
            </a:r>
          </a:p>
          <a:p>
            <a:pPr lvl="0">
              <a:buNone/>
            </a:pPr>
            <a:r>
              <a:rPr lang="ru-RU" sz="5900" b="1" i="1" dirty="0" smtClean="0">
                <a:solidFill>
                  <a:srgbClr val="7030A0"/>
                </a:solidFill>
              </a:rPr>
              <a:t>               значениях </a:t>
            </a:r>
            <a:r>
              <a:rPr lang="ru-RU" sz="5900" b="1" i="1" dirty="0" smtClean="0">
                <a:solidFill>
                  <a:srgbClr val="C00000"/>
                </a:solidFill>
              </a:rPr>
              <a:t>а</a:t>
            </a:r>
            <a:r>
              <a:rPr lang="ru-RU" sz="5900" b="1" i="1" dirty="0" smtClean="0">
                <a:solidFill>
                  <a:srgbClr val="7030A0"/>
                </a:solidFill>
              </a:rPr>
              <a:t>?</a:t>
            </a:r>
          </a:p>
          <a:p>
            <a:pPr lvl="0">
              <a:buNone/>
            </a:pPr>
            <a:endParaRPr lang="ru-RU" b="1" i="1" dirty="0" smtClean="0">
              <a:solidFill>
                <a:srgbClr val="7030A0"/>
              </a:solidFill>
            </a:endParaRPr>
          </a:p>
          <a:p>
            <a:pPr lvl="0">
              <a:buNone/>
            </a:pPr>
            <a:endParaRPr lang="ru-RU" b="1" i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i="1" dirty="0" smtClean="0"/>
          </a:p>
          <a:p>
            <a:pPr marL="514350" lvl="0" indent="-514350" algn="ctr">
              <a:buNone/>
            </a:pPr>
            <a:r>
              <a:rPr lang="ru-RU" b="1" i="1" dirty="0" smtClean="0"/>
              <a:t> </a:t>
            </a:r>
            <a:endParaRPr lang="ru-RU" dirty="0"/>
          </a:p>
        </p:txBody>
      </p:sp>
      <p:pic>
        <p:nvPicPr>
          <p:cNvPr id="5" name="Picture 5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500438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5143512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5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1928802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143008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>
              <a:lnSpc>
                <a:spcPts val="4300"/>
              </a:lnSpc>
            </a:pPr>
            <a:r>
              <a:rPr lang="ru-RU" dirty="0" smtClean="0">
                <a:solidFill>
                  <a:srgbClr val="7030A0"/>
                </a:solidFill>
              </a:rPr>
              <a:t>    </a:t>
            </a:r>
            <a:r>
              <a:rPr lang="ru-RU" b="1" i="1" dirty="0" smtClean="0">
                <a:solidFill>
                  <a:srgbClr val="7030A0"/>
                </a:solidFill>
              </a:rPr>
              <a:t>Число решений уравнения вида: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             </a:t>
            </a:r>
            <a:r>
              <a:rPr lang="el-GR" b="1" dirty="0" smtClean="0">
                <a:solidFill>
                  <a:srgbClr val="7030A0"/>
                </a:solidFill>
              </a:rPr>
              <a:t>Ι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b="1" dirty="0" err="1" smtClean="0">
                <a:solidFill>
                  <a:srgbClr val="7030A0"/>
                </a:solidFill>
              </a:rPr>
              <a:t>х</a:t>
            </a:r>
            <a:r>
              <a:rPr lang="ru-RU" b="1" dirty="0" smtClean="0">
                <a:solidFill>
                  <a:srgbClr val="7030A0"/>
                </a:solidFill>
              </a:rPr>
              <a:t> –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a</a:t>
            </a:r>
            <a:r>
              <a:rPr lang="el-GR" b="1" dirty="0" smtClean="0">
                <a:solidFill>
                  <a:srgbClr val="7030A0"/>
                </a:solidFill>
              </a:rPr>
              <a:t> Ι</a:t>
            </a:r>
            <a:r>
              <a:rPr lang="ru-RU" b="1" i="1" dirty="0" smtClean="0">
                <a:solidFill>
                  <a:srgbClr val="7030A0"/>
                </a:solidFill>
              </a:rPr>
              <a:t>  +  </a:t>
            </a:r>
            <a:r>
              <a:rPr lang="el-GR" b="1" dirty="0" smtClean="0">
                <a:solidFill>
                  <a:srgbClr val="7030A0"/>
                </a:solidFill>
              </a:rPr>
              <a:t>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 smtClean="0">
                <a:solidFill>
                  <a:srgbClr val="7030A0"/>
                </a:solidFill>
              </a:rPr>
              <a:t>х</a:t>
            </a:r>
            <a:r>
              <a:rPr lang="ru-RU" b="1" i="1" dirty="0" smtClean="0">
                <a:solidFill>
                  <a:srgbClr val="7030A0"/>
                </a:solidFill>
              </a:rPr>
              <a:t> – в</a:t>
            </a:r>
            <a:r>
              <a:rPr lang="el-GR" b="1" dirty="0" smtClean="0">
                <a:solidFill>
                  <a:srgbClr val="7030A0"/>
                </a:solidFill>
              </a:rPr>
              <a:t> Ι</a:t>
            </a:r>
            <a:r>
              <a:rPr lang="ru-RU" b="1" i="1" dirty="0" smtClean="0">
                <a:solidFill>
                  <a:srgbClr val="7030A0"/>
                </a:solidFill>
              </a:rPr>
              <a:t> =  с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ru-RU" dirty="0" smtClean="0"/>
              <a:t>Если </a:t>
            </a:r>
            <a:r>
              <a:rPr lang="ru-RU" b="1" i="1" dirty="0" smtClean="0">
                <a:solidFill>
                  <a:srgbClr val="7030A0"/>
                </a:solidFill>
              </a:rPr>
              <a:t>сумма модулей</a:t>
            </a:r>
            <a:r>
              <a:rPr lang="ru-RU" dirty="0" smtClean="0"/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с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больше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расстояния</a:t>
            </a:r>
            <a:r>
              <a:rPr lang="ru-RU" dirty="0" smtClean="0"/>
              <a:t> между двумя точками </a:t>
            </a:r>
            <a:r>
              <a:rPr lang="ru-RU" sz="3600" b="1" i="1" dirty="0" smtClean="0">
                <a:solidFill>
                  <a:srgbClr val="C00000"/>
                </a:solidFill>
              </a:rPr>
              <a:t>а</a:t>
            </a:r>
            <a:r>
              <a:rPr lang="ru-RU" i="1" dirty="0" smtClean="0"/>
              <a:t> и </a:t>
            </a:r>
            <a:r>
              <a:rPr lang="ru-RU" sz="3600" b="1" i="1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, то уравнение имеет </a:t>
            </a:r>
            <a:r>
              <a:rPr lang="ru-RU" b="1" i="1" dirty="0" smtClean="0">
                <a:solidFill>
                  <a:srgbClr val="C00000"/>
                </a:solidFill>
              </a:rPr>
              <a:t>два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решения.</a:t>
            </a:r>
            <a:endParaRPr lang="ru-RU" sz="1800" b="1" i="1" dirty="0" smtClean="0">
              <a:solidFill>
                <a:srgbClr val="7030A0"/>
              </a:solidFill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ru-RU" dirty="0" smtClean="0"/>
              <a:t>Если </a:t>
            </a:r>
            <a:r>
              <a:rPr lang="ru-RU" b="1" i="1" dirty="0" smtClean="0">
                <a:solidFill>
                  <a:srgbClr val="7030A0"/>
                </a:solidFill>
              </a:rPr>
              <a:t>сумма модулей </a:t>
            </a:r>
            <a:r>
              <a:rPr lang="ru-RU" b="1" i="1" dirty="0" smtClean="0">
                <a:solidFill>
                  <a:srgbClr val="C00000"/>
                </a:solidFill>
              </a:rPr>
              <a:t>равна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расстоянию</a:t>
            </a:r>
            <a:r>
              <a:rPr lang="ru-RU" dirty="0" smtClean="0"/>
              <a:t> между двумя точками, то </a:t>
            </a:r>
            <a:r>
              <a:rPr lang="ru-RU" b="1" i="1" dirty="0" smtClean="0">
                <a:solidFill>
                  <a:srgbClr val="7030A0"/>
                </a:solidFill>
              </a:rPr>
              <a:t>уравнение имеет </a:t>
            </a:r>
            <a:r>
              <a:rPr lang="ru-RU" b="1" i="1" dirty="0" smtClean="0">
                <a:solidFill>
                  <a:srgbClr val="C00000"/>
                </a:solidFill>
              </a:rPr>
              <a:t>множество</a:t>
            </a:r>
            <a:r>
              <a:rPr lang="ru-RU" b="1" i="1" dirty="0" smtClean="0">
                <a:solidFill>
                  <a:srgbClr val="7030A0"/>
                </a:solidFill>
              </a:rPr>
              <a:t> решений</a:t>
            </a:r>
            <a:r>
              <a:rPr lang="ru-RU" dirty="0" smtClean="0"/>
              <a:t>, </a:t>
            </a:r>
            <a:r>
              <a:rPr lang="ru-RU" b="1" i="1" dirty="0" smtClean="0">
                <a:solidFill>
                  <a:srgbClr val="7030A0"/>
                </a:solidFill>
              </a:rPr>
              <a:t>которые принадлежат </a:t>
            </a:r>
            <a:r>
              <a:rPr lang="ru-RU" b="1" i="1" dirty="0" smtClean="0">
                <a:solidFill>
                  <a:srgbClr val="C00000"/>
                </a:solidFill>
              </a:rPr>
              <a:t>отрезку</a:t>
            </a:r>
            <a:r>
              <a:rPr lang="ru-RU" b="1" i="1" dirty="0" smtClean="0">
                <a:solidFill>
                  <a:srgbClr val="7030A0"/>
                </a:solidFill>
              </a:rPr>
              <a:t> между точками </a:t>
            </a:r>
          </a:p>
          <a:p>
            <a:pPr lvl="1" algn="just">
              <a:lnSpc>
                <a:spcPct val="120000"/>
              </a:lnSpc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                             </a:t>
            </a:r>
            <a:r>
              <a:rPr lang="en-US" sz="3000" b="1" i="1" dirty="0" smtClean="0">
                <a:solidFill>
                  <a:srgbClr val="C00000"/>
                </a:solidFill>
              </a:rPr>
              <a:t>[ a</a:t>
            </a:r>
            <a:r>
              <a:rPr lang="ru-RU" sz="3000" b="1" i="1" dirty="0" smtClean="0">
                <a:solidFill>
                  <a:srgbClr val="C00000"/>
                </a:solidFill>
              </a:rPr>
              <a:t>; в</a:t>
            </a:r>
            <a:r>
              <a:rPr lang="en-US" sz="3000" b="1" i="1" dirty="0" smtClean="0">
                <a:solidFill>
                  <a:srgbClr val="C00000"/>
                </a:solidFill>
              </a:rPr>
              <a:t> ]</a:t>
            </a:r>
            <a:r>
              <a:rPr lang="ru-RU" sz="3000" b="1" i="1" dirty="0" smtClean="0">
                <a:solidFill>
                  <a:srgbClr val="C00000"/>
                </a:solidFill>
              </a:rPr>
              <a:t>.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ru-RU" dirty="0" smtClean="0"/>
              <a:t>Если </a:t>
            </a:r>
            <a:r>
              <a:rPr lang="ru-RU" b="1" i="1" dirty="0" smtClean="0">
                <a:solidFill>
                  <a:srgbClr val="7030A0"/>
                </a:solidFill>
              </a:rPr>
              <a:t>расстояние </a:t>
            </a:r>
            <a:r>
              <a:rPr lang="ru-RU" dirty="0" smtClean="0"/>
              <a:t>между двумя точками </a:t>
            </a:r>
            <a:r>
              <a:rPr lang="ru-RU" b="1" i="1" dirty="0" smtClean="0">
                <a:solidFill>
                  <a:srgbClr val="7030A0"/>
                </a:solidFill>
              </a:rPr>
              <a:t>меньше суммы  модулей</a:t>
            </a:r>
            <a:r>
              <a:rPr lang="ru-RU" dirty="0" smtClean="0"/>
              <a:t>, то </a:t>
            </a:r>
            <a:r>
              <a:rPr lang="ru-RU" b="1" i="1" dirty="0" smtClean="0">
                <a:solidFill>
                  <a:srgbClr val="C00000"/>
                </a:solidFill>
              </a:rPr>
              <a:t>решений нет.</a:t>
            </a:r>
            <a:endParaRPr lang="ru-RU" sz="1800" b="1" i="1" dirty="0" smtClean="0">
              <a:solidFill>
                <a:srgbClr val="C00000"/>
              </a:solidFill>
            </a:endParaRPr>
          </a:p>
          <a:p>
            <a:pPr algn="just">
              <a:lnSpc>
                <a:spcPct val="120000"/>
              </a:lnSpc>
              <a:buNone/>
            </a:pPr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r>
              <a:rPr lang="ru-RU" b="1" i="1" dirty="0" smtClean="0">
                <a:solidFill>
                  <a:srgbClr val="C00000"/>
                </a:solidFill>
              </a:rPr>
              <a:t>Домашняя работа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929222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i="1" dirty="0" smtClean="0">
                <a:solidFill>
                  <a:srgbClr val="7030A0"/>
                </a:solidFill>
              </a:rPr>
              <a:t>Исследовать</a:t>
            </a:r>
            <a:r>
              <a:rPr lang="ru-RU" dirty="0" smtClean="0"/>
              <a:t> уравнения и </a:t>
            </a:r>
            <a:r>
              <a:rPr lang="ru-RU" b="1" i="1" dirty="0" smtClean="0">
                <a:solidFill>
                  <a:srgbClr val="7030A0"/>
                </a:solidFill>
              </a:rPr>
              <a:t>определить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число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</a:t>
            </a:r>
            <a:r>
              <a:rPr lang="ru-RU" b="1" i="1" dirty="0" smtClean="0">
                <a:solidFill>
                  <a:srgbClr val="7030A0"/>
                </a:solidFill>
              </a:rPr>
              <a:t>   </a:t>
            </a:r>
            <a:r>
              <a:rPr lang="ru-RU" b="1" i="1" dirty="0" smtClean="0">
                <a:solidFill>
                  <a:srgbClr val="C00000"/>
                </a:solidFill>
              </a:rPr>
              <a:t>корней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 в зависимости от значения  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b="1" i="1" dirty="0" smtClean="0"/>
              <a:t> </a:t>
            </a:r>
            <a:r>
              <a:rPr lang="ru-RU" b="1" dirty="0" smtClean="0"/>
              <a:t>:</a:t>
            </a:r>
            <a:r>
              <a:rPr lang="ru-RU" b="1" i="1" dirty="0" smtClean="0"/>
              <a:t>   </a:t>
            </a:r>
            <a:endParaRPr lang="ru-RU" sz="3200" b="1" i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| </a:t>
            </a:r>
            <a:r>
              <a:rPr lang="ru-RU" sz="3200" b="1" dirty="0" err="1" smtClean="0">
                <a:solidFill>
                  <a:srgbClr val="002060"/>
                </a:solidFill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</a:rPr>
              <a:t> – 4 | - | </a:t>
            </a:r>
            <a:r>
              <a:rPr lang="ru-RU" sz="3200" b="1" dirty="0" err="1" smtClean="0">
                <a:solidFill>
                  <a:srgbClr val="002060"/>
                </a:solidFill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</a:rPr>
              <a:t> +2 | =  </a:t>
            </a:r>
            <a:r>
              <a:rPr lang="ru-RU" sz="3200" b="1" i="1" dirty="0" smtClean="0">
                <a:solidFill>
                  <a:srgbClr val="002060"/>
                </a:solidFill>
              </a:rPr>
              <a:t>а,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|  х+1  | - | </a:t>
            </a:r>
            <a:r>
              <a:rPr lang="ru-RU" sz="3200" b="1" dirty="0" err="1" smtClean="0">
                <a:solidFill>
                  <a:srgbClr val="002060"/>
                </a:solidFill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</a:rPr>
              <a:t> - 6 | =  </a:t>
            </a:r>
            <a:r>
              <a:rPr lang="ru-RU" sz="3200" b="1" i="1" dirty="0" smtClean="0">
                <a:solidFill>
                  <a:srgbClr val="002060"/>
                </a:solidFill>
              </a:rPr>
              <a:t>а,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| </a:t>
            </a:r>
            <a:r>
              <a:rPr lang="ru-RU" sz="3200" b="1" dirty="0" err="1" smtClean="0">
                <a:solidFill>
                  <a:srgbClr val="002060"/>
                </a:solidFill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</a:rPr>
              <a:t> – 3 | - | </a:t>
            </a:r>
            <a:r>
              <a:rPr lang="ru-RU" sz="3200" b="1" dirty="0" err="1" smtClean="0">
                <a:solidFill>
                  <a:srgbClr val="002060"/>
                </a:solidFill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</a:rPr>
              <a:t> - 8 | =  </a:t>
            </a:r>
            <a:r>
              <a:rPr lang="ru-RU" sz="3200" b="1" i="1" dirty="0" smtClean="0">
                <a:solidFill>
                  <a:srgbClr val="002060"/>
                </a:solidFill>
              </a:rPr>
              <a:t>а.</a:t>
            </a:r>
          </a:p>
          <a:p>
            <a:pPr>
              <a:buNone/>
            </a:pPr>
            <a:endParaRPr lang="ru-RU" sz="32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200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     </a:t>
            </a:r>
            <a:r>
              <a:rPr lang="ru-RU" sz="4000" b="1" i="1" dirty="0" smtClean="0">
                <a:solidFill>
                  <a:srgbClr val="C00000"/>
                </a:solidFill>
              </a:rPr>
              <a:t>С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п</a:t>
            </a:r>
            <a:r>
              <a:rPr lang="ru-RU" sz="4000" b="1" i="1" dirty="0" smtClean="0">
                <a:solidFill>
                  <a:srgbClr val="C00000"/>
                </a:solidFill>
              </a:rPr>
              <a:t> а с и б о   за   в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н</a:t>
            </a:r>
            <a:r>
              <a:rPr lang="ru-RU" sz="4000" b="1" i="1" dirty="0" smtClean="0">
                <a:solidFill>
                  <a:srgbClr val="C00000"/>
                </a:solidFill>
              </a:rPr>
              <a:t> и м а </a:t>
            </a:r>
            <a:r>
              <a:rPr lang="ru-RU" sz="4000" b="1" i="1" dirty="0" err="1" smtClean="0">
                <a:solidFill>
                  <a:srgbClr val="C00000"/>
                </a:solidFill>
              </a:rPr>
              <a:t>н</a:t>
            </a:r>
            <a:r>
              <a:rPr lang="ru-RU" sz="4000" b="1" i="1" dirty="0" smtClean="0">
                <a:solidFill>
                  <a:srgbClr val="C00000"/>
                </a:solidFill>
              </a:rPr>
              <a:t> и е.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01122" cy="714380"/>
          </a:xfrm>
          <a:solidFill>
            <a:srgbClr val="FFFFCC"/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ru-RU" b="1" i="1" dirty="0" smtClean="0">
                <a:solidFill>
                  <a:srgbClr val="C00000"/>
                </a:solidFill>
              </a:rPr>
              <a:t>П </a:t>
            </a:r>
            <a:r>
              <a:rPr lang="ru-RU" b="1" i="1" dirty="0" err="1" smtClean="0">
                <a:solidFill>
                  <a:srgbClr val="C00000"/>
                </a:solidFill>
              </a:rPr>
              <a:t>р</a:t>
            </a:r>
            <a:r>
              <a:rPr lang="ru-RU" b="1" i="1" dirty="0" smtClean="0">
                <a:solidFill>
                  <a:srgbClr val="C00000"/>
                </a:solidFill>
              </a:rPr>
              <a:t> о в е </a:t>
            </a:r>
            <a:r>
              <a:rPr lang="ru-RU" b="1" i="1" dirty="0" err="1" smtClean="0">
                <a:solidFill>
                  <a:srgbClr val="C00000"/>
                </a:solidFill>
              </a:rPr>
              <a:t>р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ь</a:t>
            </a:r>
            <a:r>
              <a:rPr lang="ru-RU" b="1" i="1" dirty="0" smtClean="0">
                <a:solidFill>
                  <a:srgbClr val="C00000"/>
                </a:solidFill>
              </a:rPr>
              <a:t>     с е б я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429684" cy="4817748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Сколько решений может иметь уравнение </a:t>
            </a:r>
          </a:p>
          <a:p>
            <a:pPr lvl="0">
              <a:buNone/>
            </a:pPr>
            <a:r>
              <a:rPr lang="ru-RU" sz="3200" b="1" i="1" dirty="0" smtClean="0">
                <a:solidFill>
                  <a:srgbClr val="7030A0"/>
                </a:solidFill>
              </a:rPr>
              <a:t>                         </a:t>
            </a:r>
            <a:r>
              <a:rPr lang="ru-RU" sz="3200" b="1" i="1" dirty="0" smtClean="0">
                <a:solidFill>
                  <a:srgbClr val="C00000"/>
                </a:solidFill>
              </a:rPr>
              <a:t>| х-4 | = а,  </a:t>
            </a:r>
          </a:p>
          <a:p>
            <a:pPr lv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</a:t>
            </a:r>
            <a:r>
              <a:rPr lang="ru-RU" b="1" i="1" dirty="0" smtClean="0">
                <a:solidFill>
                  <a:srgbClr val="7030A0"/>
                </a:solidFill>
              </a:rPr>
              <a:t>в зависимости от значений </a:t>
            </a:r>
            <a:r>
              <a:rPr lang="ru-RU" b="1" i="1" dirty="0" smtClean="0">
                <a:solidFill>
                  <a:srgbClr val="C00000"/>
                </a:solidFill>
              </a:rPr>
              <a:t>а</a:t>
            </a:r>
            <a:r>
              <a:rPr lang="ru-RU" b="1" i="1" dirty="0" smtClean="0">
                <a:solidFill>
                  <a:srgbClr val="7030A0"/>
                </a:solidFill>
              </a:rPr>
              <a:t>?</a:t>
            </a:r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                                  Ответ:</a:t>
            </a:r>
          </a:p>
          <a:p>
            <a:r>
              <a:rPr lang="ru-RU" dirty="0" smtClean="0"/>
              <a:t>  а) Если  </a:t>
            </a:r>
            <a:r>
              <a:rPr lang="ru-RU" b="1" i="1" dirty="0" smtClean="0">
                <a:solidFill>
                  <a:srgbClr val="7030A0"/>
                </a:solidFill>
              </a:rPr>
              <a:t>а=0</a:t>
            </a:r>
            <a:r>
              <a:rPr lang="ru-RU" dirty="0" smtClean="0"/>
              <a:t>,  то уравнение имеет одно решение;   </a:t>
            </a:r>
          </a:p>
          <a:p>
            <a:r>
              <a:rPr lang="ru-RU" dirty="0" smtClean="0"/>
              <a:t>  б) Если  </a:t>
            </a:r>
            <a:r>
              <a:rPr lang="ru-RU" b="1" i="1" dirty="0" smtClean="0">
                <a:solidFill>
                  <a:srgbClr val="7030A0"/>
                </a:solidFill>
              </a:rPr>
              <a:t>а</a:t>
            </a:r>
            <a:r>
              <a:rPr lang="ru-RU" i="1" dirty="0" smtClean="0">
                <a:solidFill>
                  <a:srgbClr val="7030A0"/>
                </a:solidFill>
              </a:rPr>
              <a:t>&gt;0</a:t>
            </a:r>
            <a:r>
              <a:rPr lang="ru-RU" dirty="0" smtClean="0"/>
              <a:t>,  то уравнение имеет 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r>
              <a:rPr lang="ru-RU" dirty="0" smtClean="0"/>
              <a:t> корня,</a:t>
            </a:r>
          </a:p>
          <a:p>
            <a:r>
              <a:rPr lang="ru-RU" dirty="0" smtClean="0"/>
              <a:t>  в) Если  </a:t>
            </a:r>
            <a:r>
              <a:rPr lang="ru-RU" b="1" i="1" dirty="0" smtClean="0">
                <a:solidFill>
                  <a:srgbClr val="7030A0"/>
                </a:solidFill>
              </a:rPr>
              <a:t>а</a:t>
            </a:r>
            <a:r>
              <a:rPr lang="ru-RU" dirty="0" smtClean="0">
                <a:solidFill>
                  <a:srgbClr val="7030A0"/>
                </a:solidFill>
              </a:rPr>
              <a:t>&lt;0</a:t>
            </a:r>
            <a:r>
              <a:rPr lang="ru-RU" dirty="0" smtClean="0"/>
              <a:t>,  то уравнение </a:t>
            </a:r>
            <a:r>
              <a:rPr lang="ru-RU" b="1" i="1" dirty="0" smtClean="0">
                <a:solidFill>
                  <a:srgbClr val="C00000"/>
                </a:solidFill>
              </a:rPr>
              <a:t>не имеет </a:t>
            </a:r>
            <a:r>
              <a:rPr lang="ru-RU" i="1" dirty="0" smtClean="0"/>
              <a:t>корней</a:t>
            </a:r>
            <a:endParaRPr lang="ru-RU" dirty="0"/>
          </a:p>
        </p:txBody>
      </p:sp>
      <p:pic>
        <p:nvPicPr>
          <p:cNvPr id="4" name="Picture 14" descr="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6000768"/>
            <a:ext cx="12588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2243</TotalTime>
  <Words>1455</Words>
  <Application>Microsoft Office PowerPoint</Application>
  <PresentationFormat>Экран (4:3)</PresentationFormat>
  <Paragraphs>338</Paragraphs>
  <Slides>20</Slides>
  <Notes>19</Notes>
  <HiddenSlides>4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  <vt:variant>
        <vt:lpstr>Произвольные показы</vt:lpstr>
      </vt:variant>
      <vt:variant>
        <vt:i4>2</vt:i4>
      </vt:variant>
    </vt:vector>
  </HeadingPairs>
  <TitlesOfParts>
    <vt:vector size="24" baseType="lpstr">
      <vt:lpstr>Поток</vt:lpstr>
      <vt:lpstr>Слайд</vt:lpstr>
      <vt:lpstr>Слайд 1</vt:lpstr>
      <vt:lpstr>         Основные понятия</vt:lpstr>
      <vt:lpstr>                                                                   Расстояние между двумя точками</vt:lpstr>
      <vt:lpstr>                          М о д у л ь    и расстояние между двумя точками</vt:lpstr>
      <vt:lpstr>          Решите уравнения:</vt:lpstr>
      <vt:lpstr>         П р о в е р ь     с е б я</vt:lpstr>
      <vt:lpstr>    Число решений уравнения вида:               Ι  х – a Ι  +  Ι х – в Ι =  с</vt:lpstr>
      <vt:lpstr>            Домашняя работа</vt:lpstr>
      <vt:lpstr>         П р о в е р ь     с е б я</vt:lpstr>
      <vt:lpstr>         П р о в е р ь     с е б я</vt:lpstr>
      <vt:lpstr>         П р о в е р ь     с е б я</vt:lpstr>
      <vt:lpstr> Решение уравнения  |х - 2|=3</vt:lpstr>
      <vt:lpstr>Слайд 13</vt:lpstr>
      <vt:lpstr>  Решение уравнения  |х-3|+|х-1|=5            </vt:lpstr>
      <vt:lpstr>  Решение уравнения  |х+4|+|х-5|=9            </vt:lpstr>
      <vt:lpstr>  Решение уравнения  |2х-3|+|2х+3|=6            </vt:lpstr>
      <vt:lpstr> Решение уравнения |х+5| - |х-8| = 13</vt:lpstr>
      <vt:lpstr> Решение уравнения | х+4 | - | х-3 | = 1</vt:lpstr>
      <vt:lpstr>Решение уравнения |3х-8| - |3х-2| = 6</vt:lpstr>
      <vt:lpstr>  Решение уравнения  |х+7|=|х-5|            </vt:lpstr>
      <vt:lpstr>Произвольный показ 1</vt:lpstr>
      <vt:lpstr>Произвольный показ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числа.</dc:title>
  <dc:creator>1</dc:creator>
  <cp:lastModifiedBy>Admin</cp:lastModifiedBy>
  <cp:revision>367</cp:revision>
  <dcterms:created xsi:type="dcterms:W3CDTF">2008-10-09T13:37:13Z</dcterms:created>
  <dcterms:modified xsi:type="dcterms:W3CDTF">2011-11-22T16:19:49Z</dcterms:modified>
</cp:coreProperties>
</file>