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5"/>
  </p:notesMasterIdLst>
  <p:sldIdLst>
    <p:sldId id="257" r:id="rId2"/>
    <p:sldId id="259" r:id="rId3"/>
    <p:sldId id="256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C124A85-02CD-45FF-896D-3769140E0EDE}">
          <p14:sldIdLst>
            <p14:sldId id="257"/>
            <p14:sldId id="259"/>
            <p14:sldId id="256"/>
            <p14:sldId id="261"/>
            <p14:sldId id="262"/>
            <p14:sldId id="264"/>
            <p14:sldId id="265"/>
          </p14:sldIdLst>
        </p14:section>
        <p14:section name="Раздел без заголовка" id="{979F1CD1-0544-44D8-B9EA-4DF82EB09DB7}">
          <p14:sldIdLst>
            <p14:sldId id="266"/>
            <p14:sldId id="267"/>
            <p14:sldId id="268"/>
            <p14:sldId id="269"/>
            <p14:sldId id="270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FE030-E47F-4BDC-99E4-ED087E1D0DFF}" type="datetimeFigureOut">
              <a:rPr lang="ru-RU" smtClean="0"/>
              <a:t>23.12.2011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C6B7C-8E3E-4445-9F5A-CBDF939EE6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32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C6B7C-8E3E-4445-9F5A-CBDF939EE64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70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23.12.2011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485740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•	Образовательные</a:t>
            </a:r>
          </a:p>
          <a:p>
            <a:r>
              <a:rPr lang="ru-RU" dirty="0"/>
              <a:t>1.	Воспроизведение и коррекция необходимых знаний и умений по данной теме. </a:t>
            </a:r>
          </a:p>
          <a:p>
            <a:r>
              <a:rPr lang="ru-RU" dirty="0"/>
              <a:t>2.	Анализ заданий и способов их выполнения. </a:t>
            </a:r>
          </a:p>
          <a:p>
            <a:r>
              <a:rPr lang="ru-RU" dirty="0"/>
              <a:t>3.	Рационализация способа выполнения заданий. </a:t>
            </a:r>
          </a:p>
          <a:p>
            <a:r>
              <a:rPr lang="ru-RU" dirty="0"/>
              <a:t>4.	Самостоятельное выполнение заданий для проверки знаний, умений, навыков. </a:t>
            </a:r>
          </a:p>
          <a:p>
            <a:r>
              <a:rPr lang="ru-RU" dirty="0"/>
              <a:t>Развивающие</a:t>
            </a:r>
          </a:p>
          <a:p>
            <a:r>
              <a:rPr lang="ru-RU" dirty="0"/>
              <a:t>1. Развитие приёмов умственной и исследовательской деятельности. </a:t>
            </a:r>
          </a:p>
          <a:p>
            <a:r>
              <a:rPr lang="ru-RU" dirty="0"/>
              <a:t>Воспитательные</a:t>
            </a:r>
          </a:p>
          <a:p>
            <a:r>
              <a:rPr lang="ru-RU" dirty="0"/>
              <a:t>1.	Воспитывать у учащихся навыки учебного труда. </a:t>
            </a:r>
          </a:p>
          <a:p>
            <a:r>
              <a:rPr lang="ru-RU" dirty="0"/>
              <a:t>2.	Воспитывать культуру устной и письменной математической речи. </a:t>
            </a:r>
          </a:p>
          <a:p>
            <a:r>
              <a:rPr lang="ru-RU" dirty="0"/>
              <a:t>3.	Прививать интерес к истории математики. </a:t>
            </a:r>
          </a:p>
        </p:txBody>
      </p:sp>
    </p:spTree>
    <p:extLst>
      <p:ext uri="{BB962C8B-B14F-4D97-AF65-F5344CB8AC3E}">
        <p14:creationId xmlns:p14="http://schemas.microsoft.com/office/powerpoint/2010/main" val="1625224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21944"/>
            <a:ext cx="8352928" cy="3271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548681"/>
            <a:ext cx="7776864" cy="432047"/>
          </a:xfrm>
        </p:spPr>
        <p:txBody>
          <a:bodyPr>
            <a:normAutofit/>
          </a:bodyPr>
          <a:lstStyle/>
          <a:p>
            <a:r>
              <a:rPr lang="ru-RU" dirty="0"/>
              <a:t>Самостоятельная работа в виде теста в двух вариантах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509120" y="3140968"/>
            <a:ext cx="648072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373216"/>
            <a:ext cx="8352928" cy="857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4. Периметр квадрата равен 64 см. Площадь его равна: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а) 128 см</a:t>
            </a:r>
            <a:r>
              <a:rPr lang="ru-RU" baseline="30000" dirty="0">
                <a:latin typeface="Calibri"/>
                <a:ea typeface="Calibri"/>
                <a:cs typeface="Times New Roman"/>
              </a:rPr>
              <a:t>2</a:t>
            </a:r>
            <a:r>
              <a:rPr lang="ru-RU" dirty="0">
                <a:latin typeface="Calibri"/>
                <a:ea typeface="Calibri"/>
                <a:cs typeface="Times New Roman"/>
              </a:rPr>
              <a:t>; б) 64 см</a:t>
            </a:r>
            <a:r>
              <a:rPr lang="ru-RU" baseline="30000" dirty="0">
                <a:latin typeface="Calibri"/>
                <a:ea typeface="Calibri"/>
                <a:cs typeface="Times New Roman"/>
              </a:rPr>
              <a:t>2</a:t>
            </a:r>
            <a:r>
              <a:rPr lang="ru-RU" dirty="0">
                <a:latin typeface="Calibri"/>
                <a:ea typeface="Calibri"/>
                <a:cs typeface="Times New Roman"/>
              </a:rPr>
              <a:t>; в) 256 см</a:t>
            </a:r>
            <a:r>
              <a:rPr lang="ru-RU" baseline="30000" dirty="0">
                <a:latin typeface="Calibri"/>
                <a:ea typeface="Calibri"/>
                <a:cs typeface="Times New Roman"/>
              </a:rPr>
              <a:t>2</a:t>
            </a:r>
            <a:r>
              <a:rPr lang="ru-RU" dirty="0">
                <a:latin typeface="Calibri"/>
                <a:ea typeface="Calibri"/>
                <a:cs typeface="Times New Roman"/>
              </a:rPr>
              <a:t>. 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45037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469" y="2522985"/>
            <a:ext cx="7772400" cy="1524000"/>
          </a:xfrm>
        </p:spPr>
        <p:txBody>
          <a:bodyPr/>
          <a:lstStyle/>
          <a:p>
            <a:r>
              <a:rPr lang="ru-RU" dirty="0"/>
              <a:t>а) 46 см2; </a:t>
            </a:r>
          </a:p>
        </p:txBody>
      </p:sp>
      <p:pic>
        <p:nvPicPr>
          <p:cNvPr id="4" name="Рисунок 3" descr="http://ageeva-1977.narod.ru/images/p5_clip_image00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85" y="270740"/>
            <a:ext cx="8424935" cy="29523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25202" y="3244334"/>
            <a:ext cx="79912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а) 46 см2</a:t>
            </a:r>
            <a:r>
              <a:rPr lang="ru-RU" dirty="0" smtClean="0"/>
              <a:t>;</a:t>
            </a:r>
          </a:p>
          <a:p>
            <a:r>
              <a:rPr lang="ru-RU" dirty="0"/>
              <a:t>б) 18 см2;</a:t>
            </a:r>
          </a:p>
          <a:p>
            <a:r>
              <a:rPr lang="ru-RU" dirty="0"/>
              <a:t>в) 72 см2.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6446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404665"/>
            <a:ext cx="8352927" cy="1008112"/>
          </a:xfrm>
        </p:spPr>
        <p:txBody>
          <a:bodyPr/>
          <a:lstStyle/>
          <a:p>
            <a:r>
              <a:rPr lang="ru-RU" b="1" dirty="0">
                <a:latin typeface="Calibri"/>
                <a:ea typeface="Calibri"/>
                <a:cs typeface="Times New Roman"/>
              </a:rPr>
              <a:t>Итоги урока. Рефлексия.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1556792"/>
            <a:ext cx="7776864" cy="4608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9011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Домашняя работа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Спасибо за урок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07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ru-RU" dirty="0"/>
              <a:t>Оборудование: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1.	Математика: учебник для 5 </a:t>
            </a:r>
            <a:r>
              <a:rPr lang="ru-RU" dirty="0" err="1"/>
              <a:t>кл</a:t>
            </a:r>
            <a:r>
              <a:rPr lang="ru-RU" dirty="0"/>
              <a:t>. </a:t>
            </a:r>
            <a:r>
              <a:rPr lang="ru-RU" dirty="0" err="1"/>
              <a:t>общеобразоват</a:t>
            </a:r>
            <a:r>
              <a:rPr lang="ru-RU" dirty="0"/>
              <a:t>. учреждений/ Н.Я. </a:t>
            </a:r>
            <a:r>
              <a:rPr lang="ru-RU" dirty="0" err="1"/>
              <a:t>Виленкин</a:t>
            </a:r>
            <a:r>
              <a:rPr lang="ru-RU" dirty="0"/>
              <a:t>, В.И. Жохов и др., М.: «</a:t>
            </a:r>
            <a:r>
              <a:rPr lang="ru-RU" dirty="0" err="1"/>
              <a:t>Сайтком</a:t>
            </a:r>
            <a:r>
              <a:rPr lang="ru-RU" dirty="0"/>
              <a:t>», </a:t>
            </a:r>
            <a:r>
              <a:rPr lang="ru-RU" dirty="0" smtClean="0"/>
              <a:t>2</a:t>
            </a:r>
            <a:endParaRPr lang="ru-RU" dirty="0"/>
          </a:p>
          <a:p>
            <a:r>
              <a:rPr lang="ru-RU" dirty="0" smtClean="0"/>
              <a:t>2.</a:t>
            </a:r>
            <a:r>
              <a:rPr lang="ru-RU" dirty="0"/>
              <a:t>	Конверты у каждого из учащихся с набором различных фигур для практической работы </a:t>
            </a:r>
          </a:p>
          <a:p>
            <a:r>
              <a:rPr lang="ru-RU" dirty="0" smtClean="0"/>
              <a:t>3.</a:t>
            </a:r>
            <a:r>
              <a:rPr lang="ru-RU" dirty="0"/>
              <a:t>	Тест у каждого из учащихся для проверки знаний, умений и навыков. </a:t>
            </a:r>
          </a:p>
          <a:p>
            <a:r>
              <a:rPr lang="ru-RU" dirty="0" smtClean="0"/>
              <a:t>4.</a:t>
            </a:r>
            <a:r>
              <a:rPr lang="ru-RU" dirty="0"/>
              <a:t>	Чертёжные инструменты.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9116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3456383"/>
          </a:xfrm>
        </p:spPr>
        <p:txBody>
          <a:bodyPr>
            <a:normAutofit/>
          </a:bodyPr>
          <a:lstStyle/>
          <a:p>
            <a:r>
              <a:rPr lang="ru-RU" dirty="0" smtClean="0"/>
              <a:t>Урок в 5 классе</a:t>
            </a:r>
            <a:br>
              <a:rPr lang="ru-RU" dirty="0" smtClean="0"/>
            </a:br>
            <a:r>
              <a:rPr lang="ru-RU" dirty="0" smtClean="0"/>
              <a:t>на тему:</a:t>
            </a:r>
            <a:br>
              <a:rPr lang="ru-RU" dirty="0" smtClean="0"/>
            </a:br>
            <a:r>
              <a:rPr lang="ru-RU" dirty="0" smtClean="0"/>
              <a:t>Площадь. Формула площади прямоугольника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869160"/>
            <a:ext cx="6400800" cy="76964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Учитель </a:t>
            </a:r>
            <a:r>
              <a:rPr lang="ru-RU" dirty="0" err="1" smtClean="0"/>
              <a:t>Хлебодаровской</a:t>
            </a:r>
            <a:r>
              <a:rPr lang="ru-RU" dirty="0" smtClean="0"/>
              <a:t> СОШ:</a:t>
            </a:r>
          </a:p>
          <a:p>
            <a:r>
              <a:rPr lang="ru-RU" dirty="0" err="1" smtClean="0"/>
              <a:t>Бойкова</a:t>
            </a:r>
            <a:r>
              <a:rPr lang="ru-RU" dirty="0" smtClean="0"/>
              <a:t> Н.Г.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255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251460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1.Организационный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момент</a:t>
            </a:r>
            <a:r>
              <a:rPr lang="ru-RU" dirty="0"/>
              <a:t>.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«Три пути ведут к знанию: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Путь размышления – это путь самый благородный.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Путь подражания – это путь самый легкий.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И путь опыта – это путь самый горький»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Конфуций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041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чет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	48:4 </a:t>
            </a:r>
            <a:r>
              <a:rPr lang="ru-RU" dirty="0" smtClean="0"/>
              <a:t>=</a:t>
            </a:r>
            <a:endParaRPr lang="ru-RU" dirty="0"/>
          </a:p>
          <a:p>
            <a:r>
              <a:rPr lang="ru-RU" dirty="0"/>
              <a:t>2.	12+23</a:t>
            </a:r>
            <a:r>
              <a:rPr lang="ru-RU" dirty="0" smtClean="0"/>
              <a:t>=</a:t>
            </a:r>
            <a:endParaRPr lang="ru-RU" dirty="0"/>
          </a:p>
          <a:p>
            <a:r>
              <a:rPr lang="ru-RU" dirty="0"/>
              <a:t>3.	24•3</a:t>
            </a:r>
            <a:r>
              <a:rPr lang="ru-RU" dirty="0" smtClean="0"/>
              <a:t>=</a:t>
            </a:r>
            <a:endParaRPr lang="ru-RU" dirty="0"/>
          </a:p>
          <a:p>
            <a:r>
              <a:rPr lang="ru-RU" dirty="0"/>
              <a:t>4.	36-18 </a:t>
            </a:r>
            <a:r>
              <a:rPr lang="ru-RU" dirty="0" smtClean="0"/>
              <a:t>=</a:t>
            </a:r>
            <a:endParaRPr lang="ru-RU" dirty="0"/>
          </a:p>
          <a:p>
            <a:r>
              <a:rPr lang="ru-RU" dirty="0"/>
              <a:t>5.	8•0</a:t>
            </a:r>
            <a:r>
              <a:rPr lang="ru-RU" dirty="0" smtClean="0"/>
              <a:t>=</a:t>
            </a:r>
            <a:endParaRPr lang="ru-RU" dirty="0"/>
          </a:p>
          <a:p>
            <a:r>
              <a:rPr lang="ru-RU" dirty="0"/>
              <a:t>6.	18+13</a:t>
            </a:r>
            <a:r>
              <a:rPr lang="ru-RU" dirty="0" smtClean="0"/>
              <a:t>=</a:t>
            </a:r>
            <a:endParaRPr lang="ru-RU" dirty="0"/>
          </a:p>
          <a:p>
            <a:r>
              <a:rPr lang="ru-RU" dirty="0"/>
              <a:t>7.	76:2</a:t>
            </a:r>
            <a:r>
              <a:rPr lang="ru-RU" dirty="0" smtClean="0"/>
              <a:t>=</a:t>
            </a:r>
            <a:endParaRPr lang="ru-RU" dirty="0"/>
          </a:p>
          <a:p>
            <a:r>
              <a:rPr lang="ru-RU" dirty="0"/>
              <a:t>8.	</a:t>
            </a:r>
            <a:r>
              <a:rPr lang="ru-RU" dirty="0" smtClean="0"/>
              <a:t>99:9=</a:t>
            </a:r>
          </a:p>
          <a:p>
            <a:r>
              <a:rPr lang="ru-RU" dirty="0" smtClean="0"/>
              <a:t>9</a:t>
            </a:r>
            <a:r>
              <a:rPr lang="ru-RU" dirty="0"/>
              <a:t>.	</a:t>
            </a:r>
            <a:r>
              <a:rPr lang="ru-RU" dirty="0" smtClean="0"/>
              <a:t>70-35= </a:t>
            </a:r>
            <a:endParaRPr lang="ru-RU" dirty="0"/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10</a:t>
            </a:r>
            <a:r>
              <a:rPr lang="ru-RU" dirty="0"/>
              <a:t>.	</a:t>
            </a:r>
            <a:r>
              <a:rPr lang="ru-RU" dirty="0" smtClean="0"/>
              <a:t>2•19=</a:t>
            </a:r>
          </a:p>
          <a:p>
            <a:r>
              <a:rPr lang="ru-RU" dirty="0" smtClean="0"/>
              <a:t>11</a:t>
            </a:r>
            <a:r>
              <a:rPr lang="ru-RU" dirty="0"/>
              <a:t>.	</a:t>
            </a:r>
            <a:r>
              <a:rPr lang="ru-RU" dirty="0" smtClean="0"/>
              <a:t>18•1= </a:t>
            </a:r>
            <a:endParaRPr lang="ru-RU" dirty="0"/>
          </a:p>
          <a:p>
            <a:r>
              <a:rPr lang="ru-RU" dirty="0"/>
              <a:t>12.	</a:t>
            </a:r>
            <a:r>
              <a:rPr lang="ru-RU" dirty="0" smtClean="0"/>
              <a:t>47-9= </a:t>
            </a:r>
            <a:endParaRPr lang="ru-RU" dirty="0"/>
          </a:p>
          <a:p>
            <a:r>
              <a:rPr lang="ru-RU" dirty="0"/>
              <a:t>13.	16+58 </a:t>
            </a:r>
            <a:r>
              <a:rPr lang="ru-RU" dirty="0" smtClean="0"/>
              <a:t>= </a:t>
            </a:r>
            <a:endParaRPr lang="ru-RU" dirty="0"/>
          </a:p>
          <a:p>
            <a:r>
              <a:rPr lang="ru-RU" dirty="0"/>
              <a:t>14.	9•8= </a:t>
            </a:r>
          </a:p>
          <a:p>
            <a:r>
              <a:rPr lang="ru-RU" dirty="0"/>
              <a:t>15.	</a:t>
            </a:r>
            <a:r>
              <a:rPr lang="ru-RU" dirty="0" smtClean="0"/>
              <a:t>64-33= </a:t>
            </a:r>
            <a:endParaRPr lang="ru-RU" dirty="0"/>
          </a:p>
          <a:p>
            <a:r>
              <a:rPr lang="ru-RU" dirty="0"/>
              <a:t>16.	</a:t>
            </a:r>
            <a:r>
              <a:rPr lang="ru-RU" dirty="0" smtClean="0"/>
              <a:t>55:1= </a:t>
            </a:r>
            <a:endParaRPr lang="ru-RU" dirty="0"/>
          </a:p>
          <a:p>
            <a:r>
              <a:rPr lang="ru-RU" dirty="0"/>
              <a:t>17.	</a:t>
            </a:r>
            <a:r>
              <a:rPr lang="ru-RU" dirty="0" smtClean="0"/>
              <a:t>84+15= </a:t>
            </a:r>
            <a:endParaRPr lang="ru-RU" dirty="0"/>
          </a:p>
          <a:p>
            <a:r>
              <a:rPr lang="ru-RU" dirty="0"/>
              <a:t>18.	</a:t>
            </a:r>
            <a:r>
              <a:rPr lang="ru-RU" dirty="0" smtClean="0"/>
              <a:t>0:31</a:t>
            </a:r>
            <a:r>
              <a:rPr lang="ru-RU" dirty="0"/>
              <a:t>=</a:t>
            </a:r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14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52728"/>
          </a:xfrm>
        </p:spPr>
        <p:txBody>
          <a:bodyPr>
            <a:normAutofit/>
          </a:bodyPr>
          <a:lstStyle/>
          <a:p>
            <a:r>
              <a:rPr lang="ru-RU" dirty="0" smtClean="0"/>
              <a:t>Работа по готовым рисункам.</a:t>
            </a:r>
            <a:br>
              <a:rPr lang="ru-RU" dirty="0" smtClean="0"/>
            </a:br>
            <a:r>
              <a:rPr lang="ru-RU" dirty="0" smtClean="0"/>
              <a:t>Вычислить площадь фигуры: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4"/>
            <a:ext cx="3822700" cy="342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56140" y="2904652"/>
            <a:ext cx="3127519" cy="2115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444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1) Работа с раздаточным материалом. </a:t>
            </a:r>
            <a:endParaRPr lang="ru-RU" dirty="0"/>
          </a:p>
        </p:txBody>
      </p:sp>
      <p:sp>
        <p:nvSpPr>
          <p:cNvPr id="27" name="Объект 2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На каждой парте набор разноцветных многоугольников, из них сначала выбираются четырехугольники, а из четырехугольников – прямоугольники и квадраты, причем в каждом наборе по два неравных прямоугольника и два неравных квадрата.</a:t>
            </a:r>
          </a:p>
        </p:txBody>
      </p:sp>
      <p:sp>
        <p:nvSpPr>
          <p:cNvPr id="28" name="Объект 2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2) Задание: сделав необходимые измерения, найти площади прямоугольника и квадрата. Результаты измерений — значение площади — записываются на обратной стороне шаблона. Шаблоны подписываются и сдаются учителю на проверку.</a:t>
            </a:r>
          </a:p>
        </p:txBody>
      </p:sp>
    </p:spTree>
    <p:extLst>
      <p:ext uri="{BB962C8B-B14F-4D97-AF65-F5344CB8AC3E}">
        <p14:creationId xmlns:p14="http://schemas.microsoft.com/office/powerpoint/2010/main" val="3307449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27584" y="476672"/>
            <a:ext cx="7776863" cy="1900577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>
                <a:solidFill>
                  <a:schemeClr val="tx1"/>
                </a:solidFill>
              </a:rPr>
              <a:t>Физкультминутка (игра “истинно — ложно”) </a:t>
            </a:r>
          </a:p>
          <a:p>
            <a:r>
              <a:rPr lang="ru-RU" dirty="0">
                <a:solidFill>
                  <a:schemeClr val="tx1"/>
                </a:solidFill>
              </a:rPr>
              <a:t>Если высказывание верно, то учащиеся делают наклоны вправо-влево и хлопают в </a:t>
            </a:r>
            <a:r>
              <a:rPr lang="ru-RU" dirty="0" smtClean="0">
                <a:solidFill>
                  <a:schemeClr val="tx1"/>
                </a:solidFill>
              </a:rPr>
              <a:t>ладоши (на </a:t>
            </a:r>
            <a:r>
              <a:rPr lang="ru-RU" dirty="0">
                <a:solidFill>
                  <a:schemeClr val="tx1"/>
                </a:solidFill>
              </a:rPr>
              <a:t>счет 4). Если высказывание неверно, то учащиеся приседают и тянутся руками вверх.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64" y="2564904"/>
            <a:ext cx="7992888" cy="3465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4098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94" y="3573016"/>
            <a:ext cx="813690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94" y="1078307"/>
            <a:ext cx="7992888" cy="2628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3924944" y="4816193"/>
            <a:ext cx="936104" cy="1249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636912" y="3140968"/>
            <a:ext cx="576064" cy="93610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692697"/>
            <a:ext cx="8064896" cy="504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2244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218</TotalTime>
  <Words>252</Words>
  <Application>Microsoft Office PowerPoint</Application>
  <PresentationFormat>Экран (4:3)</PresentationFormat>
  <Paragraphs>69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Цель урока:</vt:lpstr>
      <vt:lpstr>Оборудование: </vt:lpstr>
      <vt:lpstr>Урок в 5 классе на тему: Площадь. Формула площади прямоугольника</vt:lpstr>
      <vt:lpstr>1.Организационный момент.</vt:lpstr>
      <vt:lpstr>Устный чет</vt:lpstr>
      <vt:lpstr>Работа по готовым рисункам. Вычислить площадь фигуры:</vt:lpstr>
      <vt:lpstr>1) Работа с раздаточным материалом. </vt:lpstr>
      <vt:lpstr>Презентация PowerPoint</vt:lpstr>
      <vt:lpstr>Презентация PowerPoint</vt:lpstr>
      <vt:lpstr>Презентация PowerPoint</vt:lpstr>
      <vt:lpstr>а) 46 см2; </vt:lpstr>
      <vt:lpstr> </vt:lpstr>
      <vt:lpstr>Спасибо за урок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Наталья</cp:lastModifiedBy>
  <cp:revision>25</cp:revision>
  <dcterms:created xsi:type="dcterms:W3CDTF">2011-08-09T08:57:51Z</dcterms:created>
  <dcterms:modified xsi:type="dcterms:W3CDTF">2011-12-22T23:34:21Z</dcterms:modified>
</cp:coreProperties>
</file>