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6860B52-2486-4002-9284-94F95147D56F}" type="datetimeFigureOut">
              <a:rPr lang="ru-RU" smtClean="0"/>
              <a:pPr/>
              <a:t>24.03.2012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A36CE3C-55C2-4EAD-A509-969B7925D72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860B52-2486-4002-9284-94F95147D56F}" type="datetimeFigureOut">
              <a:rPr lang="ru-RU" smtClean="0"/>
              <a:pPr/>
              <a:t>24.03.2012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A36CE3C-55C2-4EAD-A509-969B7925D72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860B52-2486-4002-9284-94F95147D56F}" type="datetimeFigureOut">
              <a:rPr lang="ru-RU" smtClean="0"/>
              <a:pPr/>
              <a:t>24.03.2012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A36CE3C-55C2-4EAD-A509-969B7925D72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860B52-2486-4002-9284-94F95147D56F}" type="datetimeFigureOut">
              <a:rPr lang="ru-RU" smtClean="0"/>
              <a:pPr/>
              <a:t>24.03.2012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A36CE3C-55C2-4EAD-A509-969B7925D72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6860B52-2486-4002-9284-94F95147D56F}" type="datetimeFigureOut">
              <a:rPr lang="ru-RU" smtClean="0"/>
              <a:pPr/>
              <a:t>24.03.2012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A36CE3C-55C2-4EAD-A509-969B7925D72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6860B52-2486-4002-9284-94F95147D56F}" type="datetimeFigureOut">
              <a:rPr lang="ru-RU" smtClean="0"/>
              <a:pPr/>
              <a:t>24.03.2012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A36CE3C-55C2-4EAD-A509-969B7925D72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6860B52-2486-4002-9284-94F95147D56F}" type="datetimeFigureOut">
              <a:rPr lang="ru-RU" smtClean="0"/>
              <a:pPr/>
              <a:t>24.03.2012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A36CE3C-55C2-4EAD-A509-969B7925D72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6860B52-2486-4002-9284-94F95147D56F}" type="datetimeFigureOut">
              <a:rPr lang="ru-RU" smtClean="0"/>
              <a:pPr/>
              <a:t>24.03.2012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A36CE3C-55C2-4EAD-A509-969B7925D72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6860B52-2486-4002-9284-94F95147D56F}" type="datetimeFigureOut">
              <a:rPr lang="ru-RU" smtClean="0"/>
              <a:pPr/>
              <a:t>24.03.2012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A36CE3C-55C2-4EAD-A509-969B7925D72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6860B52-2486-4002-9284-94F95147D56F}" type="datetimeFigureOut">
              <a:rPr lang="ru-RU" smtClean="0"/>
              <a:pPr/>
              <a:t>24.03.2012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A36CE3C-55C2-4EAD-A509-969B7925D72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6860B52-2486-4002-9284-94F95147D56F}" type="datetimeFigureOut">
              <a:rPr lang="ru-RU" smtClean="0"/>
              <a:pPr/>
              <a:t>24.03.2012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A36CE3C-55C2-4EAD-A509-969B7925D72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60B52-2486-4002-9284-94F95147D56F}" type="datetimeFigureOut">
              <a:rPr lang="ru-RU" smtClean="0"/>
              <a:pPr/>
              <a:t>24.03.2012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36CE3C-55C2-4EAD-A509-969B7925D72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3500438"/>
            <a:ext cx="7772400" cy="1470025"/>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Рекомендации родителям по подготовке детей к сдаче  ЕГЭ в 2012 году</a:t>
            </a:r>
            <a:b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Подзаголовок 4"/>
          <p:cNvSpPr>
            <a:spLocks noGrp="1"/>
          </p:cNvSpPr>
          <p:nvPr>
            <p:ph type="subTitle" idx="1"/>
          </p:nvPr>
        </p:nvSpPr>
        <p:spPr>
          <a:xfrm>
            <a:off x="6015038" y="5105400"/>
            <a:ext cx="3128962" cy="1752600"/>
          </a:xfrm>
        </p:spPr>
        <p:txBody>
          <a:bodyPr>
            <a:normAutofit/>
          </a:bodyPr>
          <a:lstStyle/>
          <a:p>
            <a:r>
              <a:rPr lang="ru-RU" smtClean="0">
                <a:ln>
                  <a:solidFill>
                    <a:srgbClr val="FFFF00"/>
                  </a:solidFill>
                </a:ln>
                <a:solidFill>
                  <a:srgbClr val="FFFF00"/>
                </a:solidFill>
                <a:effectLst>
                  <a:outerShdw blurRad="38100" dist="38100" dir="2700000" algn="tl">
                    <a:srgbClr val="000000">
                      <a:alpha val="43137"/>
                    </a:srgbClr>
                  </a:outerShdw>
                </a:effectLst>
              </a:rPr>
              <a:t>Сасина </a:t>
            </a:r>
            <a:r>
              <a:rPr lang="ru-RU" dirty="0" smtClean="0">
                <a:ln>
                  <a:solidFill>
                    <a:srgbClr val="FFFF00"/>
                  </a:solidFill>
                </a:ln>
                <a:solidFill>
                  <a:srgbClr val="FFFF00"/>
                </a:solidFill>
                <a:effectLst>
                  <a:outerShdw blurRad="38100" dist="38100" dir="2700000" algn="tl">
                    <a:srgbClr val="000000">
                      <a:alpha val="43137"/>
                    </a:srgbClr>
                  </a:outerShdw>
                </a:effectLst>
              </a:rPr>
              <a:t>Елена Николаевна</a:t>
            </a:r>
            <a:endParaRPr lang="ru-RU" dirty="0">
              <a:ln>
                <a:solidFill>
                  <a:srgbClr val="FFFF00"/>
                </a:solidFill>
              </a:ln>
              <a:solidFill>
                <a:srgbClr val="FFFF00"/>
              </a:solidFill>
              <a:effectLst>
                <a:outerShdw blurRad="38100" dist="38100" dir="2700000" algn="tl">
                  <a:srgbClr val="000000">
                    <a:alpha val="43137"/>
                  </a:srgbClr>
                </a:outerShdw>
              </a:effectLst>
            </a:endParaRPr>
          </a:p>
        </p:txBody>
      </p:sp>
      <p:pic>
        <p:nvPicPr>
          <p:cNvPr id="6" name="Рисунок 5"/>
          <p:cNvPicPr/>
          <p:nvPr/>
        </p:nvPicPr>
        <p:blipFill>
          <a:blip r:embed="rId2"/>
          <a:srcRect/>
          <a:stretch>
            <a:fillRect/>
          </a:stretch>
        </p:blipFill>
        <p:spPr bwMode="auto">
          <a:xfrm>
            <a:off x="0" y="0"/>
            <a:ext cx="2571768" cy="20240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428596" y="0"/>
            <a:ext cx="8258204" cy="5697559"/>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Font typeface="Wingdings" pitchFamily="2" charset="2"/>
              <a:buChar char="ü"/>
            </a:pPr>
            <a:r>
              <a:rPr lang="ru-RU"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Договоритесь с ребенком, что вечером накануне экзамена он прекратит подготовку, прогуляется, искупается и ляжет спать вовремя. Последние двенадцать часов должны уйти на подготовку организма, а не знаний.</a:t>
            </a:r>
          </a:p>
          <a:p>
            <a:r>
              <a:rPr lang="ru-RU"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p>
          <a:p>
            <a:pPr>
              <a:buFont typeface="Wingdings" pitchFamily="2" charset="2"/>
              <a:buChar char="ü"/>
            </a:pPr>
            <a:r>
              <a:rPr lang="ru-RU"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Обсудите вопрос о пользе и вреде шпаргалок</a:t>
            </a:r>
            <a:r>
              <a:rPr lang="ru-RU"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p>
          <a:p>
            <a:pPr>
              <a:buFont typeface="Wingdings" pitchFamily="2" charset="2"/>
              <a:buChar char="ü"/>
            </a:pPr>
            <a:r>
              <a:rPr lang="ru-RU"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ru-RU"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Во-первых, ребенку будет интересно знать ваше мнение на этот счет </a:t>
            </a:r>
            <a:r>
              <a:rPr lang="ru-RU"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p>
          <a:p>
            <a:pPr>
              <a:buFont typeface="Wingdings" pitchFamily="2" charset="2"/>
              <a:buChar char="ü"/>
            </a:pPr>
            <a:r>
              <a:rPr lang="ru-RU"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Во-вторых</a:t>
            </a:r>
            <a:r>
              <a:rPr lang="ru-RU"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необходимо помочь ребенку понять, что доставать шпаргалку имеет смысл только тогда, когда он не знает вообще ничего. Если ему кажется, что, ознакомившись с содержанием шпаргалки, он сможет получить отметку лучше, рисковать не стоит. В любом случае помочь человеку может только та шпаргалка, что написана его собственной рукой.</a:t>
            </a:r>
          </a:p>
          <a:p>
            <a:endParaRPr lang="ru-RU"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457200" y="428604"/>
            <a:ext cx="8258204" cy="5697559"/>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2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В выходной, когда вы никуда не торопитесь, устройте ребенку репетицию письменного экзамена (ЕГЭ). Например, возьмите один из вариантов ЕГЭ по предмету, выбранному вашим ребёнком. Договоритесь, что у ребенка будет 3 или 4 часа, усадите за стол, свободный от лишних предметов, засеките время и объявите о начале "экзамена". Проследите, чтобы его не отвлекали телефон или родственники.  После экзамена постарайтесь исправить ошибки и обсудить, почему они возникли. Поговорите и об ощущениях, возникших в ходе домашнего экзамена: было ли ему забавно или неуютно, удалось ли сосредоточиться на задании и не отвлекаться?</a:t>
            </a:r>
          </a:p>
          <a:p>
            <a:r>
              <a:rPr lang="ru-RU" sz="2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Заранее во время тренировки по тестовым заданиям приучайте ребенка ориентироваться во времени, уметь его распределять. Тогда у ребенка будет навык умения концентрироваться на протяжении всего тестирования, что придаст ему спокойствие и снимет излишнюю тревожность.</a:t>
            </a:r>
          </a:p>
          <a:p>
            <a:endParaRPr lang="ru-RU" sz="2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457200" y="428604"/>
            <a:ext cx="8258204" cy="5697559"/>
          </a:xfrm>
        </p:spPr>
        <p:txBody>
          <a:bodyPr>
            <a:prstTxWarp prst="textInflateBottom">
              <a:avLst/>
            </a:prstTxWarp>
            <a:scene3d>
              <a:camera prst="perspectiveRight"/>
              <a:lightRig rig="soft" dir="tl">
                <a:rot lat="0" lon="0" rev="0"/>
              </a:lightRig>
            </a:scene3d>
            <a:sp3d extrusionH="57150" contourW="25400" prstMaterial="matte">
              <a:bevelT w="25400" h="55880" prst="divot"/>
              <a:contourClr>
                <a:schemeClr val="accent2">
                  <a:tint val="20000"/>
                </a:schemeClr>
              </a:contourClr>
            </a:sp3d>
          </a:bodyPr>
          <a:lstStyle/>
          <a:p>
            <a:pPr algn="ctr"/>
            <a:r>
              <a:rPr lang="ru-RU" sz="6000" b="1" spc="50" dirty="0" smtClean="0">
                <a:ln w="11430"/>
                <a:gradFill>
                  <a:gsLst>
                    <a:gs pos="25000">
                      <a:schemeClr val="accent2">
                        <a:satMod val="155000"/>
                      </a:schemeClr>
                    </a:gs>
                    <a:gs pos="100000">
                      <a:schemeClr val="accent2">
                        <a:shade val="45000"/>
                        <a:satMod val="165000"/>
                      </a:schemeClr>
                    </a:gs>
                  </a:gsLst>
                  <a:lin ang="5400000"/>
                </a:gradFill>
                <a:effectLst>
                  <a:innerShdw blurRad="63500" dist="50800" dir="8100000">
                    <a:prstClr val="black">
                      <a:alpha val="50000"/>
                    </a:prstClr>
                  </a:innerShdw>
                  <a:reflection blurRad="6350" stA="50000" endA="300" endPos="50000" dist="29997" dir="5400000" sy="-100000" algn="bl" rotWithShape="0"/>
                </a:effectLst>
              </a:rPr>
              <a:t>Внимание!!!!!!!</a:t>
            </a:r>
          </a:p>
          <a:p>
            <a:pPr algn="ct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ru-RU" b="1" spc="50" dirty="0">
                <a:ln w="11430">
                  <a:solidFill>
                    <a:srgbClr val="FFFF00"/>
                  </a:solidFill>
                </a:ln>
                <a:solidFill>
                  <a:srgbClr val="FFFF00"/>
                </a:solidFill>
                <a:effectLst>
                  <a:outerShdw blurRad="38100" dist="38100" dir="2700000" algn="tl">
                    <a:srgbClr val="000000">
                      <a:alpha val="43137"/>
                    </a:srgbClr>
                  </a:outerShdw>
                </a:effectLst>
              </a:rPr>
              <a:t>Если ребенок не носит часов, обязательно дайте ему часы на экзамен.</a:t>
            </a:r>
          </a:p>
          <a:p>
            <a:endParaRPr lang="ru-RU" b="1" spc="50" dirty="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457200" y="428604"/>
            <a:ext cx="8258204" cy="5697559"/>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Следите за тем, чтобы во время подготовки ребенок регулярно делал короткие перерывы. Объясните ему, что отдыхать, не дожидаясь усталости - лучшее средство от переутомления. Важно, чтобы </a:t>
            </a:r>
            <a:r>
              <a:rPr lang="ru-RU" sz="28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одиннадцатиклассник</a:t>
            </a:r>
            <a:r>
              <a:rPr lang="ru-RU"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обходился без стимуляторов (кофе, крепкого чая), нервная система перед экзаменом и так на взводе. Немало вреда может нанести и попытка сосредоточиться над учебниками в одной комнате с работающим телевизором или радио. Если школьник хочет работать под музыку, не надо этому препятствовать, только договоритесь, чтобы это была музыка без слов.</a:t>
            </a:r>
          </a:p>
          <a:p>
            <a:endParaRPr lang="ru-RU"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457200" y="428604"/>
            <a:ext cx="8258204" cy="5697559"/>
          </a:xfrm>
        </p:spPr>
        <p:txBody>
          <a:bodyPr>
            <a:normAutofit fontScale="925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400" b="1" spc="50" dirty="0">
                <a:ln w="11430"/>
                <a:solidFill>
                  <a:srgbClr val="FFFF00"/>
                </a:solidFill>
                <a:effectLst>
                  <a:glow rad="228600">
                    <a:schemeClr val="accent2">
                      <a:satMod val="175000"/>
                      <a:alpha val="40000"/>
                    </a:schemeClr>
                  </a:glow>
                  <a:outerShdw blurRad="76200" dist="50800" dir="5400000" algn="tl" rotWithShape="0">
                    <a:srgbClr val="000000">
                      <a:alpha val="65000"/>
                    </a:srgbClr>
                  </a:outerShdw>
                </a:effectLst>
              </a:rPr>
              <a:t>Посоветуйте детям во время экзамена обратить внимание на следующее</a:t>
            </a:r>
            <a:r>
              <a:rPr lang="ru-RU" sz="2400" b="1" spc="50" dirty="0" smtClean="0">
                <a:ln w="11430"/>
                <a:solidFill>
                  <a:srgbClr val="FFFF00"/>
                </a:solidFill>
                <a:effectLst>
                  <a:glow rad="228600">
                    <a:schemeClr val="accent2">
                      <a:satMod val="175000"/>
                      <a:alpha val="40000"/>
                    </a:schemeClr>
                  </a:glow>
                  <a:outerShdw blurRad="76200" dist="50800" dir="5400000" algn="tl" rotWithShape="0">
                    <a:srgbClr val="000000">
                      <a:alpha val="65000"/>
                    </a:srgbClr>
                  </a:outerShdw>
                </a:effectLst>
              </a:rPr>
              <a:t>:</a:t>
            </a:r>
          </a:p>
          <a:p>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ru-RU"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пробежать глазами весь тест, чтобы увидеть, какого типа задания в нем содержатся, это поможет настроиться на работу;</a:t>
            </a:r>
          </a:p>
          <a:p>
            <a:r>
              <a:rPr lang="ru-RU"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внимательно прочитать вопрос до конца и понять его смысл (характерная ошибка во время тестирования - не дочитав до конца, по первым словам уже предполагают ответ и торопятся его вписать);</a:t>
            </a:r>
          </a:p>
          <a:p>
            <a:r>
              <a:rPr lang="ru-RU"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если не знаешь ответа на вопрос или не уверен, пропустить его и отметить, чтобы потом к нему вернуться;</a:t>
            </a:r>
          </a:p>
          <a:p>
            <a:r>
              <a:rPr lang="ru-RU"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-если не смог в течение отведенного времени ответить на вопрос, есть смысл положиться на свою интуицию и указать наиболее вероятный вариант.</a:t>
            </a:r>
          </a:p>
          <a:p>
            <a:endParaRPr lang="ru-RU"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457200" y="428604"/>
            <a:ext cx="8258204" cy="5697559"/>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3000" b="1" spc="50" dirty="0">
                <a:ln w="11430">
                  <a:solidFill>
                    <a:srgbClr val="FFFF00"/>
                  </a:solidFill>
                </a:ln>
                <a:solidFill>
                  <a:srgbClr val="FFFF00"/>
                </a:solidFill>
                <a:effectLst>
                  <a:outerShdw blurRad="76200" dist="50800" dir="5400000" algn="tl" rotWithShape="0">
                    <a:srgbClr val="000000">
                      <a:alpha val="65000"/>
                    </a:srgbClr>
                  </a:outerShdw>
                </a:effectLst>
              </a:rPr>
              <a:t>И помните</a:t>
            </a:r>
            <a:r>
              <a:rPr lang="ru-RU" sz="3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самое главное - это снизить напряжение и тревожность ребенка и обеспечить подходящие условия для занятий.</a:t>
            </a:r>
          </a:p>
          <a:p>
            <a:r>
              <a:rPr lang="ru-RU" sz="3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p>
          <a:p>
            <a:r>
              <a:rPr lang="ru-RU" sz="3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p>
          <a:p>
            <a:r>
              <a:rPr lang="ru-RU" sz="3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p>
          <a:p>
            <a:r>
              <a:rPr lang="ru-RU" sz="3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Не тревожьтесь о количестве баллов, которые ребенок получит на экзамене, и не критикуйте ребенка после экзамена. Внушайте ребенку мысль, что количество баллов не является совершенным измерением его возможностей.</a:t>
            </a:r>
          </a:p>
          <a:p>
            <a:endParaRPr lang="ru-RU" sz="3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457200" y="428604"/>
            <a:ext cx="8258204" cy="5697559"/>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Не повышайте тревожность ребенка накануне экзаменов - это может отрицательно сказаться на результате тестирования. Ребенку всегда передается волнение родителей, и если взрослые в ответственный момент могут справиться со своими эмоциями, то ребенок в силу возрастных особенностей может эмоционально "сорваться".</a:t>
            </a:r>
          </a:p>
          <a:p>
            <a:r>
              <a:rPr lang="ru-RU"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p>
          <a:p>
            <a:endParaRPr lang="ru-RU"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428596" y="1089003"/>
            <a:ext cx="8115328" cy="5768997"/>
          </a:xfrm>
        </p:spPr>
        <p:txBody>
          <a:bodyPr>
            <a:prstTxWarp prst="textArchUp">
              <a:avLst/>
            </a:prstTxWarp>
            <a:normAutofit/>
            <a:scene3d>
              <a:camera prst="isometricOffAxis2Left"/>
              <a:lightRig rig="threePt" dir="t"/>
            </a:scene3d>
            <a:sp3d extrusionH="57150">
              <a:bevelT w="69850" h="69850" prst="divot"/>
            </a:sp3d>
          </a:bodyPr>
          <a:lstStyle/>
          <a:p>
            <a:pPr algn="ctr"/>
            <a:r>
              <a:rPr lang="ru-RU" sz="9600" dirty="0" smtClean="0">
                <a:ln>
                  <a:solidFill>
                    <a:srgbClr val="FFFF00"/>
                  </a:solidFill>
                </a:ln>
                <a:solidFill>
                  <a:srgbClr val="FFFF00"/>
                </a:solidFill>
                <a:effectLst>
                  <a:glow rad="228600">
                    <a:schemeClr val="accent2">
                      <a:satMod val="175000"/>
                      <a:alpha val="40000"/>
                    </a:schemeClr>
                  </a:glow>
                  <a:innerShdw blurRad="63500" dist="50800" dir="2700000">
                    <a:prstClr val="black">
                      <a:alpha val="50000"/>
                    </a:prstClr>
                  </a:innerShdw>
                  <a:reflection blurRad="6350" stA="60000" endA="900" endPos="60000" dist="60007" dir="5400000" sy="-100000" algn="bl" rotWithShape="0"/>
                </a:effectLst>
              </a:rPr>
              <a:t>Спасибо за внимание!</a:t>
            </a:r>
            <a:endParaRPr lang="ru-RU" sz="9600" dirty="0">
              <a:ln>
                <a:solidFill>
                  <a:srgbClr val="FFFF00"/>
                </a:solidFill>
              </a:ln>
              <a:solidFill>
                <a:srgbClr val="FFFF00"/>
              </a:solidFill>
              <a:effectLst>
                <a:glow rad="228600">
                  <a:schemeClr val="accent2">
                    <a:satMod val="175000"/>
                    <a:alpha val="40000"/>
                  </a:schemeClr>
                </a:glow>
                <a:innerShdw blurRad="63500" dist="50800" dir="2700000">
                  <a:prstClr val="black">
                    <a:alpha val="50000"/>
                  </a:prstClr>
                </a:innerShdw>
                <a:reflection blurRad="6350" stA="60000" endA="900" endPos="60000" dist="60007" dir="5400000" sy="-100000" algn="bl" rotWithShape="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0" y="428604"/>
            <a:ext cx="9144000" cy="607223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Слово "экзамен" переводиться с латинского как "испытание". И именно испытаниями, сложными, подчас драматичными, становятся ЕГЭ и выпускные экзамены. Безусловно, экзамены - дело сугубо индивидуальное, выпускник оказывается один на один с комиссией. И родителям остается только волноваться за своего ребенка, ругать его согласно русской традиции или пытаться поддержать на расстоянии. Взрослые уже сделали все, что было в их силах. Замечательно, если у родителей есть возможность оплачивать занятия с репетиторами, но только этим их помощь ни в коем случае не должна ограничиваться. Именно родители могут помочь своему </a:t>
            </a:r>
            <a:r>
              <a:rPr lang="ru-RU"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одиннадцатикласснику</a:t>
            </a:r>
            <a:r>
              <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наиболее эффективно распорядиться временем и силами при подготовке к ЕГЭ. Помощь взрослых очень важна, поскольку человеку, кроме всего прочего, необходима еще и психологическая готовность к ситуации сдачи серьезных экзаменов. Согласитесь, что каждый, кто, сдает экзамены, независимо от их результата, постигает самую важную в жизни науку - умение не сдаваться в трудной ситуации, а провалившись - вдохнуть полной грудью и идти дальше</a:t>
            </a:r>
          </a:p>
          <a:p>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85720" y="285728"/>
            <a:ext cx="8501122" cy="6143667"/>
          </a:xfrm>
        </p:spPr>
        <p:txBody>
          <a:bodyPr numCol="1">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Уважаемые родители</a:t>
            </a:r>
            <a:r>
              <a:rPr lang="ru-RU"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p>
          <a:p>
            <a:pPr algn="ct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ru-RU"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Психологическая </a:t>
            </a:r>
            <a:r>
              <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поддержка - это один из важнейших факторов, определяющих  успешность Вашего ребенка в сдаче единого государственного экзамена. Как же поддержать выпускника?</a:t>
            </a:r>
          </a:p>
          <a:p>
            <a:endParaRPr lang="ru-RU"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body" idx="1"/>
          </p:nvPr>
        </p:nvSpPr>
        <p:spPr>
          <a:xfrm>
            <a:off x="722313" y="571500"/>
            <a:ext cx="7772400" cy="600075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Существуют ложные способы поддержки ребенка. Одним из них является </a:t>
            </a:r>
            <a:r>
              <a:rPr lang="ru-RU" sz="32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гиперопека</a:t>
            </a:r>
            <a:r>
              <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т. е. создание зависимости подростка от взрослого, навязывание нереальных стандартов, стимулирование соперничества со сверстниками. Подлинная поддержка должна основываться на подчеркивании способностей, возможностей, положительных сторон ребенка.</a:t>
            </a:r>
          </a:p>
          <a:p>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body" idx="1"/>
          </p:nvPr>
        </p:nvSpPr>
        <p:spPr>
          <a:xfrm>
            <a:off x="722313" y="642938"/>
            <a:ext cx="7772400" cy="600075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Поддерживать ребенка - значит верить в него. Поддержка основана на вере в прирожденную способность личности преодолевать жизненные трудности при поддержке тех, кого она считает значимыми для себя. Взрослые имеют немало возможностей, чтобы продемонстрировать ребенку свое удовлетворение от его достижений или усилий. Другой путь - научить подростка справляться с различными задачами, создав у него установку: "Ты сможешь это сделать".</a:t>
            </a:r>
          </a:p>
          <a:p>
            <a:r>
              <a:rPr lang="ru-RU" b="1" dirty="0">
                <a:ln w="1905">
                  <a:solidFill>
                    <a:srgbClr val="FFFF00"/>
                  </a:solidFill>
                </a:ln>
                <a:solidFill>
                  <a:srgbClr val="FFFF00"/>
                </a:solidFill>
                <a:effectLst>
                  <a:innerShdw blurRad="69850" dist="43180" dir="5400000">
                    <a:srgbClr val="000000">
                      <a:alpha val="65000"/>
                    </a:srgbClr>
                  </a:innerShdw>
                </a:effectLst>
              </a:rPr>
              <a:t>Чтобы показать веру в ребенка, родитель должен иметь мужество и желание сделать следующее:</a:t>
            </a:r>
          </a:p>
          <a:p>
            <a:pPr lvl="0">
              <a:buFont typeface="Wingdings" pitchFamily="2" charset="2"/>
              <a:buChar char="Ø"/>
            </a:pPr>
            <a:r>
              <a:rPr lang="ru-RU" b="1" spc="50" dirty="0">
                <a:ln w="11430">
                  <a:solidFill>
                    <a:srgbClr val="FFFF00"/>
                  </a:solidFill>
                </a:ln>
                <a:solidFill>
                  <a:srgbClr val="FFFF00"/>
                </a:solidFill>
                <a:effectLst>
                  <a:outerShdw blurRad="76200" dist="50800" dir="5400000" algn="tl" rotWithShape="0">
                    <a:srgbClr val="000000">
                      <a:alpha val="65000"/>
                    </a:srgbClr>
                  </a:outerShdw>
                </a:effectLst>
              </a:rPr>
              <a:t>забыть о прошлых неудачах ребенка;</a:t>
            </a:r>
          </a:p>
          <a:p>
            <a:pPr lvl="0">
              <a:buFont typeface="Wingdings" pitchFamily="2" charset="2"/>
              <a:buChar char="Ø"/>
            </a:pPr>
            <a:r>
              <a:rPr lang="ru-RU" b="1" spc="50" dirty="0">
                <a:ln w="11430">
                  <a:solidFill>
                    <a:srgbClr val="FFFF00"/>
                  </a:solidFill>
                </a:ln>
                <a:solidFill>
                  <a:srgbClr val="FFFF00"/>
                </a:solidFill>
                <a:effectLst>
                  <a:outerShdw blurRad="76200" dist="50800" dir="5400000" algn="tl" rotWithShape="0">
                    <a:srgbClr val="000000">
                      <a:alpha val="65000"/>
                    </a:srgbClr>
                  </a:outerShdw>
                </a:effectLst>
              </a:rPr>
              <a:t>помочь ребенку обрести уверенность в том, что он справится с данной задачей;</a:t>
            </a:r>
          </a:p>
          <a:p>
            <a:pPr lvl="0">
              <a:buFont typeface="Wingdings" pitchFamily="2" charset="2"/>
              <a:buChar char="Ø"/>
            </a:pPr>
            <a:r>
              <a:rPr lang="ru-RU" b="1" spc="50" dirty="0">
                <a:ln w="11430">
                  <a:solidFill>
                    <a:srgbClr val="FFFF00"/>
                  </a:solidFill>
                </a:ln>
                <a:solidFill>
                  <a:srgbClr val="FFFF00"/>
                </a:solidFill>
                <a:effectLst>
                  <a:outerShdw blurRad="76200" dist="50800" dir="5400000" algn="tl" rotWithShape="0">
                    <a:srgbClr val="000000">
                      <a:alpha val="65000"/>
                    </a:srgbClr>
                  </a:outerShdw>
                </a:effectLst>
              </a:rPr>
              <a:t>помнить о прошлых удачах и возвращаться к ним, а не к ошибкам.</a:t>
            </a:r>
          </a:p>
          <a:p>
            <a:endParaRPr lang="ru-RU" b="1" spc="50" dirty="0">
              <a:ln w="11430">
                <a:solidFill>
                  <a:srgbClr val="FFFF00"/>
                </a:solidFill>
              </a:ln>
              <a:solidFill>
                <a:srgbClr val="FFFF00"/>
              </a:soli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457200" y="428604"/>
            <a:ext cx="8258204" cy="5697559"/>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Существуют слова, которые поддерживают детей, например: "Зная тебя, я уверен, что ты все сделаешь хорошо", "Ты знаешь это очень хорошо". Поддерживать можно посредством прикосновений, совместных действий, физического соучастия, выражения лица.</a:t>
            </a:r>
          </a:p>
          <a:p>
            <a:r>
              <a:rPr lang="ru-RU" sz="3200" b="1" spc="50" dirty="0">
                <a:ln w="11430">
                  <a:solidFill>
                    <a:srgbClr val="FFFF00"/>
                  </a:solidFill>
                </a:ln>
                <a:solidFill>
                  <a:srgbClr val="FFFF00"/>
                </a:solidFill>
                <a:effectLst>
                  <a:outerShdw blurRad="76200" dist="50800" dir="5400000" algn="tl" rotWithShape="0">
                    <a:srgbClr val="000000">
                      <a:alpha val="65000"/>
                    </a:srgbClr>
                  </a:outerShdw>
                </a:effectLst>
              </a:rPr>
              <a:t>Определите вместе с ребенком его "золотые часы" ("жаворонок" он или "сова"). Сложные темы лучше повторять  в часы подъема, хорошо знакомые - в часы спада.</a:t>
            </a:r>
          </a:p>
          <a:p>
            <a:endParaRPr lang="ru-RU" sz="3200" b="1" spc="50" dirty="0">
              <a:ln w="11430">
                <a:solidFill>
                  <a:srgbClr val="FFFF00"/>
                </a:solidFill>
              </a:ln>
              <a:solidFill>
                <a:srgbClr val="FFFF00"/>
              </a:soli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214282" y="428604"/>
            <a:ext cx="8258204" cy="5697559"/>
          </a:xfrm>
        </p:spPr>
        <p:txBody>
          <a:bodyPr>
            <a:normAutofit fontScale="775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600" b="1" spc="50" dirty="0">
                <a:ln w="11430">
                  <a:solidFill>
                    <a:srgbClr val="FFFF00"/>
                  </a:solidFill>
                </a:ln>
                <a:solidFill>
                  <a:srgbClr val="FFFF00"/>
                </a:solidFill>
                <a:effectLst>
                  <a:outerShdw blurRad="76200" dist="50800" dir="5400000" algn="tl" rotWithShape="0">
                    <a:srgbClr val="000000">
                      <a:alpha val="65000"/>
                    </a:srgbClr>
                  </a:outerShdw>
                </a:effectLst>
              </a:rPr>
              <a:t>Итак, чтобы поддержать ребенка, вам  необходимо</a:t>
            </a:r>
            <a:r>
              <a:rPr lang="ru-RU" sz="3600" b="1" spc="50" dirty="0" smtClean="0">
                <a:ln w="11430">
                  <a:solidFill>
                    <a:srgbClr val="FFFF00"/>
                  </a:solidFill>
                </a:ln>
                <a:solidFill>
                  <a:srgbClr val="FFFF00"/>
                </a:solidFill>
                <a:effectLst>
                  <a:outerShdw blurRad="76200" dist="50800" dir="5400000" algn="tl" rotWithShape="0">
                    <a:srgbClr val="000000">
                      <a:alpha val="65000"/>
                    </a:srgbClr>
                  </a:outerShdw>
                </a:effectLst>
              </a:rPr>
              <a:t>:</a:t>
            </a:r>
          </a:p>
          <a:p>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lvl="0">
              <a:buFont typeface="Wingdings" pitchFamily="2" charset="2"/>
              <a:buChar char="Ø"/>
            </a:pPr>
            <a:r>
              <a:rPr lang="ru-RU" sz="3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опираться на сильные стороны ребенка;</a:t>
            </a:r>
          </a:p>
          <a:p>
            <a:pPr lvl="0">
              <a:buFont typeface="Wingdings" pitchFamily="2" charset="2"/>
              <a:buChar char="Ø"/>
            </a:pPr>
            <a:r>
              <a:rPr lang="ru-RU" sz="3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избегать подчеркивания промахов ребенка;</a:t>
            </a:r>
          </a:p>
          <a:p>
            <a:pPr lvl="0">
              <a:buFont typeface="Wingdings" pitchFamily="2" charset="2"/>
              <a:buChar char="Ø"/>
            </a:pPr>
            <a:r>
              <a:rPr lang="ru-RU" sz="3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проявлять веру в ребенка, сочувствие к нему, уверенность в его силах;</a:t>
            </a:r>
          </a:p>
          <a:p>
            <a:pPr lvl="0">
              <a:buFont typeface="Wingdings" pitchFamily="2" charset="2"/>
              <a:buChar char="Ø"/>
            </a:pPr>
            <a:r>
              <a:rPr lang="ru-RU" sz="3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создать дома обстановку дружелюбия и уважения, уметь и хотеть демонстрировать любовь и уважение к ребенку;</a:t>
            </a:r>
          </a:p>
          <a:p>
            <a:pPr lvl="0">
              <a:buFont typeface="Wingdings" pitchFamily="2" charset="2"/>
              <a:buChar char="Ø"/>
            </a:pPr>
            <a:r>
              <a:rPr lang="ru-RU" sz="3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будьте одновременно тверды и добры, но не выступайте в роли судьи;</a:t>
            </a:r>
          </a:p>
          <a:p>
            <a:pPr lvl="0">
              <a:buFont typeface="Wingdings" pitchFamily="2" charset="2"/>
              <a:buChar char="Ø"/>
            </a:pPr>
            <a:r>
              <a:rPr lang="ru-RU" sz="3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поддерживайте своего ребенка, демонстрируйте, что понимаете его переживания.</a:t>
            </a:r>
          </a:p>
          <a:p>
            <a:r>
              <a:rPr lang="ru-RU" sz="3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p>
          <a:p>
            <a:r>
              <a:rPr lang="ru-RU" sz="3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p>
          <a:p>
            <a:endParaRPr lang="ru-RU" sz="3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457200" y="428604"/>
            <a:ext cx="8258204" cy="5697559"/>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Font typeface="Wingdings" pitchFamily="2" charset="2"/>
              <a:buChar char="Ø"/>
            </a:pPr>
            <a:r>
              <a:rPr lang="ru-RU"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Подбадривайте детей, хвалите их за то, что они делают хорошо.</a:t>
            </a:r>
          </a:p>
          <a:p>
            <a:pPr>
              <a:buFont typeface="Wingdings" pitchFamily="2" charset="2"/>
              <a:buChar char="Ø"/>
            </a:pPr>
            <a:r>
              <a:rPr lang="ru-RU"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Повышайте их уверенность в себе, так как чем больше ребенок боится неудачи, тем больше вероятность допущения ошибок.</a:t>
            </a:r>
          </a:p>
          <a:p>
            <a:pPr>
              <a:buFont typeface="Wingdings" pitchFamily="2" charset="2"/>
              <a:buChar char="Ø"/>
            </a:pPr>
            <a:r>
              <a:rPr lang="ru-RU"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Наблюдайте за самочувствием ребенка, никто, кроме Вас, не сможет вовремя заметить и предотвратить ухудшение состояния ребенка, связанное с переутомлением.</a:t>
            </a:r>
          </a:p>
          <a:p>
            <a:pPr>
              <a:buFont typeface="Wingdings" pitchFamily="2" charset="2"/>
              <a:buChar char="Ø"/>
            </a:pPr>
            <a:r>
              <a:rPr lang="ru-RU"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Контролируйте режим подготовки ребенка, не допускайте перегрузок, объясните ему, что он обязательно должен чередовать занятия с отдыхом.</a:t>
            </a:r>
          </a:p>
          <a:p>
            <a:pPr>
              <a:buFont typeface="Wingdings" pitchFamily="2" charset="2"/>
              <a:buChar char="Ø"/>
            </a:pPr>
            <a:r>
              <a:rPr lang="ru-RU"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Обеспечьте дома удобное место для занятий, проследите, чтобы никто из домашних не мешал.</a:t>
            </a:r>
          </a:p>
          <a:p>
            <a:endParaRPr lang="ru-RU"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457200" y="428604"/>
            <a:ext cx="8258204" cy="5697559"/>
          </a:xfrm>
        </p:spPr>
        <p:txBody>
          <a:bodyPr>
            <a:normAutofit lnSpcReduction="1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Font typeface="Wingdings" pitchFamily="2" charset="2"/>
              <a:buChar char="ü"/>
            </a:pPr>
            <a:r>
              <a:rPr lang="ru-RU"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Обратите внимание на питание ребенка: во время интенсивного умственного напряжения ему необходима питательная и разнообразная пища и сбалансированный комплекс витаминов. Такие продукты, как рыба, творог, орехи, курага и т.д. стимулируют работу головного мозга. </a:t>
            </a:r>
            <a:r>
              <a:rPr lang="ru-RU"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Помогите </a:t>
            </a:r>
            <a:r>
              <a:rPr lang="ru-RU"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детям распределить темы подготовки по дням.</a:t>
            </a:r>
          </a:p>
          <a:p>
            <a:pPr>
              <a:buFont typeface="Wingdings" pitchFamily="2" charset="2"/>
              <a:buChar char="ü"/>
            </a:pPr>
            <a:r>
              <a:rPr lang="ru-RU"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Ознакомьте ребенка с методикой подготовки к экзаменам. Не имеет смысл зазубривать весь фактический материал, достаточно просмотреть ключевые моменты и уловить смысл и логику материала. Очень полезно делать краткие схематические выписки и таблицы, упорядочивая изучаемый материал по плану. Если он не умеет, покажите ему, как это делается на практике. Основные формулы, определения можно выписать на листочках и повесить над письменным столом, над кроватью, в столовой и т.д.</a:t>
            </a:r>
          </a:p>
          <a:p>
            <a:endParaRPr lang="ru-RU"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1162</Words>
  <Application>Microsoft Office PowerPoint</Application>
  <PresentationFormat>Экран (4:3)</PresentationFormat>
  <Paragraphs>59</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Рекомендации родителям по подготовке детей к сдаче  ЕГЭ в 2012 году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Рекомендации родителям по подготовке детей к сдаче  ЕГЭ в 2012 году </dc:title>
  <dc:creator>Admin</dc:creator>
  <cp:lastModifiedBy>Admin</cp:lastModifiedBy>
  <cp:revision>5</cp:revision>
  <dcterms:created xsi:type="dcterms:W3CDTF">2012-03-12T14:58:24Z</dcterms:created>
  <dcterms:modified xsi:type="dcterms:W3CDTF">2012-03-24T17:40:51Z</dcterms:modified>
</cp:coreProperties>
</file>