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1" r:id="rId4"/>
    <p:sldId id="269" r:id="rId5"/>
    <p:sldId id="268" r:id="rId6"/>
    <p:sldId id="270" r:id="rId7"/>
    <p:sldId id="267" r:id="rId8"/>
    <p:sldId id="266" r:id="rId9"/>
    <p:sldId id="265" r:id="rId10"/>
    <p:sldId id="264" r:id="rId11"/>
    <p:sldId id="263" r:id="rId12"/>
    <p:sldId id="259" r:id="rId13"/>
    <p:sldId id="262" r:id="rId14"/>
    <p:sldId id="261" r:id="rId15"/>
    <p:sldId id="260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22" autoAdjust="0"/>
    <p:restoredTop sz="94643" autoAdjust="0"/>
  </p:normalViewPr>
  <p:slideViewPr>
    <p:cSldViewPr>
      <p:cViewPr varScale="1">
        <p:scale>
          <a:sx n="65" d="100"/>
          <a:sy n="65" d="100"/>
        </p:scale>
        <p:origin x="-114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BB37-DF9D-44E0-8A2C-83F056C3B9EC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361D-CB50-4144-90EF-CE14B02F4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BB37-DF9D-44E0-8A2C-83F056C3B9EC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361D-CB50-4144-90EF-CE14B02F4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BB37-DF9D-44E0-8A2C-83F056C3B9EC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361D-CB50-4144-90EF-CE14B02F4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BB37-DF9D-44E0-8A2C-83F056C3B9EC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361D-CB50-4144-90EF-CE14B02F4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BB37-DF9D-44E0-8A2C-83F056C3B9EC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361D-CB50-4144-90EF-CE14B02F4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BB37-DF9D-44E0-8A2C-83F056C3B9EC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361D-CB50-4144-90EF-CE14B02F4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BB37-DF9D-44E0-8A2C-83F056C3B9EC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361D-CB50-4144-90EF-CE14B02F4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BB37-DF9D-44E0-8A2C-83F056C3B9EC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361D-CB50-4144-90EF-CE14B02F4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BB37-DF9D-44E0-8A2C-83F056C3B9EC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361D-CB50-4144-90EF-CE14B02F4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BB37-DF9D-44E0-8A2C-83F056C3B9EC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361D-CB50-4144-90EF-CE14B02F4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BB37-DF9D-44E0-8A2C-83F056C3B9EC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361D-CB50-4144-90EF-CE14B02F4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9BB37-DF9D-44E0-8A2C-83F056C3B9EC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0361D-CB50-4144-90EF-CE14B02F4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1430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9784" cy="7072338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>
                <a:solidFill>
                  <a:srgbClr val="002060"/>
                </a:solidFill>
              </a:rPr>
              <a:t>Формирование ключевых компетенций учащихся через применение  современных педагогических технологий.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1430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9784" cy="7072338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Информационно-коммуникативные технологии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1430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9784" cy="7072338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0"/>
            <a:ext cx="7743852" cy="3314722"/>
          </a:xfrm>
        </p:spPr>
        <p:txBody>
          <a:bodyPr/>
          <a:lstStyle/>
          <a:p>
            <a:r>
              <a:rPr lang="ru-RU" b="1" dirty="0"/>
              <a:t>Метод проектов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571744"/>
            <a:ext cx="6400800" cy="292418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Эпиграфом к проектному обучению может служить следующая китайская пословица: «Скажи мне – и я забуду. Покажи мне – и я запомню. Вовлеки меня – и я научусь».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1430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9784" cy="7072338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672414" cy="3929089"/>
          </a:xfrm>
        </p:spPr>
        <p:txBody>
          <a:bodyPr>
            <a:noAutofit/>
          </a:bodyPr>
          <a:lstStyle/>
          <a:p>
            <a:r>
              <a:rPr lang="ru-RU" sz="6000" b="1" dirty="0">
                <a:solidFill>
                  <a:srgbClr val="002060"/>
                </a:solidFill>
              </a:rPr>
              <a:t>Технология коллективного </a:t>
            </a:r>
            <a:r>
              <a:rPr lang="ru-RU" sz="6000" b="1" dirty="0" err="1">
                <a:solidFill>
                  <a:srgbClr val="002060"/>
                </a:solidFill>
              </a:rPr>
              <a:t>взаимообучения</a:t>
            </a:r>
            <a:r>
              <a:rPr lang="ru-RU" sz="6000" dirty="0"/>
              <a:t/>
            </a:r>
            <a:br>
              <a:rPr lang="ru-RU" sz="6000" dirty="0"/>
            </a:b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1430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9784" cy="7072338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Модульное </a:t>
            </a:r>
            <a:r>
              <a:rPr lang="ru-RU" b="1" dirty="0"/>
              <a:t>обучение </a:t>
            </a:r>
            <a:r>
              <a:rPr lang="ru-RU" dirty="0"/>
              <a:t>позволяет наилучшим образом реализовать </a:t>
            </a:r>
            <a:r>
              <a:rPr lang="ru-RU" dirty="0" err="1"/>
              <a:t>деятельностный</a:t>
            </a:r>
            <a:r>
              <a:rPr lang="ru-RU" dirty="0"/>
              <a:t> подход, сформировать ключевые компетенции самообучения и саморазвития, способность принимать решения, оценивать свою деятельность.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1430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9784" cy="7072338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928803"/>
            <a:ext cx="7815290" cy="167164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Применение </a:t>
            </a:r>
            <a:r>
              <a:rPr lang="ru-RU" sz="3200" dirty="0"/>
              <a:t>современных педагогических технологий позволяет формировать ключевые компетентности:</a:t>
            </a:r>
            <a:br>
              <a:rPr lang="ru-RU" sz="3200" dirty="0"/>
            </a:br>
            <a:r>
              <a:rPr lang="ru-RU" sz="3200" dirty="0">
                <a:solidFill>
                  <a:srgbClr val="002060"/>
                </a:solidFill>
              </a:rPr>
              <a:t> </a:t>
            </a:r>
            <a:r>
              <a:rPr lang="ru-RU" sz="3200" dirty="0" smtClean="0">
                <a:solidFill>
                  <a:srgbClr val="002060"/>
                </a:solidFill>
              </a:rPr>
              <a:t>- информационную культуру, </a:t>
            </a:r>
            <a:r>
              <a:rPr lang="ru-RU" sz="3200" dirty="0">
                <a:solidFill>
                  <a:srgbClr val="002060"/>
                </a:solidFill>
              </a:rPr>
              <a:t>умение ориентироваться в потоке информации, критически её оценивать, систематизировать, </a:t>
            </a:r>
            <a:r>
              <a:rPr lang="ru-RU" sz="3200" dirty="0" smtClean="0">
                <a:solidFill>
                  <a:srgbClr val="002060"/>
                </a:solidFill>
              </a:rPr>
              <a:t>обобщать; </a:t>
            </a:r>
            <a:r>
              <a:rPr lang="ru-RU" sz="3200" dirty="0">
                <a:solidFill>
                  <a:srgbClr val="002060"/>
                </a:solidFill>
              </a:rPr>
              <a:t/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- способность </a:t>
            </a:r>
            <a:r>
              <a:rPr lang="ru-RU" sz="3200" dirty="0">
                <a:solidFill>
                  <a:srgbClr val="002060"/>
                </a:solidFill>
              </a:rPr>
              <a:t>к самообучению, </a:t>
            </a:r>
            <a:r>
              <a:rPr lang="ru-RU" sz="3200" dirty="0" smtClean="0">
                <a:solidFill>
                  <a:srgbClr val="002060"/>
                </a:solidFill>
              </a:rPr>
              <a:t>саморазвитию; </a:t>
            </a:r>
            <a:r>
              <a:rPr lang="ru-RU" sz="3200" dirty="0">
                <a:solidFill>
                  <a:srgbClr val="002060"/>
                </a:solidFill>
              </a:rPr>
              <a:t/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- компетентность </a:t>
            </a:r>
            <a:r>
              <a:rPr lang="ru-RU" sz="3200" dirty="0">
                <a:solidFill>
                  <a:srgbClr val="002060"/>
                </a:solidFill>
              </a:rPr>
              <a:t>в принятии </a:t>
            </a:r>
            <a:r>
              <a:rPr lang="ru-RU" sz="3200" dirty="0" smtClean="0">
                <a:solidFill>
                  <a:srgbClr val="002060"/>
                </a:solidFill>
              </a:rPr>
              <a:t>решений; </a:t>
            </a:r>
            <a:r>
              <a:rPr lang="ru-RU" sz="3200" dirty="0">
                <a:solidFill>
                  <a:srgbClr val="002060"/>
                </a:solidFill>
              </a:rPr>
              <a:t/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-коммуникативные </a:t>
            </a:r>
            <a:r>
              <a:rPr lang="ru-RU" sz="3200" dirty="0">
                <a:solidFill>
                  <a:srgbClr val="002060"/>
                </a:solidFill>
              </a:rPr>
              <a:t>компетентности </a:t>
            </a:r>
            <a:r>
              <a:rPr lang="ru-RU" sz="3200" dirty="0" smtClean="0">
                <a:solidFill>
                  <a:srgbClr val="002060"/>
                </a:solidFill>
              </a:rPr>
              <a:t>;</a:t>
            </a:r>
            <a:r>
              <a:rPr lang="ru-RU" sz="3200" dirty="0">
                <a:solidFill>
                  <a:srgbClr val="002060"/>
                </a:solidFill>
              </a:rPr>
              <a:t/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-рефлексивные </a:t>
            </a:r>
            <a:r>
              <a:rPr lang="ru-RU" sz="3200" dirty="0">
                <a:solidFill>
                  <a:srgbClr val="002060"/>
                </a:solidFill>
              </a:rPr>
              <a:t>качества </a:t>
            </a:r>
            <a:r>
              <a:rPr lang="ru-RU" sz="3200" dirty="0" smtClean="0">
                <a:solidFill>
                  <a:srgbClr val="002060"/>
                </a:solidFill>
              </a:rPr>
              <a:t>личности, </a:t>
            </a:r>
            <a:r>
              <a:rPr lang="ru-RU" sz="3200" dirty="0">
                <a:solidFill>
                  <a:srgbClr val="002060"/>
                </a:solidFill>
              </a:rPr>
              <a:t/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2060"/>
                </a:solidFill>
              </a:rPr>
              <a:t>умение работать в команде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428728" y="4643446"/>
            <a:ext cx="6286544" cy="14287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1430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1472" y="0"/>
            <a:ext cx="10215538" cy="7661654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71480"/>
            <a:ext cx="8415310" cy="3786214"/>
          </a:xfrm>
        </p:spPr>
        <p:txBody>
          <a:bodyPr>
            <a:no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4000" b="1" dirty="0" smtClean="0"/>
              <a:t>Формирование умений: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800" dirty="0" smtClean="0">
                <a:solidFill>
                  <a:srgbClr val="002060"/>
                </a:solidFill>
              </a:rPr>
              <a:t>- учиться </a:t>
            </a:r>
            <a:r>
              <a:rPr lang="ru-RU" sz="2800" dirty="0">
                <a:solidFill>
                  <a:srgbClr val="002060"/>
                </a:solidFill>
              </a:rPr>
              <a:t>с интересом;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>- </a:t>
            </a:r>
            <a:r>
              <a:rPr lang="ru-RU" sz="2800" dirty="0" smtClean="0">
                <a:solidFill>
                  <a:srgbClr val="002060"/>
                </a:solidFill>
              </a:rPr>
              <a:t>доверять </a:t>
            </a:r>
            <a:r>
              <a:rPr lang="ru-RU" sz="2800" dirty="0">
                <a:solidFill>
                  <a:srgbClr val="002060"/>
                </a:solidFill>
              </a:rPr>
              <a:t>педагогам;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>- 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проявлять эмоциональную устойчивость при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>напряжениях;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- </a:t>
            </a:r>
            <a:r>
              <a:rPr lang="ru-RU" sz="2800" dirty="0" smtClean="0">
                <a:solidFill>
                  <a:srgbClr val="002060"/>
                </a:solidFill>
              </a:rPr>
              <a:t>определять цели </a:t>
            </a:r>
            <a:r>
              <a:rPr lang="ru-RU" sz="2800" dirty="0">
                <a:solidFill>
                  <a:srgbClr val="002060"/>
                </a:solidFill>
              </a:rPr>
              <a:t>учебной деятельности;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- 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нести ответственность </a:t>
            </a:r>
            <a:r>
              <a:rPr lang="ru-RU" sz="2800" dirty="0">
                <a:solidFill>
                  <a:srgbClr val="002060"/>
                </a:solidFill>
              </a:rPr>
              <a:t>за результаты учебы;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>- </a:t>
            </a:r>
            <a:r>
              <a:rPr lang="ru-RU" sz="2800" dirty="0" smtClean="0">
                <a:solidFill>
                  <a:srgbClr val="002060"/>
                </a:solidFill>
              </a:rPr>
              <a:t>концентрироваться </a:t>
            </a:r>
            <a:r>
              <a:rPr lang="ru-RU" sz="2800" dirty="0">
                <a:solidFill>
                  <a:srgbClr val="002060"/>
                </a:solidFill>
              </a:rPr>
              <a:t>на учебе;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>- </a:t>
            </a:r>
            <a:r>
              <a:rPr lang="ru-RU" sz="2800" dirty="0" smtClean="0">
                <a:solidFill>
                  <a:srgbClr val="002060"/>
                </a:solidFill>
              </a:rPr>
              <a:t>делать </a:t>
            </a:r>
            <a:r>
              <a:rPr lang="ru-RU" sz="2800" dirty="0">
                <a:solidFill>
                  <a:srgbClr val="002060"/>
                </a:solidFill>
              </a:rPr>
              <a:t>заключительные выводы;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- проявлять терпимость </a:t>
            </a:r>
            <a:r>
              <a:rPr lang="ru-RU" sz="2800" dirty="0">
                <a:solidFill>
                  <a:srgbClr val="002060"/>
                </a:solidFill>
              </a:rPr>
              <a:t>к другим мнениям и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>позициям;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>- </a:t>
            </a:r>
            <a:r>
              <a:rPr lang="ru-RU" sz="2800" dirty="0" smtClean="0">
                <a:solidFill>
                  <a:srgbClr val="002060"/>
                </a:solidFill>
              </a:rPr>
              <a:t>оказывать помощь </a:t>
            </a:r>
            <a:r>
              <a:rPr lang="ru-RU" sz="2800" dirty="0">
                <a:solidFill>
                  <a:srgbClr val="002060"/>
                </a:solidFill>
              </a:rPr>
              <a:t>другим учащимся;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>- 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сотрудничать с другими учащимися;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>- 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работать в группе;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14414" y="5638800"/>
            <a:ext cx="6557986" cy="219092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1430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9784" cy="7072338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42852"/>
            <a:ext cx="7886728" cy="324328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/>
              <a:t>- умение отыскивать причины явлений;</a:t>
            </a:r>
            <a:br>
              <a:rPr lang="ru-RU" sz="2800" dirty="0"/>
            </a:br>
            <a:r>
              <a:rPr lang="ru-RU" sz="2800" dirty="0"/>
              <a:t>- </a:t>
            </a:r>
            <a:r>
              <a:rPr lang="ru-RU" sz="2800" dirty="0" smtClean="0"/>
              <a:t>самостоятельно выявлять допущенные ошибки;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- </a:t>
            </a:r>
            <a:r>
              <a:rPr lang="ru-RU" sz="2800" dirty="0" smtClean="0"/>
              <a:t>самостоятельно выполнять домашнее задание;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- </a:t>
            </a:r>
            <a:r>
              <a:rPr lang="ru-RU" sz="2800" dirty="0"/>
              <a:t>умение принимать решения в различных ситуациях;</a:t>
            </a:r>
            <a:br>
              <a:rPr lang="ru-RU" sz="2800" dirty="0"/>
            </a:br>
            <a:r>
              <a:rPr lang="ru-RU" sz="2800" dirty="0"/>
              <a:t>- умение заявлять о своих потребностях и интересах;</a:t>
            </a:r>
            <a:br>
              <a:rPr lang="ru-RU" sz="2800" dirty="0"/>
            </a:br>
            <a:r>
              <a:rPr lang="ru-RU" sz="2800" dirty="0"/>
              <a:t>- умение находить другие источники информации;</a:t>
            </a:r>
            <a:br>
              <a:rPr lang="ru-RU" sz="2800" dirty="0"/>
            </a:br>
            <a:r>
              <a:rPr lang="ru-RU" sz="2800" dirty="0"/>
              <a:t>- способность генерировать другие способы решения</a:t>
            </a:r>
            <a:br>
              <a:rPr lang="ru-RU" sz="2800" dirty="0"/>
            </a:br>
            <a:r>
              <a:rPr lang="ru-RU" sz="2800" dirty="0"/>
              <a:t>проблемы;</a:t>
            </a:r>
            <a:br>
              <a:rPr lang="ru-RU" sz="2800" dirty="0"/>
            </a:br>
            <a:r>
              <a:rPr lang="ru-RU" sz="2800" dirty="0" smtClean="0"/>
              <a:t>- </a:t>
            </a:r>
            <a:r>
              <a:rPr lang="ru-RU" sz="2800" dirty="0"/>
              <a:t>применять знания и умения на практике;</a:t>
            </a:r>
            <a:br>
              <a:rPr lang="ru-RU" sz="2800" dirty="0"/>
            </a:br>
            <a:r>
              <a:rPr lang="ru-RU" sz="2800" dirty="0"/>
              <a:t>- умение извлекать пользу из полученного опыта;</a:t>
            </a:r>
            <a:br>
              <a:rPr lang="ru-RU" sz="2800" dirty="0"/>
            </a:br>
            <a:r>
              <a:rPr lang="ru-RU" sz="2800" dirty="0"/>
              <a:t>- навыки самоконтроля и саморазвития;</a:t>
            </a:r>
            <a:br>
              <a:rPr lang="ru-RU" sz="2800" dirty="0"/>
            </a:br>
            <a:r>
              <a:rPr lang="ru-RU" sz="2800" dirty="0"/>
              <a:t>- желание учиться и самосовершенствоваться дальше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1430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9784" cy="7072338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6000" dirty="0"/>
              <a:t>Целью образовательного и </a:t>
            </a:r>
            <a:r>
              <a:rPr lang="ru-RU" sz="6000" dirty="0" err="1"/>
              <a:t>воспитетельного</a:t>
            </a:r>
            <a:r>
              <a:rPr lang="ru-RU" sz="6000" dirty="0"/>
              <a:t> процесса </a:t>
            </a:r>
            <a:r>
              <a:rPr lang="ru-RU" sz="6000" dirty="0" smtClean="0"/>
              <a:t>является</a:t>
            </a:r>
            <a:br>
              <a:rPr lang="ru-RU" sz="6000" dirty="0" smtClean="0"/>
            </a:br>
            <a:r>
              <a:rPr lang="ru-RU" sz="6000" dirty="0" smtClean="0"/>
              <a:t> </a:t>
            </a:r>
            <a:r>
              <a:rPr lang="ru-RU" sz="6000" dirty="0"/>
              <a:t>формирование ключевых компетенций у школьников.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1430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9784" cy="7072338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5300" b="1" dirty="0"/>
              <a:t>Личностная (нравственная) компетенция</a:t>
            </a:r>
            <a:r>
              <a:rPr lang="ru-RU" dirty="0"/>
              <a:t> определяется развитыми нравственными, эмоциональными, эстетическими установками и качествами, </a:t>
            </a:r>
            <a:r>
              <a:rPr lang="ru-RU" dirty="0" smtClean="0"/>
              <a:t>готовностью, </a:t>
            </a:r>
            <a:r>
              <a:rPr lang="ru-RU" dirty="0"/>
              <a:t>способностью жить по традиционным нравственным законам.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1430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9784" cy="7072338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Социальная компетенция</a:t>
            </a:r>
            <a:r>
              <a:rPr lang="ru-RU" dirty="0"/>
              <a:t> </a:t>
            </a:r>
            <a:r>
              <a:rPr lang="ru-RU" dirty="0" smtClean="0"/>
              <a:t>- это </a:t>
            </a:r>
            <a:r>
              <a:rPr lang="ru-RU" dirty="0"/>
              <a:t>присущие личности гражданские, демократические и патриотические убеждения, освоенные социальные практики, способность действовать в социуме </a:t>
            </a:r>
            <a:r>
              <a:rPr lang="ru-RU" dirty="0" smtClean="0"/>
              <a:t>с учётом позиций других людей.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5786454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1430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9784" cy="7072338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b="1" dirty="0"/>
              <a:t>Общекультурная компетенция </a:t>
            </a:r>
            <a:r>
              <a:rPr lang="ru-RU" dirty="0"/>
              <a:t>предполагает освоение основ отечественной и мировой культуры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1430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9784" cy="7072338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Интеллектуальная компетенция</a:t>
            </a:r>
            <a:r>
              <a:rPr lang="ru-RU" dirty="0"/>
              <a:t> проявляется в развитых интеллектуальных качествах личности; </a:t>
            </a:r>
            <a:r>
              <a:rPr lang="ru-RU" dirty="0" smtClean="0"/>
              <a:t>способности </a:t>
            </a:r>
            <a:r>
              <a:rPr lang="ru-RU" dirty="0"/>
              <a:t>владеть информационными технологиями, работать со всеми видами информации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1430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9784" cy="7072338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Продуктивная компетентность </a:t>
            </a:r>
            <a:r>
              <a:rPr lang="ru-RU" dirty="0"/>
              <a:t>– умение работать и зарабатывать, быть способным создать собственный продукт, принимать решения и нести ответственность за них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1430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9784" cy="7072338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b="1" dirty="0"/>
              <a:t>Реализация </a:t>
            </a:r>
            <a:r>
              <a:rPr lang="ru-RU" b="1" dirty="0" err="1"/>
              <a:t>компетентностного</a:t>
            </a:r>
            <a:r>
              <a:rPr lang="ru-RU" b="1" dirty="0"/>
              <a:t> подхода</a:t>
            </a:r>
            <a:r>
              <a:rPr lang="ru-RU" dirty="0"/>
              <a:t> – это инновационное направление, которое позволяет по-новому осознать и понять значимость школьных дисциплин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d_1430-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9784" cy="7072338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002060"/>
                </a:solidFill>
              </a:rPr>
              <a:t>Современные педагогические технологии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176</Words>
  <Application>Microsoft Office PowerPoint</Application>
  <PresentationFormat>Экран (4:3)</PresentationFormat>
  <Paragraphs>17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Формирование ключевых компетенций учащихся через применение  современных педагогических технологий.</vt:lpstr>
      <vt:lpstr> Целью образовательного и воспитетельного процесса является  формирование ключевых компетенций у школьников.</vt:lpstr>
      <vt:lpstr>Личностная (нравственная) компетенция определяется развитыми нравственными, эмоциональными, эстетическими установками и качествами, готовностью, способностью жить по традиционным нравственным законам. </vt:lpstr>
      <vt:lpstr>Социальная компетенция - это присущие личности гражданские, демократические и патриотические убеждения, освоенные социальные практики, способность действовать в социуме с учётом позиций других людей. </vt:lpstr>
      <vt:lpstr>Общекультурная компетенция предполагает освоение основ отечественной и мировой культуры</vt:lpstr>
      <vt:lpstr>Интеллектуальная компетенция проявляется в развитых интеллектуальных качествах личности; способности владеть информационными технологиями, работать со всеми видами информации </vt:lpstr>
      <vt:lpstr>Продуктивная компетентность – умение работать и зарабатывать, быть способным создать собственный продукт, принимать решения и нести ответственность за них</vt:lpstr>
      <vt:lpstr>Реализация компетентностного подхода – это инновационное направление, которое позволяет по-новому осознать и понять значимость школьных дисциплин</vt:lpstr>
      <vt:lpstr>Современные педагогические технологии</vt:lpstr>
      <vt:lpstr>Информационно-коммуникативные технологии</vt:lpstr>
      <vt:lpstr>Метод проектов</vt:lpstr>
      <vt:lpstr>Технология коллективного взаимообучения </vt:lpstr>
      <vt:lpstr>  Модульное обучение позволяет наилучшим образом реализовать деятельностный подход, сформировать ключевые компетенции самообучения и саморазвития, способность принимать решения, оценивать свою деятельность.</vt:lpstr>
      <vt:lpstr>   Применение современных педагогических технологий позволяет формировать ключевые компетентности:  - информационную культуру, умение ориентироваться в потоке информации, критически её оценивать, систематизировать, обобщать;  - способность к самообучению, саморазвитию;  - компетентность в принятии решений;  -коммуникативные компетентности ; -рефлексивные качества личности,  умение работать в команде </vt:lpstr>
      <vt:lpstr>     Формирование умений: - учиться с интересом; - доверять педагогам; -  проявлять эмоциональную устойчивость при напряжениях; - определять цели учебной деятельности; -  нести ответственность за результаты учебы; - концентрироваться на учебе; - делать заключительные выводы; - проявлять терпимость к другим мнениям и позициям; - оказывать помощь другим учащимся; -  сотрудничать с другими учащимися; -  работать в группе;</vt:lpstr>
      <vt:lpstr>          - умение отыскивать причины явлений; - самостоятельно выявлять допущенные ошибки; - самостоятельно выполнять домашнее задание; - умение принимать решения в различных ситуациях; - умение заявлять о своих потребностях и интересах; - умение находить другие источники информации; - способность генерировать другие способы решения проблемы; - применять знания и умения на практике; - умение извлекать пользу из полученного опыта; - навыки самоконтроля и саморазвития; - желание учиться и самосовершенствоваться дальше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ключевых компетенций учащихся через применение  современных педагогических технологий.</dc:title>
  <dc:creator>Admin</dc:creator>
  <cp:lastModifiedBy>Admin</cp:lastModifiedBy>
  <cp:revision>22</cp:revision>
  <dcterms:created xsi:type="dcterms:W3CDTF">2011-10-31T13:28:45Z</dcterms:created>
  <dcterms:modified xsi:type="dcterms:W3CDTF">2011-10-31T16:59:23Z</dcterms:modified>
</cp:coreProperties>
</file>