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EAF463A-BC7C-46EE-9F1E-7F377CCA4891}" type="datetimeFigureOut">
              <a:rPr lang="en-US" smtClean="0"/>
              <a:pPr/>
              <a:t>5/15/2013</a:t>
            </a:fld>
            <a:endParaRPr lang="en-US"/>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5/15/2013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7EAF463A-BC7C-46EE-9F1E-7F377CCA4891}" type="datetimeFigureOut">
              <a:rPr lang="en-US" smtClean="0"/>
              <a:pPr/>
              <a:t>5/15/2013</a:t>
            </a:fld>
            <a:endParaRPr lang="en-US"/>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en-US"/>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5/15/2013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EAF463A-BC7C-46EE-9F1E-7F377CCA4891}" type="datetimeFigureOut">
              <a:rPr lang="en-US" smtClean="0"/>
              <a:pPr/>
              <a:t>5/15/2013</a:t>
            </a:fld>
            <a:endParaRPr lang="en-US"/>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Номер слайда 5"/>
          <p:cNvSpPr>
            <a:spLocks noGrp="1"/>
          </p:cNvSpPr>
          <p:nvPr>
            <p:ph type="sldNum" sz="quarter" idx="12"/>
          </p:nvPr>
        </p:nvSpPr>
        <p:spPr>
          <a:xfrm>
            <a:off x="6733952" y="6555112"/>
            <a:ext cx="588336" cy="228600"/>
          </a:xfrm>
        </p:spPr>
        <p:txBody>
          <a:bodyPr/>
          <a:lstStyle>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5/15/2013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5/15/2013</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5/15/2013</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7EAF463A-BC7C-46EE-9F1E-7F377CCA4891}" type="datetimeFigureOut">
              <a:rPr lang="en-US" smtClean="0"/>
              <a:pPr/>
              <a:t>5/15/2013</a:t>
            </a:fld>
            <a:endParaRPr lang="en-US"/>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5/15/2013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7EAF463A-BC7C-46EE-9F1E-7F377CCA4891}" type="datetimeFigureOut">
              <a:rPr lang="en-US" smtClean="0"/>
              <a:pPr/>
              <a:t>5/15/2013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EAF463A-BC7C-46EE-9F1E-7F377CCA4891}" type="datetimeFigureOut">
              <a:rPr lang="en-US" smtClean="0"/>
              <a:pPr/>
              <a:t>5/15/2013</a:t>
            </a:fld>
            <a:endParaRPr lang="en-US"/>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Элективный курс «Выпускник школы в современных условиях».</a:t>
            </a:r>
            <a:endParaRPr lang="ru-RU" dirty="0"/>
          </a:p>
        </p:txBody>
      </p:sp>
      <p:sp>
        <p:nvSpPr>
          <p:cNvPr id="3" name="Подзаголовок 2"/>
          <p:cNvSpPr>
            <a:spLocks noGrp="1"/>
          </p:cNvSpPr>
          <p:nvPr>
            <p:ph type="subTitle" idx="1"/>
          </p:nvPr>
        </p:nvSpPr>
        <p:spPr/>
        <p:txBody>
          <a:bodyPr>
            <a:normAutofit fontScale="77500" lnSpcReduction="20000"/>
          </a:bodyPr>
          <a:lstStyle/>
          <a:p>
            <a:r>
              <a:rPr lang="ru-RU" dirty="0" smtClean="0"/>
              <a:t>Всего 34 часа</a:t>
            </a:r>
          </a:p>
          <a:p>
            <a:r>
              <a:rPr lang="ru-RU" dirty="0" smtClean="0"/>
              <a:t>1 час в </a:t>
            </a:r>
            <a:r>
              <a:rPr lang="ru-RU" dirty="0" smtClean="0"/>
              <a:t>неделю</a:t>
            </a:r>
          </a:p>
          <a:p>
            <a:endParaRPr lang="ru-RU" dirty="0" smtClean="0"/>
          </a:p>
          <a:p>
            <a:r>
              <a:rPr lang="ru-RU" dirty="0" err="1" smtClean="0"/>
              <a:t>Мухамедова</a:t>
            </a:r>
            <a:r>
              <a:rPr lang="ru-RU" dirty="0" smtClean="0"/>
              <a:t> </a:t>
            </a:r>
            <a:r>
              <a:rPr lang="ru-RU" smtClean="0"/>
              <a:t>Наталия Анатольевна</a:t>
            </a:r>
            <a:endParaRPr lang="ru-RU"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Узнаем о себе больше:</a:t>
            </a:r>
            <a:endParaRPr lang="ru-RU" sz="2800" dirty="0"/>
          </a:p>
        </p:txBody>
      </p:sp>
      <p:sp>
        <p:nvSpPr>
          <p:cNvPr id="3" name="Содержимое 2"/>
          <p:cNvSpPr>
            <a:spLocks noGrp="1"/>
          </p:cNvSpPr>
          <p:nvPr>
            <p:ph idx="1"/>
          </p:nvPr>
        </p:nvSpPr>
        <p:spPr/>
        <p:txBody>
          <a:bodyPr>
            <a:normAutofit fontScale="92500"/>
          </a:bodyPr>
          <a:lstStyle/>
          <a:p>
            <a:r>
              <a:rPr lang="ru-RU" dirty="0" smtClean="0"/>
              <a:t>-Вы хотите узнать, есть ли у вас шансы стать руководителем?</a:t>
            </a:r>
          </a:p>
          <a:p>
            <a:r>
              <a:rPr lang="ru-RU" dirty="0" smtClean="0"/>
              <a:t>-А знаете те ли вы, что особенности нашего характера во многом определяются тем, какое полушарие головного мозга у нас доминирует? </a:t>
            </a:r>
          </a:p>
          <a:p>
            <a:r>
              <a:rPr lang="ru-RU" dirty="0" smtClean="0"/>
              <a:t>В зависимости  от этого ученые условно разделили людей на «художников» и «мыслителей».Существуют еще и смешанные типы.</a:t>
            </a:r>
          </a:p>
          <a:p>
            <a:r>
              <a:rPr lang="ru-RU" dirty="0" smtClean="0"/>
              <a:t>-Хотите узнать, к какому из них принадлежите вы? Тогда вперед. </a:t>
            </a:r>
            <a:r>
              <a:rPr lang="ru-RU" smtClean="0"/>
              <a:t>Небольшие </a:t>
            </a:r>
            <a:r>
              <a:rPr lang="ru-RU" dirty="0" smtClean="0"/>
              <a:t>тесты ответят на многие интересующие вас вопросы.</a:t>
            </a:r>
          </a:p>
        </p:txBody>
      </p:sp>
    </p:spTree>
  </p:cSld>
  <p:clrMapOvr>
    <a:masterClrMapping/>
  </p:clrMapOvr>
  <p:transition>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Программа  </a:t>
            </a:r>
            <a:r>
              <a:rPr lang="ru-RU" smtClean="0"/>
              <a:t>предпрофильной</a:t>
            </a:r>
            <a:r>
              <a:rPr lang="ru-RU" dirty="0" smtClean="0"/>
              <a:t> подготовки учащихся.</a:t>
            </a:r>
            <a:endParaRPr lang="ru-RU" dirty="0"/>
          </a:p>
        </p:txBody>
      </p:sp>
      <p:sp>
        <p:nvSpPr>
          <p:cNvPr id="3" name="Содержимое 2"/>
          <p:cNvSpPr>
            <a:spLocks noGrp="1"/>
          </p:cNvSpPr>
          <p:nvPr>
            <p:ph idx="1"/>
          </p:nvPr>
        </p:nvSpPr>
        <p:spPr/>
        <p:txBody>
          <a:bodyPr>
            <a:normAutofit/>
          </a:bodyPr>
          <a:lstStyle/>
          <a:p>
            <a:r>
              <a:rPr lang="ru-RU" sz="3600" dirty="0" smtClean="0"/>
              <a:t>Цель курса: Формирование у учащихся готовности к осознанному выбору профессии.</a:t>
            </a:r>
            <a:endParaRPr lang="ru-RU" sz="3600"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smtClean="0"/>
              <a:t>Задачи курса:</a:t>
            </a:r>
            <a:endParaRPr lang="ru-RU" dirty="0"/>
          </a:p>
        </p:txBody>
      </p:sp>
      <p:sp>
        <p:nvSpPr>
          <p:cNvPr id="5" name="Содержимое 4"/>
          <p:cNvSpPr>
            <a:spLocks noGrp="1"/>
          </p:cNvSpPr>
          <p:nvPr>
            <p:ph idx="1"/>
          </p:nvPr>
        </p:nvSpPr>
        <p:spPr/>
        <p:txBody>
          <a:bodyPr/>
          <a:lstStyle/>
          <a:p>
            <a:endParaRPr lang="ru-RU" smtClean="0"/>
          </a:p>
          <a:p>
            <a:r>
              <a:rPr lang="ru-RU" smtClean="0"/>
              <a:t>- Знакомство учащихся с содержанием профессиональной деятельности;</a:t>
            </a:r>
          </a:p>
          <a:p>
            <a:r>
              <a:rPr lang="ru-RU" smtClean="0"/>
              <a:t>- Помочь учащимся оценить свои возможности в сфере профессионального выбора;</a:t>
            </a:r>
          </a:p>
          <a:p>
            <a:r>
              <a:rPr lang="ru-RU" smtClean="0"/>
              <a:t>- Знакомство учащихся со стратегией и тактикой трудоустройства;</a:t>
            </a:r>
            <a:endParaRPr lang="ru-RU"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p:txBody>
          <a:bodyPr/>
          <a:lstStyle/>
          <a:p>
            <a:endParaRPr lang="ru-RU"/>
          </a:p>
        </p:txBody>
      </p:sp>
      <p:sp>
        <p:nvSpPr>
          <p:cNvPr id="11" name="Содержимое 10"/>
          <p:cNvSpPr>
            <a:spLocks noGrp="1"/>
          </p:cNvSpPr>
          <p:nvPr>
            <p:ph idx="1"/>
          </p:nvPr>
        </p:nvSpPr>
        <p:spPr/>
        <p:txBody>
          <a:bodyPr/>
          <a:lstStyle/>
          <a:p>
            <a:r>
              <a:rPr lang="ru-RU" smtClean="0"/>
              <a:t>- Знакомство учащихся с трудовым кодексом РФ в части раздела о молодых специалистах:</a:t>
            </a:r>
          </a:p>
          <a:p>
            <a:r>
              <a:rPr lang="ru-RU" smtClean="0"/>
              <a:t>- Обучение учащихся составлению своего  профессионального плана;</a:t>
            </a:r>
          </a:p>
          <a:p>
            <a:r>
              <a:rPr lang="ru-RU" smtClean="0"/>
              <a:t>- Подготовка учащихся к осознанному выбору  в перспективе будущей профессии;</a:t>
            </a:r>
            <a:endParaRPr lang="ru-RU"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Почему проблема выбора профессии является одной из главных в жизни человека? Верно ли считают многие, что профессию выбирают один раз и на всю жизнь? Что должен знать выпускник школы о современных требованиях рынка труда к профессионалу. Этот курс позволит учащимся узнать свои возможности и потребности, соотнести их с требованиями, которые предъявляет интересующая их профессия.</a:t>
            </a:r>
            <a:endParaRPr lang="ru-RU"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r>
              <a:rPr lang="ru-RU" sz="3200" dirty="0" smtClean="0"/>
              <a:t>Курс помогает узнать сущность и содержание следующих понятий:</a:t>
            </a:r>
            <a:endParaRPr lang="ru-RU" sz="3200" dirty="0"/>
          </a:p>
        </p:txBody>
      </p:sp>
      <p:sp>
        <p:nvSpPr>
          <p:cNvPr id="5" name="Содержимое 4"/>
          <p:cNvSpPr>
            <a:spLocks noGrp="1"/>
          </p:cNvSpPr>
          <p:nvPr>
            <p:ph sz="half" idx="1"/>
          </p:nvPr>
        </p:nvSpPr>
        <p:spPr/>
        <p:txBody>
          <a:bodyPr>
            <a:normAutofit/>
          </a:bodyPr>
          <a:lstStyle/>
          <a:p>
            <a:r>
              <a:rPr lang="ru-RU" sz="2000" dirty="0" smtClean="0"/>
              <a:t>- профессиональное самоопределение;</a:t>
            </a:r>
          </a:p>
          <a:p>
            <a:r>
              <a:rPr lang="ru-RU" sz="2000" dirty="0" smtClean="0"/>
              <a:t>-личный профессиональный план;</a:t>
            </a:r>
          </a:p>
          <a:p>
            <a:r>
              <a:rPr lang="ru-RU" sz="2000" dirty="0" smtClean="0"/>
              <a:t>-профессиональная карьера;</a:t>
            </a:r>
          </a:p>
          <a:p>
            <a:r>
              <a:rPr lang="ru-RU" sz="2000" dirty="0" smtClean="0"/>
              <a:t>-призвание, </a:t>
            </a:r>
            <a:r>
              <a:rPr lang="ru-RU" sz="2000" dirty="0" err="1" smtClean="0"/>
              <a:t>профпри</a:t>
            </a:r>
            <a:r>
              <a:rPr lang="ru-RU" sz="2000" dirty="0" smtClean="0"/>
              <a:t> годность;</a:t>
            </a:r>
          </a:p>
          <a:p>
            <a:r>
              <a:rPr lang="ru-RU" sz="2000" dirty="0" smtClean="0"/>
              <a:t>-психологические особенности личности;</a:t>
            </a:r>
            <a:endParaRPr lang="ru-RU" sz="2000" dirty="0"/>
          </a:p>
        </p:txBody>
      </p:sp>
      <p:sp>
        <p:nvSpPr>
          <p:cNvPr id="6" name="Содержимое 5"/>
          <p:cNvSpPr>
            <a:spLocks noGrp="1"/>
          </p:cNvSpPr>
          <p:nvPr>
            <p:ph sz="half" idx="2"/>
          </p:nvPr>
        </p:nvSpPr>
        <p:spPr/>
        <p:txBody>
          <a:bodyPr>
            <a:normAutofit/>
          </a:bodyPr>
          <a:lstStyle/>
          <a:p>
            <a:r>
              <a:rPr lang="ru-RU" sz="2000" dirty="0" smtClean="0"/>
              <a:t>-основные принципы формирования рынка труда;</a:t>
            </a:r>
          </a:p>
          <a:p>
            <a:r>
              <a:rPr lang="ru-RU" sz="2000" dirty="0" smtClean="0"/>
              <a:t>-технология трудоустройства;</a:t>
            </a:r>
          </a:p>
          <a:p>
            <a:r>
              <a:rPr lang="ru-RU" sz="2000" dirty="0" smtClean="0"/>
              <a:t>-профессиональная адаптация;</a:t>
            </a:r>
          </a:p>
          <a:p>
            <a:r>
              <a:rPr lang="ru-RU" sz="2000" dirty="0" smtClean="0"/>
              <a:t>-трудовой договор;</a:t>
            </a:r>
          </a:p>
          <a:p>
            <a:r>
              <a:rPr lang="ru-RU" sz="2000" dirty="0" smtClean="0"/>
              <a:t>-юридическая ответственность;</a:t>
            </a:r>
          </a:p>
          <a:p>
            <a:endParaRPr lang="ru-RU" sz="2000"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6" name="Содержимое 5"/>
          <p:cNvSpPr>
            <a:spLocks noGrp="1"/>
          </p:cNvSpPr>
          <p:nvPr>
            <p:ph idx="1"/>
          </p:nvPr>
        </p:nvSpPr>
        <p:spPr/>
        <p:txBody>
          <a:bodyPr/>
          <a:lstStyle/>
          <a:p>
            <a:r>
              <a:rPr lang="ru-RU" dirty="0" smtClean="0"/>
              <a:t>Проведение занятий по программе курса предполагает использование широкого спектра методических средств. Для реализации содержания обучения по данной программе основные теоретические положения сопровождаются выполнением практических работ, которые помогают учащимся применять изученные понятия на практике, в конкретных жизненных ситуациях.</a:t>
            </a:r>
            <a:endParaRPr lang="ru-RU"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Каким бы насыщенным ни был сегодняшний рынок труда, но спрос на хороших специалистов не только сохранился, но и неуклонно растет. Безусловно, предложение намного превышает спрос, что рождает большой конкурс специалистов и поэтому основная задача соискателей- привлечь внимание именно к своей кандидатуре. И визитной карточкой в этом вопросе является профессиональное резюме.</a:t>
            </a:r>
            <a:endParaRPr lang="ru-RU"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a:bodyPr>
          <a:lstStyle/>
          <a:p>
            <a:r>
              <a:rPr lang="ru-RU" dirty="0" smtClean="0"/>
              <a:t>- Как составить резюме?</a:t>
            </a:r>
          </a:p>
          <a:p>
            <a:r>
              <a:rPr lang="ru-RU" dirty="0" smtClean="0"/>
              <a:t>- Как правильно оформить резюме?</a:t>
            </a:r>
          </a:p>
          <a:p>
            <a:r>
              <a:rPr lang="ru-RU" dirty="0" smtClean="0"/>
              <a:t>Мы учимся этому на практических занятиях. Иногда при приеме на работу требуется наличие рекомендательного письма с предыдущего места работы.</a:t>
            </a:r>
          </a:p>
          <a:p>
            <a:r>
              <a:rPr lang="ru-RU" dirty="0" smtClean="0"/>
              <a:t>- Что такое рекомендательное письмо?</a:t>
            </a:r>
          </a:p>
          <a:p>
            <a:r>
              <a:rPr lang="ru-RU" dirty="0" smtClean="0"/>
              <a:t>- Какова структура рекомендательного письма?</a:t>
            </a:r>
          </a:p>
          <a:p>
            <a:r>
              <a:rPr lang="ru-RU" dirty="0" smtClean="0"/>
              <a:t>- Как себя рекламировать?</a:t>
            </a:r>
          </a:p>
          <a:p>
            <a:r>
              <a:rPr lang="ru-RU" dirty="0" smtClean="0"/>
              <a:t>- Как вести себя на собеседовании?</a:t>
            </a:r>
          </a:p>
          <a:p>
            <a:r>
              <a:rPr lang="ru-RU" dirty="0" smtClean="0"/>
              <a:t>И на эти вопросы мы ответим в </a:t>
            </a:r>
            <a:r>
              <a:rPr lang="ru-RU" smtClean="0"/>
              <a:t>ходе занятий.</a:t>
            </a:r>
            <a:endParaRPr lang="ru-RU"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63</TotalTime>
  <Words>468</Words>
  <PresentationFormat>Экран (4:3)</PresentationFormat>
  <Paragraphs>42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Изящная</vt:lpstr>
      <vt:lpstr>Элективный курс «Выпускник школы в современных условиях».</vt:lpstr>
      <vt:lpstr>Программа  предпрофильной подготовки учащихся.</vt:lpstr>
      <vt:lpstr>Задачи курса:</vt:lpstr>
      <vt:lpstr>Слайд 4</vt:lpstr>
      <vt:lpstr>Слайд 5</vt:lpstr>
      <vt:lpstr>Курс помогает узнать сущность и содержание следующих понятий:</vt:lpstr>
      <vt:lpstr>Слайд 7</vt:lpstr>
      <vt:lpstr>Слайд 8</vt:lpstr>
      <vt:lpstr>Слайд 9</vt:lpstr>
      <vt:lpstr>Узнаем о себе больше: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Элективный курс «Выпускник школы в современных условиях».</dc:title>
  <cp:lastModifiedBy>User</cp:lastModifiedBy>
  <cp:revision>39</cp:revision>
  <dcterms:modified xsi:type="dcterms:W3CDTF">2013-05-15T17:55:52Z</dcterms:modified>
</cp:coreProperties>
</file>