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2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57" r:id="rId11"/>
    <p:sldId id="272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73" r:id="rId21"/>
    <p:sldId id="266" r:id="rId22"/>
    <p:sldId id="274" r:id="rId23"/>
    <p:sldId id="267" r:id="rId24"/>
    <p:sldId id="268" r:id="rId25"/>
    <p:sldId id="269" r:id="rId26"/>
    <p:sldId id="270" r:id="rId27"/>
    <p:sldId id="271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3C109FD-F240-4C68-A964-2F1F9A0BC6C6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2039F18-A45A-466E-BD3A-27B127559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09FD-F240-4C68-A964-2F1F9A0BC6C6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9F18-A45A-466E-BD3A-27B127559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09FD-F240-4C68-A964-2F1F9A0BC6C6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9F18-A45A-466E-BD3A-27B127559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3C109FD-F240-4C68-A964-2F1F9A0BC6C6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9F18-A45A-466E-BD3A-27B127559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3C109FD-F240-4C68-A964-2F1F9A0BC6C6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2039F18-A45A-466E-BD3A-27B127559C5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3C109FD-F240-4C68-A964-2F1F9A0BC6C6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2039F18-A45A-466E-BD3A-27B127559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3C109FD-F240-4C68-A964-2F1F9A0BC6C6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2039F18-A45A-466E-BD3A-27B127559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09FD-F240-4C68-A964-2F1F9A0BC6C6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9F18-A45A-466E-BD3A-27B127559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3C109FD-F240-4C68-A964-2F1F9A0BC6C6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2039F18-A45A-466E-BD3A-27B127559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3C109FD-F240-4C68-A964-2F1F9A0BC6C6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2039F18-A45A-466E-BD3A-27B127559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3C109FD-F240-4C68-A964-2F1F9A0BC6C6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2039F18-A45A-466E-BD3A-27B127559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3C109FD-F240-4C68-A964-2F1F9A0BC6C6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2039F18-A45A-466E-BD3A-27B127559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sndAc>
      <p:stSnd>
        <p:snd r:embed="rId13" name="chimes.wav" builtIn="1"/>
      </p:stSnd>
    </p:sndAc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ПУБЛИЧНАЯ  лекция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4000" b="1" dirty="0" smtClean="0"/>
          </a:p>
          <a:p>
            <a:r>
              <a:rPr lang="ru-RU" sz="4000" b="1" dirty="0" smtClean="0"/>
              <a:t>Стохастическая линия в школьном курсе математики.</a:t>
            </a:r>
            <a:endParaRPr lang="ru-RU" sz="4000" dirty="0" smtClean="0"/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i="1" dirty="0" smtClean="0"/>
              <a:t>СОДЕРЖАНИЕ МАТЕРИАЛА СТОХАСТИЧЕСКОЙ ЛИНИИ, ОБЯЗАТЕЛЬНОГО ДЛЯ ИЗУЧЕНИЯ В КУРСЕ ОСНОВНОЙ ШКОЛЫ: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понятие и примеры случайных событий;</a:t>
            </a:r>
          </a:p>
          <a:p>
            <a:pPr lvl="0"/>
            <a:r>
              <a:rPr lang="ru-RU" dirty="0" smtClean="0"/>
              <a:t>понятия частоты события и вероятности;</a:t>
            </a:r>
          </a:p>
          <a:p>
            <a:pPr lvl="0"/>
            <a:r>
              <a:rPr lang="ru-RU" dirty="0" smtClean="0"/>
              <a:t>равновозможные события и подсчёт их вероятности;</a:t>
            </a:r>
          </a:p>
          <a:p>
            <a:pPr lvl="0"/>
            <a:r>
              <a:rPr lang="ru-RU" dirty="0" smtClean="0"/>
              <a:t>представление о геометрической вероятности;</a:t>
            </a:r>
          </a:p>
          <a:p>
            <a:pPr lvl="0"/>
            <a:r>
              <a:rPr lang="ru-RU" dirty="0" smtClean="0"/>
              <a:t>представление данных в виде таблиц, диаграмм, графиков;</a:t>
            </a:r>
          </a:p>
          <a:p>
            <a:pPr lvl="0"/>
            <a:r>
              <a:rPr lang="ru-RU" dirty="0" smtClean="0"/>
              <a:t>средние результаты измерений;</a:t>
            </a:r>
          </a:p>
          <a:p>
            <a:pPr lvl="0"/>
            <a:r>
              <a:rPr lang="ru-RU" dirty="0" smtClean="0"/>
              <a:t>понятие о статистическом выводе на основе выборки.</a:t>
            </a:r>
          </a:p>
          <a:p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	</a:t>
            </a:r>
            <a:br>
              <a:rPr lang="ru-RU" dirty="0" smtClean="0"/>
            </a:br>
            <a:r>
              <a:rPr lang="ru-RU" sz="2700" dirty="0" smtClean="0"/>
              <a:t>В соответствии с государственными стандартами общего образования первого поколения с 2010 года в контрольные измерительные материалы по математике уже включены задания стохастической линии. 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51930"/>
          </a:xfrm>
          <a:noFill/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400" b="1" dirty="0" smtClean="0"/>
              <a:t>В 2011 </a:t>
            </a:r>
            <a:r>
              <a:rPr lang="ru-RU" sz="2400" b="1" dirty="0" smtClean="0"/>
              <a:t>г включены </a:t>
            </a:r>
            <a:r>
              <a:rPr lang="ru-RU" sz="2400" b="1" dirty="0" smtClean="0"/>
              <a:t>в работу ЕГЭ за курс средней школы (11 класс) </a:t>
            </a:r>
            <a:r>
              <a:rPr lang="ru-RU" sz="2400" b="1" dirty="0" smtClean="0"/>
              <a:t>задания </a:t>
            </a:r>
            <a:r>
              <a:rPr lang="ru-RU" sz="2400" b="1" dirty="0" smtClean="0"/>
              <a:t>по разделу «Элементы комбинаторики, статистики и теории вероятностей». </a:t>
            </a:r>
            <a:r>
              <a:rPr lang="ru-RU" sz="2400" b="1" smtClean="0"/>
              <a:t>Также </a:t>
            </a:r>
            <a:r>
              <a:rPr lang="ru-RU" sz="2400" b="1" dirty="0" smtClean="0"/>
              <a:t>могут быть включены задания, предполагающие анализ данных, представленных в табличной или графической форме.</a:t>
            </a:r>
            <a:endParaRPr lang="ru-RU" sz="2400" b="1" dirty="0"/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i="1" dirty="0" smtClean="0"/>
              <a:t>Согласно требованиям государственного стандарта общего образования по математике после изучения данного раздела обучающиеся должны уметь: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находить вероятности случайных событий в простейших ситуациях;</a:t>
            </a:r>
          </a:p>
          <a:p>
            <a:pPr lvl="0"/>
            <a:r>
              <a:rPr lang="ru-RU" dirty="0" smtClean="0"/>
              <a:t>находить частоту событий, используя собственные наблюдения и готовые статистические данные;</a:t>
            </a:r>
          </a:p>
          <a:p>
            <a:pPr lvl="0"/>
            <a:r>
              <a:rPr lang="ru-RU" dirty="0" smtClean="0"/>
              <a:t>вычислять средние значения результатов измерений;</a:t>
            </a:r>
          </a:p>
          <a:p>
            <a:pPr lvl="0"/>
            <a:r>
              <a:rPr lang="ru-RU" dirty="0" smtClean="0"/>
              <a:t>сравнивать шансы наступления случайных событий, оценки вероятности случайного события в практических ситуациях, сопоставление модели с реальной ситуацией;</a:t>
            </a:r>
          </a:p>
          <a:p>
            <a:pPr lvl="0"/>
            <a:r>
              <a:rPr lang="ru-RU" dirty="0" smtClean="0"/>
              <a:t>понимать статистические рассуждения;</a:t>
            </a:r>
          </a:p>
          <a:p>
            <a:pPr lvl="0"/>
            <a:r>
              <a:rPr lang="ru-RU" dirty="0" smtClean="0"/>
              <a:t>анализировать реальные числовые данные, представленные в виде диаграмм, графиков, таблиц.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i="1" dirty="0" smtClean="0"/>
              <a:t>В ХОДЕ ГОСУДАРСТВЕННОЙ (ИТОГОВОЙ) АТТЕСТАЦИИ ОБУЧАЮЩИХСЯ ОСНОВНОЙ ШКОЛЫ ПРЕДУСМОТРЕН КОНТРОЛЬ СЛЕДУЮЩИХ РАЗДЕЛОВ СТОХАСТИЧЕСКОЙ ЛИНИИ КУРСА МАТЕМАТИКИ: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lvl="0"/>
            <a:r>
              <a:rPr lang="ru-RU" dirty="0" smtClean="0"/>
              <a:t>статистические характеристики. Сбор и группировка статистических данных. Наглядное представление статистической информации: представление данных в виде таблиц, диаграмм, графиков;</a:t>
            </a:r>
          </a:p>
          <a:p>
            <a:pPr lvl="0"/>
            <a:r>
              <a:rPr lang="ru-RU" dirty="0" smtClean="0"/>
              <a:t> комбинаторика: перебор вариантов; правило умножения. Решение комбинаторных задач путём систематического перебора возможных вариантов, а также с использованием правила умножения;</a:t>
            </a:r>
          </a:p>
          <a:p>
            <a:pPr lvl="0"/>
            <a:r>
              <a:rPr lang="ru-RU" dirty="0" smtClean="0"/>
              <a:t>вероятность случайных событий: вычисление частоты события готовых статистических данных, нахождение вероятности случайных событий в простейших случаях.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Содержание планирования учебного материала в 7-9 классах</a:t>
            </a:r>
            <a:br>
              <a:rPr lang="ru-RU" sz="2000" dirty="0" smtClean="0"/>
            </a:br>
            <a:r>
              <a:rPr lang="ru-RU" sz="2000" dirty="0" smtClean="0"/>
              <a:t>стохастической линии: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 примерном планировании учебного материала в курсе 7 класса отводится 4 часа на «Статистические характеристики» (3 ч в неделю, всего 102 ч и 4 ч в неделю, всего 136 ч), в курсе 8 класса отводится также 4 часа на «Элементы статистики» (3 ч в неделю, всего 102 ч и 4 ч в неделю, всего 136 ч), за курс 9 класса ― 13 часов ( 3 ч в неделю, всего 102 ч) и 17 часов ( 4 ч в неделю, всего 136 ч), включая контрольную работу по данной главе, а именно : Глава V. «Элементы комбинаторики и теории вероятностей». 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 </a:t>
            </a:r>
            <a:r>
              <a:rPr lang="ru-RU" sz="2700" u="sng" dirty="0" smtClean="0"/>
              <a:t>7 КЛАСС.</a:t>
            </a:r>
            <a:r>
              <a:rPr lang="ru-RU" sz="2700" dirty="0" smtClean="0"/>
              <a:t> §4. СТАТИСТИЧЕСКИЕ ХАРАКТЕРИСТИКИ.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 с </a:t>
            </a:r>
            <a:r>
              <a:rPr lang="ru-RU" dirty="0" err="1" smtClean="0"/>
              <a:t>н</a:t>
            </a:r>
            <a:r>
              <a:rPr lang="ru-RU" dirty="0" smtClean="0"/>
              <a:t> о в </a:t>
            </a:r>
            <a:r>
              <a:rPr lang="ru-RU" dirty="0" err="1" smtClean="0"/>
              <a:t>н</a:t>
            </a:r>
            <a:r>
              <a:rPr lang="ru-RU" dirty="0" smtClean="0"/>
              <a:t> а я  </a:t>
            </a:r>
            <a:r>
              <a:rPr lang="ru-RU" dirty="0" err="1" smtClean="0"/>
              <a:t>ц</a:t>
            </a:r>
            <a:r>
              <a:rPr lang="ru-RU" dirty="0" smtClean="0"/>
              <a:t> е л </a:t>
            </a:r>
            <a:r>
              <a:rPr lang="ru-RU" dirty="0" err="1" smtClean="0"/>
              <a:t>ь</a:t>
            </a:r>
            <a:r>
              <a:rPr lang="ru-RU" dirty="0" smtClean="0"/>
              <a:t> ― сформировать у учащихся представление о простейших статистических характеристиках и их использовании при анализе данных, </a:t>
            </a:r>
          </a:p>
          <a:p>
            <a:pPr>
              <a:buNone/>
            </a:pPr>
            <a:r>
              <a:rPr lang="ru-RU" dirty="0" smtClean="0"/>
              <a:t>     полученных в результате исследования.</a:t>
            </a:r>
          </a:p>
          <a:p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2700" u="sng" dirty="0" smtClean="0"/>
              <a:t>8 КЛАСС.</a:t>
            </a:r>
            <a:r>
              <a:rPr lang="ru-RU" sz="2700" dirty="0" smtClean="0"/>
              <a:t>	 §13. ЭЛЕМЕНТЫ СТАТИСТИКИ.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 с </a:t>
            </a:r>
            <a:r>
              <a:rPr lang="ru-RU" dirty="0" err="1" smtClean="0"/>
              <a:t>н</a:t>
            </a:r>
            <a:r>
              <a:rPr lang="ru-RU" dirty="0" smtClean="0"/>
              <a:t> о в </a:t>
            </a:r>
            <a:r>
              <a:rPr lang="ru-RU" dirty="0" err="1" smtClean="0"/>
              <a:t>н</a:t>
            </a:r>
            <a:r>
              <a:rPr lang="ru-RU" dirty="0" smtClean="0"/>
              <a:t> а я  </a:t>
            </a:r>
            <a:r>
              <a:rPr lang="ru-RU" dirty="0" err="1" smtClean="0"/>
              <a:t>ц</a:t>
            </a:r>
            <a:r>
              <a:rPr lang="ru-RU" dirty="0" smtClean="0"/>
              <a:t> е л </a:t>
            </a:r>
            <a:r>
              <a:rPr lang="ru-RU" dirty="0" err="1" smtClean="0"/>
              <a:t>ь</a:t>
            </a:r>
            <a:r>
              <a:rPr lang="ru-RU" dirty="0" smtClean="0"/>
              <a:t> ― сформировать начальные представления о сборе и обработке статистических данных, о наглядной интерпретации статистической информации.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u="sng" dirty="0" smtClean="0"/>
              <a:t>9 класс. </a:t>
            </a:r>
            <a:r>
              <a:rPr lang="ru-RU" sz="2200" dirty="0" smtClean="0"/>
              <a:t> ГЛАВА V. ЭЛЕМЕНТЫ КОМБИНАТОРИКИ И ТЕОРИИ ВЕРОЯТНОСТЕЙ.	</a:t>
            </a:r>
            <a:br>
              <a:rPr lang="ru-RU" sz="2200" dirty="0" smtClean="0"/>
            </a:br>
            <a:r>
              <a:rPr lang="ru-RU" sz="2200" dirty="0" smtClean="0"/>
              <a:t> §11. ЭЛЕМЕНТЫ КОМБИНАТОРИКИ.</a:t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 с </a:t>
            </a:r>
            <a:r>
              <a:rPr lang="ru-RU" dirty="0" err="1" smtClean="0"/>
              <a:t>н</a:t>
            </a:r>
            <a:r>
              <a:rPr lang="ru-RU" dirty="0" smtClean="0"/>
              <a:t> о в </a:t>
            </a:r>
            <a:r>
              <a:rPr lang="ru-RU" dirty="0" err="1" smtClean="0"/>
              <a:t>н</a:t>
            </a:r>
            <a:r>
              <a:rPr lang="ru-RU" dirty="0" smtClean="0"/>
              <a:t> а я  </a:t>
            </a:r>
            <a:r>
              <a:rPr lang="ru-RU" dirty="0" err="1" smtClean="0"/>
              <a:t>ц</a:t>
            </a:r>
            <a:r>
              <a:rPr lang="ru-RU" dirty="0" smtClean="0"/>
              <a:t> е л </a:t>
            </a:r>
            <a:r>
              <a:rPr lang="ru-RU" dirty="0" err="1" smtClean="0"/>
              <a:t>ь</a:t>
            </a:r>
            <a:r>
              <a:rPr lang="ru-RU" dirty="0" smtClean="0"/>
              <a:t> ― ознакомить учащихся с понятиями «перестановка», «размещение», «сочетание» и соответствующими формулами, выработать умение решать несложные комбинаторные задачи.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 §12. НАЧАЛЬНЫЕ СВЕДЕНИЯ ИЗ ТЕОРИИ ВЕРОЯТНОСТЕЙ.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	О с </a:t>
            </a:r>
            <a:r>
              <a:rPr lang="ru-RU" dirty="0" err="1" smtClean="0"/>
              <a:t>н</a:t>
            </a:r>
            <a:r>
              <a:rPr lang="ru-RU" dirty="0" smtClean="0"/>
              <a:t> о в </a:t>
            </a:r>
            <a:r>
              <a:rPr lang="ru-RU" dirty="0" err="1" smtClean="0"/>
              <a:t>н</a:t>
            </a:r>
            <a:r>
              <a:rPr lang="ru-RU" dirty="0" smtClean="0"/>
              <a:t> а я  </a:t>
            </a:r>
            <a:r>
              <a:rPr lang="ru-RU" dirty="0" err="1" smtClean="0"/>
              <a:t>ц</a:t>
            </a:r>
            <a:r>
              <a:rPr lang="ru-RU" dirty="0" smtClean="0"/>
              <a:t> е л </a:t>
            </a:r>
            <a:r>
              <a:rPr lang="ru-RU" dirty="0" err="1" smtClean="0"/>
              <a:t>ь</a:t>
            </a:r>
            <a:r>
              <a:rPr lang="ru-RU" dirty="0" smtClean="0"/>
              <a:t> ― ввести понятия «случайное событие», «относительная частота случайного события» и «вероятность случайного события» и выработать умение решать простейшие задачи с использованием этих понятий.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 </a:t>
            </a:r>
            <a:r>
              <a:rPr lang="ru-RU" sz="2200" i="1" dirty="0" smtClean="0"/>
              <a:t>Пример контрольной работы №8</a:t>
            </a:r>
            <a:r>
              <a:rPr lang="ru-RU" sz="2200" dirty="0" smtClean="0"/>
              <a:t>  к  ГЛАВЕ V по теме «ЭЛЕМЕНТЫ КОМБИНАТОРИКИ И ТЕОРИИ ВЕРОЯТНОСТЕЙ».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	 </a:t>
            </a:r>
            <a:r>
              <a:rPr lang="ru-RU" b="1" u="sng" dirty="0" smtClean="0"/>
              <a:t>1 вариант.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	</a:t>
            </a:r>
          </a:p>
          <a:p>
            <a:pPr lvl="0"/>
            <a:r>
              <a:rPr lang="ru-RU" dirty="0" smtClean="0"/>
              <a:t>Сколько чётных четырёхзначных чисел, в которых цифры не повторяются,  можно составить с помощью цифр 1, 2, 5, 7?</a:t>
            </a:r>
          </a:p>
          <a:p>
            <a:pPr lvl="0"/>
            <a:r>
              <a:rPr lang="ru-RU" dirty="0" smtClean="0"/>
              <a:t>Решите уравнение:  	</a:t>
            </a:r>
          </a:p>
          <a:p>
            <a:pPr lvl="0"/>
            <a:r>
              <a:rPr lang="ru-RU" dirty="0" smtClean="0"/>
              <a:t>Курьер может разнести пакеты в 7 различных учреждений. Сколько маршрутов он может выбрать?</a:t>
            </a:r>
          </a:p>
          <a:p>
            <a:pPr lvl="0"/>
            <a:r>
              <a:rPr lang="ru-RU" dirty="0" smtClean="0"/>
              <a:t>В магазине «Филателия» продаётся 8 различных наборов марок, посвящённых спортивной тематике.  Сколькими способами можно выбрать из них 3 набора?</a:t>
            </a:r>
          </a:p>
          <a:p>
            <a:pPr lvl="0"/>
            <a:r>
              <a:rPr lang="ru-RU" dirty="0" smtClean="0"/>
              <a:t>Учащиеся 3 класса изучают   10 предметов. Сколькими способами можно составить расписание на один день, чтобы в нём было 5 различных предметов?</a:t>
            </a:r>
          </a:p>
          <a:p>
            <a:pPr lvl="0"/>
            <a:r>
              <a:rPr lang="ru-RU" dirty="0" smtClean="0"/>
              <a:t>В ящике находятся 2 белых и 3 чёрных шара. Наугад выбирается один шар. Какова вероятность того, что вынутый шар окажется белым?</a:t>
            </a:r>
          </a:p>
          <a:p>
            <a:r>
              <a:rPr lang="ru-RU" dirty="0" smtClean="0"/>
              <a:t>7.*  На координатной прямой отмечены точки А(1) и В(4). На отрезке АВ выбрана точка С(</a:t>
            </a:r>
            <a:r>
              <a:rPr lang="ru-RU" dirty="0" err="1" smtClean="0"/>
              <a:t>х</a:t>
            </a:r>
            <a:r>
              <a:rPr lang="ru-RU" dirty="0" smtClean="0"/>
              <a:t>). Какова   вероятность того, что 2</a:t>
            </a:r>
            <a:r>
              <a:rPr lang="en-US" dirty="0" smtClean="0"/>
              <a:t>&lt;x&lt;</a:t>
            </a:r>
            <a:r>
              <a:rPr lang="ru-RU" dirty="0" smtClean="0"/>
              <a:t>3,5?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ookman Old Style" pitchFamily="18" charset="0"/>
              </a:rPr>
              <a:t>«</a:t>
            </a:r>
            <a:r>
              <a:rPr lang="ru-RU" sz="4000" b="1" dirty="0" err="1" smtClean="0">
                <a:solidFill>
                  <a:srgbClr val="0070C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ookman Old Style" pitchFamily="18" charset="0"/>
              </a:rPr>
              <a:t>Стохастика</a:t>
            </a:r>
            <a:r>
              <a:rPr lang="ru-RU" sz="4000" b="1" dirty="0" smtClean="0">
                <a:solidFill>
                  <a:srgbClr val="0070C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ookman Old Style" pitchFamily="18" charset="0"/>
              </a:rPr>
              <a:t> знает всё» 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ookman Old Style" pitchFamily="18" charset="0"/>
              </a:rPr>
              <a:t>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13">
              <a:buNone/>
            </a:pPr>
            <a:r>
              <a:rPr lang="ru-RU" sz="3200" b="1" dirty="0" smtClean="0">
                <a:solidFill>
                  <a:srgbClr val="0070C0"/>
                </a:solidFill>
                <a:latin typeface="Bookman Old Style" pitchFamily="18" charset="0"/>
              </a:rPr>
              <a:t>Выполнила:</a:t>
            </a:r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marL="36513"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</a:rPr>
              <a:t>учитель математики</a:t>
            </a:r>
            <a:endParaRPr lang="ru-RU" sz="3200" b="1" dirty="0" smtClean="0">
              <a:solidFill>
                <a:srgbClr val="0070C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Bookman Old Style" pitchFamily="18" charset="0"/>
            </a:endParaRPr>
          </a:p>
          <a:p>
            <a:pPr marL="36513"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</a:rPr>
              <a:t>МОУ «Лицей №1»</a:t>
            </a:r>
          </a:p>
          <a:p>
            <a:pPr marL="36513"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</a:rPr>
              <a:t>г. Балаково </a:t>
            </a:r>
          </a:p>
          <a:p>
            <a:pPr marL="36513"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</a:rPr>
              <a:t>Саратовской области</a:t>
            </a:r>
          </a:p>
          <a:p>
            <a:pPr marL="36513">
              <a:buNone/>
            </a:pPr>
            <a:r>
              <a:rPr lang="ru-RU" sz="3200" b="1" dirty="0" err="1" smtClean="0">
                <a:solidFill>
                  <a:srgbClr val="0070C0"/>
                </a:solidFill>
                <a:latin typeface="Bookman Old Style" pitchFamily="18" charset="0"/>
              </a:rPr>
              <a:t>Байслонова</a:t>
            </a:r>
            <a:r>
              <a:rPr lang="ru-RU" sz="3200" b="1" dirty="0" smtClean="0">
                <a:solidFill>
                  <a:srgbClr val="0070C0"/>
                </a:solidFill>
                <a:latin typeface="Bookman Old Style" pitchFamily="18" charset="0"/>
              </a:rPr>
              <a:t> Роза </a:t>
            </a:r>
            <a:r>
              <a:rPr lang="ru-RU" sz="3200" b="1" dirty="0" err="1" smtClean="0">
                <a:solidFill>
                  <a:srgbClr val="0070C0"/>
                </a:solidFill>
                <a:latin typeface="Bookman Old Style" pitchFamily="18" charset="0"/>
              </a:rPr>
              <a:t>Наримановна</a:t>
            </a:r>
            <a:endParaRPr lang="ru-RU" sz="3200" b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2613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	 </a:t>
            </a:r>
            <a:r>
              <a:rPr lang="ru-RU" b="1" u="sng" dirty="0" smtClean="0"/>
              <a:t>2 вариант.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</a:p>
          <a:p>
            <a:pPr lvl="0"/>
            <a:r>
              <a:rPr lang="ru-RU" dirty="0" smtClean="0"/>
              <a:t>Сколько чётных четырёхзначных чисел, в которых цифры не повторяются,  можно составить с помощью цифр 1, 4, 5, 8?</a:t>
            </a:r>
          </a:p>
          <a:p>
            <a:pPr lvl="0"/>
            <a:r>
              <a:rPr lang="ru-RU" dirty="0" smtClean="0"/>
              <a:t> Решите уравнение:   :  </a:t>
            </a:r>
          </a:p>
          <a:p>
            <a:pPr lvl="0"/>
            <a:r>
              <a:rPr lang="ru-RU" dirty="0" smtClean="0"/>
              <a:t>Сколько существует вариантов рассаживания вокруг стола 6 гостей на 6 стульях?</a:t>
            </a:r>
          </a:p>
          <a:p>
            <a:pPr lvl="0"/>
            <a:r>
              <a:rPr lang="ru-RU" dirty="0" smtClean="0"/>
              <a:t>В классе 10 учеников успешно занимаются математикой. Сколькими способами можно выбрать из них 4 для участия в школьной олимпиаде?</a:t>
            </a:r>
          </a:p>
          <a:p>
            <a:pPr lvl="0"/>
            <a:r>
              <a:rPr lang="ru-RU" dirty="0" smtClean="0"/>
              <a:t>На плоскости отметили 5 точек. Их надо обозначить латинскими буквами. Сколькими способами это можно сделать(в латинском алфавите 26 букв)?</a:t>
            </a:r>
          </a:p>
          <a:p>
            <a:pPr lvl="0"/>
            <a:r>
              <a:rPr lang="ru-RU" dirty="0" smtClean="0"/>
              <a:t>В ящике находятся 2 белых и 3 чёрных шара. Наугад выбирается один шар. Какова вероятность того, что вынутый шар окажется чёрным?</a:t>
            </a:r>
          </a:p>
          <a:p>
            <a:r>
              <a:rPr lang="ru-RU" dirty="0" smtClean="0"/>
              <a:t>7.* На координатной прямой отмечены точки А(-2) и В(2). На отрезке АВ выбрана точка С(</a:t>
            </a:r>
            <a:r>
              <a:rPr lang="ru-RU" dirty="0" err="1" smtClean="0"/>
              <a:t>х</a:t>
            </a:r>
            <a:r>
              <a:rPr lang="ru-RU" dirty="0" smtClean="0"/>
              <a:t>). Какова  вероятность того, что 0</a:t>
            </a:r>
            <a:r>
              <a:rPr lang="en-US" dirty="0" smtClean="0"/>
              <a:t>&lt;x&lt;</a:t>
            </a:r>
            <a:r>
              <a:rPr lang="ru-RU" dirty="0" smtClean="0"/>
              <a:t>1,5? 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					                      </a:t>
            </a:r>
            <a:r>
              <a:rPr lang="ru-RU" u="sng" dirty="0" smtClean="0"/>
              <a:t>Решение.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 smtClean="0"/>
              <a:t>	</a:t>
            </a:r>
            <a:r>
              <a:rPr lang="ru-RU" b="1" u="sng" dirty="0" smtClean="0"/>
              <a:t>1 вариант.</a:t>
            </a:r>
            <a:endParaRPr lang="ru-RU" dirty="0" smtClean="0"/>
          </a:p>
          <a:p>
            <a:pPr lvl="0"/>
            <a:r>
              <a:rPr lang="ru-RU" dirty="0" smtClean="0"/>
              <a:t>Это число вида . Таких чисел столько, сколько можно составить трёхзначных чисел из цифр 1, 5, 7 (без повторения). Их 6(3!=1·2·3).</a:t>
            </a:r>
          </a:p>
          <a:p>
            <a:r>
              <a:rPr lang="ru-RU" b="1" i="1" dirty="0" smtClean="0"/>
              <a:t>Ответ</a:t>
            </a:r>
            <a:r>
              <a:rPr lang="ru-RU" i="1" dirty="0" smtClean="0"/>
              <a:t>:</a:t>
            </a:r>
            <a:r>
              <a:rPr lang="ru-RU" dirty="0" smtClean="0"/>
              <a:t> 6 чисел.</a:t>
            </a:r>
          </a:p>
          <a:p>
            <a:pPr lvl="0"/>
            <a:r>
              <a:rPr lang="en-US" dirty="0" smtClean="0"/>
              <a:t>n(n+1)=72, n=8, n=9.</a:t>
            </a:r>
            <a:endParaRPr lang="ru-RU" dirty="0" smtClean="0"/>
          </a:p>
          <a:p>
            <a:r>
              <a:rPr lang="ru-RU" b="1" i="1" dirty="0" smtClean="0"/>
              <a:t>Ответ</a:t>
            </a:r>
            <a:r>
              <a:rPr lang="ru-RU" i="1" dirty="0" smtClean="0"/>
              <a:t>:</a:t>
            </a:r>
            <a:r>
              <a:rPr lang="ru-RU" dirty="0" smtClean="0"/>
              <a:t> 8;9.</a:t>
            </a:r>
          </a:p>
          <a:p>
            <a:pPr lvl="0"/>
            <a:r>
              <a:rPr lang="ru-RU" dirty="0" smtClean="0"/>
              <a:t>Количество маршрутов равно числу перестановок из 7 элементов: =7!=5040.</a:t>
            </a:r>
          </a:p>
          <a:p>
            <a:r>
              <a:rPr lang="ru-RU" b="1" i="1" dirty="0" smtClean="0"/>
              <a:t>Ответ</a:t>
            </a:r>
            <a:r>
              <a:rPr lang="ru-RU" i="1" dirty="0" smtClean="0"/>
              <a:t>:</a:t>
            </a:r>
            <a:r>
              <a:rPr lang="ru-RU" dirty="0" smtClean="0"/>
              <a:t> 5040 маршрутов.</a:t>
            </a:r>
          </a:p>
          <a:p>
            <a:pPr lvl="0"/>
            <a:r>
              <a:rPr lang="ru-RU" dirty="0" smtClean="0"/>
              <a:t>Выбор из 8 по 3 без учёта порядка: ===56.</a:t>
            </a:r>
          </a:p>
          <a:p>
            <a:r>
              <a:rPr lang="ru-RU" dirty="0" smtClean="0"/>
              <a:t>	</a:t>
            </a:r>
            <a:r>
              <a:rPr lang="ru-RU" b="1" i="1" dirty="0" smtClean="0"/>
              <a:t>Ответ</a:t>
            </a:r>
            <a:r>
              <a:rPr lang="ru-RU" i="1" dirty="0" smtClean="0"/>
              <a:t>:</a:t>
            </a:r>
            <a:r>
              <a:rPr lang="ru-RU" dirty="0" smtClean="0"/>
              <a:t> 56 способов.</a:t>
            </a:r>
          </a:p>
          <a:p>
            <a:pPr lvl="0"/>
            <a:r>
              <a:rPr lang="ru-RU" dirty="0" smtClean="0"/>
              <a:t>Здесь порядок выбора имеет значение, поэтому количество способов равно размещению из 10 по 5, т. е. ===10·9·8·7·6=30240.</a:t>
            </a:r>
          </a:p>
          <a:p>
            <a:r>
              <a:rPr lang="ru-RU" b="1" i="1" dirty="0" smtClean="0"/>
              <a:t>Ответ</a:t>
            </a:r>
            <a:r>
              <a:rPr lang="ru-RU" i="1" dirty="0" smtClean="0"/>
              <a:t>:</a:t>
            </a:r>
            <a:r>
              <a:rPr lang="ru-RU" dirty="0" smtClean="0"/>
              <a:t> 30240 способов.</a:t>
            </a:r>
          </a:p>
          <a:p>
            <a:pPr lvl="0"/>
            <a:r>
              <a:rPr lang="ru-RU" dirty="0" smtClean="0"/>
              <a:t>В ящике всего </a:t>
            </a:r>
            <a:r>
              <a:rPr lang="en-US" dirty="0" smtClean="0"/>
              <a:t>n</a:t>
            </a:r>
            <a:r>
              <a:rPr lang="ru-RU" dirty="0" smtClean="0"/>
              <a:t>=2+3=5 шаров; изъятие каждого из них считается равно возможным. Найдём вероятность события А – «вынут белый шар»; =2, </a:t>
            </a:r>
            <a:r>
              <a:rPr lang="en-US" dirty="0" smtClean="0"/>
              <a:t>P</a:t>
            </a:r>
            <a:r>
              <a:rPr lang="ru-RU" dirty="0" smtClean="0"/>
              <a:t>(</a:t>
            </a:r>
            <a:r>
              <a:rPr lang="en-US" dirty="0" smtClean="0"/>
              <a:t>A</a:t>
            </a:r>
            <a:r>
              <a:rPr lang="ru-RU" dirty="0" smtClean="0"/>
              <a:t>)===0,4.</a:t>
            </a:r>
          </a:p>
          <a:p>
            <a:r>
              <a:rPr lang="ru-RU" b="1" i="1" dirty="0" smtClean="0"/>
              <a:t>Ответ</a:t>
            </a:r>
            <a:r>
              <a:rPr lang="ru-RU" i="1" dirty="0" smtClean="0"/>
              <a:t>:</a:t>
            </a:r>
            <a:r>
              <a:rPr lang="ru-RU" dirty="0" smtClean="0"/>
              <a:t> 0,4.</a:t>
            </a:r>
          </a:p>
          <a:p>
            <a:r>
              <a:rPr lang="ru-RU" dirty="0" smtClean="0"/>
              <a:t>      7*.  Вероятность того, что 23,5 равна отношению длины отрезка |3,5-2|=1,5 к длине отрезка 	|4-1|=3, т. е. ==0,5.</a:t>
            </a:r>
          </a:p>
          <a:p>
            <a:r>
              <a:rPr lang="ru-RU" dirty="0" smtClean="0"/>
              <a:t>        </a:t>
            </a:r>
            <a:r>
              <a:rPr lang="ru-RU" b="1" i="1" dirty="0" smtClean="0"/>
              <a:t>Ответ</a:t>
            </a:r>
            <a:r>
              <a:rPr lang="ru-RU" i="1" dirty="0" smtClean="0"/>
              <a:t>:</a:t>
            </a:r>
            <a:r>
              <a:rPr lang="ru-RU" dirty="0" smtClean="0"/>
              <a:t> 0,5.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11890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 </a:t>
            </a:r>
            <a:r>
              <a:rPr lang="ru-RU" b="1" u="sng" dirty="0" smtClean="0"/>
              <a:t>2 вариант.</a:t>
            </a:r>
            <a:endParaRPr lang="ru-RU" dirty="0" smtClean="0"/>
          </a:p>
          <a:p>
            <a:pPr lvl="0"/>
            <a:r>
              <a:rPr lang="ru-RU" dirty="0" smtClean="0"/>
              <a:t>Это числа вида  или   Чисел первого вида 6, второго вида тоже 6, так как таких чисел столько, сколько можно составить трёхзначных чисел из цифр 1, 5, 8 в первом случае  и 1, 4, 5 -- во втором(без повторения), т.е. 3!=1·2·3=6. Значит всего таких чисел 6+6=12.</a:t>
            </a:r>
          </a:p>
          <a:p>
            <a:r>
              <a:rPr lang="ru-RU" b="1" i="1" dirty="0" smtClean="0"/>
              <a:t>Ответ</a:t>
            </a:r>
            <a:r>
              <a:rPr lang="ru-RU" i="1" dirty="0" smtClean="0"/>
              <a:t>:</a:t>
            </a:r>
            <a:r>
              <a:rPr lang="ru-RU" dirty="0" smtClean="0"/>
              <a:t> 12 чисел.</a:t>
            </a:r>
          </a:p>
          <a:p>
            <a:pPr lvl="0"/>
            <a:r>
              <a:rPr lang="en-US" dirty="0" smtClean="0"/>
              <a:t>=, =56, n=7, n=8.</a:t>
            </a:r>
            <a:endParaRPr lang="ru-RU" dirty="0" smtClean="0"/>
          </a:p>
          <a:p>
            <a:r>
              <a:rPr lang="ru-RU" b="1" i="1" dirty="0" smtClean="0"/>
              <a:t>Ответ</a:t>
            </a:r>
            <a:r>
              <a:rPr lang="ru-RU" i="1" dirty="0" smtClean="0"/>
              <a:t>:</a:t>
            </a:r>
            <a:r>
              <a:rPr lang="ru-RU" dirty="0" smtClean="0"/>
              <a:t> 7; 8.</a:t>
            </a:r>
          </a:p>
          <a:p>
            <a:pPr lvl="0"/>
            <a:r>
              <a:rPr lang="ru-RU" dirty="0" smtClean="0"/>
              <a:t>Шестерых гостей можно расположить на 6 стульях =6!=720 различными способами.</a:t>
            </a:r>
          </a:p>
          <a:p>
            <a:r>
              <a:rPr lang="ru-RU" b="1" i="1" dirty="0" smtClean="0"/>
              <a:t>Ответ</a:t>
            </a:r>
            <a:r>
              <a:rPr lang="ru-RU" i="1" dirty="0" smtClean="0"/>
              <a:t>:</a:t>
            </a:r>
            <a:r>
              <a:rPr lang="ru-RU" dirty="0" smtClean="0"/>
              <a:t> 720 способов.</a:t>
            </a:r>
          </a:p>
          <a:p>
            <a:pPr lvl="0"/>
            <a:r>
              <a:rPr lang="ru-RU" dirty="0" smtClean="0"/>
              <a:t>Выбрать 4 человек из 10  можно  способами, так как порядок выбора значения не имеет (все участники пойдут на олимпиаду как равноправные); количество способов равно числу сочетаний====210.</a:t>
            </a:r>
          </a:p>
          <a:p>
            <a:r>
              <a:rPr lang="ru-RU" b="1" i="1" dirty="0" smtClean="0"/>
              <a:t>Ответ</a:t>
            </a:r>
            <a:r>
              <a:rPr lang="ru-RU" i="1" dirty="0" smtClean="0"/>
              <a:t>:</a:t>
            </a:r>
            <a:r>
              <a:rPr lang="ru-RU" dirty="0" smtClean="0"/>
              <a:t> 210 способов.</a:t>
            </a:r>
          </a:p>
          <a:p>
            <a:pPr lvl="0"/>
            <a:r>
              <a:rPr lang="ru-RU" dirty="0" smtClean="0"/>
              <a:t>Выбираем 5 букв для обозначения точек из 26 букв в латинском алфавите; порядок выбора имеет значение (какую точку какой буквой обозначим): ==26·25·24·23·22=7 893 600.</a:t>
            </a:r>
          </a:p>
          <a:p>
            <a:r>
              <a:rPr lang="ru-RU" b="1" i="1" dirty="0" smtClean="0"/>
              <a:t>Ответ</a:t>
            </a:r>
            <a:r>
              <a:rPr lang="ru-RU" i="1" dirty="0" smtClean="0"/>
              <a:t>:</a:t>
            </a:r>
            <a:r>
              <a:rPr lang="ru-RU" dirty="0" smtClean="0"/>
              <a:t> 7 893 600 способов.</a:t>
            </a:r>
          </a:p>
          <a:p>
            <a:pPr lvl="0"/>
            <a:r>
              <a:rPr lang="ru-RU" dirty="0" smtClean="0"/>
              <a:t>В ящике всего </a:t>
            </a:r>
            <a:r>
              <a:rPr lang="en-US" dirty="0" smtClean="0"/>
              <a:t>n</a:t>
            </a:r>
            <a:r>
              <a:rPr lang="ru-RU" dirty="0" smtClean="0"/>
              <a:t>=2+3=5 шаров; изъятие каждого из них считается равно возможным. Найдём вероятность события А – «вынут чёрный шар»; =3, </a:t>
            </a:r>
            <a:r>
              <a:rPr lang="en-US" dirty="0" smtClean="0"/>
              <a:t>P</a:t>
            </a:r>
            <a:r>
              <a:rPr lang="ru-RU" dirty="0" smtClean="0"/>
              <a:t>(</a:t>
            </a:r>
            <a:r>
              <a:rPr lang="en-US" dirty="0" smtClean="0"/>
              <a:t>A</a:t>
            </a:r>
            <a:r>
              <a:rPr lang="ru-RU" dirty="0" smtClean="0"/>
              <a:t>)===0,6.</a:t>
            </a:r>
          </a:p>
          <a:p>
            <a:r>
              <a:rPr lang="ru-RU" b="1" i="1" dirty="0" smtClean="0"/>
              <a:t>Ответ:</a:t>
            </a:r>
            <a:r>
              <a:rPr lang="ru-RU" b="1" dirty="0" smtClean="0"/>
              <a:t> 0,6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Вероятность того, что 01,5 равна отношению длины отрезка |1,5-0|=1,5 к длине отрезка 	|2-(-</a:t>
            </a:r>
            <a:r>
              <a:rPr lang="en-US" dirty="0" smtClean="0"/>
              <a:t>   </a:t>
            </a:r>
            <a:r>
              <a:rPr lang="ru-RU" dirty="0" smtClean="0"/>
              <a:t>2)|=4, т. е. </a:t>
            </a:r>
            <a:r>
              <a:rPr lang="en-US" dirty="0" smtClean="0"/>
              <a:t>1,5/4</a:t>
            </a:r>
            <a:r>
              <a:rPr lang="ru-RU" dirty="0" smtClean="0"/>
              <a:t>=</a:t>
            </a:r>
            <a:r>
              <a:rPr lang="en-US" dirty="0" smtClean="0"/>
              <a:t>15/40</a:t>
            </a:r>
            <a:r>
              <a:rPr lang="ru-RU" dirty="0" smtClean="0"/>
              <a:t>=</a:t>
            </a:r>
            <a:r>
              <a:rPr lang="en-US" dirty="0" smtClean="0"/>
              <a:t>3/8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b="1" i="1" dirty="0" smtClean="0"/>
              <a:t>Ответ:</a:t>
            </a:r>
            <a:r>
              <a:rPr lang="ru-RU" b="1" dirty="0" smtClean="0"/>
              <a:t> </a:t>
            </a:r>
            <a:r>
              <a:rPr lang="en-US" b="1" dirty="0" smtClean="0"/>
              <a:t>3/8.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i="1" dirty="0" smtClean="0"/>
              <a:t>ЗАДАЧА.</a:t>
            </a:r>
            <a:r>
              <a:rPr lang="ru-RU" sz="2200" dirty="0" smtClean="0"/>
              <a:t> (Геометрическая вероятность). Наудачу выбирается два действительных числа </a:t>
            </a:r>
            <a:r>
              <a:rPr lang="ru-RU" sz="2200" dirty="0" err="1" smtClean="0"/>
              <a:t>х</a:t>
            </a:r>
            <a:r>
              <a:rPr lang="ru-RU" sz="2200" dirty="0" smtClean="0"/>
              <a:t> и у, причем  0</a:t>
            </a:r>
            <a:r>
              <a:rPr lang="en-US" sz="2200" dirty="0" smtClean="0"/>
              <a:t>&lt;x&lt;</a:t>
            </a:r>
            <a:r>
              <a:rPr lang="ru-RU" sz="2200" dirty="0" smtClean="0"/>
              <a:t>3, 0</a:t>
            </a:r>
            <a:r>
              <a:rPr lang="en-US" sz="2200" dirty="0" smtClean="0"/>
              <a:t>&lt;y&lt;</a:t>
            </a:r>
            <a:r>
              <a:rPr lang="ru-RU" sz="2200" dirty="0" smtClean="0"/>
              <a:t>3. Найти вероятность того, что х</a:t>
            </a:r>
            <a:r>
              <a:rPr lang="ru-RU" sz="2200" baseline="30000" dirty="0" smtClean="0"/>
              <a:t>2</a:t>
            </a:r>
            <a:r>
              <a:rPr lang="ru-RU" sz="2200" dirty="0" smtClean="0"/>
              <a:t>+у</a:t>
            </a:r>
            <a:r>
              <a:rPr lang="ru-RU" sz="2200" baseline="30000" dirty="0" smtClean="0"/>
              <a:t>2</a:t>
            </a:r>
            <a:r>
              <a:rPr lang="en-US" sz="2200" baseline="30000" dirty="0" smtClean="0"/>
              <a:t>&lt;</a:t>
            </a:r>
            <a:r>
              <a:rPr lang="ru-RU" sz="2200" dirty="0" smtClean="0"/>
              <a:t>4.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i="1" dirty="0" smtClean="0"/>
              <a:t>Решение</a:t>
            </a:r>
            <a:r>
              <a:rPr lang="ru-RU" i="1" dirty="0" smtClean="0"/>
              <a:t>.</a:t>
            </a:r>
            <a:r>
              <a:rPr lang="ru-RU" dirty="0" smtClean="0"/>
              <a:t>  </a:t>
            </a:r>
            <a:r>
              <a:rPr lang="ru-RU" i="1" dirty="0" smtClean="0"/>
              <a:t>Поставим в соответствие паре чисел </a:t>
            </a:r>
            <a:r>
              <a:rPr lang="ru-RU" i="1" dirty="0" err="1" smtClean="0"/>
              <a:t>х</a:t>
            </a:r>
            <a:r>
              <a:rPr lang="ru-RU" i="1" dirty="0" smtClean="0"/>
              <a:t> и у точку на плоскости с координатами (</a:t>
            </a:r>
            <a:r>
              <a:rPr lang="ru-RU" i="1" dirty="0" err="1" smtClean="0"/>
              <a:t>х;у</a:t>
            </a:r>
            <a:r>
              <a:rPr lang="ru-RU" i="1" dirty="0" smtClean="0"/>
              <a:t>). Множеством элементарных событий будет квадрат с длиной стороны, равной 3 . Фигура, множество точек которой соответствует благоприятному событию  х</a:t>
            </a:r>
            <a:r>
              <a:rPr lang="ru-RU" i="1" baseline="30000" dirty="0" smtClean="0"/>
              <a:t>2</a:t>
            </a:r>
            <a:r>
              <a:rPr lang="ru-RU" i="1" dirty="0" smtClean="0"/>
              <a:t>+у</a:t>
            </a:r>
            <a:r>
              <a:rPr lang="ru-RU" i="1" baseline="30000" dirty="0" smtClean="0"/>
              <a:t>2</a:t>
            </a:r>
            <a:r>
              <a:rPr lang="en-US" i="1" baseline="30000" dirty="0" smtClean="0"/>
              <a:t>&lt;</a:t>
            </a:r>
            <a:r>
              <a:rPr lang="ru-RU" i="1" dirty="0" smtClean="0"/>
              <a:t>4 , представляет собой сектор круга с радиусом, равным 2 и центром в начале координат, расположенный в первой координатной четверти.  Его площадь находится по формуле:   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	S</a:t>
            </a:r>
            <a:r>
              <a:rPr lang="ru-RU" i="1" dirty="0" smtClean="0"/>
              <a:t>=</a:t>
            </a:r>
            <a:r>
              <a:rPr lang="en-US" i="1" dirty="0" smtClean="0"/>
              <a:t>π</a:t>
            </a:r>
            <a:r>
              <a:rPr lang="ru-RU" i="1" dirty="0" smtClean="0"/>
              <a:t>·</a:t>
            </a:r>
            <a:r>
              <a:rPr lang="en-US" i="1" dirty="0" smtClean="0"/>
              <a:t>4/4</a:t>
            </a:r>
            <a:r>
              <a:rPr lang="ru-RU" i="1" dirty="0" err="1" smtClean="0"/>
              <a:t>=π.</a:t>
            </a:r>
            <a:r>
              <a:rPr lang="ru-RU" i="1" dirty="0" smtClean="0"/>
              <a:t>    Так как площадь квадрата со стороной 3 равна 9, то искомая вероятность равна  </a:t>
            </a:r>
            <a:r>
              <a:rPr lang="en-US" i="1" dirty="0" smtClean="0"/>
              <a:t>p</a:t>
            </a:r>
            <a:r>
              <a:rPr lang="ru-RU" i="1" dirty="0" smtClean="0"/>
              <a:t>=3,14:9</a:t>
            </a:r>
            <a:r>
              <a:rPr lang="en-US" i="1" dirty="0" smtClean="0"/>
              <a:t>=</a:t>
            </a:r>
            <a:r>
              <a:rPr lang="ru-RU" i="1" dirty="0" smtClean="0"/>
              <a:t>0,35.</a:t>
            </a:r>
            <a:endParaRPr lang="ru-RU" dirty="0" smtClean="0"/>
          </a:p>
          <a:p>
            <a:r>
              <a:rPr lang="ru-RU" b="1" i="1" dirty="0" smtClean="0"/>
              <a:t>Ответ.</a:t>
            </a:r>
            <a:r>
              <a:rPr lang="ru-RU" b="1" dirty="0" smtClean="0"/>
              <a:t> 0,35.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Несколько примеров из тематических тестов для подготовки к ГИА―2011под редакцией Ф. Ф. Лысенко, издательство «ЛЕГИОН-М», Ростов-на-Дону, 2009.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u="sng" dirty="0" smtClean="0"/>
              <a:t>ВАРИАНТ 8, №8.</a:t>
            </a:r>
            <a:r>
              <a:rPr lang="ru-RU" sz="2000" dirty="0" smtClean="0"/>
              <a:t>  На уроке статистики ученики подсчитывали среднее значение  своих четвертных оценок по математике. Для этого они составили таблицу и подсчитали среднее значение. Получилось 4,04. После урока одно число было стёрто. Восстановите его.</a:t>
            </a:r>
          </a:p>
          <a:p>
            <a:endParaRPr lang="ru-RU" sz="2000" dirty="0" smtClean="0"/>
          </a:p>
          <a:p>
            <a:r>
              <a:rPr lang="ru-RU" sz="2000" b="1" u="sng" dirty="0" smtClean="0"/>
              <a:t>ВАРИАНТ 6, №8.</a:t>
            </a:r>
            <a:r>
              <a:rPr lang="ru-RU" sz="2000" dirty="0" smtClean="0"/>
              <a:t>  Какова частота закрашенных клеток среди всех клеток доски, изображённой на рисунке?</a:t>
            </a:r>
          </a:p>
          <a:p>
            <a:endParaRPr lang="ru-RU" sz="2000" dirty="0" smtClean="0"/>
          </a:p>
          <a:p>
            <a:r>
              <a:rPr lang="ru-RU" sz="2000" b="1" u="sng" dirty="0" smtClean="0"/>
              <a:t>ВАРИАНТ2, №5.</a:t>
            </a:r>
            <a:r>
              <a:rPr lang="ru-RU" sz="2000" dirty="0" smtClean="0"/>
              <a:t> Бросают три монеты. Найти вероятность того, что выпадут ровно два герба.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u="sng" dirty="0" smtClean="0"/>
              <a:t>ЗАДАЧИ НА ПРИМЕНЕНИЕ ЭЛЕМЕНТОВ КОМБИНАТОРИКИ И ТЕОРИИ ВЕРОЯТНОСТИЕЙ В РАЗЛИЧНЫХ СИТУАЦИЯХ.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dirty="0" smtClean="0"/>
              <a:t>На плоскости отметили точку. Из неё провели 9 лучей. Сколько получилось при этом углов?</a:t>
            </a:r>
          </a:p>
          <a:p>
            <a:r>
              <a:rPr lang="ru-RU" sz="2400" dirty="0" smtClean="0"/>
              <a:t>На плоскости даны 10 точек, никакие три из них не лежат на одной прямой. 5 точек покрасили в серый цвет, 2 точки – в бурый, 3 – в малиновый цвет. Сколько можно построить серо-буро-малиновых треугольников?</a:t>
            </a:r>
          </a:p>
          <a:p>
            <a:pPr lvl="0"/>
            <a:r>
              <a:rPr lang="ru-RU" sz="2400" dirty="0" smtClean="0"/>
              <a:t>Допустим, что 5 раз подбрасывалась  монета и каждый раз выпадал орёл. Какова вероятность того, что при новом броске выпадет орёл? </a:t>
            </a:r>
            <a:r>
              <a:rPr lang="ru-RU" sz="2000" dirty="0" smtClean="0"/>
              <a:t>  </a:t>
            </a:r>
          </a:p>
          <a:p>
            <a:pPr lvl="0"/>
            <a:r>
              <a:rPr lang="ru-RU" sz="2400" dirty="0" smtClean="0"/>
              <a:t>Найдите сумму   1·1!+2·2!+3·3!+…..+2008·2008!</a:t>
            </a:r>
            <a:endParaRPr lang="ru-RU" sz="2400" dirty="0"/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u="sng" dirty="0" smtClean="0"/>
              <a:t>Как в физике объясняется необратимость тепловых процессов.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i="1" dirty="0" smtClean="0"/>
              <a:t>Почему все процессы в природе необратимы, и самые трагические из них – старение и смерть организмов  и какова вероятность того, что 20 000 обезьян, хаотически ударяя по клавишам пишущих машинок, напечатают без единой ошибки «Войну и мир» Л.Н.Толстого?</a:t>
            </a:r>
            <a:endParaRPr lang="ru-RU" i="1" dirty="0"/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61242"/>
          </a:xfrm>
        </p:spPr>
        <p:txBody>
          <a:bodyPr>
            <a:normAutofit/>
          </a:bodyPr>
          <a:lstStyle/>
          <a:p>
            <a:r>
              <a:rPr lang="ru-RU" sz="2400" i="1" u="sng" dirty="0" smtClean="0"/>
              <a:t>ИСПОЛЬЗУЕМАЯ ЛИТЕРАТУРА: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54634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 lvl="0"/>
            <a:r>
              <a:rPr lang="ru-RU" sz="6400" dirty="0" smtClean="0"/>
              <a:t>Учебник  «Алгебра, 7»  авторов Ю.Н. Макарычева, Н. Г. </a:t>
            </a:r>
            <a:r>
              <a:rPr lang="ru-RU" sz="6400" dirty="0" err="1" smtClean="0"/>
              <a:t>Миндюк</a:t>
            </a:r>
            <a:r>
              <a:rPr lang="ru-RU" sz="6400" dirty="0" smtClean="0"/>
              <a:t>, К. И. </a:t>
            </a:r>
            <a:r>
              <a:rPr lang="ru-RU" sz="6400" dirty="0" err="1" smtClean="0"/>
              <a:t>Нешкова</a:t>
            </a:r>
            <a:r>
              <a:rPr lang="ru-RU" sz="6400" dirty="0" smtClean="0"/>
              <a:t>, С. Б. Суворовой под редакцией С. А. </a:t>
            </a:r>
            <a:r>
              <a:rPr lang="ru-RU" sz="6400" dirty="0" err="1" smtClean="0"/>
              <a:t>Теляковского</a:t>
            </a:r>
            <a:r>
              <a:rPr lang="ru-RU" sz="6400" dirty="0" smtClean="0"/>
              <a:t>. ) Издательство «Просвещение», 2009, с изменениями.</a:t>
            </a:r>
          </a:p>
          <a:p>
            <a:pPr lvl="0"/>
            <a:r>
              <a:rPr lang="ru-RU" sz="6400" dirty="0" smtClean="0"/>
              <a:t>Учебник  «Алгебра, 8»  авторов Ю.Н. Макарычева, Н. Г. </a:t>
            </a:r>
            <a:r>
              <a:rPr lang="ru-RU" sz="6400" dirty="0" err="1" smtClean="0"/>
              <a:t>Миндюк</a:t>
            </a:r>
            <a:r>
              <a:rPr lang="ru-RU" sz="6400" dirty="0" smtClean="0"/>
              <a:t>, К. И. </a:t>
            </a:r>
            <a:r>
              <a:rPr lang="ru-RU" sz="6400" dirty="0" err="1" smtClean="0"/>
              <a:t>Нешкова</a:t>
            </a:r>
            <a:r>
              <a:rPr lang="ru-RU" sz="6400" dirty="0" smtClean="0"/>
              <a:t>, С. Б. Суворовой под редакцией С. А. </a:t>
            </a:r>
            <a:r>
              <a:rPr lang="ru-RU" sz="6400" dirty="0" err="1" smtClean="0"/>
              <a:t>Теляковского</a:t>
            </a:r>
            <a:r>
              <a:rPr lang="ru-RU" sz="6400" dirty="0" smtClean="0"/>
              <a:t>. ) Издательство «Просвещение», 2009, с изменениями.</a:t>
            </a:r>
          </a:p>
          <a:p>
            <a:pPr lvl="0"/>
            <a:r>
              <a:rPr lang="ru-RU" sz="6400" dirty="0" smtClean="0"/>
              <a:t>Учебник  «Алгебра, 9» авторов Ю.Н. Макарычева, Н. Г. </a:t>
            </a:r>
            <a:r>
              <a:rPr lang="ru-RU" sz="6400" dirty="0" err="1" smtClean="0"/>
              <a:t>Миндюк</a:t>
            </a:r>
            <a:r>
              <a:rPr lang="ru-RU" sz="6400" dirty="0" smtClean="0"/>
              <a:t>, К. И. </a:t>
            </a:r>
            <a:r>
              <a:rPr lang="ru-RU" sz="6400" dirty="0" err="1" smtClean="0"/>
              <a:t>Нешкова</a:t>
            </a:r>
            <a:r>
              <a:rPr lang="ru-RU" sz="6400" dirty="0" smtClean="0"/>
              <a:t>, С. Б. Суворовой под редакцией С. А. </a:t>
            </a:r>
            <a:r>
              <a:rPr lang="ru-RU" sz="6400" dirty="0" err="1" smtClean="0"/>
              <a:t>Теляковского</a:t>
            </a:r>
            <a:r>
              <a:rPr lang="ru-RU" sz="6400" dirty="0" smtClean="0"/>
              <a:t>. ) Издательство «Просвещение», 2009, с изменениями.</a:t>
            </a:r>
          </a:p>
          <a:p>
            <a:pPr lvl="0"/>
            <a:r>
              <a:rPr lang="ru-RU" sz="6400" dirty="0" smtClean="0"/>
              <a:t>«Изучение алгебры в 7-9 классах», пособие для учителей, Москва, «Просвещение», 2009. Авторы: Ю.Н. Макарычев, Н. Г. </a:t>
            </a:r>
            <a:r>
              <a:rPr lang="ru-RU" sz="6400" dirty="0" err="1" smtClean="0"/>
              <a:t>Миндюк</a:t>
            </a:r>
            <a:r>
              <a:rPr lang="ru-RU" sz="6400" dirty="0" smtClean="0"/>
              <a:t>, С. Б. Суворова, И. С. </a:t>
            </a:r>
            <a:r>
              <a:rPr lang="ru-RU" sz="6400" dirty="0" err="1" smtClean="0"/>
              <a:t>Шлыкова</a:t>
            </a:r>
            <a:r>
              <a:rPr lang="ru-RU" sz="6400" dirty="0" smtClean="0"/>
              <a:t>.	</a:t>
            </a:r>
          </a:p>
          <a:p>
            <a:pPr lvl="0"/>
            <a:r>
              <a:rPr lang="ru-RU" sz="6400" dirty="0" smtClean="0"/>
              <a:t>«Решение задач по статистике, комбинаторике и теории вероятностей 7-9 классы», автор-составитель В. Н. </a:t>
            </a:r>
            <a:r>
              <a:rPr lang="ru-RU" sz="6400" dirty="0" err="1" smtClean="0"/>
              <a:t>Студенецкая</a:t>
            </a:r>
            <a:r>
              <a:rPr lang="ru-RU" sz="6400" dirty="0" smtClean="0"/>
              <a:t>, издательство «Учитель», Волгоград, 2006.</a:t>
            </a:r>
          </a:p>
          <a:p>
            <a:pPr lvl="0"/>
            <a:r>
              <a:rPr lang="ru-RU" sz="6400" dirty="0" smtClean="0"/>
              <a:t>«Вероятность и статистика 5-9 классы», авторы: Е. А. </a:t>
            </a:r>
            <a:r>
              <a:rPr lang="ru-RU" sz="6400" dirty="0" err="1" smtClean="0"/>
              <a:t>Бунимович</a:t>
            </a:r>
            <a:r>
              <a:rPr lang="ru-RU" sz="6400" dirty="0" smtClean="0"/>
              <a:t>, В. А. </a:t>
            </a:r>
            <a:r>
              <a:rPr lang="ru-RU" sz="6400" dirty="0" err="1" smtClean="0"/>
              <a:t>Булычев</a:t>
            </a:r>
            <a:r>
              <a:rPr lang="ru-RU" sz="6400" dirty="0" smtClean="0"/>
              <a:t>, пособие для общеобразовательных учреждений, «Дрофа», Москва, 2004.</a:t>
            </a:r>
          </a:p>
          <a:p>
            <a:pPr lvl="0"/>
            <a:r>
              <a:rPr lang="ru-RU" sz="6400" dirty="0" smtClean="0"/>
              <a:t>«Элементы комбинаторики. Понятие случайного события», ЗФТШ при МФТИ, г. Долгопрудный, 2008.</a:t>
            </a:r>
          </a:p>
          <a:p>
            <a:r>
              <a:rPr lang="ru-RU" sz="6400" dirty="0" smtClean="0"/>
              <a:t>«Алгебра 9 класс, ТЕМАТИЧЕСКИЕ ТЕСТЫ для подготовки к ГИА 2010» под ред. Ф. Ф. Лысенко, издательство «Легион-М», Ростов-на-Дону, 2009.	</a:t>
            </a:r>
            <a:endParaRPr lang="ru-RU" sz="6400" dirty="0"/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ЭЛЕМЕНТЫ КОМБИНАТОРИКИ, СТАТИСТИКИ И ТЕОРИИ ВЕРОЯТНОСТЕЙ</a:t>
            </a:r>
            <a:r>
              <a:rPr lang="ru-RU" sz="3100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 На рубеже третьего тысячелетия становится очевидной универсальность вероятностно-статистических законов, они стали основой описания научной картины мира. Современная физика, химия, биология, демография, социология, лингвистика, философия, весь комплекс социально-экономических наук развиваются на вероятностно-статистической базе.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Вероятностно-статистический материал как равноправная составляющая обязательного школьного математического образования 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 Все  государственные образовательные документы содержат вероятностно-статистическую линию в курсе математики 5-9 классов наравне с такими привычными линиями, как «Числа», «Функции», «Уравнения и неравенства», «Геометрические фигуры». Продолжение изучения этой линии ведётся и в старших классах.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Мониторинг стохастической линии в школьном курсе алгебры 5–9х классов.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u="sng" dirty="0" smtClean="0"/>
              <a:t>Концепция общей стохастической линии, включающей комбинаторику, теорию вероятностей и статистику, предложенная авторами различных  учебников и учебных пособий, несколько различна. Авторы разных пособий по разному подходят к изучению составляющих стохастической линии: в одних учебниках на первый план выдвигаются вероятностные понятия, в других – статистические, в третьих – все понятия рассматриваются отдельно, не прибегая к </a:t>
            </a:r>
            <a:r>
              <a:rPr lang="ru-RU" u="sng" dirty="0" err="1" smtClean="0"/>
              <a:t>перемешению</a:t>
            </a:r>
            <a:r>
              <a:rPr lang="ru-RU" u="sng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Используемые учебники: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u="sng" dirty="0" smtClean="0"/>
              <a:t>1. Е.А. </a:t>
            </a:r>
            <a:r>
              <a:rPr lang="ru-RU" sz="2800" b="1" u="sng" dirty="0" err="1" smtClean="0"/>
              <a:t>Бунимович</a:t>
            </a:r>
            <a:r>
              <a:rPr lang="ru-RU" sz="2800" b="1" u="sng" dirty="0" smtClean="0"/>
              <a:t>, В.А. </a:t>
            </a:r>
            <a:r>
              <a:rPr lang="ru-RU" sz="2800" b="1" u="sng" dirty="0" err="1" smtClean="0"/>
              <a:t>Булычев</a:t>
            </a:r>
            <a:r>
              <a:rPr lang="ru-RU" sz="2800" b="1" u="sng" dirty="0" smtClean="0"/>
              <a:t> “Вероятность и статистика.”</a:t>
            </a:r>
            <a:endParaRPr lang="ru-RU" sz="2800" dirty="0" smtClean="0"/>
          </a:p>
          <a:p>
            <a:r>
              <a:rPr lang="ru-RU" sz="2600" b="1" u="sng" dirty="0" smtClean="0"/>
              <a:t>2. </a:t>
            </a:r>
            <a:r>
              <a:rPr lang="ru-RU" sz="2600" b="1" u="sng" dirty="0" err="1" smtClean="0"/>
              <a:t>Н.Я.Виленкин</a:t>
            </a:r>
            <a:r>
              <a:rPr lang="ru-RU" sz="2600" b="1" u="sng" dirty="0" smtClean="0"/>
              <a:t>, Г.С.Сурвилло, А.С.Симонов, А.И.Кудрявцев “Алгебра для 8 класса”: Учебное пособие для учащихся школ и классов с углубленным изучением математики / под ред. </a:t>
            </a:r>
            <a:r>
              <a:rPr lang="ru-RU" sz="2600" b="1" u="sng" dirty="0" err="1" smtClean="0"/>
              <a:t>Н.Я.Виленкина</a:t>
            </a:r>
            <a:r>
              <a:rPr lang="ru-RU" sz="2600" b="1" u="sng" dirty="0" smtClean="0"/>
              <a:t>, “Алгебра для 9 класса”: Учебное пособие для учащихся школ и классов с углубленным изучением математики / под ред. </a:t>
            </a:r>
            <a:r>
              <a:rPr lang="ru-RU" sz="2600" b="1" u="sng" dirty="0" err="1" smtClean="0"/>
              <a:t>Н.Я.Виленкина</a:t>
            </a:r>
            <a:r>
              <a:rPr lang="ru-RU" sz="2600" b="1" u="sng" dirty="0" smtClean="0"/>
              <a:t>.</a:t>
            </a:r>
            <a:endParaRPr lang="ru-RU" sz="2600" dirty="0" smtClean="0"/>
          </a:p>
          <a:p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Используемые учебники: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u="sng" dirty="0" smtClean="0"/>
              <a:t>3. “Математика 5”, “Математика 6” под редакцией Г.В. Дорофеева, И.Ш. </a:t>
            </a:r>
            <a:r>
              <a:rPr lang="ru-RU" sz="2400" b="1" u="sng" dirty="0" err="1" smtClean="0"/>
              <a:t>Шарыгина</a:t>
            </a:r>
            <a:r>
              <a:rPr lang="ru-RU" sz="2400" b="1" u="sng" dirty="0" smtClean="0"/>
              <a:t> и “Математика 7”, “Математика 8”, “Математика 9” под редакцией Г.В. Дорофеева.</a:t>
            </a:r>
            <a:endParaRPr lang="ru-RU" sz="2400" dirty="0" smtClean="0"/>
          </a:p>
          <a:p>
            <a:r>
              <a:rPr lang="ru-RU" sz="2400" b="1" u="sng" dirty="0" smtClean="0"/>
              <a:t>4. Ю.Н. Макарычев, Н.Г. </a:t>
            </a:r>
            <a:r>
              <a:rPr lang="ru-RU" sz="2400" b="1" u="sng" dirty="0" err="1" smtClean="0"/>
              <a:t>Миндюк</a:t>
            </a:r>
            <a:r>
              <a:rPr lang="ru-RU" sz="2400" b="1" u="sng" dirty="0" smtClean="0"/>
              <a:t> “Алгебра: Элементы </a:t>
            </a:r>
            <a:r>
              <a:rPr lang="ru-RU" sz="2400" b="1" u="sng" dirty="0" err="1" smtClean="0"/>
              <a:t>стохастики</a:t>
            </a:r>
            <a:r>
              <a:rPr lang="ru-RU" sz="2400" b="1" u="sng" dirty="0" smtClean="0"/>
              <a:t> и теории вероятностей”: Учебное пособие для учащихся 7-9 классов общеобразовательных учреждений / под ред. </a:t>
            </a:r>
            <a:r>
              <a:rPr lang="ru-RU" sz="2400" b="1" u="sng" dirty="0" err="1" smtClean="0"/>
              <a:t>С.А.Теляковского</a:t>
            </a:r>
            <a:r>
              <a:rPr lang="ru-RU" sz="2400" b="1" u="sng" dirty="0" smtClean="0"/>
              <a:t>.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Используемые учебники: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u="sng" dirty="0" smtClean="0"/>
              <a:t>5. И.И. Зубарева, А.Г. Мордкович “Математика. 5 класс”, “Математика. 6 класс”, А.Г. Мордкович. Алгебра. Часть 1. Учебник для 9 класса общеобразовательных учреждений. Часть 2. Задачник для 9 класса общеобразовательных учреждений</a:t>
            </a:r>
            <a:r>
              <a:rPr lang="ru-RU" sz="2400" u="sng" dirty="0" smtClean="0"/>
              <a:t>.</a:t>
            </a:r>
            <a:endParaRPr lang="ru-RU" sz="2400" dirty="0" smtClean="0"/>
          </a:p>
          <a:p>
            <a:r>
              <a:rPr lang="ru-RU" sz="2400" b="1" u="sng" dirty="0" smtClean="0"/>
              <a:t>6. С.М.Никольский, М.К.Потапов, Н.Н.Решетников, </a:t>
            </a:r>
            <a:r>
              <a:rPr lang="ru-RU" sz="2400" b="1" u="sng" dirty="0" err="1" smtClean="0"/>
              <a:t>А.В.Шевкин</a:t>
            </a:r>
            <a:r>
              <a:rPr lang="ru-RU" sz="2400" b="1" u="sng" dirty="0" smtClean="0"/>
              <a:t> Алгебра: Учебник для 8 класса общеобразовательных учрежде</a:t>
            </a:r>
            <a:r>
              <a:rPr lang="ru-RU" b="1" u="sng" dirty="0" smtClean="0"/>
              <a:t>ний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Используемые учебники: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u="sng" dirty="0" smtClean="0"/>
              <a:t>7. М.В. Ткачева, Н.Е. Федорова “Элементы </a:t>
            </a:r>
            <a:r>
              <a:rPr lang="ru-RU" sz="2800" b="1" u="sng" dirty="0" err="1" smtClean="0"/>
              <a:t>стохастики</a:t>
            </a:r>
            <a:r>
              <a:rPr lang="ru-RU" sz="2800" b="1" u="sng" dirty="0" smtClean="0"/>
              <a:t> в курсе математики VII-IX классов основной школы”.</a:t>
            </a:r>
            <a:endParaRPr lang="ru-RU" sz="2800" dirty="0" smtClean="0"/>
          </a:p>
          <a:p>
            <a:r>
              <a:rPr lang="ru-RU" sz="2800" b="1" u="sng" dirty="0" smtClean="0"/>
              <a:t>8. Ю.Н. Тюрин, А.А. Макаров, И.Р. Высоцкий, И.В. Ященко “Теория вероятностей и статистика”.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167</TotalTime>
  <Words>1576</Words>
  <Application>Microsoft Office PowerPoint</Application>
  <PresentationFormat>Экран (4:3)</PresentationFormat>
  <Paragraphs>140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Яркая</vt:lpstr>
      <vt:lpstr>ПУБЛИЧНАЯ  лекция</vt:lpstr>
      <vt:lpstr>«Стохастика знает всё»   </vt:lpstr>
      <vt:lpstr> ЭЛЕМЕНТЫ КОМБИНАТОРИКИ, СТАТИСТИКИ И ТЕОРИИ ВЕРОЯТНОСТЕЙ. </vt:lpstr>
      <vt:lpstr>Вероятностно-статистический материал как равноправная составляющая обязательного школьного математического образования .</vt:lpstr>
      <vt:lpstr> Мониторинг стохастической линии в школьном курсе алгебры 5–9х классов. </vt:lpstr>
      <vt:lpstr>Используемые учебники:</vt:lpstr>
      <vt:lpstr>Используемые учебники:</vt:lpstr>
      <vt:lpstr>Используемые учебники:</vt:lpstr>
      <vt:lpstr>Используемые учебники:</vt:lpstr>
      <vt:lpstr>СОДЕРЖАНИЕ МАТЕРИАЛА СТОХАСТИЧЕСКОЙ ЛИНИИ, ОБЯЗАТЕЛЬНОГО ДЛЯ ИЗУЧЕНИЯ В КУРСЕ ОСНОВНОЙ ШКОЛЫ:</vt:lpstr>
      <vt:lpstr>  В соответствии с государственными стандартами общего образования первого поколения с 2010 года в контрольные измерительные материалы по математике уже включены задания стохастической линии. </vt:lpstr>
      <vt:lpstr>Согласно требованиям государственного стандарта общего образования по математике после изучения данного раздела обучающиеся должны уметь:</vt:lpstr>
      <vt:lpstr>В ХОДЕ ГОСУДАРСТВЕННОЙ (ИТОГОВОЙ) АТТЕСТАЦИИ ОБУЧАЮЩИХСЯ ОСНОВНОЙ ШКОЛЫ ПРЕДУСМОТРЕН КОНТРОЛЬ СЛЕДУЮЩИХ РАЗДЕЛОВ СТОХАСТИЧЕСКОЙ ЛИНИИ КУРСА МАТЕМАТИКИ:</vt:lpstr>
      <vt:lpstr>Содержание планирования учебного материала в 7-9 классах стохастической линии:</vt:lpstr>
      <vt:lpstr> 7 КЛАСС. §4. СТАТИСТИЧЕСКИЕ ХАРАКТЕРИСТИКИ. </vt:lpstr>
      <vt:lpstr>8 КЛАСС.  §13. ЭЛЕМЕНТЫ СТАТИСТИКИ. </vt:lpstr>
      <vt:lpstr>9 класс.  ГЛАВА V. ЭЛЕМЕНТЫ КОМБИНАТОРИКИ И ТЕОРИИ ВЕРОЯТНОСТЕЙ.   §11. ЭЛЕМЕНТЫ КОМБИНАТОРИКИ. </vt:lpstr>
      <vt:lpstr> §12. НАЧАЛЬНЫЕ СВЕДЕНИЯ ИЗ ТЕОРИИ ВЕРОЯТНОСТЕЙ. </vt:lpstr>
      <vt:lpstr> Пример контрольной работы №8  к  ГЛАВЕ V по теме «ЭЛЕМЕНТЫ КОМБИНАТОРИКИ И ТЕОРИИ ВЕРОЯТНОСТЕЙ».</vt:lpstr>
      <vt:lpstr>Слайд 20</vt:lpstr>
      <vt:lpstr>                           Решение.  </vt:lpstr>
      <vt:lpstr>Слайд 22</vt:lpstr>
      <vt:lpstr>ЗАДАЧА. (Геометрическая вероятность). Наудачу выбирается два действительных числа х и у, причем  0&lt;x&lt;3, 0&lt;y&lt;3. Найти вероятность того, что х2+у2&lt;4.</vt:lpstr>
      <vt:lpstr>Несколько примеров из тематических тестов для подготовки к ГИА―2011под редакцией Ф. Ф. Лысенко, издательство «ЛЕГИОН-М», Ростов-на-Дону, 2009.</vt:lpstr>
      <vt:lpstr>ЗАДАЧИ НА ПРИМЕНЕНИЕ ЭЛЕМЕНТОВ КОМБИНАТОРИКИ И ТЕОРИИ ВЕРОЯТНОСТИЕЙ В РАЗЛИЧНЫХ СИТУАЦИЯХ.</vt:lpstr>
      <vt:lpstr>Как в физике объясняется необратимость тепловых процессов. </vt:lpstr>
      <vt:lpstr>ИСПОЛЬЗУЕМАЯ ЛИТЕРАТУРА: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Консультационная лекция</dc:title>
  <dc:creator>Розочка</dc:creator>
  <cp:lastModifiedBy>1</cp:lastModifiedBy>
  <cp:revision>21</cp:revision>
  <dcterms:created xsi:type="dcterms:W3CDTF">2010-01-14T18:35:02Z</dcterms:created>
  <dcterms:modified xsi:type="dcterms:W3CDTF">2011-12-11T07:15:22Z</dcterms:modified>
</cp:coreProperties>
</file>