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68B53-E809-47DA-97CC-FB0C596C8EEB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76EF-5E4C-4D96-A978-043AD19AC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A2F2B-B1AD-4824-9FDC-F9BEF32A2662}" type="datetimeFigureOut">
              <a:rPr lang="ru-RU" smtClean="0"/>
              <a:pPr/>
              <a:t>10.12.2012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C832-0E23-4907-83C4-561ADFCDC0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2671780"/>
          </a:xfrm>
        </p:spPr>
        <p:txBody>
          <a:bodyPr>
            <a:noAutofit/>
          </a:bodyPr>
          <a:lstStyle/>
          <a:p>
            <a:r>
              <a:rPr lang="ru-RU" sz="4000" dirty="0" smtClean="0"/>
              <a:t>Методика применения элементов парацентрической технологии на уроках по математике.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 smtClean="0"/>
              <a:t>Тезис принять за аксиому:</a:t>
            </a:r>
          </a:p>
          <a:p>
            <a:r>
              <a:rPr lang="ru-RU" u="sng" dirty="0" smtClean="0"/>
              <a:t>Человека нельзя научить, развить, воспитать; он может только научить себя сам, т. е. научиться, развиться, воспитаться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143932" cy="7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Дифференцированный подход в обучении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428736"/>
            <a:ext cx="1571636" cy="112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428736"/>
            <a:ext cx="1643074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В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428736"/>
            <a:ext cx="1714512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С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3143248"/>
            <a:ext cx="155734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Сильные учащиеся</a:t>
            </a:r>
            <a:r>
              <a:rPr lang="ru-RU" sz="1400" dirty="0" smtClean="0"/>
              <a:t>, с глубокими, прочными знаниями, умеющие аргументировать, обобщать методы решения задач.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357290" y="2571744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3143248"/>
            <a:ext cx="1628780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Средние учащиеся</a:t>
            </a:r>
            <a:r>
              <a:rPr lang="ru-RU" dirty="0" smtClean="0"/>
              <a:t>, </a:t>
            </a:r>
            <a:r>
              <a:rPr lang="ru-RU" sz="1400" dirty="0" smtClean="0"/>
              <a:t>обладающие хорошими знаниями основных фактов, но затрудняющиеся при решении творческих задач.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72198" y="3214686"/>
            <a:ext cx="1700218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Слабые учащиеся</a:t>
            </a:r>
            <a:r>
              <a:rPr lang="ru-RU" dirty="0" smtClean="0"/>
              <a:t>, </a:t>
            </a:r>
            <a:r>
              <a:rPr lang="ru-RU" sz="1400" dirty="0" smtClean="0"/>
              <a:t>обладающие минимум знаний, умений и навыков достаточных для их применения по образцу.</a:t>
            </a:r>
            <a:endParaRPr lang="ru-RU" sz="1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4000496" y="2643182"/>
            <a:ext cx="484632" cy="50006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72264" y="2571744"/>
            <a:ext cx="571504" cy="64294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уроке по изучению нового материала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643050"/>
            <a:ext cx="350046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smtClean="0"/>
          </a:p>
          <a:p>
            <a:pPr algn="ctr"/>
            <a:r>
              <a:rPr lang="ru-RU" sz="2800" dirty="0" smtClean="0"/>
              <a:t>Учащиеся, которые считают, что уже поняли новый материал и могут работать самостоятельно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643050"/>
            <a:ext cx="3500462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Те ученики, которые ещё не усвоили новую тему достаточно хорошо.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 группа</a:t>
            </a:r>
            <a:endParaRPr lang="ru-RU" sz="4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1857364"/>
            <a:ext cx="285752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 группа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429264"/>
            <a:ext cx="735811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Самостоятельная и коллективная работа</a:t>
            </a:r>
            <a:endParaRPr lang="ru-RU" sz="32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закрепления изученного материала учащиеся работают по группам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285992"/>
          <a:ext cx="8215371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738457"/>
                <a:gridCol w="2738457"/>
              </a:tblGrid>
              <a:tr h="121444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ru-RU" sz="5400" dirty="0" smtClean="0"/>
                        <a:t>А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</a:t>
                      </a:r>
                      <a:r>
                        <a:rPr lang="ru-RU" sz="5400" dirty="0" smtClean="0"/>
                        <a:t>В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</a:t>
                      </a:r>
                      <a:r>
                        <a:rPr lang="ru-RU" sz="5400" dirty="0" smtClean="0"/>
                        <a:t>С</a:t>
                      </a:r>
                      <a:endParaRPr lang="ru-RU" sz="5400" dirty="0"/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Получают нестандартные или более сложные и объёмные задания.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Задания </a:t>
                      </a:r>
                    </a:p>
                    <a:p>
                      <a:r>
                        <a:rPr lang="ru-RU" sz="2400" dirty="0" smtClean="0"/>
                        <a:t>необязательного уровня.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Задания обязательного уровня.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0"/>
          <a:ext cx="7858179" cy="650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68179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правило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образец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задания</a:t>
                      </a:r>
                      <a:endParaRPr lang="ru-RU" sz="3200" dirty="0"/>
                    </a:p>
                  </a:txBody>
                  <a:tcPr/>
                </a:tc>
              </a:tr>
              <a:tr h="581903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 доказательстве числовых неравенств надо: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000" baseline="0" dirty="0" smtClean="0"/>
                        <a:t>Составить разность левой и правой частей и сравнить её с нулём.</a:t>
                      </a:r>
                    </a:p>
                    <a:p>
                      <a:pPr>
                        <a:buFont typeface="Arial" charset="0"/>
                        <a:buNone/>
                      </a:pPr>
                      <a:endParaRPr lang="ru-RU" sz="2000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endParaRPr lang="ru-RU" sz="2000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endParaRPr lang="ru-RU" sz="2000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endParaRPr lang="ru-RU" sz="2000" baseline="0" dirty="0" smtClean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ru-RU" sz="2000" baseline="0" dirty="0" smtClean="0"/>
                        <a:t>Сделать вывод.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Доказать неравенство:</a:t>
                      </a:r>
                    </a:p>
                    <a:p>
                      <a:r>
                        <a:rPr lang="ru-RU" dirty="0" smtClean="0"/>
                        <a:t>(2х+з)(2х+1)&gt;4х(х+2).</a:t>
                      </a:r>
                    </a:p>
                    <a:p>
                      <a:r>
                        <a:rPr lang="ru-RU" dirty="0" smtClean="0"/>
                        <a:t>       Доказательство:</a:t>
                      </a:r>
                    </a:p>
                    <a:p>
                      <a:r>
                        <a:rPr lang="ru-RU" dirty="0" smtClean="0"/>
                        <a:t>1.Раскроем скобки:</a:t>
                      </a:r>
                    </a:p>
                    <a:p>
                      <a:r>
                        <a:rPr lang="ru-RU" dirty="0" smtClean="0"/>
                        <a:t>4х </a:t>
                      </a:r>
                      <a:r>
                        <a:rPr lang="ru-RU" baseline="30000" dirty="0" smtClean="0"/>
                        <a:t>2 </a:t>
                      </a:r>
                      <a:r>
                        <a:rPr lang="ru-RU" baseline="0" dirty="0" smtClean="0"/>
                        <a:t> +2х+6х+3&gt;4х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+8х;</a:t>
                      </a:r>
                    </a:p>
                    <a:p>
                      <a:r>
                        <a:rPr lang="ru-RU" u="sng" baseline="0" dirty="0" smtClean="0"/>
                        <a:t>4х</a:t>
                      </a:r>
                      <a:r>
                        <a:rPr lang="ru-RU" u="sng" baseline="30000" dirty="0" smtClean="0"/>
                        <a:t>2</a:t>
                      </a:r>
                      <a:r>
                        <a:rPr lang="ru-RU" u="sng" baseline="0" dirty="0" smtClean="0"/>
                        <a:t> +8х+3</a:t>
                      </a:r>
                      <a:r>
                        <a:rPr lang="ru-RU" baseline="0" dirty="0" smtClean="0"/>
                        <a:t>&gt;</a:t>
                      </a:r>
                      <a:r>
                        <a:rPr lang="ru-RU" u="sng" baseline="0" dirty="0" smtClean="0"/>
                        <a:t>4х</a:t>
                      </a:r>
                      <a:r>
                        <a:rPr lang="ru-RU" u="sng" baseline="30000" dirty="0" smtClean="0"/>
                        <a:t>2</a:t>
                      </a:r>
                      <a:r>
                        <a:rPr lang="ru-RU" u="sng" baseline="0" dirty="0" smtClean="0"/>
                        <a:t> +8х</a:t>
                      </a:r>
                      <a:r>
                        <a:rPr lang="ru-RU" baseline="0" dirty="0" smtClean="0"/>
                        <a:t>.</a:t>
                      </a:r>
                      <a:r>
                        <a:rPr lang="ru-RU" baseline="30000" dirty="0" smtClean="0"/>
                        <a:t>      </a:t>
                      </a:r>
                    </a:p>
                    <a:p>
                      <a:r>
                        <a:rPr lang="ru-RU" sz="2000" baseline="30000" dirty="0" smtClean="0"/>
                        <a:t>Левая часть          правая часть</a:t>
                      </a:r>
                    </a:p>
                    <a:p>
                      <a:endParaRPr lang="ru-RU" sz="2000" baseline="30000" dirty="0" smtClean="0"/>
                    </a:p>
                    <a:p>
                      <a:r>
                        <a:rPr lang="ru-RU" sz="1800" baseline="0" dirty="0" smtClean="0"/>
                        <a:t>2. Составим разность левой и правой частей:</a:t>
                      </a:r>
                    </a:p>
                    <a:p>
                      <a:r>
                        <a:rPr lang="ru-RU" sz="1800" baseline="0" dirty="0" smtClean="0"/>
                        <a:t>4х</a:t>
                      </a:r>
                      <a:r>
                        <a:rPr lang="ru-RU" sz="1800" baseline="30000" dirty="0" smtClean="0"/>
                        <a:t>2</a:t>
                      </a:r>
                      <a:r>
                        <a:rPr lang="ru-RU" sz="1800" baseline="0" dirty="0" smtClean="0"/>
                        <a:t> +2х+6х+3-(4х</a:t>
                      </a:r>
                      <a:r>
                        <a:rPr lang="ru-RU" sz="1800" baseline="30000" dirty="0" smtClean="0"/>
                        <a:t>2</a:t>
                      </a:r>
                      <a:r>
                        <a:rPr lang="ru-RU" sz="1800" baseline="0" dirty="0" smtClean="0"/>
                        <a:t> +8х)&gt;0,</a:t>
                      </a:r>
                    </a:p>
                    <a:p>
                      <a:r>
                        <a:rPr lang="ru-RU" sz="1800" baseline="0" dirty="0" smtClean="0"/>
                        <a:t>4х</a:t>
                      </a:r>
                      <a:r>
                        <a:rPr lang="ru-RU" sz="1800" baseline="30000" dirty="0" smtClean="0"/>
                        <a:t>2</a:t>
                      </a:r>
                      <a:r>
                        <a:rPr lang="ru-RU" sz="1800" baseline="0" dirty="0" smtClean="0"/>
                        <a:t> +8х+3-4х</a:t>
                      </a:r>
                      <a:r>
                        <a:rPr lang="ru-RU" sz="1800" baseline="30000" dirty="0" smtClean="0"/>
                        <a:t>2</a:t>
                      </a:r>
                      <a:r>
                        <a:rPr lang="ru-RU" sz="1800" baseline="0" dirty="0" smtClean="0"/>
                        <a:t> -8х&gt;0,</a:t>
                      </a:r>
                    </a:p>
                    <a:p>
                      <a:r>
                        <a:rPr lang="ru-RU" sz="1800" baseline="0" dirty="0" smtClean="0"/>
                        <a:t>3&gt;0.</a:t>
                      </a:r>
                    </a:p>
                    <a:p>
                      <a:r>
                        <a:rPr lang="ru-RU" sz="1800" baseline="0" dirty="0" smtClean="0"/>
                        <a:t>3</a:t>
                      </a:r>
                      <a:r>
                        <a:rPr lang="ru-RU" sz="1800" b="1" u="sng" baseline="0" dirty="0" smtClean="0"/>
                        <a:t>. Вывод</a:t>
                      </a:r>
                      <a:r>
                        <a:rPr lang="ru-RU" sz="1800" baseline="0" dirty="0" smtClean="0"/>
                        <a:t>: т.к. разность есть число положительное, то выражение, стоящее в левой части неравенства, больше выражения, стоящего в правой части, ч.т.д.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Доказать неравенство: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а) 2(а+1)+а &lt; </a:t>
                      </a:r>
                      <a:r>
                        <a:rPr lang="ru-RU" dirty="0" err="1" smtClean="0"/>
                        <a:t>з</a:t>
                      </a:r>
                      <a:r>
                        <a:rPr lang="ru-RU" dirty="0" smtClean="0"/>
                        <a:t>(а+3);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б) (х-3)(х-5) &lt;  (х-4)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в) (у+5)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dirty="0" smtClean="0"/>
                        <a:t>  -у(у+10)  &gt; 0;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г) (6х-1)(6х+1) &lt; 36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д) (у-2) (</a:t>
                      </a:r>
                      <a:r>
                        <a:rPr lang="ru-RU" dirty="0" err="1" smtClean="0"/>
                        <a:t>у-з</a:t>
                      </a:r>
                      <a:r>
                        <a:rPr lang="ru-RU" dirty="0" smtClean="0"/>
                        <a:t>) &gt; у(у-5);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е) (х-1)(х-3) &gt; 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(х-4);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ж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у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+1 &gt; 2(3у-4);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З)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+5 &gt; 10(х-2).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43900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572560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Уравнения, содержащие модуль.</a:t>
            </a:r>
          </a:p>
          <a:p>
            <a:pPr algn="ctr"/>
            <a:r>
              <a:rPr lang="ru-RU" sz="3200" b="1" dirty="0" smtClean="0"/>
              <a:t>(8класс)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57298"/>
          <a:ext cx="8572560" cy="4917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5500726"/>
              </a:tblGrid>
              <a:tr h="792818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</a:t>
                      </a:r>
                      <a:r>
                        <a:rPr lang="ru-RU" sz="4400" dirty="0" smtClean="0"/>
                        <a:t>Правило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</a:t>
                      </a:r>
                      <a:r>
                        <a:rPr lang="ru-RU" sz="4400" dirty="0" smtClean="0"/>
                        <a:t>образец</a:t>
                      </a:r>
                      <a:endParaRPr lang="ru-RU" sz="4400" dirty="0"/>
                    </a:p>
                  </a:txBody>
                  <a:tcPr/>
                </a:tc>
              </a:tr>
              <a:tr h="4000533">
                <a:tc>
                  <a:txBody>
                    <a:bodyPr/>
                    <a:lstStyle/>
                    <a:p>
                      <a:r>
                        <a:rPr lang="ru-RU" dirty="0" smtClean="0"/>
                        <a:t>1.          </a:t>
                      </a:r>
                      <a:r>
                        <a:rPr lang="ru-RU" sz="1800" baseline="0" dirty="0" smtClean="0"/>
                        <a:t>  </a:t>
                      </a:r>
                      <a:r>
                        <a:rPr lang="ru-RU" sz="1800" baseline="0" dirty="0" err="1" smtClean="0"/>
                        <a:t>а</a:t>
                      </a:r>
                      <a:r>
                        <a:rPr lang="ru-RU" sz="1800" dirty="0" err="1" smtClean="0"/>
                        <a:t>=</a:t>
                      </a:r>
                      <a:r>
                        <a:rPr lang="ru-RU" sz="1800" dirty="0" smtClean="0"/>
                        <a:t> {  </a:t>
                      </a:r>
                      <a:r>
                        <a:rPr lang="ru-RU" dirty="0" smtClean="0"/>
                        <a:t>а, если а≥0,</a:t>
                      </a:r>
                    </a:p>
                    <a:p>
                      <a:r>
                        <a:rPr lang="ru-RU" baseline="30000" dirty="0" smtClean="0"/>
                        <a:t>                                 </a:t>
                      </a:r>
                      <a:r>
                        <a:rPr lang="ru-RU" sz="2800" baseline="30000" dirty="0" smtClean="0"/>
                        <a:t>-а, если а&lt;0</a:t>
                      </a:r>
                      <a:r>
                        <a:rPr lang="ru-RU" baseline="30000" dirty="0" smtClean="0"/>
                        <a:t>.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30000" dirty="0" smtClean="0"/>
                        <a:t>      </a:t>
                      </a:r>
                    </a:p>
                    <a:p>
                      <a:r>
                        <a:rPr lang="ru-RU" baseline="0" dirty="0" smtClean="0"/>
                        <a:t>2. </a:t>
                      </a:r>
                      <a:r>
                        <a:rPr lang="ru-RU" sz="1600" baseline="0" dirty="0" smtClean="0"/>
                        <a:t>При решении уравнений</a:t>
                      </a:r>
                      <a:r>
                        <a:rPr lang="ru-RU" baseline="0" dirty="0" smtClean="0"/>
                        <a:t>, содержащих неизвестное под знаком абсолютной величины нужно: -разбить всю область допустимых значений на интервалы точками, в которых значение модуля равно нулю;- и на каждом из интервалов свести уравнение к обычному алгебраическому.</a:t>
                      </a:r>
                    </a:p>
                    <a:p>
                      <a:endParaRPr lang="ru-RU" baseline="-25000" dirty="0" smtClean="0"/>
                    </a:p>
                    <a:p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1. Обязательный уровень. </a:t>
                      </a:r>
                      <a:r>
                        <a:rPr lang="en-US" dirty="0" smtClean="0"/>
                        <a:t>l</a:t>
                      </a:r>
                      <a:r>
                        <a:rPr lang="ru-RU" dirty="0" smtClean="0"/>
                        <a:t>З-4х </a:t>
                      </a:r>
                      <a:r>
                        <a:rPr lang="en-US" dirty="0" smtClean="0"/>
                        <a:t>l</a:t>
                      </a:r>
                      <a:r>
                        <a:rPr lang="ru-RU" dirty="0" smtClean="0"/>
                        <a:t>=3 </a:t>
                      </a:r>
                    </a:p>
                    <a:p>
                      <a:r>
                        <a:rPr lang="ru-RU" dirty="0" smtClean="0"/>
                        <a:t>Если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3-4х≥0, тогда 3-4х=3,  если 3-4х&lt;0,тогда 3-4х=-3,</a:t>
                      </a:r>
                    </a:p>
                    <a:p>
                      <a:r>
                        <a:rPr lang="ru-RU" dirty="0" smtClean="0"/>
                        <a:t>                                 -4х=3-3,                                   -4х=-3-3,</a:t>
                      </a:r>
                    </a:p>
                    <a:p>
                      <a:r>
                        <a:rPr lang="ru-RU" dirty="0" smtClean="0"/>
                        <a:t>                                   -4х=0,                                      -4х=-6, </a:t>
                      </a:r>
                    </a:p>
                    <a:p>
                      <a:r>
                        <a:rPr lang="ru-RU" dirty="0" smtClean="0"/>
                        <a:t>                                     х=0,                                           х=1,5.</a:t>
                      </a:r>
                    </a:p>
                    <a:p>
                      <a:r>
                        <a:rPr lang="ru-RU" dirty="0" smtClean="0"/>
                        <a:t>                                         Ответ: х=0, х=1,5.    </a:t>
                      </a:r>
                    </a:p>
                    <a:p>
                      <a:r>
                        <a:rPr lang="ru-RU" dirty="0" smtClean="0"/>
                        <a:t>2. Необязательный уровень. |2х-5|=х-1.</a:t>
                      </a:r>
                    </a:p>
                    <a:p>
                      <a:r>
                        <a:rPr lang="ru-RU" dirty="0" smtClean="0"/>
                        <a:t>Если 2х-5≥0, х≥5/2,</a:t>
                      </a:r>
                      <a:r>
                        <a:rPr lang="ru-RU" baseline="0" dirty="0" smtClean="0"/>
                        <a:t> если 2х-5&lt;0,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&lt;5/2.</a:t>
                      </a:r>
                    </a:p>
                    <a:p>
                      <a:r>
                        <a:rPr lang="ru-RU" baseline="0" dirty="0" smtClean="0"/>
                        <a:t>Х €</a:t>
                      </a:r>
                      <a:r>
                        <a:rPr lang="ru-RU" sz="2000" baseline="0" dirty="0" smtClean="0"/>
                        <a:t>(-∞</a:t>
                      </a:r>
                      <a:r>
                        <a:rPr lang="ru-RU" baseline="0" dirty="0" smtClean="0"/>
                        <a:t>,5/2)</a:t>
                      </a:r>
                      <a:r>
                        <a:rPr lang="en-US" baseline="0" dirty="0" smtClean="0"/>
                        <a:t>U[</a:t>
                      </a:r>
                      <a:r>
                        <a:rPr lang="ru-RU" baseline="0" dirty="0" smtClean="0"/>
                        <a:t>5/2</a:t>
                      </a:r>
                      <a:r>
                        <a:rPr lang="ru-RU" sz="2000" baseline="0" dirty="0" smtClean="0"/>
                        <a:t>,+∞</a:t>
                      </a:r>
                      <a:r>
                        <a:rPr lang="ru-RU" baseline="0" dirty="0" smtClean="0"/>
                        <a:t>).     2х-5=х-1,   2х-5=-(х-1).</a:t>
                      </a:r>
                    </a:p>
                    <a:p>
                      <a:r>
                        <a:rPr lang="ru-RU" baseline="0" dirty="0" smtClean="0"/>
                        <a:t>                                              х=4,             х=2.</a:t>
                      </a:r>
                    </a:p>
                    <a:p>
                      <a:r>
                        <a:rPr lang="ru-RU" baseline="0" dirty="0" smtClean="0"/>
                        <a:t> значения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 принадлежат данному промежутку, значит являются решением. Ответ: х=2,х=4.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Уравнения, содержащие модуль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700" dirty="0" smtClean="0"/>
              <a:t>(Продолжение 11-12 класс)</a:t>
            </a:r>
            <a:endParaRPr lang="ru-RU" sz="2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397000"/>
          <a:ext cx="9144000" cy="511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22"/>
                <a:gridCol w="3214678"/>
              </a:tblGrid>
              <a:tr h="531802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sz="3600" dirty="0" smtClean="0"/>
                        <a:t>Образец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sz="3600" dirty="0" smtClean="0"/>
                        <a:t>задания</a:t>
                      </a:r>
                      <a:endParaRPr lang="ru-RU" sz="3600" dirty="0"/>
                    </a:p>
                  </a:txBody>
                  <a:tcPr/>
                </a:tc>
              </a:tr>
              <a:tr h="4471168">
                <a:tc>
                  <a:txBody>
                    <a:bodyPr/>
                    <a:lstStyle/>
                    <a:p>
                      <a:r>
                        <a:rPr lang="ru-RU" b="1" u="sng" dirty="0" smtClean="0"/>
                        <a:t>Пример</a:t>
                      </a:r>
                      <a:r>
                        <a:rPr lang="ru-RU" b="1" u="sng" baseline="0" dirty="0" smtClean="0"/>
                        <a:t> 1</a:t>
                      </a:r>
                      <a:r>
                        <a:rPr lang="ru-RU" baseline="0" dirty="0" smtClean="0"/>
                        <a:t>. |х-з|-|2х-1|=2,  |х-3|=0, |2х-1|=0,</a:t>
                      </a:r>
                    </a:p>
                    <a:p>
                      <a:r>
                        <a:rPr lang="ru-RU" baseline="0" dirty="0" smtClean="0"/>
                        <a:t>                                                    х=3,           х=-1/2.</a:t>
                      </a:r>
                    </a:p>
                    <a:p>
                      <a:r>
                        <a:rPr lang="ru-RU" b="1" baseline="0" dirty="0" smtClean="0"/>
                        <a:t>Область определения</a:t>
                      </a:r>
                      <a:r>
                        <a:rPr lang="ru-RU" baseline="0" dirty="0" smtClean="0"/>
                        <a:t>: </a:t>
                      </a:r>
                      <a:r>
                        <a:rPr lang="ru-RU" sz="2000" b="0" baseline="0" dirty="0" smtClean="0"/>
                        <a:t>(-∞; </a:t>
                      </a:r>
                      <a:r>
                        <a:rPr lang="ru-RU" b="0" baseline="0" dirty="0" smtClean="0"/>
                        <a:t>-1/2)</a:t>
                      </a:r>
                      <a:r>
                        <a:rPr lang="en-US" b="0" baseline="0" dirty="0" smtClean="0"/>
                        <a:t>U[</a:t>
                      </a:r>
                      <a:r>
                        <a:rPr lang="ru-RU" b="0" baseline="0" dirty="0" smtClean="0"/>
                        <a:t>-1/2;3)</a:t>
                      </a:r>
                      <a:r>
                        <a:rPr lang="en-US" b="0" baseline="0" dirty="0" smtClean="0"/>
                        <a:t>U[</a:t>
                      </a:r>
                      <a:r>
                        <a:rPr lang="ru-RU" b="0" baseline="0" dirty="0" smtClean="0"/>
                        <a:t>3</a:t>
                      </a:r>
                      <a:r>
                        <a:rPr lang="ru-RU" sz="2000" b="0" baseline="0" dirty="0" smtClean="0"/>
                        <a:t>;+∞)</a:t>
                      </a:r>
                      <a:r>
                        <a:rPr lang="ru-RU" sz="1800" b="0" baseline="0" dirty="0" smtClean="0"/>
                        <a:t>.</a:t>
                      </a:r>
                    </a:p>
                    <a:p>
                      <a:r>
                        <a:rPr lang="ru-RU" sz="1800" b="0" baseline="0" dirty="0" smtClean="0"/>
                        <a:t>а)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sz="2000" b="0" baseline="0" dirty="0" smtClean="0"/>
                        <a:t>(-∞</a:t>
                      </a:r>
                      <a:r>
                        <a:rPr lang="ru-RU" b="0" baseline="0" dirty="0" smtClean="0"/>
                        <a:t>; -1/2):     |х-3|=-х+3,     |2х+1|=-2х+1,</a:t>
                      </a:r>
                    </a:p>
                    <a:p>
                      <a:r>
                        <a:rPr lang="ru-RU" b="0" baseline="0" dirty="0" smtClean="0"/>
                        <a:t> </a:t>
                      </a:r>
                      <a:r>
                        <a:rPr lang="ru-RU" b="1" u="sng" baseline="0" dirty="0" smtClean="0"/>
                        <a:t>УР-Е:</a:t>
                      </a:r>
                      <a:r>
                        <a:rPr lang="ru-RU" b="0" baseline="0" dirty="0" smtClean="0"/>
                        <a:t> -х+3-(-2х+1)=2</a:t>
                      </a:r>
                    </a:p>
                    <a:p>
                      <a:r>
                        <a:rPr lang="ru-RU" b="0" baseline="0" dirty="0" smtClean="0"/>
                        <a:t>             -х+3+2х-1=2</a:t>
                      </a:r>
                    </a:p>
                    <a:p>
                      <a:r>
                        <a:rPr lang="ru-RU" b="0" baseline="0" dirty="0" smtClean="0"/>
                        <a:t>                х=-2, входит в область определения.</a:t>
                      </a:r>
                    </a:p>
                    <a:p>
                      <a:r>
                        <a:rPr lang="ru-RU" b="0" baseline="0" dirty="0" smtClean="0"/>
                        <a:t>б)[-1/2;3]:  |х-3|=-х+3,         |2х+1|=2х+1,</a:t>
                      </a:r>
                    </a:p>
                    <a:p>
                      <a:r>
                        <a:rPr lang="ru-RU" b="1" u="sng" baseline="0" dirty="0" smtClean="0"/>
                        <a:t>УР-Е: </a:t>
                      </a:r>
                      <a:r>
                        <a:rPr lang="ru-RU" b="0" baseline="0" dirty="0" smtClean="0"/>
                        <a:t>-х+3-2х-1=2,</a:t>
                      </a:r>
                    </a:p>
                    <a:p>
                      <a:r>
                        <a:rPr lang="ru-RU" b="0" baseline="0" dirty="0" smtClean="0"/>
                        <a:t>             х=0, входит в область определения.</a:t>
                      </a:r>
                    </a:p>
                    <a:p>
                      <a:r>
                        <a:rPr lang="ru-RU" b="0" baseline="0" dirty="0" smtClean="0"/>
                        <a:t>в) [3; </a:t>
                      </a:r>
                      <a:r>
                        <a:rPr lang="ru-RU" sz="2000" b="0" baseline="0" dirty="0" smtClean="0"/>
                        <a:t>+∞</a:t>
                      </a:r>
                      <a:r>
                        <a:rPr lang="ru-RU" b="0" baseline="0" dirty="0" smtClean="0"/>
                        <a:t>): |х-3|=х-3,        |2х+1|=2х+1,</a:t>
                      </a:r>
                    </a:p>
                    <a:p>
                      <a:r>
                        <a:rPr lang="ru-RU" b="1" u="sng" baseline="0" dirty="0" smtClean="0"/>
                        <a:t>УР-Е:</a:t>
                      </a:r>
                      <a:r>
                        <a:rPr lang="ru-RU" b="0" baseline="0" dirty="0" smtClean="0"/>
                        <a:t> х-3-2х-1=2,</a:t>
                      </a:r>
                    </a:p>
                    <a:p>
                      <a:r>
                        <a:rPr lang="ru-RU" b="0" baseline="0" dirty="0" smtClean="0"/>
                        <a:t>            х=-6, не входит в область определения.</a:t>
                      </a:r>
                    </a:p>
                    <a:p>
                      <a:r>
                        <a:rPr lang="ru-RU" b="0" baseline="0" dirty="0" smtClean="0"/>
                        <a:t>           Ответ: х=-2, х=0.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|х|+|х-2|=2.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б) |х|=х+2,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в) |-х+2|=2х-1,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г) |х-1|+|х-2|=1,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err="1" smtClean="0"/>
                        <a:t>д</a:t>
                      </a:r>
                      <a:r>
                        <a:rPr lang="ru-RU" dirty="0" smtClean="0"/>
                        <a:t>) |х-1|+|х+2|-|х-3|=4,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е) |з-|х||=|2-х|-3.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u="sng" dirty="0" smtClean="0"/>
              <a:t>Формы учебной работы.</a:t>
            </a:r>
            <a:endParaRPr lang="ru-RU" sz="5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/>
              <a:t>« Конструкция отрезка процесса обучения, характеризующаяся особыми способами управления, организации и сотрудничества учащихся в учебной деятельности».</a:t>
            </a:r>
            <a:endParaRPr lang="ru-RU" sz="4400" i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35745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Использование парацентрической технологии предполагает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428868"/>
            <a:ext cx="6915176" cy="4000528"/>
          </a:xfrm>
        </p:spPr>
        <p:txBody>
          <a:bodyPr/>
          <a:lstStyle/>
          <a:p>
            <a:r>
              <a:rPr lang="ru-RU" sz="4000" b="1" dirty="0" smtClean="0"/>
              <a:t>« признание ученика главной действующей фигурой всего образовательного процесса</a:t>
            </a:r>
            <a:r>
              <a:rPr lang="ru-RU" sz="4000" dirty="0" smtClean="0"/>
              <a:t>»</a:t>
            </a:r>
          </a:p>
          <a:p>
            <a:r>
              <a:rPr lang="ru-RU" dirty="0" smtClean="0"/>
              <a:t>Весь учебный процесс строится на основе этого главного положения.</a:t>
            </a:r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Основные формы учебной работы.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0"/>
            <a:ext cx="2771756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фронтальная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714488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индивидуальная</a:t>
            </a:r>
            <a:endParaRPr lang="ru-RU" dirty="0"/>
          </a:p>
        </p:txBody>
      </p:sp>
      <p:sp>
        <p:nvSpPr>
          <p:cNvPr id="5" name="Прямоугольник с двумя вырезанными соседними углами 4"/>
          <p:cNvSpPr/>
          <p:nvPr/>
        </p:nvSpPr>
        <p:spPr>
          <a:xfrm>
            <a:off x="6286512" y="1643050"/>
            <a:ext cx="2143140" cy="642942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групповая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142976" y="235743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0" y="2928934"/>
            <a:ext cx="2857488" cy="18573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всем составом класса</a:t>
            </a:r>
            <a:endParaRPr lang="ru-RU" dirty="0"/>
          </a:p>
        </p:txBody>
      </p:sp>
      <p:sp>
        <p:nvSpPr>
          <p:cNvPr id="10" name="Круговая стрелка 9"/>
          <p:cNvSpPr/>
          <p:nvPr/>
        </p:nvSpPr>
        <p:spPr>
          <a:xfrm>
            <a:off x="714348" y="4572008"/>
            <a:ext cx="1071570" cy="11212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085298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143512"/>
            <a:ext cx="2643206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Коллективная</a:t>
            </a:r>
          </a:p>
          <a:p>
            <a:pPr algn="ctr"/>
            <a:r>
              <a:rPr lang="ru-RU" dirty="0" smtClean="0"/>
              <a:t>(совместные поиски)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071934" y="2285992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3000364" y="2928934"/>
            <a:ext cx="3071834" cy="192882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Самостоятельное выполнение заданий</a:t>
            </a:r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072330" y="2357430"/>
            <a:ext cx="57150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объединение 15"/>
          <p:cNvSpPr/>
          <p:nvPr/>
        </p:nvSpPr>
        <p:spPr>
          <a:xfrm>
            <a:off x="6286512" y="3000372"/>
            <a:ext cx="2571768" cy="185738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Парная</a:t>
            </a:r>
          </a:p>
          <a:p>
            <a:pPr algn="ctr"/>
            <a:r>
              <a:rPr lang="ru-RU" dirty="0" smtClean="0"/>
              <a:t>Звеньевая</a:t>
            </a:r>
          </a:p>
          <a:p>
            <a:pPr algn="ctr"/>
            <a:r>
              <a:rPr lang="ru-RU" dirty="0" smtClean="0"/>
              <a:t>Бригадная др.</a:t>
            </a:r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Модель адаптивной системы обучения (АСО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Учитель работает индивидуально.</a:t>
            </a:r>
          </a:p>
          <a:p>
            <a:r>
              <a:rPr lang="ru-RU" dirty="0" smtClean="0"/>
              <a:t>( в двух режимах): -обучает новому; индивидуально работает. Эта работа заключается в двух подходах:</a:t>
            </a:r>
          </a:p>
          <a:p>
            <a:r>
              <a:rPr lang="ru-RU" dirty="0" smtClean="0"/>
              <a:t>1. управление с/</a:t>
            </a:r>
            <a:r>
              <a:rPr lang="ru-RU" dirty="0" err="1" smtClean="0"/>
              <a:t>р</a:t>
            </a:r>
            <a:r>
              <a:rPr lang="ru-RU" dirty="0" smtClean="0"/>
              <a:t> учащихся (осуществление включенного контроля);</a:t>
            </a:r>
          </a:p>
          <a:p>
            <a:r>
              <a:rPr lang="ru-RU" dirty="0" smtClean="0"/>
              <a:t>2. индивидуальная работа (осуществление отключенного контроля).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Ученики работают самостоятельно.</a:t>
            </a:r>
          </a:p>
          <a:p>
            <a:r>
              <a:rPr lang="ru-RU" dirty="0" smtClean="0"/>
              <a:t>( учащиеся в АСО работают в 3 режимах)</a:t>
            </a:r>
          </a:p>
          <a:p>
            <a:r>
              <a:rPr lang="ru-RU" dirty="0" smtClean="0"/>
              <a:t>1. совместно с учителем;</a:t>
            </a:r>
          </a:p>
          <a:p>
            <a:r>
              <a:rPr lang="ru-RU" dirty="0" smtClean="0"/>
              <a:t>2. с учителем индивидуально;</a:t>
            </a:r>
          </a:p>
          <a:p>
            <a:r>
              <a:rPr lang="ru-RU" dirty="0" smtClean="0"/>
              <a:t>3.самостоятельно под руководством учителя.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142984"/>
            <a:ext cx="75009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Учитель обучает всех учеников</a:t>
            </a:r>
            <a:endParaRPr lang="ru-RU" sz="32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Карточка для работы в паре « Ученик –учитель» </a:t>
            </a:r>
            <a:br>
              <a:rPr lang="ru-RU" sz="2000" b="1" dirty="0" smtClean="0"/>
            </a:br>
            <a:r>
              <a:rPr lang="ru-RU" sz="2000" b="1" dirty="0" smtClean="0"/>
              <a:t>Тема: « Арифметический корень натуральной степени» 10 </a:t>
            </a:r>
            <a:r>
              <a:rPr lang="ru-RU" sz="2000" b="1" dirty="0" err="1" smtClean="0"/>
              <a:t>кл</a:t>
            </a:r>
            <a:r>
              <a:rPr lang="ru-RU" sz="2000" b="1" dirty="0" smtClean="0"/>
              <a:t>.)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Вариант №1.</a:t>
            </a:r>
          </a:p>
          <a:p>
            <a:r>
              <a:rPr lang="ru-RU" sz="1800" dirty="0" smtClean="0"/>
              <a:t>1. Вычислите: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2. решите уравнение:5х⁵ =-160.</a:t>
            </a:r>
          </a:p>
          <a:p>
            <a:endParaRPr lang="ru-RU" sz="1800" dirty="0" smtClean="0"/>
          </a:p>
          <a:p>
            <a:r>
              <a:rPr lang="ru-RU" sz="1800" dirty="0" smtClean="0"/>
              <a:t>3.При каких значениях (</a:t>
            </a:r>
            <a:r>
              <a:rPr lang="ru-RU" sz="1800" dirty="0" err="1" smtClean="0"/>
              <a:t>х</a:t>
            </a:r>
            <a:r>
              <a:rPr lang="ru-RU" sz="1800" dirty="0" smtClean="0"/>
              <a:t> ) имеет смысл выражение:</a:t>
            </a:r>
          </a:p>
          <a:p>
            <a:endParaRPr lang="ru-RU" sz="1800" dirty="0" smtClean="0"/>
          </a:p>
          <a:p>
            <a:r>
              <a:rPr lang="ru-RU" sz="1800" dirty="0" smtClean="0"/>
              <a:t>4.Вычислите:</a:t>
            </a:r>
          </a:p>
          <a:p>
            <a:endParaRPr lang="ru-RU" sz="1800" dirty="0" smtClean="0"/>
          </a:p>
          <a:p>
            <a:r>
              <a:rPr lang="ru-RU" sz="1800" dirty="0" smtClean="0"/>
              <a:t>5. Упростите выражение: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Вариант №2.</a:t>
            </a:r>
          </a:p>
          <a:p>
            <a:r>
              <a:rPr lang="ru-RU" sz="1800" dirty="0" smtClean="0"/>
              <a:t>1.Решите уравнение:2х⁶=128.</a:t>
            </a:r>
          </a:p>
          <a:p>
            <a:r>
              <a:rPr lang="ru-RU" sz="1800" dirty="0" smtClean="0"/>
              <a:t>2. Вычислите: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3.Упростите выражение: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4.При каких значениях </a:t>
            </a:r>
            <a:r>
              <a:rPr lang="ru-RU" sz="1800" dirty="0" err="1" smtClean="0"/>
              <a:t>х</a:t>
            </a:r>
            <a:r>
              <a:rPr lang="ru-RU" sz="1800" dirty="0" smtClean="0"/>
              <a:t> имеет смысл выражение: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5. Вычислите:</a:t>
            </a:r>
          </a:p>
          <a:p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85984" y="1500174"/>
          <a:ext cx="1285884" cy="500066"/>
        </p:xfrm>
        <a:graphic>
          <a:graphicData uri="http://schemas.openxmlformats.org/presentationml/2006/ole">
            <p:oleObj spid="_x0000_s1026" name="Формула" r:id="rId3" imgW="825480" imgH="253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14348" y="2000240"/>
          <a:ext cx="571504" cy="357190"/>
        </p:xfrm>
        <a:graphic>
          <a:graphicData uri="http://schemas.openxmlformats.org/presentationml/2006/ole">
            <p:oleObj spid="_x0000_s1027" name="Формула" r:id="rId4" imgW="30456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357290" y="2000240"/>
          <a:ext cx="1071570" cy="285752"/>
        </p:xfrm>
        <a:graphic>
          <a:graphicData uri="http://schemas.openxmlformats.org/presentationml/2006/ole">
            <p:oleObj spid="_x0000_s1028" name="Формула" r:id="rId5" imgW="799920" imgH="2412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3786190"/>
          <a:ext cx="1071570" cy="300038"/>
        </p:xfrm>
        <a:graphic>
          <a:graphicData uri="http://schemas.openxmlformats.org/presentationml/2006/ole">
            <p:oleObj spid="_x0000_s1029" name="Формула" r:id="rId6" imgW="53316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571736" y="4214818"/>
          <a:ext cx="785818" cy="500066"/>
        </p:xfrm>
        <a:graphic>
          <a:graphicData uri="http://schemas.openxmlformats.org/presentationml/2006/ole">
            <p:oleObj spid="_x0000_s1030" name="Формула" r:id="rId7" imgW="507960" imgH="27936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28596" y="5357826"/>
          <a:ext cx="714380" cy="428628"/>
        </p:xfrm>
        <a:graphic>
          <a:graphicData uri="http://schemas.openxmlformats.org/presentationml/2006/ole">
            <p:oleObj spid="_x0000_s1031" name="Формула" r:id="rId8" imgW="39348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71538" y="5286388"/>
          <a:ext cx="785818" cy="428628"/>
        </p:xfrm>
        <a:graphic>
          <a:graphicData uri="http://schemas.openxmlformats.org/presentationml/2006/ole">
            <p:oleObj spid="_x0000_s1032" name="Формула" r:id="rId9" imgW="38088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714480" y="5286388"/>
          <a:ext cx="1071570" cy="428628"/>
        </p:xfrm>
        <a:graphic>
          <a:graphicData uri="http://schemas.openxmlformats.org/presentationml/2006/ole">
            <p:oleObj spid="_x0000_s1033" name="Формула" r:id="rId10" imgW="469800" imgH="22860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786578" y="1928802"/>
          <a:ext cx="1285884" cy="428628"/>
        </p:xfrm>
        <a:graphic>
          <a:graphicData uri="http://schemas.openxmlformats.org/presentationml/2006/ole">
            <p:oleObj spid="_x0000_s1034" name="Формула" r:id="rId11" imgW="73656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000628" y="2428868"/>
          <a:ext cx="928694" cy="357190"/>
        </p:xfrm>
        <a:graphic>
          <a:graphicData uri="http://schemas.openxmlformats.org/presentationml/2006/ole">
            <p:oleObj spid="_x0000_s1035" name="Формула" r:id="rId12" imgW="57132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929322" y="2357430"/>
          <a:ext cx="1000132" cy="571504"/>
        </p:xfrm>
        <a:graphic>
          <a:graphicData uri="http://schemas.openxmlformats.org/presentationml/2006/ole">
            <p:oleObj spid="_x0000_s1036" name="Формула" r:id="rId13" imgW="622080" imgH="39348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214942" y="3357562"/>
          <a:ext cx="785818" cy="428628"/>
        </p:xfrm>
        <a:graphic>
          <a:graphicData uri="http://schemas.openxmlformats.org/presentationml/2006/ole">
            <p:oleObj spid="_x0000_s1037" name="Формула" r:id="rId14" imgW="444240" imgH="2538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000760" y="3286124"/>
          <a:ext cx="714380" cy="500066"/>
        </p:xfrm>
        <a:graphic>
          <a:graphicData uri="http://schemas.openxmlformats.org/presentationml/2006/ole">
            <p:oleObj spid="_x0000_s1038" name="Формула" r:id="rId15" imgW="444240" imgH="2538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143636" y="4572008"/>
          <a:ext cx="928694" cy="442914"/>
        </p:xfrm>
        <a:graphic>
          <a:graphicData uri="http://schemas.openxmlformats.org/presentationml/2006/ole">
            <p:oleObj spid="_x0000_s1039" name="Формула" r:id="rId16" imgW="457200" imgH="22860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6286512" y="5572140"/>
          <a:ext cx="1285884" cy="714380"/>
        </p:xfrm>
        <a:graphic>
          <a:graphicData uri="http://schemas.openxmlformats.org/presentationml/2006/ole">
            <p:oleObj spid="_x0000_s1040" name="Формула" r:id="rId17" imgW="571320" imgH="2793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Карточка для работы в паре « Ученик –учитель»</a:t>
            </a:r>
            <a:br>
              <a:rPr lang="ru-RU" sz="2000" dirty="0" smtClean="0"/>
            </a:br>
            <a:r>
              <a:rPr lang="ru-RU" sz="3600" dirty="0" smtClean="0"/>
              <a:t>Тема « Свойства степени с рациональным показателем» 10кл.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214686"/>
            <a:ext cx="750099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dirty="0" smtClean="0"/>
              <a:t>Определите, какие преобразования нужно выполнить в каждом из предложенных выражений, чтобы упростить его:</a:t>
            </a:r>
          </a:p>
          <a:p>
            <a:pPr marL="342900" indent="-342900" algn="ctr"/>
            <a:endParaRPr lang="ru-RU" dirty="0" smtClean="0"/>
          </a:p>
          <a:p>
            <a:pPr marL="342900" indent="-342900" algn="ctr"/>
            <a:endParaRPr lang="ru-RU" dirty="0" smtClean="0"/>
          </a:p>
          <a:p>
            <a:pPr marL="342900" indent="-342900" algn="ctr"/>
            <a:endParaRPr lang="ru-RU" dirty="0" smtClean="0"/>
          </a:p>
          <a:p>
            <a:pPr marL="342900" indent="-342900" algn="ctr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95800" y="3500438"/>
          <a:ext cx="152400" cy="144462"/>
        </p:xfrm>
        <a:graphic>
          <a:graphicData uri="http://schemas.openxmlformats.org/presentationml/2006/ole">
            <p:oleObj spid="_x0000_s2050" name="Формула" r:id="rId3" imgW="15228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28728" y="4143380"/>
          <a:ext cx="1000132" cy="642942"/>
        </p:xfrm>
        <a:graphic>
          <a:graphicData uri="http://schemas.openxmlformats.org/presentationml/2006/ole">
            <p:oleObj spid="_x0000_s2051" name="Формула" r:id="rId4" imgW="711000" imgH="419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86116" y="4214818"/>
          <a:ext cx="428628" cy="500066"/>
        </p:xfrm>
        <a:graphic>
          <a:graphicData uri="http://schemas.openxmlformats.org/presentationml/2006/ole">
            <p:oleObj spid="_x0000_s2052" name="Формула" r:id="rId5" imgW="241200" imgH="2286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643306" y="4214818"/>
          <a:ext cx="714380" cy="500066"/>
        </p:xfrm>
        <a:graphic>
          <a:graphicData uri="http://schemas.openxmlformats.org/presentationml/2006/ole">
            <p:oleObj spid="_x0000_s2053" name="Формула" r:id="rId6" imgW="253800" imgH="20304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1428736"/>
            <a:ext cx="728667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Упрости выражение. Сформулируйте правило, используемое при упрощении.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857752" y="1928802"/>
          <a:ext cx="500066" cy="357190"/>
        </p:xfrm>
        <a:graphic>
          <a:graphicData uri="http://schemas.openxmlformats.org/presentationml/2006/ole">
            <p:oleObj spid="_x0000_s2054" name="Формула" r:id="rId7" imgW="24120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286380" y="1857364"/>
          <a:ext cx="1571636" cy="481014"/>
        </p:xfrm>
        <a:graphic>
          <a:graphicData uri="http://schemas.openxmlformats.org/presentationml/2006/ole">
            <p:oleObj spid="_x0000_s2056" name="Формула" r:id="rId8" imgW="723600" imgH="26640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42910" y="5000636"/>
            <a:ext cx="7429552" cy="162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Разложите на множители используя формулы сокращённого умножения: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215074" y="5715016"/>
          <a:ext cx="1143008" cy="428628"/>
        </p:xfrm>
        <a:graphic>
          <a:graphicData uri="http://schemas.openxmlformats.org/presentationml/2006/ole">
            <p:oleObj spid="_x0000_s2057" name="Формула" r:id="rId9" imgW="723600" imgH="203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928662" y="5572140"/>
          <a:ext cx="1428760" cy="714380"/>
        </p:xfrm>
        <a:graphic>
          <a:graphicData uri="http://schemas.openxmlformats.org/presentationml/2006/ole">
            <p:oleObj spid="_x0000_s2058" name="Формула" r:id="rId10" imgW="736560" imgH="22860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000364" y="5715016"/>
          <a:ext cx="2071702" cy="500066"/>
        </p:xfrm>
        <a:graphic>
          <a:graphicData uri="http://schemas.openxmlformats.org/presentationml/2006/ole">
            <p:oleObj spid="_x0000_s2059" name="Формула" r:id="rId11" imgW="1523880" imgH="2793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smtClean="0"/>
              <a:t>Карточка для работы в динамической паре( 8кл.,тема:</a:t>
            </a:r>
            <a:br>
              <a:rPr lang="ru-RU" sz="2000" smtClean="0"/>
            </a:br>
            <a:r>
              <a:rPr lang="ru-RU" sz="2800" smtClean="0"/>
              <a:t>« Определение квадратного уравнения. Неполные квадратные уравнения».)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428596" y="1500174"/>
            <a:ext cx="3286148" cy="5143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Карточка №1.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Как называются числа а и в  </a:t>
            </a:r>
            <a:r>
              <a:rPr lang="ru-RU" dirty="0" err="1" smtClean="0"/>
              <a:t>в</a:t>
            </a:r>
            <a:r>
              <a:rPr lang="ru-RU" dirty="0" smtClean="0"/>
              <a:t> квадратном уравнении?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   В каком случае квадратное уравнение называется неполным?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 Сколько корней имеет квадратное уравнение: </a:t>
            </a:r>
          </a:p>
          <a:p>
            <a:pPr marL="342900" indent="-342900" algn="ctr"/>
            <a:r>
              <a:rPr lang="ru-RU" dirty="0" smtClean="0"/>
              <a:t>Ответ объясните.</a:t>
            </a:r>
          </a:p>
          <a:p>
            <a:pPr marL="342900" indent="-342900"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1500174"/>
            <a:ext cx="4714908" cy="521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Карточка №1.</a:t>
            </a:r>
          </a:p>
          <a:p>
            <a:pPr algn="ctr"/>
            <a:r>
              <a:rPr lang="ru-RU" dirty="0" smtClean="0"/>
              <a:t>Ответы.</a:t>
            </a:r>
          </a:p>
          <a:p>
            <a:pPr algn="ctr"/>
            <a:r>
              <a:rPr lang="ru-RU" dirty="0" smtClean="0"/>
              <a:t>1.Число а называется первым коэффициентом, число в- вторым коэффициентом квадратного уравнения.</a:t>
            </a:r>
          </a:p>
          <a:p>
            <a:pPr algn="ctr"/>
            <a:r>
              <a:rPr lang="ru-RU" dirty="0" smtClean="0"/>
              <a:t>2. Если хотя бы один из коэффициентов в или с  квадратного уравнения равен нулю, то квадратное уравнение называется неполным.</a:t>
            </a:r>
          </a:p>
          <a:p>
            <a:pPr algn="ctr"/>
            <a:r>
              <a:rPr lang="ru-RU" dirty="0" smtClean="0"/>
              <a:t>3. Это уравнение не имеет корней, т.к. квадрат любого числа неотрицателен.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617327"/>
            <a:ext cx="2786082" cy="525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Лицевая сторона карточки</a:t>
            </a:r>
          </a:p>
          <a:p>
            <a:pPr algn="ctr"/>
            <a:r>
              <a:rPr lang="ru-RU" dirty="0" smtClean="0"/>
              <a:t>(для отвечающих)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4929198"/>
          <a:ext cx="857256" cy="428628"/>
        </p:xfrm>
        <a:graphic>
          <a:graphicData uri="http://schemas.openxmlformats.org/presentationml/2006/ole">
            <p:oleObj spid="_x0000_s3074" name="Формула" r:id="rId3" imgW="520560" imgH="20304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357686" y="1571612"/>
            <a:ext cx="44291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Обратная сторона карточки</a:t>
            </a:r>
          </a:p>
          <a:p>
            <a:pPr algn="ctr"/>
            <a:r>
              <a:rPr lang="ru-RU" dirty="0" smtClean="0"/>
              <a:t>(для опрашивающего)</a:t>
            </a:r>
            <a:endParaRPr lang="ru-RU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Карточка для работы в динамической паре</a:t>
            </a:r>
            <a:br>
              <a:rPr lang="ru-RU" sz="1800" dirty="0" smtClean="0"/>
            </a:br>
            <a:r>
              <a:rPr lang="ru-RU" sz="2800" dirty="0" smtClean="0"/>
              <a:t>(Геометрия -8 </a:t>
            </a:r>
            <a:r>
              <a:rPr lang="ru-RU" sz="2800" dirty="0" err="1" smtClean="0"/>
              <a:t>кл</a:t>
            </a:r>
            <a:r>
              <a:rPr lang="ru-RU" sz="2800" dirty="0" smtClean="0"/>
              <a:t>, тема: « Теорема Пифагора»)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Лицевая сторона карточки</a:t>
            </a:r>
          </a:p>
          <a:p>
            <a:r>
              <a:rPr lang="ru-RU" sz="1800" dirty="0" smtClean="0"/>
              <a:t>(для отвечающих)</a:t>
            </a:r>
          </a:p>
          <a:p>
            <a:r>
              <a:rPr lang="ru-RU" sz="1800" dirty="0" smtClean="0"/>
              <a:t>Дано: ∆ АВС ( &lt;С=90)  ;</a:t>
            </a:r>
          </a:p>
          <a:p>
            <a:r>
              <a:rPr lang="ru-RU" sz="1800" dirty="0" smtClean="0"/>
              <a:t>С=15 м; </a:t>
            </a:r>
            <a:r>
              <a:rPr lang="en-US" sz="1800" dirty="0" smtClean="0"/>
              <a:t>Sin</a:t>
            </a:r>
            <a:r>
              <a:rPr lang="ru-RU" sz="1800" dirty="0" smtClean="0"/>
              <a:t> В= 0,6.</a:t>
            </a:r>
          </a:p>
          <a:p>
            <a:r>
              <a:rPr lang="ru-RU" sz="1800" dirty="0" smtClean="0"/>
              <a:t>Найдите: </a:t>
            </a:r>
            <a:r>
              <a:rPr lang="ru-RU" sz="1800" dirty="0" err="1" smtClean="0"/>
              <a:t>а,в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sz="half" idx="2"/>
          </p:nvPr>
        </p:nvGraphicFramePr>
        <p:xfrm>
          <a:off x="857250" y="3035300"/>
          <a:ext cx="285750" cy="285750"/>
        </p:xfrm>
        <a:graphic>
          <a:graphicData uri="http://schemas.openxmlformats.org/presentationml/2006/ole">
            <p:oleObj spid="_x0000_s4098" name="Формула" r:id="rId3" imgW="164880" imgH="164880" progId="Equation.3">
              <p:embed/>
            </p:oleObj>
          </a:graphicData>
        </a:graphic>
      </p:graphicFrame>
      <p:sp>
        <p:nvSpPr>
          <p:cNvPr id="5" name="Прямоугольный треугольник 4"/>
          <p:cNvSpPr/>
          <p:nvPr/>
        </p:nvSpPr>
        <p:spPr>
          <a:xfrm>
            <a:off x="1214414" y="3000372"/>
            <a:ext cx="2500330" cy="221457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643306" y="5143512"/>
          <a:ext cx="357190" cy="214314"/>
        </p:xfrm>
        <a:graphic>
          <a:graphicData uri="http://schemas.openxmlformats.org/presentationml/2006/ole">
            <p:oleObj spid="_x0000_s4099" name="Формула" r:id="rId4" imgW="152280" imgH="1522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928662" y="5143512"/>
          <a:ext cx="285752" cy="285752"/>
        </p:xfrm>
        <a:graphic>
          <a:graphicData uri="http://schemas.openxmlformats.org/presentationml/2006/ole">
            <p:oleObj spid="_x0000_s4100" name="Формула" r:id="rId5" imgW="152280" imgH="177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85786" y="4071942"/>
          <a:ext cx="442916" cy="285752"/>
        </p:xfrm>
        <a:graphic>
          <a:graphicData uri="http://schemas.openxmlformats.org/presentationml/2006/ole">
            <p:oleObj spid="_x0000_s4101" name="Формула" r:id="rId6" imgW="114120" imgH="1396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500298" y="3857628"/>
          <a:ext cx="257176" cy="357190"/>
        </p:xfrm>
        <a:graphic>
          <a:graphicData uri="http://schemas.openxmlformats.org/presentationml/2006/ole">
            <p:oleObj spid="_x0000_s4102" name="Формула" r:id="rId7" imgW="114120" imgH="1396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143108" y="5286388"/>
          <a:ext cx="428628" cy="357190"/>
        </p:xfrm>
        <a:graphic>
          <a:graphicData uri="http://schemas.openxmlformats.org/presentationml/2006/ole">
            <p:oleObj spid="_x0000_s4103" name="Формула" r:id="rId8" imgW="126720" imgH="139680" progId="Equation.3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286248" y="928670"/>
            <a:ext cx="4500594" cy="571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Обратная сторона карточки</a:t>
            </a:r>
          </a:p>
          <a:p>
            <a:pPr algn="ctr"/>
            <a:r>
              <a:rPr lang="ru-RU" dirty="0" smtClean="0"/>
              <a:t>(для опрашивающего)</a:t>
            </a:r>
          </a:p>
          <a:p>
            <a:pPr algn="ctr"/>
            <a:r>
              <a:rPr lang="ru-RU" dirty="0" smtClean="0"/>
              <a:t>1.Каким отношением можно записать синус угла В? (ответ: </a:t>
            </a:r>
            <a:r>
              <a:rPr lang="en-US" dirty="0" smtClean="0"/>
              <a:t>Sin</a:t>
            </a:r>
            <a:r>
              <a:rPr lang="ru-RU" dirty="0" smtClean="0"/>
              <a:t>В </a:t>
            </a:r>
            <a:r>
              <a:rPr lang="ru-RU" dirty="0" err="1" smtClean="0"/>
              <a:t>=в</a:t>
            </a:r>
            <a:r>
              <a:rPr lang="ru-RU" dirty="0" smtClean="0"/>
              <a:t>/с )</a:t>
            </a:r>
          </a:p>
          <a:p>
            <a:pPr algn="ctr"/>
            <a:r>
              <a:rPr lang="ru-RU" dirty="0" smtClean="0"/>
              <a:t>2. Какой компонент полученной формулы неизвестен? ( ответ: Неизвестен катет в, который легко можно найти, пользуясь этой формулой: в </a:t>
            </a:r>
            <a:r>
              <a:rPr lang="ru-RU" dirty="0" err="1" smtClean="0"/>
              <a:t>=с</a:t>
            </a:r>
            <a:r>
              <a:rPr lang="ru-RU" dirty="0" smtClean="0"/>
              <a:t>*</a:t>
            </a:r>
            <a:r>
              <a:rPr lang="en-US" dirty="0" smtClean="0"/>
              <a:t>Sin</a:t>
            </a:r>
            <a:r>
              <a:rPr lang="ru-RU" dirty="0" smtClean="0"/>
              <a:t>В = 15*0,6=9 (м).</a:t>
            </a:r>
          </a:p>
          <a:p>
            <a:pPr algn="ctr"/>
            <a:r>
              <a:rPr lang="ru-RU" dirty="0" smtClean="0"/>
              <a:t>3. Как найти а? ( ответ: по теореме Пифагора</a:t>
            </a:r>
            <a:r>
              <a:rPr lang="ru-RU" smtClean="0"/>
              <a:t>: 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286644" y="4857760"/>
          <a:ext cx="1000132" cy="500066"/>
        </p:xfrm>
        <a:graphic>
          <a:graphicData uri="http://schemas.openxmlformats.org/presentationml/2006/ole">
            <p:oleObj spid="_x0000_s4104" name="Формула" r:id="rId9" imgW="8380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786314" y="5429264"/>
          <a:ext cx="3214710" cy="428628"/>
        </p:xfrm>
        <a:graphic>
          <a:graphicData uri="http://schemas.openxmlformats.org/presentationml/2006/ole">
            <p:oleObj spid="_x0000_s4105" name="Формула" r:id="rId10" imgW="2628720" imgH="2664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hemedat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1262</Words>
  <Application>Microsoft Office PowerPoint</Application>
  <PresentationFormat>Экран (4:3)</PresentationFormat>
  <Paragraphs>203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themedata</vt:lpstr>
      <vt:lpstr>Формула</vt:lpstr>
      <vt:lpstr>Методика применения элементов парацентрической технологии на уроках по математике.</vt:lpstr>
      <vt:lpstr>Формы учебной работы.</vt:lpstr>
      <vt:lpstr>Использование парацентрической технологии предполагает</vt:lpstr>
      <vt:lpstr>Основные формы учебной работы.</vt:lpstr>
      <vt:lpstr>Модель адаптивной системы обучения (АСО)</vt:lpstr>
      <vt:lpstr>Карточка для работы в паре « Ученик –учитель»  Тема: « Арифметический корень натуральной степени» 10 кл.)</vt:lpstr>
      <vt:lpstr>Карточка для работы в паре « Ученик –учитель» Тема « Свойства степени с рациональным показателем» 10кл.</vt:lpstr>
      <vt:lpstr>Карточка для работы в динамической паре( 8кл.,тема: « Определение квадратного уравнения. Неполные квадратные уравнения».)</vt:lpstr>
      <vt:lpstr>Карточка для работы в динамической паре (Геометрия -8 кл, тема: « Теорема Пифагора»)</vt:lpstr>
      <vt:lpstr>Слайд 10</vt:lpstr>
      <vt:lpstr>На уроке по изучению нового материала</vt:lpstr>
      <vt:lpstr>Урок закрепления изученного материала учащиеся работают по группам</vt:lpstr>
      <vt:lpstr>Слайд 13</vt:lpstr>
      <vt:lpstr>Слайд 14</vt:lpstr>
      <vt:lpstr>Уравнения, содержащие модуль. (Продолжение 11-12 класс)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Индивидуально-самостоятельная работа учащихся для деятельного личностно-ориентированного подхода к обучению.</dc:title>
  <dc:creator>SamLab.ws</dc:creator>
  <cp:lastModifiedBy>SamLab.ws</cp:lastModifiedBy>
  <cp:revision>81</cp:revision>
  <dcterms:created xsi:type="dcterms:W3CDTF">2012-11-16T14:36:20Z</dcterms:created>
  <dcterms:modified xsi:type="dcterms:W3CDTF">2012-12-10T11:17:54Z</dcterms:modified>
</cp:coreProperties>
</file>