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6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2664"/>
    <a:srgbClr val="DC3882"/>
    <a:srgbClr val="F559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BA2352-6EFB-41DF-8EE5-C2EDD83430CF}" type="datetimeFigureOut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D8DE33-8234-4763-93AA-A18DA58A9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F6AA3-0D0A-471A-8563-EA1BD9CB64EE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DBEC4-1B9B-4061-A13B-FC941EC41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2CB9-E1C0-4C98-9C5C-1C3ABA95B0A9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3ADF-6873-48F9-B26C-E4D66BC0A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CFAE8-A466-4802-A330-ED036BC33924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2A15D-0015-49BE-AF47-EB0A7CC02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BF89-D848-49A9-A005-9ADDEDD992C8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32293-9A6E-47D7-9B60-E6217FC1C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BBE76-5A57-4DDD-B99A-1314F9AB28C1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5E654-6ECE-4E1B-8078-98ED35197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2182-272B-4C23-AD02-DFE6FD9926EC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E7C68-6CEC-4ED9-BC9E-F6957BFF1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64951-FB62-4DD6-B3AC-223A7FC07F79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40C3-A418-4AA8-8028-ABB4F51F4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F48B-A5BA-4A9C-8658-1D7BE432F792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BDC38-30D4-476F-B447-41B9CF6CF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A802-E25F-42EA-B58C-4C81DEE12D54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489E-4915-4585-83B1-6F9E29B73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293E3-8481-416F-8A02-ECDE0906BA2E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783EC-1928-4682-AC60-CB628DFC1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77EA-1AFC-472C-9760-6D4D1167BAA7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981E-39FD-4EBD-867A-C0A5AFC03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82F52A-49E8-49AC-8EEB-7AD838B8F93C}" type="datetime1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2C7634-08E4-49BD-AE97-404A258C8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1" r:id="rId2"/>
    <p:sldLayoutId id="2147483768" r:id="rId3"/>
    <p:sldLayoutId id="2147483762" r:id="rId4"/>
    <p:sldLayoutId id="2147483769" r:id="rId5"/>
    <p:sldLayoutId id="2147483763" r:id="rId6"/>
    <p:sldLayoutId id="2147483764" r:id="rId7"/>
    <p:sldLayoutId id="2147483770" r:id="rId8"/>
    <p:sldLayoutId id="2147483771" r:id="rId9"/>
    <p:sldLayoutId id="2147483765" r:id="rId10"/>
    <p:sldLayoutId id="21474837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2.xml"/><Relationship Id="rId18" Type="http://schemas.openxmlformats.org/officeDocument/2006/relationships/slide" Target="slide17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slide" Target="slide18.xml"/><Relationship Id="rId2" Type="http://schemas.openxmlformats.org/officeDocument/2006/relationships/slide" Target="slide24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4.xml"/><Relationship Id="rId15" Type="http://schemas.openxmlformats.org/officeDocument/2006/relationships/slide" Target="slide20.xml"/><Relationship Id="rId10" Type="http://schemas.openxmlformats.org/officeDocument/2006/relationships/slide" Target="slide10.xml"/><Relationship Id="rId19" Type="http://schemas.openxmlformats.org/officeDocument/2006/relationships/slide" Target="slide16.xml"/><Relationship Id="rId4" Type="http://schemas.openxmlformats.org/officeDocument/2006/relationships/slide" Target="slide5.xml"/><Relationship Id="rId9" Type="http://schemas.openxmlformats.org/officeDocument/2006/relationships/slide" Target="slide9.xml"/><Relationship Id="rId14" Type="http://schemas.openxmlformats.org/officeDocument/2006/relationships/slide" Target="slide21.xml"/><Relationship Id="rId22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337560"/>
            <a:ext cx="6409078" cy="123444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i="1" smtClean="0">
                <a:latin typeface="Bookman Old Style" pitchFamily="18" charset="0"/>
              </a:rPr>
              <a:t>УРАВНЕНИЯ</a:t>
            </a:r>
            <a:endParaRPr lang="ru-RU" sz="6600" i="1">
              <a:latin typeface="Bookman Old Style" pitchFamily="18" charset="0"/>
            </a:endParaRP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5" y="4143375"/>
            <a:ext cx="2428875" cy="500063"/>
          </a:xfrm>
        </p:spPr>
        <p:txBody>
          <a:bodyPr/>
          <a:lstStyle/>
          <a:p>
            <a:pPr eaLnBrk="1" hangingPunct="1"/>
            <a:r>
              <a:rPr lang="ru-RU" b="1" i="1" smtClean="0">
                <a:latin typeface="Bookman Old Style" pitchFamily="18" charset="0"/>
              </a:rPr>
              <a:t>математика</a:t>
            </a:r>
          </a:p>
        </p:txBody>
      </p:sp>
      <p:sp>
        <p:nvSpPr>
          <p:cNvPr id="7172" name="Подзаголовок 2"/>
          <p:cNvSpPr txBox="1">
            <a:spLocks/>
          </p:cNvSpPr>
          <p:nvPr/>
        </p:nvSpPr>
        <p:spPr bwMode="auto">
          <a:xfrm>
            <a:off x="1000125" y="6072188"/>
            <a:ext cx="7286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 anchor="b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000" b="1" i="1">
                <a:latin typeface="Bookman Old Style" pitchFamily="18" charset="0"/>
              </a:rPr>
              <a:t>МОУ Кесемская СОШ  Паутова Т.В. 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1000100" y="1428736"/>
            <a:ext cx="6409078" cy="123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>
                <a:ln w="11430"/>
                <a:solidFill>
                  <a:srgbClr val="8E266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Урок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>
                <a:ln w="11430"/>
                <a:solidFill>
                  <a:srgbClr val="8E266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20-ти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87068-D57A-4C49-A9E5-9B240BEC8E88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6969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8.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6188" y="571500"/>
            <a:ext cx="2178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0:y=0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6188" y="1785938"/>
            <a:ext cx="22066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0: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=0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63" y="2786063"/>
            <a:ext cx="266223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0: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56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=0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313" y="3786188"/>
            <a:ext cx="357663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0: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1027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=0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88" y="5429250"/>
            <a:ext cx="533400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y</a:t>
            </a:r>
            <a:r>
              <a:rPr lang="ru-RU" sz="48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 </a:t>
            </a:r>
            <a:r>
              <a:rPr lang="en-US" sz="48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- </a:t>
            </a:r>
            <a:r>
              <a:rPr lang="ru-RU" sz="48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любое число</a:t>
            </a:r>
            <a:endParaRPr lang="ru-RU" sz="4800" b="1" i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Управляющая кнопка: в начало 13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3EBC2-CEE6-42E7-92D1-2B1C3AD01135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6969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9.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0" y="714375"/>
            <a:ext cx="28352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m=18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7494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m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=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6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8" y="1928813"/>
            <a:ext cx="28987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m=18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:3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EE01A-1D2C-4375-BCDE-639F36780661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10.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3250" y="571500"/>
            <a:ext cx="216376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x:9=8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24003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 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= 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72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5" y="2071688"/>
            <a:ext cx="21018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x=8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9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53D28-D79B-42B7-8AF1-A9F6B4211607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14625" y="642938"/>
            <a:ext cx="41783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24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x=92-20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4716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х=3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25" y="1857375"/>
            <a:ext cx="30162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24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x=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72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8" y="2928938"/>
            <a:ext cx="30781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x=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7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2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:24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7F3D2-804A-4336-B5EB-F036094E0D49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12.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0" y="571500"/>
            <a:ext cx="31464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7n-1=13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5287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n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=2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13" y="1857375"/>
            <a:ext cx="33131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7n=13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+1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43313" y="2857500"/>
            <a:ext cx="24415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7n=1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3375" y="3857625"/>
            <a:ext cx="26781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n=1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4:7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1C99F-F5C7-4E6F-ADEC-859722256B5A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13.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85938" y="500063"/>
            <a:ext cx="47863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(13+11)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x=48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4716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х=2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75" y="1785938"/>
            <a:ext cx="30162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24x=48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2714625"/>
            <a:ext cx="30781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x=48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:24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DC69B-6BBE-49A2-916C-35CDAF295615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14.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1750" y="571500"/>
            <a:ext cx="36036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n-12=18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9843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n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=10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50" y="1857375"/>
            <a:ext cx="37703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n=18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+12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4750" y="2928938"/>
            <a:ext cx="24415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n=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3375" y="3929063"/>
            <a:ext cx="26781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n=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30:3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EF949-8D48-4644-BD8F-2505F2EA1444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3188" y="428625"/>
            <a:ext cx="3105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40-4у=8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4859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у=8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8" y="1714500"/>
            <a:ext cx="3105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4у=40-8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88" y="2857500"/>
            <a:ext cx="24003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4у=32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4813" y="3857625"/>
            <a:ext cx="26352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у=32:4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DD40-C043-4C69-A362-399E7AB5683F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16.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3188" y="500063"/>
            <a:ext cx="30908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6х-21=9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4716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6188" y="1857375"/>
            <a:ext cx="32575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6х=9+21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88" y="2714625"/>
            <a:ext cx="23860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6х=30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4813" y="3643313"/>
            <a:ext cx="26209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х=30:6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A73FE-7782-4CF7-B162-255F89FEEBCE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17.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3125" y="571500"/>
            <a:ext cx="46339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у(32-26)=60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9431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у=10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3" y="1857375"/>
            <a:ext cx="257333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у6=60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0" y="2786063"/>
            <a:ext cx="26352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у=60:6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714620"/>
            <a:ext cx="5766136" cy="123444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i="1" smtClean="0">
                <a:latin typeface="Bookman Old Style" pitchFamily="18" charset="0"/>
                <a:hlinkClick r:id="rId2" action="ppaction://hlinksldjump" tooltip="Полный список"/>
              </a:rPr>
              <a:t>УРАВНЕНИЯ</a:t>
            </a:r>
            <a:endParaRPr lang="ru-RU" sz="6600" i="1">
              <a:latin typeface="Bookman Old Style" pitchFamily="18" charset="0"/>
              <a:hlinkClick r:id="rId2" action="ppaction://hlinksldjump" tooltip="Полный список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57158" y="1785926"/>
            <a:ext cx="500037" cy="714358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24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643042" y="642918"/>
            <a:ext cx="500037" cy="714358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12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928662" y="1142984"/>
            <a:ext cx="500037" cy="714358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18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>
            <a:hlinkClick r:id="rId6" action="ppaction://hlinksldjump"/>
          </p:cNvPr>
          <p:cNvSpPr txBox="1"/>
          <p:nvPr/>
        </p:nvSpPr>
        <p:spPr>
          <a:xfrm>
            <a:off x="2428860" y="285728"/>
            <a:ext cx="500037" cy="714358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6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4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TextBox 10">
            <a:hlinkClick r:id="rId7" action="ppaction://hlinksldjump"/>
          </p:cNvPr>
          <p:cNvSpPr txBox="1"/>
          <p:nvPr/>
        </p:nvSpPr>
        <p:spPr>
          <a:xfrm>
            <a:off x="3500430" y="142852"/>
            <a:ext cx="500037" cy="714358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5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4500562" y="142852"/>
            <a:ext cx="500037" cy="714358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6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TextBox 12">
            <a:hlinkClick r:id="rId9" action="ppaction://hlinksldjump"/>
          </p:cNvPr>
          <p:cNvSpPr txBox="1"/>
          <p:nvPr/>
        </p:nvSpPr>
        <p:spPr>
          <a:xfrm>
            <a:off x="5429256" y="285728"/>
            <a:ext cx="500037" cy="714358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210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7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TextBox 13">
            <a:hlinkClick r:id="rId10" action="ppaction://hlinksldjump"/>
          </p:cNvPr>
          <p:cNvSpPr txBox="1"/>
          <p:nvPr/>
        </p:nvSpPr>
        <p:spPr>
          <a:xfrm>
            <a:off x="6357950" y="571480"/>
            <a:ext cx="500037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204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8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5" name="TextBox 14">
            <a:hlinkClick r:id="rId11" action="ppaction://hlinksldjump"/>
          </p:cNvPr>
          <p:cNvSpPr txBox="1"/>
          <p:nvPr/>
        </p:nvSpPr>
        <p:spPr>
          <a:xfrm>
            <a:off x="7786710" y="1571612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192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10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TextBox 15">
            <a:hlinkClick r:id="rId12" action="ppaction://hlinksldjump"/>
          </p:cNvPr>
          <p:cNvSpPr txBox="1"/>
          <p:nvPr/>
        </p:nvSpPr>
        <p:spPr>
          <a:xfrm>
            <a:off x="7215206" y="1000108"/>
            <a:ext cx="500037" cy="714358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198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9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7" name="TextBox 16">
            <a:hlinkClick r:id="rId13" action="ppaction://hlinksldjump"/>
          </p:cNvPr>
          <p:cNvSpPr txBox="1"/>
          <p:nvPr/>
        </p:nvSpPr>
        <p:spPr>
          <a:xfrm>
            <a:off x="7929586" y="3643314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36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20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8" name="TextBox 17">
            <a:hlinkClick r:id="rId14" action="ppaction://hlinksldjump"/>
          </p:cNvPr>
          <p:cNvSpPr txBox="1"/>
          <p:nvPr/>
        </p:nvSpPr>
        <p:spPr>
          <a:xfrm>
            <a:off x="7215206" y="4429132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24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19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9" name="TextBox 18">
            <a:hlinkClick r:id="rId15" action="ppaction://hlinksldjump"/>
          </p:cNvPr>
          <p:cNvSpPr txBox="1"/>
          <p:nvPr/>
        </p:nvSpPr>
        <p:spPr>
          <a:xfrm>
            <a:off x="6357950" y="4929198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12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18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0" name="TextBox 19">
            <a:hlinkClick r:id="rId16" action="ppaction://hlinksldjump"/>
          </p:cNvPr>
          <p:cNvSpPr txBox="1"/>
          <p:nvPr/>
        </p:nvSpPr>
        <p:spPr>
          <a:xfrm>
            <a:off x="5429256" y="5143512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6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17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1" name="TextBox 20">
            <a:hlinkClick r:id="rId17" action="ppaction://hlinksldjump"/>
          </p:cNvPr>
          <p:cNvSpPr txBox="1"/>
          <p:nvPr/>
        </p:nvSpPr>
        <p:spPr>
          <a:xfrm>
            <a:off x="4429124" y="5214950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21594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16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2" name="TextBox 21">
            <a:hlinkClick r:id="rId18" action="ppaction://hlinksldjump"/>
          </p:cNvPr>
          <p:cNvSpPr txBox="1"/>
          <p:nvPr/>
        </p:nvSpPr>
        <p:spPr>
          <a:xfrm>
            <a:off x="3500430" y="5214950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21594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15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3" name="TextBox 22">
            <a:hlinkClick r:id="rId19" action="ppaction://hlinksldjump"/>
          </p:cNvPr>
          <p:cNvSpPr txBox="1"/>
          <p:nvPr/>
        </p:nvSpPr>
        <p:spPr>
          <a:xfrm>
            <a:off x="2500298" y="5143512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210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14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4" name="TextBox 23">
            <a:hlinkClick r:id="rId20" action="ppaction://hlinksldjump"/>
          </p:cNvPr>
          <p:cNvSpPr txBox="1"/>
          <p:nvPr/>
        </p:nvSpPr>
        <p:spPr>
          <a:xfrm>
            <a:off x="1571604" y="4786322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198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13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5" name="TextBox 24">
            <a:hlinkClick r:id="rId21" action="ppaction://hlinksldjump"/>
          </p:cNvPr>
          <p:cNvSpPr txBox="1"/>
          <p:nvPr/>
        </p:nvSpPr>
        <p:spPr>
          <a:xfrm>
            <a:off x="714348" y="4143380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186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12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6" name="TextBox 25">
            <a:hlinkClick r:id="rId22" action="ppaction://hlinksldjump"/>
          </p:cNvPr>
          <p:cNvSpPr txBox="1"/>
          <p:nvPr/>
        </p:nvSpPr>
        <p:spPr>
          <a:xfrm>
            <a:off x="142844" y="3286124"/>
            <a:ext cx="857256" cy="707886"/>
          </a:xfrm>
          <a:custGeom>
            <a:avLst/>
            <a:gdLst>
              <a:gd name="connsiteX0" fmla="*/ 0 w 500037"/>
              <a:gd name="connsiteY0" fmla="*/ 0 h 714358"/>
              <a:gd name="connsiteX1" fmla="*/ 500037 w 500037"/>
              <a:gd name="connsiteY1" fmla="*/ 0 h 714358"/>
              <a:gd name="connsiteX2" fmla="*/ 500037 w 500037"/>
              <a:gd name="connsiteY2" fmla="*/ 714358 h 714358"/>
              <a:gd name="connsiteX3" fmla="*/ 0 w 500037"/>
              <a:gd name="connsiteY3" fmla="*/ 714358 h 714358"/>
              <a:gd name="connsiteX4" fmla="*/ 0 w 500037"/>
              <a:gd name="connsiteY4" fmla="*/ 0 h 7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37" h="714358">
                <a:moveTo>
                  <a:pt x="0" y="0"/>
                </a:moveTo>
                <a:lnTo>
                  <a:pt x="500037" y="0"/>
                </a:lnTo>
                <a:lnTo>
                  <a:pt x="500037" y="714358"/>
                </a:lnTo>
                <a:lnTo>
                  <a:pt x="0" y="7143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75000"/>
              </a:schemeClr>
            </a:solidFill>
          </a:ln>
          <a:scene3d>
            <a:camera prst="orthographicFront">
              <a:rot lat="0" lon="0" rev="18000000"/>
            </a:camera>
            <a:lightRig rig="threePt" dir="t"/>
          </a:scene3d>
          <a:sp3d>
            <a:bevelT w="114300" prst="artDeco"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11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500"/>
                            </p:stCondLst>
                            <p:childTnLst>
                              <p:par>
                                <p:cTn id="15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500"/>
                            </p:stCondLst>
                            <p:childTnLst>
                              <p:par>
                                <p:cTn id="19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4839-ED4F-4E7F-89B3-FCF901BF86BA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18.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563" y="500063"/>
            <a:ext cx="47101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36-5х=46-20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4716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х=2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63" y="1785938"/>
            <a:ext cx="35480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36-5х=26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7563" y="2643188"/>
            <a:ext cx="35480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5х=36-26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63" y="3357563"/>
            <a:ext cx="23860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5х=10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6188" y="4214813"/>
            <a:ext cx="26209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х=10:5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Управляющая кнопка: в начало 13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50" y="571500"/>
            <a:ext cx="33131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64:4:х=2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AD9C3-76A5-49F8-86EB-AFE6EBA08C5E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19.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688" y="5429250"/>
            <a:ext cx="14716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х=8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25" y="1714500"/>
            <a:ext cx="262096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16:х=2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9125" y="2643188"/>
            <a:ext cx="262096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х=16:2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72314-D679-4450-BEED-C2A52B5352B8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1035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20.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563" y="1000125"/>
            <a:ext cx="4883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32-5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х=21-14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4563" y="1857375"/>
            <a:ext cx="32639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32-5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х=7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63" y="2643188"/>
            <a:ext cx="32639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5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32-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7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63" y="3500438"/>
            <a:ext cx="2559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5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х=25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500" y="4286250"/>
            <a:ext cx="28575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х=25: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00500" y="5357813"/>
            <a:ext cx="14716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16" name="Управляющая кнопка: в начало 15">
            <a:hlinkClick r:id="rId3" action="ppaction://hlinksldjump" highlightClick="1"/>
          </p:cNvPr>
          <p:cNvSpPr/>
          <p:nvPr/>
        </p:nvSpPr>
        <p:spPr>
          <a:xfrm>
            <a:off x="7786688" y="6072188"/>
            <a:ext cx="1000125" cy="5715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429125" y="785813"/>
            <a:ext cx="500063" cy="5786437"/>
          </a:xfrm>
          <a:prstGeom prst="downArrow">
            <a:avLst>
              <a:gd name="adj1" fmla="val 23426"/>
              <a:gd name="adj2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00250" y="357188"/>
            <a:ext cx="2341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66FF"/>
                </a:solidFill>
                <a:latin typeface="Bookman Old Style" pitchFamily="18" charset="0"/>
              </a:rPr>
              <a:t>Левая часть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00625" y="357188"/>
            <a:ext cx="2608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66FF"/>
                </a:solidFill>
                <a:latin typeface="Bookman Old Style" pitchFamily="18" charset="0"/>
              </a:rPr>
              <a:t>Правая часть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00563" y="285750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66FF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5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450"/>
                            </p:stCondLst>
                            <p:childTnLst>
                              <p:par>
                                <p:cTn id="4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450"/>
                            </p:stCondLst>
                            <p:childTnLst>
                              <p:par>
                                <p:cTn id="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17" grpId="0" animBg="1"/>
      <p:bldP spid="18" grpId="0"/>
      <p:bldP spid="19" grpId="0"/>
      <p:bldP spid="20" grpId="0"/>
      <p:bldP spid="2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E00B0-16BA-46DB-BF42-A46289DE0F8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188" y="1071563"/>
            <a:ext cx="80851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В презентации использованы уравнения 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из газеты «Математика», рубрика «20 задач»</a:t>
            </a:r>
          </a:p>
          <a:p>
            <a:pPr algn="ctr">
              <a:defRPr/>
            </a:pPr>
            <a:endParaRPr lang="ru-RU" sz="2400" b="1" i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000375"/>
            <a:ext cx="6610350" cy="2678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Презентация составлена  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Паутовой Татьяной Валентиновной,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учителем математики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МОУ </a:t>
            </a:r>
            <a:r>
              <a:rPr lang="ru-RU" sz="2400" b="1" i="1" dirty="0" err="1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Кесемской</a:t>
            </a: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СОШ 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Весьегонского района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Тверской области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2011год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E3350-0112-41D8-8BFF-DBDD7F87E81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2875" y="285750"/>
            <a:ext cx="32861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Bookman Old Style" pitchFamily="18" charset="0"/>
              </a:rPr>
              <a:t>  </a:t>
            </a:r>
            <a:r>
              <a:rPr lang="ru-RU" sz="5400" b="1" dirty="0">
                <a:latin typeface="Bookman Old Style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1</a:t>
            </a:r>
            <a:r>
              <a:rPr lang="ru-RU" sz="2400" b="1" dirty="0">
                <a:solidFill>
                  <a:schemeClr val="bg1"/>
                </a:solidFill>
                <a:latin typeface="Bookman Old Style" pitchFamily="18" charset="0"/>
              </a:rPr>
              <a:t>)</a:t>
            </a:r>
            <a:r>
              <a:rPr lang="ru-RU" sz="2400" b="1" dirty="0">
                <a:latin typeface="Bookman Old Style" pitchFamily="18" charset="0"/>
              </a:rPr>
              <a:t>  </a:t>
            </a: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 </a:t>
            </a: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: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x</a:t>
            </a: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=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57750" y="5643563"/>
            <a:ext cx="29892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20)  32-5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</a:t>
            </a: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х=21-14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0" y="5143500"/>
            <a:ext cx="22891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19)  64:4:х=2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0" y="4500563"/>
            <a:ext cx="29130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18)  36-5х=46-20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0" y="3857625"/>
            <a:ext cx="2878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17)  у</a:t>
            </a: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(32-26)=60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0" y="3214688"/>
            <a:ext cx="21923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16)  6х-21=9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0" y="2643188"/>
            <a:ext cx="21986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15)  40-4у=8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0" y="2071688"/>
            <a:ext cx="24209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14)  3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n-12=18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0" y="1571625"/>
            <a:ext cx="29448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13)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(13+11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)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x=48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0" y="1143000"/>
            <a:ext cx="22177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12)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7n-1=13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3" y="642938"/>
            <a:ext cx="26765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11)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24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x=92-20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50" y="5643563"/>
            <a:ext cx="17780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10)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x:9=8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8688" y="5143500"/>
            <a:ext cx="18748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9)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m=18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688" y="4500563"/>
            <a:ext cx="15811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8)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0:y=0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50" y="3857625"/>
            <a:ext cx="15748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7)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x:0=2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50" y="3214688"/>
            <a:ext cx="18780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6)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12:x=12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50" y="2643188"/>
            <a:ext cx="19018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Bookman Old Style" pitchFamily="18" charset="0"/>
              </a:rPr>
              <a:t>5)</a:t>
            </a: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m:27=1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250" y="2071688"/>
            <a:ext cx="16240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Bookman Old Style" pitchFamily="18" charset="0"/>
              </a:rPr>
              <a:t>4) </a:t>
            </a:r>
            <a:r>
              <a:rPr lang="ru-RU" sz="2400" b="1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v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:1=</a:t>
            </a:r>
            <a:r>
              <a:rPr lang="en-US" sz="2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v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50" y="1571625"/>
            <a:ext cx="16002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Bookman Old Style" pitchFamily="18" charset="0"/>
              </a:rPr>
              <a:t>3)</a:t>
            </a: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6:n=1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7250" y="1071563"/>
            <a:ext cx="1714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Bookman Old Style" pitchFamily="18" charset="0"/>
              </a:rPr>
              <a:t>2) 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m:4=0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3" name="Управляющая кнопка: в начало 22">
            <a:hlinkClick r:id="rId2" action="ppaction://hlinksldjump" highlightClick="1"/>
          </p:cNvPr>
          <p:cNvSpPr/>
          <p:nvPr/>
        </p:nvSpPr>
        <p:spPr>
          <a:xfrm>
            <a:off x="7786688" y="6072188"/>
            <a:ext cx="1000125" cy="5715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88" y="928688"/>
            <a:ext cx="38131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Bookman Old Style" pitchFamily="18" charset="0"/>
              </a:rPr>
              <a:t>   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 : 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x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= 1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EEE5F-44BD-43FA-8C38-A69167774896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6969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6125" y="1928813"/>
            <a:ext cx="33432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Bookman Old Style" pitchFamily="18" charset="0"/>
              </a:rPr>
              <a:t>   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x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= 1:1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4688" y="5429250"/>
            <a:ext cx="14716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х=1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A7F09-95ED-4C08-8DA2-CB31EDD2E152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6969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8938" y="857250"/>
            <a:ext cx="24415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m:4=0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43313" y="1785938"/>
            <a:ext cx="23796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m=0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4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88" y="5500688"/>
            <a:ext cx="17494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m=0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4A666-B5CA-4AAC-A2DF-561B563B85A5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6969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3.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0" y="857250"/>
            <a:ext cx="22209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6:n=1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5287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n=6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75" y="1857375"/>
            <a:ext cx="22209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n=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6: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AA1BE-E727-4C81-B649-BA7E30FCEA1C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6969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4.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13" y="785813"/>
            <a:ext cx="23161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v 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:1=</a:t>
            </a:r>
            <a:r>
              <a:rPr lang="en-US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v</a:t>
            </a:r>
            <a:endParaRPr lang="ru-RU" sz="5400" b="1" i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529590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v</a:t>
            </a:r>
            <a:r>
              <a:rPr lang="ru-RU" sz="48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 </a:t>
            </a:r>
            <a:r>
              <a:rPr lang="en-US" sz="48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- </a:t>
            </a:r>
            <a:r>
              <a:rPr lang="ru-RU" sz="48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любое число</a:t>
            </a:r>
            <a:endParaRPr lang="ru-RU" sz="4800" b="1" i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50" y="2071688"/>
            <a:ext cx="224948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5</a:t>
            </a:r>
            <a:r>
              <a:rPr lang="ru-RU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:1=5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1813" y="2928938"/>
            <a:ext cx="34274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31</a:t>
            </a:r>
            <a:r>
              <a:rPr lang="en-US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:1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=</a:t>
            </a:r>
            <a:r>
              <a:rPr lang="ru-RU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31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43188" y="3786188"/>
            <a:ext cx="43703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237</a:t>
            </a:r>
            <a:r>
              <a:rPr lang="en-US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:1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=</a:t>
            </a:r>
            <a:r>
              <a:rPr lang="ru-RU" sz="54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237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0B613-E642-480D-9419-59649BAC14A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6969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6063" y="785813"/>
            <a:ext cx="28987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m:27=1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22066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m=27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63" y="1928813"/>
            <a:ext cx="28352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m=1</a:t>
            </a: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27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3E656-97E5-4D9A-94E4-2FA63175EE83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6969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6.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1750" y="785813"/>
            <a:ext cx="307816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12:x=12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071688"/>
            <a:ext cx="17605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88" y="5429250"/>
            <a:ext cx="14716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х=1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50" y="2000250"/>
            <a:ext cx="307816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x=12</a:t>
            </a: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:12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7E08E-4802-411C-9DF4-45A6758C4C25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3" y="357188"/>
            <a:ext cx="6969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7.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6063" y="714375"/>
            <a:ext cx="21637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x:0=2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5572125"/>
            <a:ext cx="2243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Ответ: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2143125"/>
            <a:ext cx="17605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1928813"/>
            <a:ext cx="6027738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Делить на ноль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 </a:t>
            </a:r>
            <a:r>
              <a:rPr lang="ru-RU" sz="5400" b="1" dirty="0">
                <a:solidFill>
                  <a:srgbClr val="FF0000"/>
                </a:solidFill>
                <a:latin typeface="Bookman Old Style" pitchFamily="18" charset="0"/>
                <a:sym typeface="Symbol"/>
              </a:rPr>
              <a:t>нельзя!</a:t>
            </a:r>
            <a:endParaRPr lang="ru-RU" sz="5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75" y="5429250"/>
            <a:ext cx="45370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  <a:sym typeface="Symbol"/>
              </a:rPr>
              <a:t>Нет корней</a:t>
            </a:r>
            <a:endParaRPr lang="ru-RU" sz="5400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643813" y="6072188"/>
            <a:ext cx="1143000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rId3" action="ppaction://hlinksldjump" highlightClick="1"/>
          </p:cNvPr>
          <p:cNvSpPr/>
          <p:nvPr/>
        </p:nvSpPr>
        <p:spPr>
          <a:xfrm>
            <a:off x="7786688" y="214313"/>
            <a:ext cx="1071562" cy="4286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УРАВНЕНИЯ">
  <a:themeElements>
    <a:clrScheme name="Другая 2">
      <a:dk1>
        <a:srgbClr val="6E1E4E"/>
      </a:dk1>
      <a:lt1>
        <a:sysClr val="window" lastClr="F4F4F4"/>
      </a:lt1>
      <a:dk2>
        <a:srgbClr val="DF8ABD"/>
      </a:dk2>
      <a:lt2>
        <a:srgbClr val="F0CCE2"/>
      </a:lt2>
      <a:accent1>
        <a:srgbClr val="E5A9CE"/>
      </a:accent1>
      <a:accent2>
        <a:srgbClr val="B367FF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52163A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УРАВНЕНИЯ</Template>
  <TotalTime>33</TotalTime>
  <Words>470</Words>
  <Application>Microsoft Office PowerPoint</Application>
  <PresentationFormat>Экран (4:3)</PresentationFormat>
  <Paragraphs>223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Franklin Gothic Book</vt:lpstr>
      <vt:lpstr>Wingdings 2</vt:lpstr>
      <vt:lpstr>Calibri</vt:lpstr>
      <vt:lpstr>Bookman Old Style</vt:lpstr>
      <vt:lpstr>Symbol</vt:lpstr>
      <vt:lpstr>УРАВНЕНИЯ</vt:lpstr>
      <vt:lpstr>УРАВНЕНИЯ</vt:lpstr>
      <vt:lpstr>УРАВНЕНИЯ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УРАВНЕНИЯ</dc:title>
  <dc:creator>Admin</dc:creator>
  <cp:lastModifiedBy>Admin</cp:lastModifiedBy>
  <cp:revision>5</cp:revision>
  <dcterms:created xsi:type="dcterms:W3CDTF">2011-12-11T10:45:39Z</dcterms:created>
  <dcterms:modified xsi:type="dcterms:W3CDTF">2011-12-11T11:53:29Z</dcterms:modified>
</cp:coreProperties>
</file>