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4660"/>
  </p:normalViewPr>
  <p:slideViewPr>
    <p:cSldViewPr>
      <p:cViewPr varScale="1">
        <p:scale>
          <a:sx n="66" d="100"/>
          <a:sy n="66" d="100"/>
        </p:scale>
        <p:origin x="-11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img3.imgbb.ru/7/4/4/7449d5c7ada9b0d54a88e0e5fcf150a0_h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5400" dirty="0" err="1" smtClean="0">
                <a:solidFill>
                  <a:srgbClr val="C00000"/>
                </a:solidFill>
                <a:latin typeface="Arial" charset="0"/>
              </a:rPr>
              <a:t>Роль</a:t>
            </a:r>
            <a:r>
              <a:rPr lang="en-US" sz="54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Arial" charset="0"/>
              </a:rPr>
              <a:t>домашнего</a:t>
            </a:r>
            <a:r>
              <a:rPr lang="en-US" sz="54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Arial" charset="0"/>
              </a:rPr>
              <a:t>задания</a:t>
            </a:r>
            <a:r>
              <a:rPr lang="en-US" sz="5400" dirty="0" smtClean="0">
                <a:solidFill>
                  <a:srgbClr val="C00000"/>
                </a:solidFill>
                <a:latin typeface="Arial" charset="0"/>
              </a:rPr>
              <a:t> в </a:t>
            </a:r>
            <a:r>
              <a:rPr lang="en-US" sz="5400" dirty="0" err="1" smtClean="0">
                <a:solidFill>
                  <a:srgbClr val="C00000"/>
                </a:solidFill>
                <a:latin typeface="Arial" charset="0"/>
              </a:rPr>
              <a:t>самообразовании</a:t>
            </a:r>
            <a:r>
              <a:rPr lang="en-US" sz="54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Arial" charset="0"/>
              </a:rPr>
              <a:t>школьника</a:t>
            </a:r>
            <a:endParaRPr lang="en-US" sz="5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Толстоухова </a:t>
            </a:r>
            <a:r>
              <a:rPr lang="ru-RU" dirty="0" smtClean="0"/>
              <a:t>Анна Николаевна</a:t>
            </a:r>
            <a:endParaRPr lang="ru-RU" dirty="0"/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МБОУ  «</a:t>
            </a:r>
            <a:r>
              <a:rPr lang="ru-RU" dirty="0" err="1" smtClean="0"/>
              <a:t>Поведниковская</a:t>
            </a:r>
            <a:r>
              <a:rPr lang="ru-RU" dirty="0" smtClean="0"/>
              <a:t> СОШ» </a:t>
            </a:r>
          </a:p>
          <a:p>
            <a:r>
              <a:rPr lang="ru-RU" dirty="0" err="1" smtClean="0"/>
              <a:t>Мытищинский</a:t>
            </a:r>
            <a:r>
              <a:rPr lang="ru-RU" dirty="0" smtClean="0"/>
              <a:t> район Московская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Нужно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помогать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ребенку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учебе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чтобы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он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понял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все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детали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трудного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задания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сам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мог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выполнить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аналогичное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подробно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объясняя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свои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действия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Чаще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тренировать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память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внимание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мышлени</a:t>
            </a:r>
            <a:r>
              <a:rPr lang="ru-RU" sz="4000" b="1" dirty="0" smtClean="0">
                <a:solidFill>
                  <a:srgbClr val="C00000"/>
                </a:solidFill>
                <a:latin typeface="Arial" charset="0"/>
              </a:rPr>
              <a:t>е ребёнка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используя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для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этого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развивающие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игры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373042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Разгадывайте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кроссворды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головоломки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шарады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2394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Приучайте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ребенка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к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режиму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дня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тем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самым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развивая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волю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собранность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Помогайте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charset="0"/>
              </a:rPr>
              <a:t>ребёнку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стремиться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совершенствовать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способности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только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учебе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в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других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делах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Системная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работа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ученика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дома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приводит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к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тому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что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процесс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учения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отягощает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он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получает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навыки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поиска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информации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учится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выполнять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работу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качественно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в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срок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983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Рекомендации родителям по контролю за выполнением школьником домашних заданий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сравнивайте его умения с умениями других детей.</a:t>
            </a:r>
          </a:p>
          <a:p>
            <a:r>
              <a:rPr lang="ru-RU" sz="2800" smtClean="0"/>
              <a:t>Не </a:t>
            </a:r>
            <a:r>
              <a:rPr lang="ru-RU" sz="2800" dirty="0" smtClean="0"/>
              <a:t>кричите, лучше определите причину отсутствия у ребенка умения выполнять заданное упражнение.</a:t>
            </a:r>
          </a:p>
          <a:p>
            <a:endParaRPr lang="ru-RU" sz="2800" dirty="0" smtClean="0"/>
          </a:p>
          <a:p>
            <a:r>
              <a:rPr lang="ru-RU" sz="2800" dirty="0" smtClean="0"/>
              <a:t>Не пытайтесь выполнить за своего сына или дочь домашнее задание, это сослужит им плохую службу.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Поощряйте упорство и проявление характера в достижении цели.</a:t>
            </a:r>
          </a:p>
          <a:p>
            <a:r>
              <a:rPr lang="ru-RU" sz="3000" dirty="0" smtClean="0"/>
              <a:t> Требуйте от своего ребенка внимательного прочтения инструкций по выполнению учебных заданий, формулировки вопросов.</a:t>
            </a:r>
          </a:p>
          <a:p>
            <a:r>
              <a:rPr lang="ru-RU" sz="3000" dirty="0" smtClean="0"/>
              <a:t>Учите его детальному изучению содержания материалов учебника, справочных материалов, правил и инструкций.</a:t>
            </a:r>
          </a:p>
          <a:p>
            <a:r>
              <a:rPr lang="ru-RU" sz="3000" dirty="0" smtClean="0"/>
              <a:t>Развивайте его внимание и внимательность при выполнении 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Хвалите ребенка за своевременно и качественно выполненное домашнее задание.</a:t>
            </a:r>
          </a:p>
          <a:p>
            <a:r>
              <a:rPr lang="ru-RU" sz="2800" dirty="0" smtClean="0"/>
              <a:t>Демонстрируйте его достижения перед другими членами семьи, братьями и сестрами</a:t>
            </a:r>
          </a:p>
          <a:p>
            <a:r>
              <a:rPr lang="ru-RU" sz="2800" dirty="0" smtClean="0"/>
              <a:t>Для того, чтобы облегчить своему ребенку выполнение домашнего задания , покупайте ему энциклопедии, словари и справочные пособия по различным предметам, справочники на информационных носителях.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3600" dirty="0" smtClean="0"/>
              <a:t>Уроки на дом имеют большое значение. Правильно организованные, они приучают к самостоятельной работе, воспитывают чувство ответственности, помогают овладевать знанием, навыками». Н. К. Крупская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ru-RU" sz="2800" dirty="0" smtClean="0"/>
              <a:t>Формируйте привычку доводить начатое дело до конца, даже если придется чем-то жертвовать.</a:t>
            </a:r>
          </a:p>
          <a:p>
            <a:r>
              <a:rPr lang="ru-RU" sz="2800" dirty="0" smtClean="0"/>
              <a:t>Покупайте своему ребенку логические игры, способствующие формированию усидчивости, терпения и ответственности.</a:t>
            </a:r>
          </a:p>
          <a:p>
            <a:r>
              <a:rPr lang="ru-RU" sz="2800" dirty="0" smtClean="0"/>
              <a:t>Не отмахивайтесь от вопросов ребенка. Этим вы усугубляете проблемы, связанные с подготовкой домашних заданий.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432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ресурсы:</a:t>
            </a:r>
            <a:b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</a:t>
            </a:r>
            <a:r>
              <a:rPr lang="en-US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img3.imgbb.ru/7/4/4/7449d5c7ada9b0d54a88e0e5fcf150a0_h.jpg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Базюлькина</a:t>
            </a: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И.В. Поиск пути и резервов оказания помощи школьнику. М.,2001.</a:t>
            </a:r>
            <a:b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Коляда М.Г. Шпаргалка для родителей. Донецк, 1998.</a:t>
            </a:r>
            <a:b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Пашков А.Г. Труд в школе: кризис или обновление. М., 1992.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Функции домашнего задания.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i="1" u="sng" dirty="0" smtClean="0"/>
              <a:t>закрепления</a:t>
            </a:r>
            <a:r>
              <a:rPr lang="ru-RU" sz="2800" i="1" dirty="0" smtClean="0"/>
              <a:t> </a:t>
            </a:r>
            <a:r>
              <a:rPr lang="ru-RU" sz="2800" dirty="0" smtClean="0"/>
              <a:t>полученных на уроке знаний и навыков,</a:t>
            </a:r>
          </a:p>
          <a:p>
            <a:r>
              <a:rPr lang="ru-RU" sz="2800" dirty="0" smtClean="0"/>
              <a:t> </a:t>
            </a:r>
            <a:r>
              <a:rPr lang="ru-RU" sz="2800" i="1" u="sng" dirty="0" smtClean="0"/>
              <a:t>обобщения</a:t>
            </a:r>
            <a:r>
              <a:rPr lang="ru-RU" sz="2800" i="1" dirty="0" smtClean="0"/>
              <a:t>, </a:t>
            </a:r>
            <a:r>
              <a:rPr lang="ru-RU" sz="2800" i="1" u="sng" dirty="0" smtClean="0"/>
              <a:t>систематизации</a:t>
            </a:r>
            <a:r>
              <a:rPr lang="ru-RU" sz="2800" i="1" dirty="0" smtClean="0"/>
              <a:t> </a:t>
            </a:r>
            <a:r>
              <a:rPr lang="ru-RU" sz="2800" dirty="0" smtClean="0"/>
              <a:t>либо </a:t>
            </a:r>
            <a:r>
              <a:rPr lang="ru-RU" sz="2800" i="1" u="sng" dirty="0" smtClean="0"/>
              <a:t>применения</a:t>
            </a:r>
            <a:r>
              <a:rPr lang="ru-RU" sz="2800" i="1" dirty="0" smtClean="0"/>
              <a:t> </a:t>
            </a:r>
            <a:r>
              <a:rPr lang="ru-RU" sz="2800" dirty="0" smtClean="0"/>
              <a:t>полученных знаний и умений на практике</a:t>
            </a:r>
          </a:p>
          <a:p>
            <a:r>
              <a:rPr lang="ru-RU" sz="2800" dirty="0" smtClean="0"/>
              <a:t>для </a:t>
            </a:r>
            <a:r>
              <a:rPr lang="ru-RU" sz="2800" i="1" u="sng" dirty="0" smtClean="0"/>
              <a:t>самостоятельной проработки нового материала</a:t>
            </a:r>
            <a:r>
              <a:rPr lang="ru-RU" sz="2800" i="1" dirty="0" smtClean="0"/>
              <a:t>. </a:t>
            </a:r>
          </a:p>
          <a:p>
            <a:r>
              <a:rPr lang="ru-RU" sz="2800" dirty="0" smtClean="0"/>
              <a:t>также для </a:t>
            </a:r>
            <a:r>
              <a:rPr lang="ru-RU" sz="2800" i="1" u="sng" dirty="0" smtClean="0"/>
              <a:t>устранения </a:t>
            </a:r>
            <a:r>
              <a:rPr lang="ru-RU" sz="2800" u="sng" dirty="0" smtClean="0"/>
              <a:t>пробелов</a:t>
            </a:r>
            <a:r>
              <a:rPr lang="ru-RU" sz="2800" dirty="0" smtClean="0"/>
              <a:t> в знаниях, </a:t>
            </a:r>
            <a:r>
              <a:rPr lang="ru-RU" sz="2800" i="1" u="sng" dirty="0" smtClean="0"/>
              <a:t>подготовки к контрольным мероприятиям</a:t>
            </a:r>
            <a:r>
              <a:rPr lang="ru-RU" sz="2800" i="1" dirty="0" smtClean="0"/>
              <a:t>  </a:t>
            </a:r>
            <a:r>
              <a:rPr lang="ru-RU" sz="2800" dirty="0" smtClean="0"/>
              <a:t>или </a:t>
            </a:r>
            <a:r>
              <a:rPr lang="ru-RU" sz="2800" i="1" u="sng" dirty="0" smtClean="0"/>
              <a:t>к работе над новым материалом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Выполнение домашнего задания :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В 1-ом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классе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1 ч;</a:t>
            </a:r>
            <a:endParaRPr lang="en-US" dirty="0" smtClean="0"/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Во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2-ом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классе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1,5 ч;</a:t>
            </a:r>
            <a:endParaRPr lang="en-US" dirty="0" smtClean="0"/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В 3-ем-четвертом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классах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2 ч;</a:t>
            </a:r>
            <a:endParaRPr lang="en-US" dirty="0" smtClean="0"/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В 5-ом-</a:t>
            </a:r>
            <a:r>
              <a:rPr lang="en-US" sz="3000" b="1" u="sng" dirty="0" smtClean="0">
                <a:solidFill>
                  <a:srgbClr val="C00000"/>
                </a:solidFill>
                <a:latin typeface="Arial" charset="0"/>
              </a:rPr>
              <a:t>6-ом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классах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u="sng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u="sng" dirty="0" smtClean="0">
                <a:solidFill>
                  <a:srgbClr val="C00000"/>
                </a:solidFill>
                <a:latin typeface="Arial" charset="0"/>
              </a:rPr>
              <a:t> 2,5 ч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;</a:t>
            </a:r>
            <a:endParaRPr lang="en-US" dirty="0" smtClean="0"/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В 7-ом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классе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3 ч;</a:t>
            </a:r>
            <a:endParaRPr lang="en-US" dirty="0" smtClean="0"/>
          </a:p>
          <a:p>
            <a:pPr lvl="1" indent="-342900">
              <a:lnSpc>
                <a:spcPct val="95000"/>
              </a:lnSpc>
              <a:buClr>
                <a:srgbClr val="C00000"/>
              </a:buClr>
              <a:buSzPct val="100000"/>
              <a:buFontTx/>
              <a:buChar char="•"/>
            </a:pP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В 8-ом-11-ом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классах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– </a:t>
            </a:r>
            <a:r>
              <a:rPr lang="en-US" sz="3000" b="1" dirty="0" err="1" smtClean="0">
                <a:solidFill>
                  <a:srgbClr val="C00000"/>
                </a:solidFill>
                <a:latin typeface="Arial" charset="0"/>
              </a:rPr>
              <a:t>до</a:t>
            </a:r>
            <a:r>
              <a:rPr lang="en-US" sz="3000" b="1" dirty="0" smtClean="0">
                <a:solidFill>
                  <a:srgbClr val="C00000"/>
                </a:solidFill>
                <a:latin typeface="Arial" charset="0"/>
              </a:rPr>
              <a:t> 4 ч.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94522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6000" b="1" dirty="0" err="1" smtClean="0">
                <a:solidFill>
                  <a:srgbClr val="C00000"/>
                </a:solidFill>
                <a:latin typeface="Arial" charset="0"/>
              </a:rPr>
              <a:t>Назначение</a:t>
            </a:r>
            <a:r>
              <a:rPr lang="en-US" sz="6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Arial" charset="0"/>
              </a:rPr>
              <a:t>домашнего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err="1" smtClean="0">
                <a:solidFill>
                  <a:srgbClr val="C00000"/>
                </a:solidFill>
                <a:latin typeface="Arial" charset="0"/>
              </a:rPr>
              <a:t>задания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Воспитание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волевых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усилий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ребенка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самостоятельности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его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усидчивости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ответственности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за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выполняемое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учебное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задание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Arial" charset="0"/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23448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Овладение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навыками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учебного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труда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выраженное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в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различных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способах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учебной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работы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.</a:t>
            </a:r>
            <a:br>
              <a:rPr lang="en-US" sz="4000" b="1" dirty="0" smtClean="0">
                <a:solidFill>
                  <a:srgbClr val="C00000"/>
                </a:solidFill>
                <a:latin typeface="Arial" charset="0"/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Формирование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умения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добывать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необходимую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информацию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из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различных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справочников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пособий</a:t>
            </a:r>
            <a:r>
              <a:rPr lang="en-US" sz="40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charset="0"/>
              </a:rPr>
              <a:t>словарей</a:t>
            </a:r>
            <a:endParaRPr lang="en-US" sz="40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Все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эти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проблемы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решаемы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необходимо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только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внимание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и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терпение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взрослых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.</a:t>
            </a:r>
            <a:br>
              <a:rPr lang="en-US" sz="3200" b="1" dirty="0" smtClean="0">
                <a:solidFill>
                  <a:srgbClr val="C00000"/>
                </a:solidFill>
                <a:latin typeface="Arial" charset="0"/>
              </a:rPr>
            </a:b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6800" y="2641600"/>
            <a:ext cx="5656263" cy="269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507</Words>
  <Application>Microsoft Office PowerPoint</Application>
  <PresentationFormat>Экран (4:3)</PresentationFormat>
  <Paragraphs>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Роль домашнего задания в самообразовании школьника</vt:lpstr>
      <vt:lpstr>Презентация PowerPoint</vt:lpstr>
      <vt:lpstr>Функции домашнего задания.</vt:lpstr>
      <vt:lpstr>Выполнение домашнего задания :</vt:lpstr>
      <vt:lpstr>Назначение домашнего задания </vt:lpstr>
      <vt:lpstr>Воспитание волевых усилий ребенка и самостоятельности, его усидчивости и ответственности за выполняемое учебное задание </vt:lpstr>
      <vt:lpstr>Овладение навыками учебного труда, выраженное в различных способах учебной работы. </vt:lpstr>
      <vt:lpstr>Формирование умения добывать необходимую информацию из различных справочников, пособий, словарей</vt:lpstr>
      <vt:lpstr>Все эти проблемы решаемы, необходимо только внимание и терпение взрослых. </vt:lpstr>
      <vt:lpstr>Нужно помогать ребенку в учебе, чтобы он понял все детали трудного задания и сам мог выполнить аналогичное, подробно объясняя свои действия.</vt:lpstr>
      <vt:lpstr>Чаще тренировать память, внимание и мышление ребёнка используя для этого развивающие игры.  </vt:lpstr>
      <vt:lpstr>Разгадывайте кроссворды, головоломки, шарады. </vt:lpstr>
      <vt:lpstr>Приучайте ребенка к режиму дня, тем самым, развивая его волю и собранность.</vt:lpstr>
      <vt:lpstr>Помогайте ребёнку стремиться совершенствовать его способности не только в учебе, но и в других делах  </vt:lpstr>
      <vt:lpstr>Системная работа ученика дома приводит к тому, что процесс учения его не отягощает, он получает навыки поиска информации, учится выполнять работу качественно и в срок. </vt:lpstr>
      <vt:lpstr>Рекомендации родителям по контролю за выполнением школьником домашних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ресурсы: http://img3.imgbb.ru/7/4/4/7449d5c7ada9b0d54a88e0e5fcf150a0_h.jpg Базюлькина И.В. Поиск пути и резервов оказания помощи школьнику. М.,2001. Коляда М.Г. Шпаргалка для родителей. Донецк, 1998. Пашков А.Г. Труд в школе: кризис или обновление. М., 1992.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домашнего задания в самообразовании школьника</dc:title>
  <dc:creator>Анна</dc:creator>
  <cp:lastModifiedBy>D</cp:lastModifiedBy>
  <cp:revision>6</cp:revision>
  <dcterms:created xsi:type="dcterms:W3CDTF">2012-03-16T07:17:01Z</dcterms:created>
  <dcterms:modified xsi:type="dcterms:W3CDTF">2012-10-07T13:59:24Z</dcterms:modified>
</cp:coreProperties>
</file>