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68" r:id="rId4"/>
  </p:sldMasterIdLst>
  <p:notesMasterIdLst>
    <p:notesMasterId r:id="rId33"/>
  </p:notesMasterIdLst>
  <p:sldIdLst>
    <p:sldId id="259" r:id="rId5"/>
    <p:sldId id="276" r:id="rId6"/>
    <p:sldId id="257" r:id="rId7"/>
    <p:sldId id="278" r:id="rId8"/>
    <p:sldId id="266" r:id="rId9"/>
    <p:sldId id="258" r:id="rId10"/>
    <p:sldId id="260" r:id="rId11"/>
    <p:sldId id="262" r:id="rId12"/>
    <p:sldId id="265" r:id="rId13"/>
    <p:sldId id="263" r:id="rId14"/>
    <p:sldId id="267" r:id="rId15"/>
    <p:sldId id="261" r:id="rId16"/>
    <p:sldId id="273" r:id="rId17"/>
    <p:sldId id="268" r:id="rId18"/>
    <p:sldId id="277" r:id="rId19"/>
    <p:sldId id="279" r:id="rId20"/>
    <p:sldId id="280" r:id="rId21"/>
    <p:sldId id="281" r:id="rId22"/>
    <p:sldId id="269" r:id="rId23"/>
    <p:sldId id="270" r:id="rId24"/>
    <p:sldId id="275" r:id="rId25"/>
    <p:sldId id="272" r:id="rId26"/>
    <p:sldId id="282" r:id="rId27"/>
    <p:sldId id="283" r:id="rId28"/>
    <p:sldId id="284" r:id="rId29"/>
    <p:sldId id="285" r:id="rId30"/>
    <p:sldId id="271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FF00"/>
    <a:srgbClr val="0886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337C-6CFB-497F-9CDA-5F07960C0753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5BFF1-11F5-428A-AA80-F41B60DA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BFF1-11F5-428A-AA80-F41B60DA1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BFF1-11F5-428A-AA80-F41B60DA11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BFF1-11F5-428A-AA80-F41B60DA11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BFF1-11F5-428A-AA80-F41B60DA11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5AA8C6-6646-4EB8-9769-C4672F6322E5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C4C4F0-6C1A-42D0-B19C-0E3CA2BC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42918"/>
            <a:ext cx="2928958" cy="53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4030" y="714356"/>
            <a:ext cx="2870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Проект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2 В класса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500306"/>
            <a:ext cx="5715040" cy="2083844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Страсти по переменкам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072074"/>
            <a:ext cx="4392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Классный руководитель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Круглова Татьяна Юрьевна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285728"/>
            <a:ext cx="246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8860B"/>
                </a:solidFill>
              </a:rPr>
              <a:t>родители</a:t>
            </a:r>
            <a:endParaRPr lang="ru-RU" sz="4000" b="1" i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601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Чем дети в школе занимаются на переменках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643182"/>
            <a:ext cx="24962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8860B"/>
                </a:solidFill>
              </a:rPr>
              <a:t>Бегают</a:t>
            </a:r>
          </a:p>
          <a:p>
            <a:r>
              <a:rPr lang="ru-RU" sz="4400" b="1" dirty="0" smtClean="0">
                <a:solidFill>
                  <a:srgbClr val="08860B"/>
                </a:solidFill>
              </a:rPr>
              <a:t>Балуются</a:t>
            </a:r>
          </a:p>
          <a:p>
            <a:r>
              <a:rPr lang="ru-RU" sz="4400" b="1" dirty="0" smtClean="0">
                <a:solidFill>
                  <a:srgbClr val="08860B"/>
                </a:solidFill>
              </a:rPr>
              <a:t>Дерутся</a:t>
            </a:r>
            <a:endParaRPr lang="ru-RU" b="1" dirty="0">
              <a:solidFill>
                <a:srgbClr val="08860B"/>
              </a:solidFill>
            </a:endParaRPr>
          </a:p>
        </p:txBody>
      </p:sp>
      <p:pic>
        <p:nvPicPr>
          <p:cNvPr id="6" name="Рисунок 5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928934"/>
            <a:ext cx="2286016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928934"/>
            <a:ext cx="2286016" cy="285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285728"/>
            <a:ext cx="246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8860B"/>
                </a:solidFill>
              </a:rPr>
              <a:t>родители</a:t>
            </a:r>
            <a:endParaRPr lang="ru-RU" sz="4000" b="1" i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7053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дети должны делать в перемены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47586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Играть</a:t>
            </a:r>
          </a:p>
          <a:p>
            <a:r>
              <a:rPr lang="ru-RU" sz="4400" b="1" dirty="0" smtClean="0">
                <a:solidFill>
                  <a:srgbClr val="000099"/>
                </a:solidFill>
              </a:rPr>
              <a:t>Готовиться к уроку</a:t>
            </a:r>
          </a:p>
          <a:p>
            <a:r>
              <a:rPr lang="ru-RU" sz="4400" b="1" dirty="0" smtClean="0">
                <a:solidFill>
                  <a:srgbClr val="000099"/>
                </a:solidFill>
              </a:rPr>
              <a:t>Отдыхать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4752"/>
            <a:ext cx="2214578" cy="292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500042"/>
            <a:ext cx="212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8860B"/>
                </a:solidFill>
              </a:rPr>
              <a:t>учителя</a:t>
            </a:r>
            <a:endParaRPr lang="ru-RU" sz="4000" b="1" i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8210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Учителя хотят, чтобы дети на перемене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2428868"/>
            <a:ext cx="3296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отдохнули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3500438"/>
            <a:ext cx="5322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8860B"/>
                </a:solidFill>
              </a:rPr>
              <a:t>подготовились к </a:t>
            </a:r>
          </a:p>
          <a:p>
            <a:pPr algn="ctr"/>
            <a:r>
              <a:rPr lang="ru-RU" sz="5400" b="1" dirty="0" smtClean="0">
                <a:solidFill>
                  <a:srgbClr val="08860B"/>
                </a:solidFill>
              </a:rPr>
              <a:t>уроку</a:t>
            </a:r>
            <a:endParaRPr lang="ru-RU" sz="5400" b="1" dirty="0">
              <a:solidFill>
                <a:srgbClr val="08860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5357826"/>
            <a:ext cx="5938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 получили травм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933f94c723f4ec0b0e851c4590e57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142984"/>
            <a:ext cx="304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975" y="1071546"/>
            <a:ext cx="53687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Статистика утверждает</a:t>
            </a:r>
            <a:r>
              <a:rPr lang="en-US" sz="2400" b="1" dirty="0" smtClean="0">
                <a:solidFill>
                  <a:srgbClr val="000099"/>
                </a:solidFill>
              </a:rPr>
              <a:t>: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r>
              <a:rPr lang="ru-RU" sz="2400" b="1" dirty="0" smtClean="0">
                <a:solidFill>
                  <a:srgbClr val="000099"/>
                </a:solidFill>
              </a:rPr>
              <a:t>чаще всего после перемены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дети жалуются на</a:t>
            </a:r>
            <a:r>
              <a:rPr lang="en-US" sz="2400" b="1" dirty="0" smtClean="0">
                <a:solidFill>
                  <a:srgbClr val="000099"/>
                </a:solidFill>
              </a:rPr>
              <a:t>: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857496"/>
            <a:ext cx="43091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Утомляемость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08860B"/>
                </a:solidFill>
              </a:rPr>
              <a:t>Головную боль</a:t>
            </a:r>
            <a:r>
              <a:rPr lang="en-US" sz="3200" b="1" dirty="0" smtClean="0">
                <a:solidFill>
                  <a:srgbClr val="08860B"/>
                </a:solidFill>
              </a:rPr>
              <a:t>;</a:t>
            </a:r>
            <a:endParaRPr lang="ru-RU" sz="3200" b="1" dirty="0" smtClean="0">
              <a:solidFill>
                <a:srgbClr val="08860B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Синяки и ушибы</a:t>
            </a:r>
            <a:r>
              <a:rPr lang="en-US" sz="3200" b="1" dirty="0" smtClean="0">
                <a:solidFill>
                  <a:srgbClr val="7030A0"/>
                </a:solidFill>
              </a:rPr>
              <a:t>;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0000FF"/>
                </a:solidFill>
              </a:rPr>
              <a:t>Травмы. 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4979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Наши действия.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643050"/>
            <a:ext cx="6793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Создать коллекцию игр в классе.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IMG_0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2857488" cy="3571900"/>
          </a:xfrm>
          <a:prstGeom prst="rect">
            <a:avLst/>
          </a:prstGeom>
        </p:spPr>
      </p:pic>
      <p:pic>
        <p:nvPicPr>
          <p:cNvPr id="7" name="Рисунок 6" descr="IMG_0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071810"/>
            <a:ext cx="2571736" cy="3500462"/>
          </a:xfrm>
          <a:prstGeom prst="rect">
            <a:avLst/>
          </a:prstGeom>
        </p:spPr>
      </p:pic>
      <p:pic>
        <p:nvPicPr>
          <p:cNvPr id="8" name="Рисунок 7" descr="IMG_0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071810"/>
            <a:ext cx="300039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642918"/>
            <a:ext cx="8389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ПРАВИЛА ПОВЕДЕНИЯ во время перемен: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244071"/>
            <a:ext cx="8358246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 Во время перерывов (перемен) учащийся обязан: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подчиняться требованиям педагога и работников школы;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помочь подготовить класс по просьбе педагога к следующему уроку.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Учащимся запрещается: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бегать по лестницам, вблизи оконных проёмов и в других местах, не приспособленных для игр;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толкать друг друга и применять физическую силу;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употреблять непристойные выражения и жесты, шуметь, мешать отдыхать другим.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500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 Дежурный по классу: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находится в классе во время перемены;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обеспечивает порядок в классе;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помогает педагогу подготовить класс к следующему уроку;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после окончания урока производит пассивную уборку класса.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714356"/>
            <a:ext cx="8389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ПРАВИЛА ПОВЕДЕНИЯ во время перемен: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928802"/>
            <a:ext cx="8143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 Учащиеся находясь в столовой:</a:t>
            </a:r>
          </a:p>
          <a:p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подчиняются требованиям педагогов и работников столовой;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проявлять внимание и осторожность при получении и употреблении горячих и жидких блюд;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употребляют еду и напитки, приобретённые в столовой и принесённые с собой, только в столовой;</a:t>
            </a:r>
            <a:b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убирают стол после принятия пищи.</a:t>
            </a:r>
            <a:endParaRPr lang="ru-RU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714356"/>
            <a:ext cx="8389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ПРАВИЛА ПОВЕДЕНИЯ во время перемен: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14554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4. Учащиеся не имеют право: во время нахождения на территории школы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при проведении школьных мероприятий совершать действия,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опасные для жизни и здоровья самого себя и окружающих.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857232"/>
            <a:ext cx="8389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ПРАВИЛА ПОВЕДЕНИЯ во время перемен: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714620"/>
            <a:ext cx="77108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Разделились на группы 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и объявили 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конкурс </a:t>
            </a:r>
          </a:p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на лучшую </a:t>
            </a:r>
            <a:r>
              <a:rPr lang="ru-RU" sz="4800" b="1" u="sng" dirty="0" smtClean="0">
                <a:solidFill>
                  <a:srgbClr val="FF0000"/>
                </a:solidFill>
              </a:rPr>
              <a:t>ПЕРЕМЕНКУ</a:t>
            </a:r>
            <a:r>
              <a:rPr lang="ru-RU" sz="4800" b="1" dirty="0" smtClean="0">
                <a:solidFill>
                  <a:srgbClr val="000099"/>
                </a:solidFill>
              </a:rPr>
              <a:t>!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z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 ПРОЕКТА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Организация  интересных с пользой дела школьных переменок.</a:t>
            </a:r>
            <a:endParaRPr lang="ru-RU" b="1" dirty="0" smtClean="0">
              <a:solidFill>
                <a:srgbClr val="0000FF"/>
              </a:solidFill>
            </a:endParaRP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643050"/>
            <a:ext cx="927061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 ПРОЕКТА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1)  Познакомиться  с памяткой «Поведение учащихся  во время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перемен». Осознать навыки культурного общения и поведения.</a:t>
            </a: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2)Провести анкетирование среди учащихся,  родителей и учителей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начальной школы о занятиях  во время  переменок.</a:t>
            </a: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3)Создать в классе  коллекцию с настольными играми.</a:t>
            </a: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4) Наполнить переменки  полезными  и  интересными делами.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         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5)Анализировать и  корректировать собственное поведение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и поступки  одноклассников.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04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57298"/>
            <a:ext cx="4429124" cy="5500702"/>
          </a:xfrm>
          <a:prstGeom prst="rect">
            <a:avLst/>
          </a:prstGeom>
        </p:spPr>
      </p:pic>
      <p:pic>
        <p:nvPicPr>
          <p:cNvPr id="4" name="Рисунок 3" descr="IMG_04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1357298"/>
            <a:ext cx="4429124" cy="55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785794"/>
            <a:ext cx="367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Работаем в группах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04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57298"/>
            <a:ext cx="4357686" cy="5500702"/>
          </a:xfrm>
          <a:prstGeom prst="rect">
            <a:avLst/>
          </a:prstGeom>
        </p:spPr>
      </p:pic>
      <p:pic>
        <p:nvPicPr>
          <p:cNvPr id="4" name="Рисунок 3" descr="IMG_04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357298"/>
            <a:ext cx="4429124" cy="55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714356"/>
            <a:ext cx="365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Проводим переменки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714356"/>
            <a:ext cx="365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Проводим переменки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IMG_05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36"/>
            <a:ext cx="4500562" cy="5429264"/>
          </a:xfrm>
          <a:prstGeom prst="rect">
            <a:avLst/>
          </a:prstGeom>
        </p:spPr>
      </p:pic>
      <p:pic>
        <p:nvPicPr>
          <p:cNvPr id="5" name="Рисунок 4" descr="IMG_05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428736"/>
            <a:ext cx="4429124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714356"/>
            <a:ext cx="365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Проводим переменки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IMG_05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28736"/>
            <a:ext cx="4500562" cy="5429264"/>
          </a:xfrm>
          <a:prstGeom prst="rect">
            <a:avLst/>
          </a:prstGeom>
        </p:spPr>
      </p:pic>
      <p:pic>
        <p:nvPicPr>
          <p:cNvPr id="5" name="Рисунок 4" descr="IMG_05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500174"/>
            <a:ext cx="435768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714356"/>
            <a:ext cx="365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Проводим переменки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IMG_05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714488"/>
            <a:ext cx="4572000" cy="5143512"/>
          </a:xfrm>
          <a:prstGeom prst="rect">
            <a:avLst/>
          </a:prstGeom>
        </p:spPr>
      </p:pic>
      <p:pic>
        <p:nvPicPr>
          <p:cNvPr id="5" name="Рисунок 4" descr="IMG_05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714488"/>
            <a:ext cx="4286248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714356"/>
            <a:ext cx="365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Проводим переменки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IMG_05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00174"/>
            <a:ext cx="4429124" cy="5357826"/>
          </a:xfrm>
          <a:prstGeom prst="rect">
            <a:avLst/>
          </a:prstGeom>
        </p:spPr>
      </p:pic>
      <p:pic>
        <p:nvPicPr>
          <p:cNvPr id="5" name="Рисунок 4" descr="IMG_05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500174"/>
            <a:ext cx="435768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0"/>
            <a:ext cx="229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Это мы!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714356"/>
            <a:ext cx="3659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Проводим переменки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IMG_05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85860"/>
            <a:ext cx="4430684" cy="557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_05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357298"/>
            <a:ext cx="457200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3500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Итоги проекта.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92" y="857232"/>
            <a:ext cx="9026510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Наша гипотезе подтвердилась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8860B"/>
                </a:solidFill>
              </a:rPr>
              <a:t>- играя в игры на переменках мы получили массу </a:t>
            </a:r>
          </a:p>
          <a:p>
            <a:r>
              <a:rPr lang="ru-RU" sz="2800" b="1" dirty="0" smtClean="0">
                <a:solidFill>
                  <a:srgbClr val="08860B"/>
                </a:solidFill>
              </a:rPr>
              <a:t>положительных эмоций, которые остаются </a:t>
            </a:r>
          </a:p>
          <a:p>
            <a:r>
              <a:rPr lang="ru-RU" sz="2800" b="1" dirty="0" smtClean="0">
                <a:solidFill>
                  <a:srgbClr val="08860B"/>
                </a:solidFill>
              </a:rPr>
              <a:t>на протяжении всего рабочего дня</a:t>
            </a:r>
            <a:r>
              <a:rPr lang="en-US" sz="2800" b="1" dirty="0" smtClean="0">
                <a:solidFill>
                  <a:srgbClr val="08860B"/>
                </a:solidFill>
              </a:rPr>
              <a:t>;</a:t>
            </a:r>
            <a:endParaRPr lang="ru-RU" sz="2800" b="1" dirty="0" smtClean="0">
              <a:solidFill>
                <a:srgbClr val="08860B"/>
              </a:solidFill>
            </a:endParaRPr>
          </a:p>
          <a:p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FF"/>
                </a:solidFill>
              </a:rPr>
              <a:t>  мы стали добрее относиться друг к другу</a:t>
            </a:r>
            <a:r>
              <a:rPr lang="en-US" sz="2800" b="1" dirty="0" smtClean="0">
                <a:solidFill>
                  <a:srgbClr val="0000FF"/>
                </a:solidFill>
              </a:rPr>
              <a:t>;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8860B"/>
                </a:solidFill>
              </a:rPr>
              <a:t>мы стали активнее проявлять себя на уроках</a:t>
            </a:r>
            <a:r>
              <a:rPr lang="en-US" sz="2800" b="1" dirty="0" smtClean="0">
                <a:solidFill>
                  <a:srgbClr val="08860B"/>
                </a:solidFill>
              </a:rPr>
              <a:t>;</a:t>
            </a:r>
            <a:endParaRPr lang="ru-RU" sz="2800" b="1" dirty="0" smtClean="0">
              <a:solidFill>
                <a:srgbClr val="08860B"/>
              </a:solidFill>
            </a:endParaRPr>
          </a:p>
          <a:p>
            <a:pPr>
              <a:buFontTx/>
              <a:buChar char="-"/>
            </a:pPr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наше самочувствие улучшилось, 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сократился травматизм на переменах.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058"/>
            <a:ext cx="90399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Теперь на переменах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Мы знаем, чем заняться.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Поиграть, позаниматься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 с друзьями пообщаться!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z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57751" y="3429000"/>
            <a:ext cx="4286245" cy="3429000"/>
          </a:xfrm>
          <a:prstGeom prst="rect">
            <a:avLst/>
          </a:prstGeom>
        </p:spPr>
      </p:pic>
      <p:pic>
        <p:nvPicPr>
          <p:cNvPr id="6" name="Рисунок 5" descr="IMG_0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86313" y="0"/>
            <a:ext cx="4357685" cy="3000372"/>
          </a:xfrm>
          <a:prstGeom prst="rect">
            <a:avLst/>
          </a:prstGeom>
        </p:spPr>
      </p:pic>
      <p:pic>
        <p:nvPicPr>
          <p:cNvPr id="7" name="Рисунок 6" descr="IMG_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86248" cy="3000372"/>
          </a:xfrm>
          <a:prstGeom prst="rect">
            <a:avLst/>
          </a:prstGeom>
        </p:spPr>
      </p:pic>
      <p:pic>
        <p:nvPicPr>
          <p:cNvPr id="8" name="Рисунок 7" descr="IMG_0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4686"/>
            <a:ext cx="4071934" cy="3643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1571612"/>
            <a:ext cx="91536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школьной перемене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бы нам заняться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побегать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может быть подраться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71612"/>
            <a:ext cx="80589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день  у нас несколько переменок.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часто именно в это время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нас случаются конфликты: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мальчики  дерутся  и ссорятся,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некоторые  не успевают  приготовиться к уроку,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носятся  по классу и коридору.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такие  проступки  нам часто бывает стыдно.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2849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Проблема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248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Гипотеза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6" y="1714488"/>
            <a:ext cx="91796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Мы предполагаем,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если организованно проводить переменки,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 - то жизнь в классе станет веселее,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 - сократится травматизм,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 - мы будем добрее относиться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друг к другу.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429000"/>
            <a:ext cx="228598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85728"/>
            <a:ext cx="3728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08860B"/>
                </a:solidFill>
              </a:rPr>
              <a:t>Мы решили</a:t>
            </a:r>
            <a:r>
              <a:rPr lang="en-US" sz="4800" b="1" u="sng" dirty="0" smtClean="0">
                <a:solidFill>
                  <a:srgbClr val="08860B"/>
                </a:solidFill>
              </a:rPr>
              <a:t>:</a:t>
            </a:r>
            <a:r>
              <a:rPr lang="ru-RU" sz="4800" b="1" u="sng" dirty="0" smtClean="0">
                <a:solidFill>
                  <a:srgbClr val="08860B"/>
                </a:solidFill>
              </a:rPr>
              <a:t> </a:t>
            </a:r>
            <a:endParaRPr lang="ru-RU" sz="4800" b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6587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</a:rPr>
              <a:t>Провести исследование</a:t>
            </a:r>
            <a:endParaRPr lang="ru-RU" sz="4800" b="1" u="sng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143248"/>
            <a:ext cx="5262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</a:rPr>
              <a:t>Проанализировать</a:t>
            </a:r>
            <a:endParaRPr lang="ru-RU" sz="4800" b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5072074"/>
            <a:ext cx="353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</a:rPr>
              <a:t>Действовать</a:t>
            </a:r>
            <a:endParaRPr lang="ru-RU" sz="4800" b="1" u="sng" dirty="0">
              <a:solidFill>
                <a:srgbClr val="7030A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893339" y="2607463"/>
            <a:ext cx="107157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965571" y="4535495"/>
            <a:ext cx="107157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 descr="christmas-b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918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3808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7030A0"/>
                </a:solidFill>
              </a:rPr>
              <a:t>ИССЛЕДОВАНИЕ</a:t>
            </a:r>
            <a:endParaRPr lang="ru-RU" sz="40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50017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8860B"/>
                </a:solidFill>
              </a:rPr>
              <a:t>Провели опрос среди</a:t>
            </a:r>
            <a:r>
              <a:rPr lang="en-US" sz="3600" b="1" u="sng" dirty="0" smtClean="0">
                <a:solidFill>
                  <a:srgbClr val="08860B"/>
                </a:solidFill>
              </a:rPr>
              <a:t>: </a:t>
            </a:r>
            <a:endParaRPr lang="ru-RU" sz="3600" b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227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8860B"/>
                </a:solidFill>
              </a:rPr>
              <a:t>учеников</a:t>
            </a:r>
            <a:endParaRPr lang="ru-RU" sz="4000" b="1" i="1" dirty="0">
              <a:solidFill>
                <a:srgbClr val="08860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3071810"/>
            <a:ext cx="2393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8860B"/>
                </a:solidFill>
              </a:rPr>
              <a:t>учителей</a:t>
            </a:r>
            <a:endParaRPr lang="ru-RU" sz="4000" b="1" i="1" dirty="0">
              <a:solidFill>
                <a:srgbClr val="08860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071810"/>
            <a:ext cx="2718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8860B"/>
                </a:solidFill>
              </a:rPr>
              <a:t>родителей</a:t>
            </a:r>
            <a:endParaRPr lang="ru-RU" sz="4000" b="1" i="1" dirty="0">
              <a:solidFill>
                <a:srgbClr val="08860B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856828" y="2571746"/>
            <a:ext cx="1000925" cy="793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071670" y="2214557"/>
            <a:ext cx="857258" cy="714377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786446" y="2214555"/>
            <a:ext cx="928695" cy="928694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" name="Рисунок 14" descr="1sentab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86190"/>
            <a:ext cx="2714612" cy="3071810"/>
          </a:xfrm>
          <a:prstGeom prst="rect">
            <a:avLst/>
          </a:prstGeom>
        </p:spPr>
      </p:pic>
      <p:pic>
        <p:nvPicPr>
          <p:cNvPr id="16" name="Рисунок 15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929066"/>
            <a:ext cx="2214578" cy="2928934"/>
          </a:xfrm>
          <a:prstGeom prst="rect">
            <a:avLst/>
          </a:prstGeom>
        </p:spPr>
      </p:pic>
      <p:pic>
        <p:nvPicPr>
          <p:cNvPr id="17" name="Рисунок 16" descr="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000504"/>
            <a:ext cx="2286016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928926" y="1714488"/>
          <a:ext cx="5929354" cy="465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500462"/>
              </a:tblGrid>
              <a:tr h="1060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6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6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6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96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 descr="1sentabr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2286016" cy="3929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14290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8860B"/>
                </a:solidFill>
              </a:rPr>
              <a:t>ученики</a:t>
            </a:r>
            <a:endParaRPr lang="ru-RU" sz="4000" b="1" i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450" y="1000108"/>
            <a:ext cx="875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Чем вы занимаетесь в свободное время на перемене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928802"/>
            <a:ext cx="1780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Бегаем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928802"/>
            <a:ext cx="287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43 человека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857496"/>
            <a:ext cx="2319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Балуемся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857496"/>
            <a:ext cx="2628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17 человек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3714752"/>
            <a:ext cx="1965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Играем 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714752"/>
            <a:ext cx="2628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19 человек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4643446"/>
            <a:ext cx="1950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Читаем 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572008"/>
            <a:ext cx="2369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1 человек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5500702"/>
            <a:ext cx="181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Рисуем</a:t>
            </a:r>
            <a:endParaRPr lang="ru-RU" sz="4000" b="1" dirty="0">
              <a:solidFill>
                <a:srgbClr val="08860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5572140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8860B"/>
                </a:solidFill>
              </a:rPr>
              <a:t>4 человека</a:t>
            </a:r>
            <a:endParaRPr lang="ru-RU" sz="4000" b="1" dirty="0">
              <a:solidFill>
                <a:srgbClr val="0886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sentabr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2286016" cy="428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14290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08860B"/>
                </a:solidFill>
              </a:rPr>
              <a:t>ученики</a:t>
            </a:r>
            <a:endParaRPr lang="ru-RU" sz="4000" b="1" i="1" u="sng" dirty="0">
              <a:solidFill>
                <a:srgbClr val="08860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450" y="1142984"/>
            <a:ext cx="864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Чем  бы вы хотели заняться на перемене</a:t>
            </a:r>
            <a:r>
              <a:rPr lang="en-US" sz="3600" b="1" dirty="0" smtClean="0">
                <a:solidFill>
                  <a:srgbClr val="000099"/>
                </a:solidFill>
              </a:rPr>
              <a:t>?</a:t>
            </a:r>
            <a:endParaRPr lang="ru-RU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2285992"/>
          <a:ext cx="6524628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2666976"/>
              </a:tblGrid>
              <a:tr h="1023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60" y="2357430"/>
            <a:ext cx="3431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Играть в подвижные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2500306"/>
            <a:ext cx="214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46 человек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429000"/>
            <a:ext cx="3535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Разгадывать ребусы,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кроссворды, загадки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3500438"/>
            <a:ext cx="214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человек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4572008"/>
            <a:ext cx="3275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Бегать и хулиганить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4572008"/>
            <a:ext cx="193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 человек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4601127</TotalTime>
  <Words>527</Words>
  <Application>Microsoft Office PowerPoint</Application>
  <PresentationFormat>Экран (4:3)</PresentationFormat>
  <Paragraphs>148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Поток</vt:lpstr>
      <vt:lpstr>1_Поток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41</cp:revision>
  <dcterms:created xsi:type="dcterms:W3CDTF">2012-09-20T18:00:06Z</dcterms:created>
  <dcterms:modified xsi:type="dcterms:W3CDTF">2012-10-14T09:54:27Z</dcterms:modified>
</cp:coreProperties>
</file>