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71" r:id="rId9"/>
    <p:sldId id="263" r:id="rId10"/>
    <p:sldId id="270" r:id="rId11"/>
    <p:sldId id="264" r:id="rId12"/>
    <p:sldId id="265" r:id="rId13"/>
    <p:sldId id="266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6227E0-863B-4346-B403-32F1B0486AE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1FFDB6-DBDD-4340-95CF-C92E470F0F68}">
      <dgm:prSet/>
      <dgm:spPr/>
      <dgm:t>
        <a:bodyPr/>
        <a:lstStyle/>
        <a:p>
          <a:pPr rtl="0"/>
          <a:r>
            <a:rPr lang="ru-RU" dirty="0" smtClean="0"/>
            <a:t>Эти</a:t>
          </a:r>
          <a:endParaRPr lang="ru-RU" dirty="0"/>
        </a:p>
      </dgm:t>
    </dgm:pt>
    <dgm:pt modelId="{0EC7C14D-CE63-41D1-9F5F-7122C53F6D20}" type="parTrans" cxnId="{0F86F76A-5D7B-4080-BC1F-7BF2DDB434D7}">
      <dgm:prSet/>
      <dgm:spPr/>
      <dgm:t>
        <a:bodyPr/>
        <a:lstStyle/>
        <a:p>
          <a:endParaRPr lang="ru-RU"/>
        </a:p>
      </dgm:t>
    </dgm:pt>
    <dgm:pt modelId="{22FDD5A3-30A4-4D5E-A908-809239CD6E3F}" type="sibTrans" cxnId="{0F86F76A-5D7B-4080-BC1F-7BF2DDB434D7}">
      <dgm:prSet/>
      <dgm:spPr/>
      <dgm:t>
        <a:bodyPr/>
        <a:lstStyle/>
        <a:p>
          <a:endParaRPr lang="ru-RU"/>
        </a:p>
      </dgm:t>
    </dgm:pt>
    <dgm:pt modelId="{0148EF59-B1F2-4D8B-B1E0-F7BED52950E5}">
      <dgm:prSet/>
      <dgm:spPr/>
      <dgm:t>
        <a:bodyPr/>
        <a:lstStyle/>
        <a:p>
          <a:pPr rtl="0"/>
          <a:r>
            <a:rPr lang="ru-RU" dirty="0" smtClean="0"/>
            <a:t>два</a:t>
          </a:r>
          <a:endParaRPr lang="ru-RU" dirty="0"/>
        </a:p>
      </dgm:t>
    </dgm:pt>
    <dgm:pt modelId="{235DF4CC-496F-4AC4-B2C8-E3D4A1907600}" type="parTrans" cxnId="{57005E4C-37C5-49E7-80C1-ECF075841969}">
      <dgm:prSet/>
      <dgm:spPr/>
      <dgm:t>
        <a:bodyPr/>
        <a:lstStyle/>
        <a:p>
          <a:endParaRPr lang="ru-RU"/>
        </a:p>
      </dgm:t>
    </dgm:pt>
    <dgm:pt modelId="{5B5BBD04-E713-46D9-927D-71F6A016B07C}" type="sibTrans" cxnId="{57005E4C-37C5-49E7-80C1-ECF075841969}">
      <dgm:prSet/>
      <dgm:spPr/>
      <dgm:t>
        <a:bodyPr/>
        <a:lstStyle/>
        <a:p>
          <a:endParaRPr lang="ru-RU"/>
        </a:p>
      </dgm:t>
    </dgm:pt>
    <dgm:pt modelId="{C205ADC2-A4E2-4B96-A437-5AF3F8826E4D}">
      <dgm:prSet/>
      <dgm:spPr/>
      <dgm:t>
        <a:bodyPr/>
        <a:lstStyle/>
        <a:p>
          <a:pPr rtl="0"/>
          <a:r>
            <a:rPr lang="ru-RU" dirty="0" smtClean="0"/>
            <a:t>правила</a:t>
          </a:r>
          <a:endParaRPr lang="ru-RU" dirty="0"/>
        </a:p>
      </dgm:t>
    </dgm:pt>
    <dgm:pt modelId="{4EA9AB18-FA7C-42A8-8F8D-7E2EEE0050D4}" type="parTrans" cxnId="{202D3C0C-84BC-43CB-8FF0-1D9D85565639}">
      <dgm:prSet/>
      <dgm:spPr/>
      <dgm:t>
        <a:bodyPr/>
        <a:lstStyle/>
        <a:p>
          <a:endParaRPr lang="ru-RU"/>
        </a:p>
      </dgm:t>
    </dgm:pt>
    <dgm:pt modelId="{F20A780C-0F2C-4EE1-B57E-00E890D7769E}" type="sibTrans" cxnId="{202D3C0C-84BC-43CB-8FF0-1D9D85565639}">
      <dgm:prSet/>
      <dgm:spPr/>
      <dgm:t>
        <a:bodyPr/>
        <a:lstStyle/>
        <a:p>
          <a:endParaRPr lang="ru-RU"/>
        </a:p>
      </dgm:t>
    </dgm:pt>
    <dgm:pt modelId="{3996DAA7-DDB7-41AD-8CDD-589A86F0280B}">
      <dgm:prSet/>
      <dgm:spPr/>
      <dgm:t>
        <a:bodyPr/>
        <a:lstStyle/>
        <a:p>
          <a:r>
            <a:rPr lang="ru-RU" dirty="0" smtClean="0"/>
            <a:t>(+ +) -</a:t>
          </a:r>
          <a:endParaRPr lang="ru-RU" dirty="0"/>
        </a:p>
      </dgm:t>
    </dgm:pt>
    <dgm:pt modelId="{59E616F0-4359-4425-A734-9978EB0FDF29}" type="parTrans" cxnId="{484814A3-AB5C-4AF1-B7EE-2AB55558996B}">
      <dgm:prSet/>
      <dgm:spPr/>
    </dgm:pt>
    <dgm:pt modelId="{B213A609-C535-47BE-A31C-107D1F2FE08C}" type="sibTrans" cxnId="{484814A3-AB5C-4AF1-B7EE-2AB55558996B}">
      <dgm:prSet/>
      <dgm:spPr/>
    </dgm:pt>
    <dgm:pt modelId="{18CE4C7A-EBB1-4396-8F95-B094FD846B5D}">
      <dgm:prSet/>
      <dgm:spPr/>
      <dgm:t>
        <a:bodyPr/>
        <a:lstStyle/>
        <a:p>
          <a:r>
            <a:rPr lang="ru-RU" dirty="0" smtClean="0"/>
            <a:t>Кошки </a:t>
          </a:r>
          <a:endParaRPr lang="ru-RU" dirty="0"/>
        </a:p>
      </dgm:t>
    </dgm:pt>
    <dgm:pt modelId="{E4C79700-075D-44D8-8796-384585251921}" type="parTrans" cxnId="{1BD32689-FBFC-47A2-9C42-D5C743872A12}">
      <dgm:prSet/>
      <dgm:spPr/>
    </dgm:pt>
    <dgm:pt modelId="{9CA98F38-2356-4C78-AD83-12C1A1522052}" type="sibTrans" cxnId="{1BD32689-FBFC-47A2-9C42-D5C743872A12}">
      <dgm:prSet/>
      <dgm:spPr/>
    </dgm:pt>
    <dgm:pt modelId="{544484B3-F59D-45D8-9600-5F3C7A767344}">
      <dgm:prSet/>
      <dgm:spPr/>
      <dgm:t>
        <a:bodyPr/>
        <a:lstStyle/>
        <a:p>
          <a:r>
            <a:rPr lang="ru-RU" dirty="0" smtClean="0"/>
            <a:t>( - - )</a:t>
          </a:r>
          <a:endParaRPr lang="ru-RU" dirty="0"/>
        </a:p>
      </dgm:t>
    </dgm:pt>
    <dgm:pt modelId="{C9B2CB6D-44F3-4B17-9759-28B3E0E34FBF}" type="parTrans" cxnId="{3ECE6FB4-DE5E-4DED-B125-8CD73B67E480}">
      <dgm:prSet/>
      <dgm:spPr/>
    </dgm:pt>
    <dgm:pt modelId="{70B54E26-E1DC-4026-B191-50C63C37070F}" type="sibTrans" cxnId="{3ECE6FB4-DE5E-4DED-B125-8CD73B67E480}">
      <dgm:prSet/>
      <dgm:spPr/>
    </dgm:pt>
    <dgm:pt modelId="{3F01CAAE-7D9F-47CA-9270-7669C21462EB}">
      <dgm:prSet/>
      <dgm:spPr/>
      <dgm:t>
        <a:bodyPr/>
        <a:lstStyle/>
        <a:p>
          <a:r>
            <a:rPr lang="ru-RU" dirty="0" smtClean="0"/>
            <a:t>Мышки</a:t>
          </a:r>
          <a:endParaRPr lang="ru-RU" dirty="0"/>
        </a:p>
      </dgm:t>
    </dgm:pt>
    <dgm:pt modelId="{82FD6B79-1809-4D10-B94A-5EA29A97F7A8}" type="parTrans" cxnId="{37869AD5-8BD7-4D01-A082-FC2500254B6E}">
      <dgm:prSet/>
      <dgm:spPr/>
    </dgm:pt>
    <dgm:pt modelId="{4F38060D-E32F-4A4C-A8BE-CE595E03923D}" type="sibTrans" cxnId="{37869AD5-8BD7-4D01-A082-FC2500254B6E}">
      <dgm:prSet/>
      <dgm:spPr/>
    </dgm:pt>
    <dgm:pt modelId="{B3D37CCF-CEF8-45D5-8300-F206D51F06A6}">
      <dgm:prSet/>
      <dgm:spPr/>
      <dgm:t>
        <a:bodyPr/>
        <a:lstStyle/>
        <a:p>
          <a:r>
            <a:rPr lang="ru-RU" dirty="0" smtClean="0"/>
            <a:t>Веселятся вместе – результат положительный</a:t>
          </a:r>
          <a:endParaRPr lang="ru-RU" dirty="0"/>
        </a:p>
      </dgm:t>
    </dgm:pt>
    <dgm:pt modelId="{742CCED8-43FC-45B8-9079-087F9F3DC7F0}" type="parTrans" cxnId="{B26DDDFD-FBA5-490D-8718-C7476E20A79C}">
      <dgm:prSet/>
      <dgm:spPr/>
    </dgm:pt>
    <dgm:pt modelId="{13274809-82E8-4AA4-9214-4B9E80866D06}" type="sibTrans" cxnId="{B26DDDFD-FBA5-490D-8718-C7476E20A79C}">
      <dgm:prSet/>
      <dgm:spPr/>
    </dgm:pt>
    <dgm:pt modelId="{0BCE9A37-38B6-4DC3-9297-7B762D9F0143}">
      <dgm:prSet/>
      <dgm:spPr/>
      <dgm:t>
        <a:bodyPr/>
        <a:lstStyle/>
        <a:p>
          <a:r>
            <a:rPr lang="ru-RU" dirty="0" smtClean="0"/>
            <a:t>( + )</a:t>
          </a:r>
          <a:endParaRPr lang="ru-RU" dirty="0"/>
        </a:p>
      </dgm:t>
    </dgm:pt>
    <dgm:pt modelId="{4B770B04-59BB-49AB-B6F4-EF6E24C471F0}" type="parTrans" cxnId="{3803CE1C-3BAA-4DB7-9248-82BC9D2F8642}">
      <dgm:prSet/>
      <dgm:spPr/>
    </dgm:pt>
    <dgm:pt modelId="{F17DDFBA-0963-4B42-BCF7-E5E92E8770A8}" type="sibTrans" cxnId="{3803CE1C-3BAA-4DB7-9248-82BC9D2F8642}">
      <dgm:prSet/>
      <dgm:spPr/>
    </dgm:pt>
    <dgm:pt modelId="{060CA40E-FACF-41B0-8FD6-4B56BF878684}">
      <dgm:prSet/>
      <dgm:spPr/>
      <dgm:t>
        <a:bodyPr/>
        <a:lstStyle/>
        <a:p>
          <a:r>
            <a:rPr lang="ru-RU" dirty="0" smtClean="0"/>
            <a:t>Если кошки и мышки столкнулись. Добра не жди! Результат отрицательный   ( - )</a:t>
          </a:r>
          <a:endParaRPr lang="ru-RU" dirty="0"/>
        </a:p>
      </dgm:t>
    </dgm:pt>
    <dgm:pt modelId="{B9804931-5D5F-4671-80BF-283365F9D527}" type="parTrans" cxnId="{A3A66325-6E7E-4881-9127-2C6EDFD630A4}">
      <dgm:prSet/>
      <dgm:spPr/>
    </dgm:pt>
    <dgm:pt modelId="{B3A0D244-AEA4-4162-80A9-F1C2308ABAEF}" type="sibTrans" cxnId="{A3A66325-6E7E-4881-9127-2C6EDFD630A4}">
      <dgm:prSet/>
      <dgm:spPr/>
    </dgm:pt>
    <dgm:pt modelId="{734208F3-50FC-40BE-A5AA-866BFD2427B2}" type="pres">
      <dgm:prSet presAssocID="{FA6227E0-863B-4346-B403-32F1B0486A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C93CEE-942E-442A-BE62-C233D3986130}" type="pres">
      <dgm:prSet presAssocID="{951FFDB6-DBDD-4340-95CF-C92E470F0F68}" presName="composite" presStyleCnt="0"/>
      <dgm:spPr/>
    </dgm:pt>
    <dgm:pt modelId="{A4D10FC8-30ED-4502-A76F-22AF42A2859F}" type="pres">
      <dgm:prSet presAssocID="{951FFDB6-DBDD-4340-95CF-C92E470F0F6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5685A-6521-4840-80BD-46A6DB83F467}" type="pres">
      <dgm:prSet presAssocID="{951FFDB6-DBDD-4340-95CF-C92E470F0F68}" presName="parSh" presStyleLbl="node1" presStyleIdx="0" presStyleCnt="3"/>
      <dgm:spPr/>
      <dgm:t>
        <a:bodyPr/>
        <a:lstStyle/>
        <a:p>
          <a:endParaRPr lang="ru-RU"/>
        </a:p>
      </dgm:t>
    </dgm:pt>
    <dgm:pt modelId="{6C6E7284-E84B-4929-8318-485A5716856F}" type="pres">
      <dgm:prSet presAssocID="{951FFDB6-DBDD-4340-95CF-C92E470F0F68}" presName="desTx" presStyleLbl="fgAcc1" presStyleIdx="0" presStyleCnt="3" custLinFactNeighborX="-6885" custLinFactNeighborY="2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6AE42-FB11-455C-9F86-C5CDF8F646F9}" type="pres">
      <dgm:prSet presAssocID="{22FDD5A3-30A4-4D5E-A908-809239CD6E3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D0F39A4-EA3D-4FE6-B0DB-D69E6E4CF6F3}" type="pres">
      <dgm:prSet presAssocID="{22FDD5A3-30A4-4D5E-A908-809239CD6E3F}" presName="connTx" presStyleLbl="sibTrans2D1" presStyleIdx="0" presStyleCnt="2"/>
      <dgm:spPr/>
      <dgm:t>
        <a:bodyPr/>
        <a:lstStyle/>
        <a:p>
          <a:endParaRPr lang="ru-RU"/>
        </a:p>
      </dgm:t>
    </dgm:pt>
    <dgm:pt modelId="{50D4B6A6-CB5F-4B33-9E76-B6D8291C8B0B}" type="pres">
      <dgm:prSet presAssocID="{0148EF59-B1F2-4D8B-B1E0-F7BED52950E5}" presName="composite" presStyleCnt="0"/>
      <dgm:spPr/>
    </dgm:pt>
    <dgm:pt modelId="{B19C75DF-1853-4B07-AF0A-6C99909E503E}" type="pres">
      <dgm:prSet presAssocID="{0148EF59-B1F2-4D8B-B1E0-F7BED52950E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78CBD-FEEF-4EF6-89E9-E320BB704E9E}" type="pres">
      <dgm:prSet presAssocID="{0148EF59-B1F2-4D8B-B1E0-F7BED52950E5}" presName="parSh" presStyleLbl="node1" presStyleIdx="1" presStyleCnt="3"/>
      <dgm:spPr/>
      <dgm:t>
        <a:bodyPr/>
        <a:lstStyle/>
        <a:p>
          <a:endParaRPr lang="ru-RU"/>
        </a:p>
      </dgm:t>
    </dgm:pt>
    <dgm:pt modelId="{0827F5A9-0849-4FB1-B61E-11F990F9DB54}" type="pres">
      <dgm:prSet presAssocID="{0148EF59-B1F2-4D8B-B1E0-F7BED52950E5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7D2F3-7103-4A16-8023-7C52D505409A}" type="pres">
      <dgm:prSet presAssocID="{5B5BBD04-E713-46D9-927D-71F6A016B07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4EDAAC5-49F0-4E1A-AEDA-0BC75519C64C}" type="pres">
      <dgm:prSet presAssocID="{5B5BBD04-E713-46D9-927D-71F6A016B07C}" presName="connTx" presStyleLbl="sibTrans2D1" presStyleIdx="1" presStyleCnt="2"/>
      <dgm:spPr/>
      <dgm:t>
        <a:bodyPr/>
        <a:lstStyle/>
        <a:p>
          <a:endParaRPr lang="ru-RU"/>
        </a:p>
      </dgm:t>
    </dgm:pt>
    <dgm:pt modelId="{1757D308-C4CE-49C4-90E6-E581EEA3810D}" type="pres">
      <dgm:prSet presAssocID="{C205ADC2-A4E2-4B96-A437-5AF3F8826E4D}" presName="composite" presStyleCnt="0"/>
      <dgm:spPr/>
    </dgm:pt>
    <dgm:pt modelId="{A42A45A8-C291-4453-9186-1EAD9F5CE433}" type="pres">
      <dgm:prSet presAssocID="{C205ADC2-A4E2-4B96-A437-5AF3F8826E4D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1DAB6-1DD9-4ADB-A597-C470FE2A36E1}" type="pres">
      <dgm:prSet presAssocID="{C205ADC2-A4E2-4B96-A437-5AF3F8826E4D}" presName="parSh" presStyleLbl="node1" presStyleIdx="2" presStyleCnt="3"/>
      <dgm:spPr/>
      <dgm:t>
        <a:bodyPr/>
        <a:lstStyle/>
        <a:p>
          <a:endParaRPr lang="ru-RU"/>
        </a:p>
      </dgm:t>
    </dgm:pt>
    <dgm:pt modelId="{7503AD95-4270-4481-BFEA-1292BCEBDBDA}" type="pres">
      <dgm:prSet presAssocID="{C205ADC2-A4E2-4B96-A437-5AF3F8826E4D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869AD5-8BD7-4D01-A082-FC2500254B6E}" srcId="{951FFDB6-DBDD-4340-95CF-C92E470F0F68}" destId="{3F01CAAE-7D9F-47CA-9270-7669C21462EB}" srcOrd="3" destOrd="0" parTransId="{82FD6B79-1809-4D10-B94A-5EA29A97F7A8}" sibTransId="{4F38060D-E32F-4A4C-A8BE-CE595E03923D}"/>
    <dgm:cxn modelId="{51FC00EF-BF5A-470E-981E-5C650EC63538}" type="presOf" srcId="{0BCE9A37-38B6-4DC3-9297-7B762D9F0143}" destId="{0827F5A9-0849-4FB1-B61E-11F990F9DB54}" srcOrd="0" destOrd="1" presId="urn:microsoft.com/office/officeart/2005/8/layout/process3"/>
    <dgm:cxn modelId="{C34216BE-D8BC-44B1-9DD4-0FBAA47A78E4}" type="presOf" srcId="{951FFDB6-DBDD-4340-95CF-C92E470F0F68}" destId="{8CC5685A-6521-4840-80BD-46A6DB83F467}" srcOrd="1" destOrd="0" presId="urn:microsoft.com/office/officeart/2005/8/layout/process3"/>
    <dgm:cxn modelId="{BE88A61E-5295-447A-BED8-5FA114C2E3A1}" type="presOf" srcId="{5B5BBD04-E713-46D9-927D-71F6A016B07C}" destId="{9E67D2F3-7103-4A16-8023-7C52D505409A}" srcOrd="0" destOrd="0" presId="urn:microsoft.com/office/officeart/2005/8/layout/process3"/>
    <dgm:cxn modelId="{3803CE1C-3BAA-4DB7-9248-82BC9D2F8642}" srcId="{0148EF59-B1F2-4D8B-B1E0-F7BED52950E5}" destId="{0BCE9A37-38B6-4DC3-9297-7B762D9F0143}" srcOrd="1" destOrd="0" parTransId="{4B770B04-59BB-49AB-B6F4-EF6E24C471F0}" sibTransId="{F17DDFBA-0963-4B42-BCF7-E5E92E8770A8}"/>
    <dgm:cxn modelId="{3ECE6FB4-DE5E-4DED-B125-8CD73B67E480}" srcId="{951FFDB6-DBDD-4340-95CF-C92E470F0F68}" destId="{544484B3-F59D-45D8-9600-5F3C7A767344}" srcOrd="1" destOrd="0" parTransId="{C9B2CB6D-44F3-4B17-9759-28B3E0E34FBF}" sibTransId="{70B54E26-E1DC-4026-B191-50C63C37070F}"/>
    <dgm:cxn modelId="{202D3C0C-84BC-43CB-8FF0-1D9D85565639}" srcId="{FA6227E0-863B-4346-B403-32F1B0486AE6}" destId="{C205ADC2-A4E2-4B96-A437-5AF3F8826E4D}" srcOrd="2" destOrd="0" parTransId="{4EA9AB18-FA7C-42A8-8F8D-7E2EEE0050D4}" sibTransId="{F20A780C-0F2C-4EE1-B57E-00E890D7769E}"/>
    <dgm:cxn modelId="{85AE0F5D-5027-4093-8216-A9F424C74F7B}" type="presOf" srcId="{B3D37CCF-CEF8-45D5-8300-F206D51F06A6}" destId="{0827F5A9-0849-4FB1-B61E-11F990F9DB54}" srcOrd="0" destOrd="0" presId="urn:microsoft.com/office/officeart/2005/8/layout/process3"/>
    <dgm:cxn modelId="{B26DDDFD-FBA5-490D-8718-C7476E20A79C}" srcId="{0148EF59-B1F2-4D8B-B1E0-F7BED52950E5}" destId="{B3D37CCF-CEF8-45D5-8300-F206D51F06A6}" srcOrd="0" destOrd="0" parTransId="{742CCED8-43FC-45B8-9079-087F9F3DC7F0}" sibTransId="{13274809-82E8-4AA4-9214-4B9E80866D06}"/>
    <dgm:cxn modelId="{F7BD97DA-943E-4D1E-8CF7-0DCDE903A0A1}" type="presOf" srcId="{C205ADC2-A4E2-4B96-A437-5AF3F8826E4D}" destId="{A42A45A8-C291-4453-9186-1EAD9F5CE433}" srcOrd="0" destOrd="0" presId="urn:microsoft.com/office/officeart/2005/8/layout/process3"/>
    <dgm:cxn modelId="{0F86F76A-5D7B-4080-BC1F-7BF2DDB434D7}" srcId="{FA6227E0-863B-4346-B403-32F1B0486AE6}" destId="{951FFDB6-DBDD-4340-95CF-C92E470F0F68}" srcOrd="0" destOrd="0" parTransId="{0EC7C14D-CE63-41D1-9F5F-7122C53F6D20}" sibTransId="{22FDD5A3-30A4-4D5E-A908-809239CD6E3F}"/>
    <dgm:cxn modelId="{8BBA3E66-16BC-424C-8A08-6D4B25202E60}" type="presOf" srcId="{FA6227E0-863B-4346-B403-32F1B0486AE6}" destId="{734208F3-50FC-40BE-A5AA-866BFD2427B2}" srcOrd="0" destOrd="0" presId="urn:microsoft.com/office/officeart/2005/8/layout/process3"/>
    <dgm:cxn modelId="{A3A66325-6E7E-4881-9127-2C6EDFD630A4}" srcId="{C205ADC2-A4E2-4B96-A437-5AF3F8826E4D}" destId="{060CA40E-FACF-41B0-8FD6-4B56BF878684}" srcOrd="0" destOrd="0" parTransId="{B9804931-5D5F-4671-80BF-283365F9D527}" sibTransId="{B3A0D244-AEA4-4162-80A9-F1C2308ABAEF}"/>
    <dgm:cxn modelId="{484814A3-AB5C-4AF1-B7EE-2AB55558996B}" srcId="{951FFDB6-DBDD-4340-95CF-C92E470F0F68}" destId="{3996DAA7-DDB7-41AD-8CDD-589A86F0280B}" srcOrd="0" destOrd="0" parTransId="{59E616F0-4359-4425-A734-9978EB0FDF29}" sibTransId="{B213A609-C535-47BE-A31C-107D1F2FE08C}"/>
    <dgm:cxn modelId="{B7067EED-F47D-40CE-B596-C0E44F8DF1EC}" type="presOf" srcId="{060CA40E-FACF-41B0-8FD6-4B56BF878684}" destId="{7503AD95-4270-4481-BFEA-1292BCEBDBDA}" srcOrd="0" destOrd="0" presId="urn:microsoft.com/office/officeart/2005/8/layout/process3"/>
    <dgm:cxn modelId="{026DB291-CEE2-4C0D-AE3F-A05B5F740BA0}" type="presOf" srcId="{18CE4C7A-EBB1-4396-8F95-B094FD846B5D}" destId="{6C6E7284-E84B-4929-8318-485A5716856F}" srcOrd="0" destOrd="2" presId="urn:microsoft.com/office/officeart/2005/8/layout/process3"/>
    <dgm:cxn modelId="{2B42DCFE-9D07-446C-B69F-A105D253A1E8}" type="presOf" srcId="{C205ADC2-A4E2-4B96-A437-5AF3F8826E4D}" destId="{A1A1DAB6-1DD9-4ADB-A597-C470FE2A36E1}" srcOrd="1" destOrd="0" presId="urn:microsoft.com/office/officeart/2005/8/layout/process3"/>
    <dgm:cxn modelId="{85377129-81E5-44A8-BEBD-09DF777A8FE9}" type="presOf" srcId="{22FDD5A3-30A4-4D5E-A908-809239CD6E3F}" destId="{CD0F39A4-EA3D-4FE6-B0DB-D69E6E4CF6F3}" srcOrd="1" destOrd="0" presId="urn:microsoft.com/office/officeart/2005/8/layout/process3"/>
    <dgm:cxn modelId="{DBFA3499-5E8A-4DE3-9E3C-743D80F18D06}" type="presOf" srcId="{22FDD5A3-30A4-4D5E-A908-809239CD6E3F}" destId="{7C76AE42-FB11-455C-9F86-C5CDF8F646F9}" srcOrd="0" destOrd="0" presId="urn:microsoft.com/office/officeart/2005/8/layout/process3"/>
    <dgm:cxn modelId="{BFBD8DEB-130B-4F19-9F4B-DF8CB85D2C4D}" type="presOf" srcId="{544484B3-F59D-45D8-9600-5F3C7A767344}" destId="{6C6E7284-E84B-4929-8318-485A5716856F}" srcOrd="0" destOrd="1" presId="urn:microsoft.com/office/officeart/2005/8/layout/process3"/>
    <dgm:cxn modelId="{C14940C2-769D-4B80-A87F-901523BB07FC}" type="presOf" srcId="{951FFDB6-DBDD-4340-95CF-C92E470F0F68}" destId="{A4D10FC8-30ED-4502-A76F-22AF42A2859F}" srcOrd="0" destOrd="0" presId="urn:microsoft.com/office/officeart/2005/8/layout/process3"/>
    <dgm:cxn modelId="{57005E4C-37C5-49E7-80C1-ECF075841969}" srcId="{FA6227E0-863B-4346-B403-32F1B0486AE6}" destId="{0148EF59-B1F2-4D8B-B1E0-F7BED52950E5}" srcOrd="1" destOrd="0" parTransId="{235DF4CC-496F-4AC4-B2C8-E3D4A1907600}" sibTransId="{5B5BBD04-E713-46D9-927D-71F6A016B07C}"/>
    <dgm:cxn modelId="{1F8A3BE9-769D-4B7D-A145-521D91883E69}" type="presOf" srcId="{3F01CAAE-7D9F-47CA-9270-7669C21462EB}" destId="{6C6E7284-E84B-4929-8318-485A5716856F}" srcOrd="0" destOrd="3" presId="urn:microsoft.com/office/officeart/2005/8/layout/process3"/>
    <dgm:cxn modelId="{1BD32689-FBFC-47A2-9C42-D5C743872A12}" srcId="{951FFDB6-DBDD-4340-95CF-C92E470F0F68}" destId="{18CE4C7A-EBB1-4396-8F95-B094FD846B5D}" srcOrd="2" destOrd="0" parTransId="{E4C79700-075D-44D8-8796-384585251921}" sibTransId="{9CA98F38-2356-4C78-AD83-12C1A1522052}"/>
    <dgm:cxn modelId="{1FCFB1EB-611F-4CA9-8F5C-BF88599D3165}" type="presOf" srcId="{5B5BBD04-E713-46D9-927D-71F6A016B07C}" destId="{34EDAAC5-49F0-4E1A-AEDA-0BC75519C64C}" srcOrd="1" destOrd="0" presId="urn:microsoft.com/office/officeart/2005/8/layout/process3"/>
    <dgm:cxn modelId="{300F0094-D7F5-4DDC-A1FC-E8DD93A2B314}" type="presOf" srcId="{0148EF59-B1F2-4D8B-B1E0-F7BED52950E5}" destId="{84078CBD-FEEF-4EF6-89E9-E320BB704E9E}" srcOrd="1" destOrd="0" presId="urn:microsoft.com/office/officeart/2005/8/layout/process3"/>
    <dgm:cxn modelId="{5D527B96-1994-4003-B84C-D3E38387418F}" type="presOf" srcId="{0148EF59-B1F2-4D8B-B1E0-F7BED52950E5}" destId="{B19C75DF-1853-4B07-AF0A-6C99909E503E}" srcOrd="0" destOrd="0" presId="urn:microsoft.com/office/officeart/2005/8/layout/process3"/>
    <dgm:cxn modelId="{1C8250B7-9D57-4B4F-9844-A2CA2258E45B}" type="presOf" srcId="{3996DAA7-DDB7-41AD-8CDD-589A86F0280B}" destId="{6C6E7284-E84B-4929-8318-485A5716856F}" srcOrd="0" destOrd="0" presId="urn:microsoft.com/office/officeart/2005/8/layout/process3"/>
    <dgm:cxn modelId="{CF46C5E7-2FEB-4957-96C8-C517187A0DD6}" type="presParOf" srcId="{734208F3-50FC-40BE-A5AA-866BFD2427B2}" destId="{5FC93CEE-942E-442A-BE62-C233D3986130}" srcOrd="0" destOrd="0" presId="urn:microsoft.com/office/officeart/2005/8/layout/process3"/>
    <dgm:cxn modelId="{41A6A485-460E-46EA-9C58-74FB69F88B3F}" type="presParOf" srcId="{5FC93CEE-942E-442A-BE62-C233D3986130}" destId="{A4D10FC8-30ED-4502-A76F-22AF42A2859F}" srcOrd="0" destOrd="0" presId="urn:microsoft.com/office/officeart/2005/8/layout/process3"/>
    <dgm:cxn modelId="{EEE86AB5-DECA-4E90-8958-E324B2C4CFC7}" type="presParOf" srcId="{5FC93CEE-942E-442A-BE62-C233D3986130}" destId="{8CC5685A-6521-4840-80BD-46A6DB83F467}" srcOrd="1" destOrd="0" presId="urn:microsoft.com/office/officeart/2005/8/layout/process3"/>
    <dgm:cxn modelId="{3E0C7B33-2C9A-487C-A456-3098DB224BE8}" type="presParOf" srcId="{5FC93CEE-942E-442A-BE62-C233D3986130}" destId="{6C6E7284-E84B-4929-8318-485A5716856F}" srcOrd="2" destOrd="0" presId="urn:microsoft.com/office/officeart/2005/8/layout/process3"/>
    <dgm:cxn modelId="{D86E2E82-C9B0-4151-B3BC-586B70CD6426}" type="presParOf" srcId="{734208F3-50FC-40BE-A5AA-866BFD2427B2}" destId="{7C76AE42-FB11-455C-9F86-C5CDF8F646F9}" srcOrd="1" destOrd="0" presId="urn:microsoft.com/office/officeart/2005/8/layout/process3"/>
    <dgm:cxn modelId="{4FAE942F-B909-4F5E-AE68-670F5C6EF48C}" type="presParOf" srcId="{7C76AE42-FB11-455C-9F86-C5CDF8F646F9}" destId="{CD0F39A4-EA3D-4FE6-B0DB-D69E6E4CF6F3}" srcOrd="0" destOrd="0" presId="urn:microsoft.com/office/officeart/2005/8/layout/process3"/>
    <dgm:cxn modelId="{6B190B4E-1ABC-441D-B043-7C295794B845}" type="presParOf" srcId="{734208F3-50FC-40BE-A5AA-866BFD2427B2}" destId="{50D4B6A6-CB5F-4B33-9E76-B6D8291C8B0B}" srcOrd="2" destOrd="0" presId="urn:microsoft.com/office/officeart/2005/8/layout/process3"/>
    <dgm:cxn modelId="{C2B70B97-ED3E-466B-A0AD-3D5610733921}" type="presParOf" srcId="{50D4B6A6-CB5F-4B33-9E76-B6D8291C8B0B}" destId="{B19C75DF-1853-4B07-AF0A-6C99909E503E}" srcOrd="0" destOrd="0" presId="urn:microsoft.com/office/officeart/2005/8/layout/process3"/>
    <dgm:cxn modelId="{B9E94E3E-4FF6-4DF0-A021-996AACABB2A4}" type="presParOf" srcId="{50D4B6A6-CB5F-4B33-9E76-B6D8291C8B0B}" destId="{84078CBD-FEEF-4EF6-89E9-E320BB704E9E}" srcOrd="1" destOrd="0" presId="urn:microsoft.com/office/officeart/2005/8/layout/process3"/>
    <dgm:cxn modelId="{DC19E899-79FA-4E84-873B-8FDBE578DEEF}" type="presParOf" srcId="{50D4B6A6-CB5F-4B33-9E76-B6D8291C8B0B}" destId="{0827F5A9-0849-4FB1-B61E-11F990F9DB54}" srcOrd="2" destOrd="0" presId="urn:microsoft.com/office/officeart/2005/8/layout/process3"/>
    <dgm:cxn modelId="{7C30B4B9-A051-46D7-8DBE-0CE59C0BF7FE}" type="presParOf" srcId="{734208F3-50FC-40BE-A5AA-866BFD2427B2}" destId="{9E67D2F3-7103-4A16-8023-7C52D505409A}" srcOrd="3" destOrd="0" presId="urn:microsoft.com/office/officeart/2005/8/layout/process3"/>
    <dgm:cxn modelId="{5B3481E2-9A04-465F-9D77-D0C2F4B9B35C}" type="presParOf" srcId="{9E67D2F3-7103-4A16-8023-7C52D505409A}" destId="{34EDAAC5-49F0-4E1A-AEDA-0BC75519C64C}" srcOrd="0" destOrd="0" presId="urn:microsoft.com/office/officeart/2005/8/layout/process3"/>
    <dgm:cxn modelId="{8C22A34C-3A4D-4A87-AC42-F702EEDA565D}" type="presParOf" srcId="{734208F3-50FC-40BE-A5AA-866BFD2427B2}" destId="{1757D308-C4CE-49C4-90E6-E581EEA3810D}" srcOrd="4" destOrd="0" presId="urn:microsoft.com/office/officeart/2005/8/layout/process3"/>
    <dgm:cxn modelId="{C96901A9-4799-43DA-8042-BA18D826230D}" type="presParOf" srcId="{1757D308-C4CE-49C4-90E6-E581EEA3810D}" destId="{A42A45A8-C291-4453-9186-1EAD9F5CE433}" srcOrd="0" destOrd="0" presId="urn:microsoft.com/office/officeart/2005/8/layout/process3"/>
    <dgm:cxn modelId="{33D9D2A0-1E1A-4BAB-B5A0-5141DC7DC352}" type="presParOf" srcId="{1757D308-C4CE-49C4-90E6-E581EEA3810D}" destId="{A1A1DAB6-1DD9-4ADB-A597-C470FE2A36E1}" srcOrd="1" destOrd="0" presId="urn:microsoft.com/office/officeart/2005/8/layout/process3"/>
    <dgm:cxn modelId="{9414640A-967A-407E-A58E-A234184EBBA0}" type="presParOf" srcId="{1757D308-C4CE-49C4-90E6-E581EEA3810D}" destId="{7503AD95-4270-4481-BFEA-1292BCEBDBD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C5685A-6521-4840-80BD-46A6DB83F467}">
      <dsp:nvSpPr>
        <dsp:cNvPr id="0" name=""/>
        <dsp:cNvSpPr/>
      </dsp:nvSpPr>
      <dsp:spPr>
        <a:xfrm>
          <a:off x="4093" y="1284705"/>
          <a:ext cx="1861062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Эти</a:t>
          </a:r>
          <a:endParaRPr lang="ru-RU" sz="1500" kern="1200" dirty="0"/>
        </a:p>
      </dsp:txBody>
      <dsp:txXfrm>
        <a:off x="4093" y="1284705"/>
        <a:ext cx="1861062" cy="432000"/>
      </dsp:txXfrm>
    </dsp:sp>
    <dsp:sp modelId="{6C6E7284-E84B-4929-8318-485A5716856F}">
      <dsp:nvSpPr>
        <dsp:cNvPr id="0" name=""/>
        <dsp:cNvSpPr/>
      </dsp:nvSpPr>
      <dsp:spPr>
        <a:xfrm>
          <a:off x="257140" y="1753711"/>
          <a:ext cx="1861062" cy="1707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(+ +) -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( - - 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Кошки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Мышки</a:t>
          </a:r>
          <a:endParaRPr lang="ru-RU" sz="1500" kern="1200" dirty="0"/>
        </a:p>
      </dsp:txBody>
      <dsp:txXfrm>
        <a:off x="257140" y="1753711"/>
        <a:ext cx="1861062" cy="1707750"/>
      </dsp:txXfrm>
    </dsp:sp>
    <dsp:sp modelId="{7C76AE42-FB11-455C-9F86-C5CDF8F646F9}">
      <dsp:nvSpPr>
        <dsp:cNvPr id="0" name=""/>
        <dsp:cNvSpPr/>
      </dsp:nvSpPr>
      <dsp:spPr>
        <a:xfrm>
          <a:off x="2147286" y="1269029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147286" y="1269029"/>
        <a:ext cx="598116" cy="463350"/>
      </dsp:txXfrm>
    </dsp:sp>
    <dsp:sp modelId="{84078CBD-FEEF-4EF6-89E9-E320BB704E9E}">
      <dsp:nvSpPr>
        <dsp:cNvPr id="0" name=""/>
        <dsp:cNvSpPr/>
      </dsp:nvSpPr>
      <dsp:spPr>
        <a:xfrm>
          <a:off x="2993677" y="1284705"/>
          <a:ext cx="1861062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два</a:t>
          </a:r>
          <a:endParaRPr lang="ru-RU" sz="1500" kern="1200" dirty="0"/>
        </a:p>
      </dsp:txBody>
      <dsp:txXfrm>
        <a:off x="2993677" y="1284705"/>
        <a:ext cx="1861062" cy="432000"/>
      </dsp:txXfrm>
    </dsp:sp>
    <dsp:sp modelId="{0827F5A9-0849-4FB1-B61E-11F990F9DB54}">
      <dsp:nvSpPr>
        <dsp:cNvPr id="0" name=""/>
        <dsp:cNvSpPr/>
      </dsp:nvSpPr>
      <dsp:spPr>
        <a:xfrm>
          <a:off x="3374859" y="1716705"/>
          <a:ext cx="1861062" cy="1707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Веселятся вместе – результат положительный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( + )</a:t>
          </a:r>
          <a:endParaRPr lang="ru-RU" sz="1500" kern="1200" dirty="0"/>
        </a:p>
      </dsp:txBody>
      <dsp:txXfrm>
        <a:off x="3374859" y="1716705"/>
        <a:ext cx="1861062" cy="1707750"/>
      </dsp:txXfrm>
    </dsp:sp>
    <dsp:sp modelId="{9E67D2F3-7103-4A16-8023-7C52D505409A}">
      <dsp:nvSpPr>
        <dsp:cNvPr id="0" name=""/>
        <dsp:cNvSpPr/>
      </dsp:nvSpPr>
      <dsp:spPr>
        <a:xfrm>
          <a:off x="5136871" y="1269029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136871" y="1269029"/>
        <a:ext cx="598116" cy="463350"/>
      </dsp:txXfrm>
    </dsp:sp>
    <dsp:sp modelId="{A1A1DAB6-1DD9-4ADB-A597-C470FE2A36E1}">
      <dsp:nvSpPr>
        <dsp:cNvPr id="0" name=""/>
        <dsp:cNvSpPr/>
      </dsp:nvSpPr>
      <dsp:spPr>
        <a:xfrm>
          <a:off x="5983262" y="1284705"/>
          <a:ext cx="1861062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правила</a:t>
          </a:r>
          <a:endParaRPr lang="ru-RU" sz="1500" kern="1200" dirty="0"/>
        </a:p>
      </dsp:txBody>
      <dsp:txXfrm>
        <a:off x="5983262" y="1284705"/>
        <a:ext cx="1861062" cy="432000"/>
      </dsp:txXfrm>
    </dsp:sp>
    <dsp:sp modelId="{7503AD95-4270-4481-BFEA-1292BCEBDBDA}">
      <dsp:nvSpPr>
        <dsp:cNvPr id="0" name=""/>
        <dsp:cNvSpPr/>
      </dsp:nvSpPr>
      <dsp:spPr>
        <a:xfrm>
          <a:off x="6364443" y="1716705"/>
          <a:ext cx="1861062" cy="1707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Если кошки и мышки столкнулись. Добра не жди! Результат отрицательный   ( - )</a:t>
          </a:r>
          <a:endParaRPr lang="ru-RU" sz="1500" kern="1200" dirty="0"/>
        </a:p>
      </dsp:txBody>
      <dsp:txXfrm>
        <a:off x="6364443" y="1716705"/>
        <a:ext cx="1861062" cy="1707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45F8E-AA0A-4B82-9F39-8AB67D5ABEFE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A2989-58BD-47C4-9B72-6BA38A4AC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2989-58BD-47C4-9B72-6BA38A4AC37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B240CA-7392-43D7-ACCB-25EAE76FB53F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36DB15-7539-4E43-8433-C04B65266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СЛОЖЕНИЕ И ВЫЧИТАНИЕ ПОЛОЖИТЕЛЬНЫХ И ОТРИЦАТЕЛЬНЫХ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mtClean="0"/>
          </a:p>
          <a:p>
            <a:endParaRPr lang="ru-RU" smtClean="0"/>
          </a:p>
          <a:p>
            <a:r>
              <a:rPr lang="ru-RU" smtClean="0"/>
              <a:t>ГАЛКИНА  АЛЛА  ОЛЕГОВНА</a:t>
            </a:r>
          </a:p>
          <a:p>
            <a:r>
              <a:rPr lang="ru-RU" smtClean="0"/>
              <a:t>Учитель математики</a:t>
            </a:r>
          </a:p>
          <a:p>
            <a:r>
              <a:rPr lang="ru-RU" smtClean="0"/>
              <a:t>СПб ГУЗ «ДС-РЦ «Детские Дюны»</a:t>
            </a:r>
            <a:endParaRPr lang="ru-RU" dirty="0"/>
          </a:p>
        </p:txBody>
      </p:sp>
      <p:pic>
        <p:nvPicPr>
          <p:cNvPr id="1026" name="Picture 2" descr="C:\Users\User\AppData\Local\Microsoft\Windows\Temporary Internet Files\Content.IE5\ZDJJO5NS\MC9001985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77072"/>
            <a:ext cx="2654174" cy="2012887"/>
          </a:xfrm>
          <a:prstGeom prst="rect">
            <a:avLst/>
          </a:prstGeom>
          <a:noFill/>
        </p:spPr>
      </p:pic>
      <p:pic>
        <p:nvPicPr>
          <p:cNvPr id="6146" name="Picture 2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0"/>
            <a:ext cx="1806854" cy="15782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mtClean="0"/>
              <a:t>МИНУТКА  ОТДЫХА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Рисуй глазами треугольник</a:t>
            </a:r>
            <a:endParaRPr lang="ru-RU" dirty="0" smtClean="0"/>
          </a:p>
          <a:p>
            <a:r>
              <a:rPr lang="ru-RU" dirty="0" smtClean="0"/>
              <a:t>Рисуй глазами треугольник.</a:t>
            </a:r>
          </a:p>
          <a:p>
            <a:r>
              <a:rPr lang="ru-RU" dirty="0" smtClean="0"/>
              <a:t>Теперь его переверни Вершиной вниз.</a:t>
            </a:r>
          </a:p>
          <a:p>
            <a:r>
              <a:rPr lang="ru-RU" dirty="0" smtClean="0"/>
              <a:t>И вновь глазами ты по периметру веди.</a:t>
            </a:r>
          </a:p>
          <a:p>
            <a:r>
              <a:rPr lang="ru-RU" dirty="0" smtClean="0"/>
              <a:t>Рисуй восьмерку вертикально.</a:t>
            </a:r>
          </a:p>
          <a:p>
            <a:r>
              <a:rPr lang="ru-RU" dirty="0" smtClean="0"/>
              <a:t>Ты головою не крути,</a:t>
            </a:r>
          </a:p>
          <a:p>
            <a:r>
              <a:rPr lang="ru-RU" dirty="0" smtClean="0"/>
              <a:t>А лишь глазами осторожно ты вдоль по линиям води.</a:t>
            </a:r>
          </a:p>
          <a:p>
            <a:r>
              <a:rPr lang="ru-RU" dirty="0" smtClean="0"/>
              <a:t>И на бочок ее клади.</a:t>
            </a:r>
          </a:p>
          <a:p>
            <a:r>
              <a:rPr lang="ru-RU" dirty="0" smtClean="0"/>
              <a:t>Теперь следи горизонтально,</a:t>
            </a:r>
          </a:p>
          <a:p>
            <a:r>
              <a:rPr lang="ru-RU" dirty="0" smtClean="0"/>
              <a:t>И в центре ты остановись.</a:t>
            </a:r>
          </a:p>
          <a:p>
            <a:r>
              <a:rPr lang="ru-RU" dirty="0" smtClean="0"/>
              <a:t>Зажмурься крепко, не ленись.</a:t>
            </a:r>
          </a:p>
          <a:p>
            <a:r>
              <a:rPr lang="ru-RU" dirty="0" smtClean="0"/>
              <a:t>Глаза открываем мы наконец.</a:t>
            </a:r>
          </a:p>
          <a:p>
            <a:r>
              <a:rPr lang="ru-RU" dirty="0" smtClean="0"/>
              <a:t>Зарядка окончилась. Ты молодец!</a:t>
            </a:r>
          </a:p>
          <a:p>
            <a:r>
              <a:rPr lang="ru-RU" i="1" dirty="0" smtClean="0"/>
              <a:t>(Дети представляют внешний вид геометрических фигур.)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rgbClr val="C00000"/>
                </a:solidFill>
              </a:rPr>
              <a:t>При сложении чисел с разными знаками знак результата совпадает со знаком того числа, модуль которого больше, а сам ответ определяется действием вычитания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594360" indent="-4572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Объясни, как  были решены примеры:</a:t>
            </a:r>
          </a:p>
          <a:p>
            <a:pPr marL="594360" indent="-4572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( - 17 ) + 7 = - (17 – 7) = - 10</a:t>
            </a:r>
          </a:p>
          <a:p>
            <a:pPr marL="594360" indent="-45720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12 + ( - 20 ) = - (20 -12) = - 8</a:t>
            </a:r>
          </a:p>
          <a:p>
            <a:pPr marL="594360" indent="-45720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А  теперь сам, пользуясь правилом, подробно  запиши решения следующих примеров:</a:t>
            </a:r>
          </a:p>
          <a:p>
            <a:pPr marL="594360" indent="-45720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1). (-3) + 5 =…  ;  2). 7 + (- 4 ) = …  ;  3).  (-10) + 3 = …   ;</a:t>
            </a:r>
          </a:p>
          <a:p>
            <a:pPr marL="594360" indent="-45720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4). (-22) + 33 = … ; 5).  ( 5 ) + ( -9 ) = …   ; 6).  (1,7) + ( - 3,9 ) = …  ;</a:t>
            </a:r>
          </a:p>
          <a:p>
            <a:pPr marL="594360" indent="-45720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                          7). 17 + ( - 40 ) = …?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000108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ПРОВЕРЬ СВОИ РЕШЕНИЯ 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1).  2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2).  3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3). - 7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4). 11       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МОЛОДЦЫ !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5).  -4         Справились сами – помогите соседу,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если он нуждается в помощи!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6).  - 2,2      А теперь постараемся объединить оба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изученных правила сложения в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7).  - 23                   единый алгоритм!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357298"/>
            <a:ext cx="1806854" cy="15782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АЛГОРИТМ СЛОЖЕНИЯ.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НУЖНО СООБРАЗИТЬ: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ЧИСЛА «дружат» ?</a:t>
            </a:r>
          </a:p>
          <a:p>
            <a:pPr algn="ctr"/>
            <a:r>
              <a:rPr lang="ru-RU" sz="1800" b="1" u="sng" dirty="0" smtClean="0">
                <a:solidFill>
                  <a:srgbClr val="C00000"/>
                </a:solidFill>
              </a:rPr>
              <a:t>(ЗНАКИ ОДИНАКОВЫЕ)</a:t>
            </a:r>
            <a:endParaRPr lang="ru-RU" sz="1800" b="1" u="sng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Числа  «ссорятся» ?</a:t>
            </a:r>
          </a:p>
          <a:p>
            <a:pPr algn="ctr"/>
            <a:r>
              <a:rPr lang="ru-RU" sz="1800" b="1" u="sng" dirty="0" smtClean="0">
                <a:solidFill>
                  <a:srgbClr val="002060"/>
                </a:solidFill>
              </a:rPr>
              <a:t>(ЗНАКИ РАЗНЫЕ)</a:t>
            </a:r>
            <a:endParaRPr lang="ru-RU" sz="1800" b="1" u="sng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Поставить у результата</a:t>
            </a:r>
            <a:r>
              <a:rPr lang="ru-RU" b="1" dirty="0" smtClean="0">
                <a:solidFill>
                  <a:srgbClr val="C00000"/>
                </a:solidFill>
              </a:rPr>
              <a:t> тот же знак и сложить модули чисел.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3 + 7=10        - 3 +(-7) = - 10</a:t>
            </a:r>
          </a:p>
          <a:p>
            <a:pPr algn="ctr">
              <a:buNone/>
            </a:pPr>
            <a:r>
              <a:rPr lang="ru-RU" b="1" dirty="0" smtClean="0"/>
              <a:t>Реши примеры:</a:t>
            </a:r>
          </a:p>
          <a:p>
            <a:r>
              <a:rPr lang="ru-RU" sz="2000" b="1" dirty="0" smtClean="0"/>
              <a:t>5 + 8 = …;  (- 5) + (  - 11 ) = …</a:t>
            </a:r>
          </a:p>
          <a:p>
            <a:r>
              <a:rPr lang="ru-RU" sz="2000" b="1" dirty="0" smtClean="0"/>
              <a:t>( - 8,1 ) + (- 0,7) = …</a:t>
            </a:r>
          </a:p>
          <a:p>
            <a:r>
              <a:rPr lang="ru-RU" sz="2000" b="1" dirty="0" smtClean="0"/>
              <a:t>(-2) + (-8) = ...</a:t>
            </a:r>
          </a:p>
          <a:p>
            <a:r>
              <a:rPr lang="ru-RU" sz="2000" b="1" dirty="0" smtClean="0"/>
              <a:t>(-49) + (-13) = …</a:t>
            </a:r>
          </a:p>
          <a:p>
            <a:pPr>
              <a:buNone/>
            </a:pPr>
            <a:endParaRPr lang="ru-RU" b="1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Поставить у результата знак </a:t>
            </a:r>
            <a:r>
              <a:rPr lang="ru-RU" sz="2000" b="1" dirty="0" smtClean="0">
                <a:solidFill>
                  <a:srgbClr val="002060"/>
                </a:solidFill>
              </a:rPr>
              <a:t> «победителя» и из большего модуля вычесть меньший.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5 +(-8 ) = - (8 -5)= -3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6 + (-2) = + (6-2) = 4</a:t>
            </a:r>
            <a:endParaRPr lang="ru-RU" b="1" u="sng" dirty="0" smtClean="0"/>
          </a:p>
          <a:p>
            <a:r>
              <a:rPr lang="ru-RU" sz="2000" b="1" dirty="0" smtClean="0"/>
              <a:t>Реши примеры:</a:t>
            </a:r>
          </a:p>
          <a:p>
            <a:r>
              <a:rPr lang="ru-RU" sz="2000" b="1" dirty="0" smtClean="0"/>
              <a:t>(-2) + (8) = …;  3,5 +(-10) =…</a:t>
            </a:r>
          </a:p>
          <a:p>
            <a:r>
              <a:rPr lang="ru-RU" sz="2000" b="1" dirty="0" smtClean="0"/>
              <a:t>18 + (-5,7) = …</a:t>
            </a:r>
          </a:p>
          <a:p>
            <a:r>
              <a:rPr lang="ru-RU" sz="2000" b="1" dirty="0" smtClean="0"/>
              <a:t>(-11) + 5 = …</a:t>
            </a:r>
            <a:endParaRPr lang="ru-RU" sz="20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ВЫЧИТАНИЕ РАЦИОНАЛЬНЫХ ЧИСЕЛ.</a:t>
            </a:r>
            <a:endParaRPr lang="ru-RU" sz="36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Вычитание можно заменить сложением с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Числом, противоположным вычитаемому: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10 – (-3) = 10 + (+3) = 10+3=13</a:t>
            </a:r>
          </a:p>
          <a:p>
            <a:pPr>
              <a:buNone/>
            </a:pPr>
            <a:r>
              <a:rPr lang="ru-RU" sz="2400" b="1" dirty="0" smtClean="0"/>
              <a:t>Мы заменили вычитание сложением с числом противоположным. Кратко можно записать так :</a:t>
            </a:r>
          </a:p>
          <a:p>
            <a:pPr>
              <a:buNone/>
            </a:pPr>
            <a:r>
              <a:rPr lang="ru-RU" sz="2400" b="1" dirty="0" smtClean="0"/>
              <a:t>10 – ( - 3 ) = 10 + 3 = 13;</a:t>
            </a:r>
          </a:p>
          <a:p>
            <a:pPr>
              <a:buNone/>
            </a:pPr>
            <a:r>
              <a:rPr lang="ru-RU" sz="2400" b="1" dirty="0" smtClean="0"/>
              <a:t>Два минуса перед числом превратились в плюс:</a:t>
            </a:r>
          </a:p>
          <a:p>
            <a:pPr>
              <a:buNone/>
            </a:pPr>
            <a:r>
              <a:rPr lang="ru-RU" sz="2400" b="1" dirty="0" smtClean="0"/>
              <a:t>-( - 3 ) = + 3</a:t>
            </a:r>
          </a:p>
          <a:p>
            <a:pPr>
              <a:buNone/>
            </a:pPr>
            <a:r>
              <a:rPr lang="ru-RU" sz="2400" b="1" dirty="0" smtClean="0"/>
              <a:t>Потренируемся :  2 – ( - 7 ) =…</a:t>
            </a:r>
          </a:p>
          <a:p>
            <a:pPr>
              <a:buFontTx/>
              <a:buChar char="-"/>
            </a:pPr>
            <a:r>
              <a:rPr lang="ru-RU" sz="2400" b="1" dirty="0" smtClean="0"/>
              <a:t>- 10 – ( - 15  = - 10 + 15 = 15 – 10 = 5;-</a:t>
            </a:r>
          </a:p>
          <a:p>
            <a:pPr>
              <a:buFontTx/>
              <a:buChar char="-"/>
            </a:pPr>
            <a:r>
              <a:rPr lang="ru-RU" sz="2400" b="1" dirty="0" smtClean="0"/>
              <a:t>- 25 – ( -4 ) =  - 25 + 4 = - 21</a:t>
            </a:r>
          </a:p>
        </p:txBody>
      </p:sp>
      <p:pic>
        <p:nvPicPr>
          <p:cNvPr id="4098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142984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Если перед числом стоят два одинаковых знака ( - - ) или ( + + ), то они меняются 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на ( + ).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 – (-7) = 2 +7 = 9</a:t>
            </a:r>
          </a:p>
          <a:p>
            <a:r>
              <a:rPr lang="ru-RU" b="1" dirty="0" smtClean="0"/>
              <a:t>12 – ( + 8 ) = 12 – 8 = …      (-9) – (-5) =….</a:t>
            </a:r>
          </a:p>
          <a:p>
            <a:r>
              <a:rPr lang="ru-RU" b="1" dirty="0" smtClean="0"/>
              <a:t>6  + ( - 10 ) = 6 – 10 = …      15 + (+10)=….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Видно, что если перед числом стоят 2 разных знака ( +  - ) или ( -  + ), то они заменяются на минус ( - ) 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123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4429132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свое 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ru-RU" b="1" dirty="0" smtClean="0"/>
          </a:p>
          <a:p>
            <a:pPr lvl="2">
              <a:buNone/>
            </a:pPr>
            <a:endParaRPr lang="ru-RU" b="1" dirty="0" smtClean="0"/>
          </a:p>
          <a:p>
            <a:pPr lvl="2">
              <a:buNone/>
            </a:pPr>
            <a:r>
              <a:rPr lang="ru-RU" b="1" dirty="0" smtClean="0"/>
              <a:t>1.    …. =  9                                       4.  …. =  - 4  </a:t>
            </a:r>
          </a:p>
          <a:p>
            <a:pPr lvl="2">
              <a:buNone/>
            </a:pPr>
            <a:endParaRPr lang="ru-RU" b="1" dirty="0" smtClean="0"/>
          </a:p>
          <a:p>
            <a:pPr lvl="2">
              <a:buNone/>
            </a:pPr>
            <a:r>
              <a:rPr lang="ru-RU" b="1" dirty="0" smtClean="0"/>
              <a:t> 2.   …. =  4                                       5.  …. =  + 25</a:t>
            </a:r>
          </a:p>
          <a:p>
            <a:pPr marL="1362456" lvl="2" indent="-457200">
              <a:buNone/>
            </a:pPr>
            <a:endParaRPr lang="ru-RU" b="1" dirty="0" smtClean="0"/>
          </a:p>
          <a:p>
            <a:pPr marL="1362456" lvl="2" indent="-457200">
              <a:buNone/>
            </a:pPr>
            <a:r>
              <a:rPr lang="ru-RU" b="1" dirty="0" smtClean="0"/>
              <a:t> 3.   …. =  - 4</a:t>
            </a:r>
          </a:p>
          <a:p>
            <a:pPr marL="1362456" lvl="2" indent="-457200">
              <a:buNone/>
            </a:pPr>
            <a:endParaRPr lang="ru-RU" b="1" dirty="0" smtClean="0"/>
          </a:p>
          <a:p>
            <a:pPr marL="1362456" lvl="2" indent="-457200">
              <a:buNone/>
            </a:pPr>
            <a:endParaRPr lang="ru-RU" b="1" dirty="0" smtClean="0"/>
          </a:p>
          <a:p>
            <a:pPr marL="1362456" lvl="2" indent="-457200" algn="ctr">
              <a:buNone/>
            </a:pPr>
            <a:r>
              <a:rPr lang="ru-RU" b="1" dirty="0" smtClean="0"/>
              <a:t>ПРАВИЛЬНО!        МОЛОДЦЫ!</a:t>
            </a:r>
            <a:endParaRPr lang="ru-RU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Окончательный вывод и общее правило при сложении и вычитании рациональных чисел.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ПРИМЕРЫ САМ: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21 + ( - 8 ) =…;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-10 + ( - 16 ) =…;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- 7 – ( -15 ) = …;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3 – ( - 11 ) =… 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- 32 – ( - 22 ) = …;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16 – ( + 5 ) = … ;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Сделайте взаимопроверку решений, попробуйте оценить ответы!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5 – ( + </a:t>
            </a:r>
            <a:r>
              <a:rPr lang="ru-RU" dirty="0" smtClean="0"/>
              <a:t>15) </a:t>
            </a:r>
            <a:r>
              <a:rPr lang="ru-RU" dirty="0" smtClean="0"/>
              <a:t>= … ;</a:t>
            </a:r>
          </a:p>
          <a:p>
            <a:r>
              <a:rPr lang="ru-RU" dirty="0" smtClean="0"/>
              <a:t>2 – ( - 9 ) = … ;</a:t>
            </a:r>
          </a:p>
          <a:p>
            <a:r>
              <a:rPr lang="ru-RU" dirty="0" smtClean="0"/>
              <a:t>- 13 + ( - 18 ) = … ;</a:t>
            </a:r>
          </a:p>
          <a:p>
            <a:r>
              <a:rPr lang="ru-RU" dirty="0" smtClean="0"/>
              <a:t>- 49 </a:t>
            </a:r>
            <a:r>
              <a:rPr lang="ru-RU" dirty="0" smtClean="0"/>
              <a:t>+ ( - 10 ) = … ;</a:t>
            </a:r>
          </a:p>
          <a:p>
            <a:r>
              <a:rPr lang="ru-RU" dirty="0" smtClean="0"/>
              <a:t>- 15 – ( - 21 ) = … ;</a:t>
            </a:r>
          </a:p>
          <a:p>
            <a:r>
              <a:rPr lang="ru-RU" dirty="0" smtClean="0"/>
              <a:t>6 – ( + 10 ) = … ;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Проверь свои ответы и ответы соседа по парте: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          =  13</a:t>
            </a:r>
          </a:p>
          <a:p>
            <a:r>
              <a:rPr lang="ru-RU" dirty="0" smtClean="0"/>
              <a:t>2.          = -26</a:t>
            </a:r>
          </a:p>
          <a:p>
            <a:r>
              <a:rPr lang="ru-RU" dirty="0" smtClean="0"/>
              <a:t>3.          =  8</a:t>
            </a:r>
          </a:p>
          <a:p>
            <a:r>
              <a:rPr lang="ru-RU" dirty="0" smtClean="0"/>
              <a:t>4.          =  14</a:t>
            </a:r>
          </a:p>
          <a:p>
            <a:r>
              <a:rPr lang="ru-RU" dirty="0" smtClean="0"/>
              <a:t>5.          = -10</a:t>
            </a:r>
          </a:p>
          <a:p>
            <a:r>
              <a:rPr lang="ru-RU" dirty="0" smtClean="0"/>
              <a:t>6.          =   11</a:t>
            </a:r>
          </a:p>
          <a:p>
            <a:endParaRPr lang="ru-RU" dirty="0" smtClean="0"/>
          </a:p>
          <a:p>
            <a:r>
              <a:rPr lang="ru-RU" dirty="0" smtClean="0"/>
              <a:t>Правильное решение!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7.         =  10</a:t>
            </a:r>
          </a:p>
          <a:p>
            <a:r>
              <a:rPr lang="ru-RU" dirty="0" smtClean="0"/>
              <a:t>8.         =  11</a:t>
            </a:r>
          </a:p>
          <a:p>
            <a:r>
              <a:rPr lang="ru-RU" dirty="0" smtClean="0"/>
              <a:t>9.         =  31 </a:t>
            </a:r>
          </a:p>
          <a:p>
            <a:r>
              <a:rPr lang="ru-RU" dirty="0" smtClean="0"/>
              <a:t>10.       = -59  </a:t>
            </a:r>
          </a:p>
          <a:p>
            <a:r>
              <a:rPr lang="ru-RU" dirty="0" smtClean="0"/>
              <a:t>11.       =    6</a:t>
            </a:r>
          </a:p>
          <a:p>
            <a:r>
              <a:rPr lang="ru-RU" dirty="0" smtClean="0"/>
              <a:t>12.       =   -4</a:t>
            </a:r>
          </a:p>
          <a:p>
            <a:endParaRPr lang="ru-RU" dirty="0" smtClean="0"/>
          </a:p>
          <a:p>
            <a:r>
              <a:rPr lang="ru-RU" dirty="0" smtClean="0"/>
              <a:t>МОЛОДЦЫ!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МАРШРУТ СЛЕДОВАНИЯ: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28662" y="1714488"/>
            <a:ext cx="2700350" cy="141446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Знаешь ли ты?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14876" y="2000240"/>
            <a:ext cx="2643206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Проверь себя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14348" y="4000504"/>
            <a:ext cx="2557474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Вычитание рациональных чисел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72132" y="3857628"/>
            <a:ext cx="2857520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Что такое модуль числа?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71802" y="5000636"/>
            <a:ext cx="2786082" cy="112871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Как сложить  рациональные числа?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714744" y="1928802"/>
            <a:ext cx="978408" cy="928694"/>
          </a:xfrm>
          <a:prstGeom prst="rightArrow">
            <a:avLst>
              <a:gd name="adj1" fmla="val 4241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428728" y="2928934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6572264" y="2786058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Двойная стрелка влево/вверх 18"/>
          <p:cNvSpPr/>
          <p:nvPr/>
        </p:nvSpPr>
        <p:spPr>
          <a:xfrm>
            <a:off x="5786446" y="4929198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верх 19"/>
          <p:cNvSpPr/>
          <p:nvPr/>
        </p:nvSpPr>
        <p:spPr>
          <a:xfrm rot="5400000">
            <a:off x="2337875" y="4981089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143240" y="3071810"/>
            <a:ext cx="2500330" cy="1128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Вывод и общее правило при сложении и вычитании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Усложним задачу и попробуем решить  длинные примеры, используя те же правила: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 – ( - 8 )+ (-12) – (+ 5 ) +17 – 10 – ( - 2 ) =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=</a:t>
            </a:r>
            <a:r>
              <a:rPr lang="ru-RU" b="1" u="sng" dirty="0" smtClean="0">
                <a:solidFill>
                  <a:srgbClr val="FF0000"/>
                </a:solidFill>
              </a:rPr>
              <a:t>5 </a:t>
            </a:r>
            <a:r>
              <a:rPr lang="ru-RU" b="1" dirty="0" smtClean="0">
                <a:solidFill>
                  <a:srgbClr val="FF0000"/>
                </a:solidFill>
              </a:rPr>
              <a:t>+8 -12 </a:t>
            </a:r>
            <a:r>
              <a:rPr lang="ru-RU" b="1" u="sng" dirty="0" smtClean="0">
                <a:solidFill>
                  <a:srgbClr val="FF0000"/>
                </a:solidFill>
              </a:rPr>
              <a:t>– 5</a:t>
            </a:r>
            <a:r>
              <a:rPr lang="ru-RU" b="1" dirty="0" smtClean="0">
                <a:solidFill>
                  <a:srgbClr val="FF0000"/>
                </a:solidFill>
              </a:rPr>
              <a:t> + 17- 10 + 2= (8+17+2) + (-12-10)=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= 27 + ( - 22 ) 27 -22 = 5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Запомни алгоритм вычисления: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Отбросим скобки, используя правило превращения знаков «кошки-мышки»;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Получилась алгебраическая сумма. Можно взаимно уничтожить противоположные по знакам слагаемые +5 и - 5;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Сгруппируем отдельно (+) и (-) слагаемые;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Найдем результат.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Итог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 Чему научились на нашем уроке?</a:t>
            </a:r>
          </a:p>
          <a:p>
            <a:r>
              <a:rPr lang="ru-RU" dirty="0" smtClean="0"/>
              <a:t>2.   Вам помогли наши подсказки?</a:t>
            </a:r>
          </a:p>
          <a:p>
            <a:r>
              <a:rPr lang="ru-RU" dirty="0" smtClean="0"/>
              <a:t>3.   Вы помогли друг другу в сложных ситуациях?</a:t>
            </a:r>
          </a:p>
          <a:p>
            <a:r>
              <a:rPr lang="ru-RU" dirty="0" smtClean="0"/>
              <a:t>4.   Вы сумели оценить работу своего соседа?</a:t>
            </a:r>
          </a:p>
          <a:p>
            <a:r>
              <a:rPr lang="ru-RU" dirty="0" smtClean="0"/>
              <a:t>5.   Что нового вы узнали на уроке?</a:t>
            </a:r>
          </a:p>
          <a:p>
            <a:r>
              <a:rPr lang="ru-RU" dirty="0" smtClean="0"/>
              <a:t>6.    Попробуйте оценить самого себя, свое настроение</a:t>
            </a:r>
          </a:p>
          <a:p>
            <a:r>
              <a:rPr lang="ru-RU" dirty="0" smtClean="0"/>
              <a:t>7.    Что не получилось  и почему?</a:t>
            </a:r>
          </a:p>
          <a:p>
            <a:r>
              <a:rPr lang="ru-RU" dirty="0" smtClean="0"/>
              <a:t>8.    Дома  попробуйте выполнить аналогичные задания!</a:t>
            </a:r>
          </a:p>
          <a:p>
            <a:r>
              <a:rPr lang="ru-RU" b="1" i="1" dirty="0" smtClean="0"/>
              <a:t>Я БЛАГОДАРЮ ВАС ЗА УРОК !  МОЛОДЦЫ!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ЗНАЕШЬ ЛИ 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Что такое положительное и что такое                       отрицательное число?</a:t>
            </a:r>
          </a:p>
          <a:p>
            <a:endParaRPr lang="ru-RU" dirty="0" smtClean="0"/>
          </a:p>
          <a:p>
            <a:r>
              <a:rPr lang="ru-RU" dirty="0" smtClean="0"/>
              <a:t>2. Как они располагаются на числовом луче? </a:t>
            </a:r>
          </a:p>
          <a:p>
            <a:endParaRPr lang="ru-RU" dirty="0" smtClean="0"/>
          </a:p>
          <a:p>
            <a:r>
              <a:rPr lang="ru-RU" dirty="0" smtClean="0"/>
              <a:t>3. Как сравнить положительные и отрицательные числа?</a:t>
            </a:r>
            <a:endParaRPr lang="ru-RU" dirty="0"/>
          </a:p>
        </p:txBody>
      </p:sp>
      <p:pic>
        <p:nvPicPr>
          <p:cNvPr id="2050" name="Picture 2" descr="C:\Users\User\AppData\Local\Microsoft\Windows\Temporary Internet Files\Content.IE5\NREN6APY\MC9003590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546" y="260648"/>
            <a:ext cx="1800454" cy="1784909"/>
          </a:xfrm>
          <a:prstGeom prst="rect">
            <a:avLst/>
          </a:prstGeom>
          <a:noFill/>
        </p:spPr>
      </p:pic>
      <p:pic>
        <p:nvPicPr>
          <p:cNvPr id="2051" name="Picture 3" descr="C:\Users\User\AppData\Local\Microsoft\Windows\Temporary Internet Files\Content.IE5\ZDJJO5NS\MC9002875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12576" y="4313976"/>
            <a:ext cx="2373517" cy="2544024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Выпиши все положительные и все отрицательные числа :</a:t>
            </a:r>
          </a:p>
          <a:p>
            <a:r>
              <a:rPr lang="ru-RU" dirty="0" smtClean="0"/>
              <a:t>- 6; 8,1; - 10,5; 37; - 88,89; - 0,097; 674; 45,8; -0,42</a:t>
            </a:r>
          </a:p>
          <a:p>
            <a:r>
              <a:rPr lang="ru-RU" dirty="0" smtClean="0"/>
              <a:t> Расположи их в порядке возрастания.</a:t>
            </a:r>
          </a:p>
          <a:p>
            <a:r>
              <a:rPr lang="ru-RU" dirty="0" smtClean="0"/>
              <a:t> Расположи их в порядке убывания.</a:t>
            </a:r>
          </a:p>
          <a:p>
            <a:r>
              <a:rPr lang="ru-RU" dirty="0" smtClean="0"/>
              <a:t> Расположи на числовом луче: -1; 2; -2; -6; 6; 1; -7; 4. </a:t>
            </a:r>
          </a:p>
          <a:p>
            <a:r>
              <a:rPr lang="ru-RU" dirty="0" smtClean="0"/>
              <a:t> Сравни попарно эти числа. (Объясни почему поставил так знаки сравнения) 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09160"/>
          </a:xfrm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8,1; 37; 674; 45,8;    ( + 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-6; -10,5; - 88,89; - 0,097; - 0,42.  ( - 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В порядке возрастания: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-88,89; -10,5 – 0,42; - 0,097; 8,1; 37; 45,8; 674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В порядке убывания: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674; 45,8; 37; 8,1; - 0,097; - 0,42; - 10,5; - 88,89.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        -7  -6                -2  -1  0  1   2        4         6 + 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Сравнение: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1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&lt;</a:t>
            </a:r>
            <a:r>
              <a:rPr lang="ru-RU" dirty="0" smtClean="0">
                <a:solidFill>
                  <a:srgbClr val="002060"/>
                </a:solidFill>
              </a:rPr>
              <a:t> 2; -2 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  <a:r>
              <a:rPr lang="ru-RU" dirty="0" smtClean="0">
                <a:solidFill>
                  <a:srgbClr val="002060"/>
                </a:solidFill>
              </a:rPr>
              <a:t> -6; 6 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  <a:r>
              <a:rPr lang="ru-RU" dirty="0" smtClean="0">
                <a:solidFill>
                  <a:srgbClr val="002060"/>
                </a:solidFill>
              </a:rPr>
              <a:t> 1; -7  </a:t>
            </a:r>
            <a:r>
              <a:rPr lang="en-US" dirty="0" smtClean="0">
                <a:solidFill>
                  <a:srgbClr val="002060"/>
                </a:solidFill>
              </a:rPr>
              <a:t>&lt;</a:t>
            </a:r>
            <a:r>
              <a:rPr lang="ru-RU" dirty="0" smtClean="0">
                <a:solidFill>
                  <a:srgbClr val="002060"/>
                </a:solidFill>
              </a:rPr>
              <a:t>  4;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71538" y="5000636"/>
            <a:ext cx="73581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СПРАВИЛИСЬ?                        МОЛОДЦЫ 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если не получилось? </a:t>
            </a:r>
          </a:p>
          <a:p>
            <a:r>
              <a:rPr lang="ru-RU" dirty="0" smtClean="0"/>
              <a:t>Вспомни правила и попробуй выполнить еще </a:t>
            </a:r>
          </a:p>
          <a:p>
            <a:r>
              <a:rPr lang="ru-RU" dirty="0" smtClean="0"/>
              <a:t>раз!</a:t>
            </a:r>
          </a:p>
          <a:p>
            <a:r>
              <a:rPr lang="ru-RU" dirty="0" smtClean="0"/>
              <a:t>Попроси соседа помочь - в паре всегда работать</a:t>
            </a:r>
          </a:p>
          <a:p>
            <a:r>
              <a:rPr lang="ru-RU" dirty="0" smtClean="0"/>
              <a:t> легче!</a:t>
            </a:r>
            <a:endParaRPr lang="ru-RU" dirty="0"/>
          </a:p>
        </p:txBody>
      </p:sp>
      <p:pic>
        <p:nvPicPr>
          <p:cNvPr id="3074" name="Picture 2" descr="C:\Users\User\AppData\Local\Microsoft\Windows\Temporary Internet Files\Content.IE5\UNEL5I3S\MP90043957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657600"/>
            <a:ext cx="2215896" cy="320040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Рациональные числа.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1. Все положительные и отрицательные числа, которые могут быть представлены в виде обыкновенной дроби, называются рациональными числами : ⅓, ⅞, ⅝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2. Расстояние от точки, изображающей число, до 0 называется  МОДУЛЕМ числа и всегда положительно, как любое расстояние. Модуль обозначают двумя черточками: │5│= 5; │-5│= 5;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│0│= 0; Модули противоположных чисел </a:t>
            </a:r>
            <a:r>
              <a:rPr lang="ru-RU" sz="2400" b="1" u="sng" dirty="0" smtClean="0"/>
              <a:t>РАВНЫ:</a:t>
            </a:r>
          </a:p>
          <a:p>
            <a:r>
              <a:rPr lang="ru-RU" sz="2400" b="1" dirty="0" smtClean="0"/>
              <a:t>│-6│=│6│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РАЦИОНАЛЬНЫЕ ЧИСЛА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3. Чем число больше, тем правее оно лежит на числовой оси.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4. А как вы думаете почему стрелочку на числовой прямой рисуют только справа? (проанализируй и постарайся объяснить); посоветуйся с товарищем.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5. Изобрази на числовой прямой точками числа и назови их модули: 1 и – 4; 4 и – 4; 3,6 и – 3,6 ; - 5 и -3;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500063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u="sng" dirty="0" smtClean="0"/>
              <a:t>СЛОЖЕНИЕ ОТРИЦАТЕЛЬНЫХ ЧИСЕЛ</a:t>
            </a:r>
            <a:br>
              <a:rPr lang="ru-RU" sz="3200" u="sng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>
                <a:solidFill>
                  <a:srgbClr val="002060"/>
                </a:solidFill>
              </a:rPr>
              <a:t>1. Чтобы сложить отрицательные числа, нужно: 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а). Поставить известный сразу знак результата –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«минус»;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б). Сложить модули чисел: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( - 3,5 ) + ( - 4,8 ) = - (3,5 + 4,8) = - 8,3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u="sng" dirty="0" smtClean="0">
                <a:solidFill>
                  <a:srgbClr val="002060"/>
                </a:solidFill>
              </a:rPr>
              <a:t>Реши самостоятельно: </a:t>
            </a:r>
            <a:r>
              <a:rPr lang="ru-RU" sz="2400" dirty="0" smtClean="0">
                <a:solidFill>
                  <a:srgbClr val="002060"/>
                </a:solidFill>
              </a:rPr>
              <a:t>(- 6,7 ) + ( - 23,3 ) = ?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( - 75,6 ) + (- 5,7) = ?      ( - 46,2 ) + ( - 55 ) = ?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2. А что происходит если складывать числа с разными знаками?  6 + (- 2 ) = …  ;   1 + ( - 3 ) = … ? Подумай! Твои предположения! … 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4514850" y="3846513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pic>
        <p:nvPicPr>
          <p:cNvPr id="1028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5052974"/>
            <a:ext cx="1100023" cy="1805026"/>
          </a:xfrm>
          <a:prstGeom prst="rect">
            <a:avLst/>
          </a:prstGeom>
          <a:noFill/>
        </p:spPr>
      </p:pic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 flipH="1">
          <a:off x="4286248" y="3321050"/>
          <a:ext cx="228602" cy="215900"/>
        </p:xfrm>
        <a:graphic>
          <a:graphicData uri="http://schemas.openxmlformats.org/presentationml/2006/ole">
            <p:oleObj spid="_x0000_s1029" name="Формула" r:id="rId5" imgW="114120" imgH="215640" progId="Equation.3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693</TotalTime>
  <Words>1602</Words>
  <Application>Microsoft Office PowerPoint</Application>
  <PresentationFormat>Экран (4:3)</PresentationFormat>
  <Paragraphs>200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Апекс</vt:lpstr>
      <vt:lpstr>Формула</vt:lpstr>
      <vt:lpstr>СЛОЖЕНИЕ И ВЫЧИТАНИЕ ПОЛОЖИТЕЛЬНЫХ И ОТРИЦАТЕЛЬНЫХ ЧИСЕЛ</vt:lpstr>
      <vt:lpstr>МАРШРУТ СЛЕДОВАНИЯ:</vt:lpstr>
      <vt:lpstr>ЗНАЕШЬ ЛИ ТЫ?</vt:lpstr>
      <vt:lpstr>ПРОВЕРЬ СЕБЯ !</vt:lpstr>
      <vt:lpstr>ОТВЕТЫ:</vt:lpstr>
      <vt:lpstr>СПРАВИЛИСЬ?                        МОЛОДЦЫ ! </vt:lpstr>
      <vt:lpstr>Рациональные числа.</vt:lpstr>
      <vt:lpstr>РАЦИОНАЛЬНЫЕ ЧИСЛА :</vt:lpstr>
      <vt:lpstr>СЛОЖЕНИЕ ОТРИЦАТЕЛЬНЫХ ЧИСЕЛ  1. Чтобы сложить отрицательные числа, нужно:    а). Поставить известный сразу знак результата –  «минус»;   б). Сложить модули чисел: ( - 3,5 ) + ( - 4,8 ) = - (3,5 + 4,8) = - 8,3  Реши самостоятельно: (- 6,7 ) + ( - 23,3 ) = ? ( - 75,6 ) + (- 5,7) = ?      ( - 46,2 ) + ( - 55 ) = ?  2. А что происходит если складывать числа с разными знаками?  6 + (- 2 ) = …  ;   1 + ( - 3 ) = … ? Подумай! Твои предположения! …  </vt:lpstr>
      <vt:lpstr>МИНУТКА  ОТДЫХА</vt:lpstr>
      <vt:lpstr>При сложении чисел с разными знаками знак результата совпадает со знаком того числа, модуль которого больше, а сам ответ определяется действием вычитания.</vt:lpstr>
      <vt:lpstr>ПРОВЕРЬ СВОИ РЕШЕНИЯ !</vt:lpstr>
      <vt:lpstr>АЛГОРИТМ СЛОЖЕНИЯ.  НУЖНО СООБРАЗИТЬ:</vt:lpstr>
      <vt:lpstr>ВЫЧИТАНИЕ РАЦИОНАЛЬНЫХ ЧИСЕЛ.</vt:lpstr>
      <vt:lpstr>Если перед числом стоят два одинаковых знака ( - - ) или ( + + ), то они меняются   на ( + ).</vt:lpstr>
      <vt:lpstr>Проверь свое решение</vt:lpstr>
      <vt:lpstr>Окончательный вывод и общее правило при сложении и вычитании рациональных чисел.</vt:lpstr>
      <vt:lpstr>РЕШИ ПРИМЕРЫ САМ:</vt:lpstr>
      <vt:lpstr>Проверь свои ответы и ответы соседа по парте:</vt:lpstr>
      <vt:lpstr>Усложним задачу и попробуем решить  длинные примеры, используя те же правила:</vt:lpstr>
      <vt:lpstr>Итог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ПОЛОЖИТЕЛЬНЫХ И ОТРИЦАТЕЛЬНЫХ ЧИСЕЛ</dc:title>
  <dc:creator>User</dc:creator>
  <cp:lastModifiedBy>алла</cp:lastModifiedBy>
  <cp:revision>74</cp:revision>
  <dcterms:created xsi:type="dcterms:W3CDTF">2011-10-12T07:07:12Z</dcterms:created>
  <dcterms:modified xsi:type="dcterms:W3CDTF">2011-12-11T19:22:20Z</dcterms:modified>
</cp:coreProperties>
</file>