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69543DB9-08B9-4D9F-8170-AA364B4DF3C3}" type="datetimeFigureOut">
              <a:rPr lang="ru-RU" smtClean="0"/>
              <a:pPr/>
              <a:t>15.12.2011</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3D4A727A-4264-40EB-8145-C15052346994}" type="slidenum">
              <a:rPr lang="ru-RU" smtClean="0"/>
              <a:pPr/>
              <a:t>‹#›</a:t>
            </a:fld>
            <a:endParaRPr lang="ru-RU"/>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9543DB9-08B9-4D9F-8170-AA364B4DF3C3}" type="datetimeFigureOut">
              <a:rPr lang="ru-RU" smtClean="0"/>
              <a:pPr/>
              <a:t>15.12.2011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D4A727A-4264-40EB-8145-C15052346994}" type="slidenum">
              <a:rPr lang="ru-RU" smtClean="0"/>
              <a:pPr/>
              <a:t>‹#›</a:t>
            </a:fld>
            <a:endParaRPr lang="ru-RU"/>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9543DB9-08B9-4D9F-8170-AA364B4DF3C3}" type="datetimeFigureOut">
              <a:rPr lang="ru-RU" smtClean="0"/>
              <a:pPr/>
              <a:t>15.12.2011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D4A727A-4264-40EB-8145-C15052346994}" type="slidenum">
              <a:rPr lang="ru-RU" smtClean="0"/>
              <a:pPr/>
              <a:t>‹#›</a:t>
            </a:fld>
            <a:endParaRPr lang="ru-RU"/>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9543DB9-08B9-4D9F-8170-AA364B4DF3C3}" type="datetimeFigureOut">
              <a:rPr lang="ru-RU" smtClean="0"/>
              <a:pPr/>
              <a:t>15.12.2011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D4A727A-4264-40EB-8145-C15052346994}"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69543DB9-08B9-4D9F-8170-AA364B4DF3C3}" type="datetimeFigureOut">
              <a:rPr lang="ru-RU" smtClean="0"/>
              <a:pPr/>
              <a:t>15.12.2011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D4A727A-4264-40EB-8145-C15052346994}"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9543DB9-08B9-4D9F-8170-AA364B4DF3C3}" type="datetimeFigureOut">
              <a:rPr lang="ru-RU" smtClean="0"/>
              <a:pPr/>
              <a:t>15.12.2011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D4A727A-4264-40EB-8145-C15052346994}"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9543DB9-08B9-4D9F-8170-AA364B4DF3C3}" type="datetimeFigureOut">
              <a:rPr lang="ru-RU" smtClean="0"/>
              <a:pPr/>
              <a:t>15.12.2011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3D4A727A-4264-40EB-8145-C15052346994}"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69543DB9-08B9-4D9F-8170-AA364B4DF3C3}" type="datetimeFigureOut">
              <a:rPr lang="ru-RU" smtClean="0"/>
              <a:pPr/>
              <a:t>15.12.2011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3D4A727A-4264-40EB-8145-C15052346994}"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69543DB9-08B9-4D9F-8170-AA364B4DF3C3}" type="datetimeFigureOut">
              <a:rPr lang="ru-RU" smtClean="0"/>
              <a:pPr/>
              <a:t>15.12.2011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3D4A727A-4264-40EB-8145-C15052346994}" type="slidenum">
              <a:rPr lang="ru-RU" smtClean="0"/>
              <a:pPr/>
              <a:t>‹#›</a:t>
            </a:fld>
            <a:endParaRPr lang="ru-RU"/>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69543DB9-08B9-4D9F-8170-AA364B4DF3C3}" type="datetimeFigureOut">
              <a:rPr lang="ru-RU" smtClean="0"/>
              <a:pPr/>
              <a:t>15.12.2011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D4A727A-4264-40EB-8145-C15052346994}"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69543DB9-08B9-4D9F-8170-AA364B4DF3C3}" type="datetimeFigureOut">
              <a:rPr lang="ru-RU" smtClean="0"/>
              <a:pPr/>
              <a:t>15.12.2011</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3D4A727A-4264-40EB-8145-C15052346994}"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9543DB9-08B9-4D9F-8170-AA364B4DF3C3}" type="datetimeFigureOut">
              <a:rPr lang="ru-RU" smtClean="0"/>
              <a:pPr/>
              <a:t>15.12.2011</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D4A727A-4264-40EB-8145-C1505234699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edge/>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857232"/>
            <a:ext cx="8101042" cy="2743219"/>
          </a:xfrm>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a:normAutofit fontScale="90000"/>
          </a:bodyPr>
          <a:lstStyle/>
          <a:p>
            <a:r>
              <a:rPr lang="ru-RU" b="1" i="1" dirty="0" smtClean="0">
                <a:latin typeface="Times New Roman" pitchFamily="18" charset="0"/>
                <a:cs typeface="Times New Roman" pitchFamily="18" charset="0"/>
              </a:rPr>
              <a:t/>
            </a:r>
            <a:br>
              <a:rPr lang="ru-RU" b="1" i="1" dirty="0" smtClean="0">
                <a:latin typeface="Times New Roman" pitchFamily="18" charset="0"/>
                <a:cs typeface="Times New Roman" pitchFamily="18" charset="0"/>
              </a:rPr>
            </a:br>
            <a:r>
              <a:rPr lang="ru-RU"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Сочинение – рассуждение</a:t>
            </a:r>
            <a:br>
              <a:rPr lang="ru-RU"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ru-RU"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по тексту А.П. Чехова «Моя «Она»</a:t>
            </a:r>
            <a:br>
              <a:rPr lang="ru-RU"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endParaRPr lang="ru-RU" b="1" i="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85800" y="3611606"/>
            <a:ext cx="7772400" cy="1746219"/>
          </a:xfrm>
          <a:ln>
            <a:solidFill>
              <a:schemeClr val="accent1">
                <a:lumMod val="75000"/>
              </a:schemeClr>
            </a:solidFill>
          </a:ln>
        </p:spPr>
        <p:txBody>
          <a:bodyPr/>
          <a:lstStyle/>
          <a:p>
            <a:r>
              <a:rPr lang="ru-RU"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Подготовка к </a:t>
            </a:r>
            <a:r>
              <a:rPr lang="ru-RU"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ЕГЭ</a:t>
            </a:r>
          </a:p>
          <a:p>
            <a:r>
              <a:rPr lang="ru-RU"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у</a:t>
            </a:r>
            <a:r>
              <a:rPr lang="ru-RU"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читель Шевченко С.Н.</a:t>
            </a:r>
          </a:p>
          <a:p>
            <a:r>
              <a:rPr lang="ru-RU"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МБОУ СОШ №11</a:t>
            </a:r>
          </a:p>
          <a:p>
            <a:endParaRPr lang="ru-RU"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r>
              <a:rPr lang="ru-RU" sz="2800" i="1" dirty="0" smtClean="0">
                <a:latin typeface="Times New Roman" pitchFamily="18" charset="0"/>
                <a:cs typeface="Times New Roman" pitchFamily="18" charset="0"/>
              </a:rPr>
              <a:t>Какое влияние оказывает лень на человека, если он не противостоит ей? Именно эта проблема  в центре внимания А.П. Чехова «Моя «Она».</a:t>
            </a:r>
          </a:p>
          <a:p>
            <a:r>
              <a:rPr lang="ru-RU" sz="2800" i="1" dirty="0" smtClean="0">
                <a:latin typeface="Times New Roman" pitchFamily="18" charset="0"/>
                <a:cs typeface="Times New Roman" pitchFamily="18" charset="0"/>
              </a:rPr>
              <a:t>Предложенный для анализа  текст А.П. Чехова  - актуальная и до боли всем знакомая проблема лени.</a:t>
            </a:r>
          </a:p>
          <a:p>
            <a:r>
              <a:rPr lang="ru-RU" sz="2800" i="1" dirty="0" smtClean="0">
                <a:latin typeface="Times New Roman" pitchFamily="18" charset="0"/>
                <a:cs typeface="Times New Roman" pitchFamily="18" charset="0"/>
              </a:rPr>
              <a:t>Как влияют человеческие «слабости» на формирование личности? Именно над этой проблемой заставляет задуматься читателя А.П. Чехов в своем  рассказе «Моя «Она».</a:t>
            </a:r>
            <a:endParaRPr lang="ru-RU" sz="2800" i="1" dirty="0">
              <a:latin typeface="Times New Roman" pitchFamily="18" charset="0"/>
              <a:cs typeface="Times New Roman" pitchFamily="18" charset="0"/>
            </a:endParaRPr>
          </a:p>
        </p:txBody>
      </p:sp>
      <p:sp>
        <p:nvSpPr>
          <p:cNvPr id="2" name="Заголовок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ru-RU" b="1" i="1" dirty="0" smtClean="0">
                <a:latin typeface="Times New Roman" pitchFamily="18" charset="0"/>
                <a:cs typeface="Times New Roman" pitchFamily="18" charset="0"/>
              </a:rPr>
              <a:t>Способ формулирования проблемы текста</a:t>
            </a:r>
            <a:endParaRPr lang="ru-RU" b="1" i="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00108"/>
            <a:ext cx="8229600" cy="5126055"/>
          </a:xfrm>
        </p:spPr>
        <p:style>
          <a:lnRef idx="2">
            <a:schemeClr val="accent1"/>
          </a:lnRef>
          <a:fillRef idx="1">
            <a:schemeClr val="lt1"/>
          </a:fillRef>
          <a:effectRef idx="0">
            <a:schemeClr val="accent1"/>
          </a:effectRef>
          <a:fontRef idx="minor">
            <a:schemeClr val="dk1"/>
          </a:fontRef>
        </p:style>
        <p:txBody>
          <a:bodyPr>
            <a:normAutofit/>
          </a:bodyPr>
          <a:lstStyle/>
          <a:p>
            <a:r>
              <a:rPr lang="ru-RU" i="1" dirty="0" smtClean="0">
                <a:latin typeface="Times New Roman" pitchFamily="18" charset="0"/>
                <a:cs typeface="Times New Roman" pitchFamily="18" charset="0"/>
              </a:rPr>
              <a:t>Рассматривая проблему лени на примере жизни одного из своих героев, Чехов обращает наше внимание на то, что лень героя – привычка «врожденная», «она… родилась раньше меня». Чеховский персонаж, ощущая чрезмерную власть лени над собой, прекрасно понимает её губительное воздействие на него («Все, все пожирает ненасытная»). Но, осознавая господство лени над собой, герой рассказа, подчеркивает автор, в то же время не прилагает никаких усилий, чтобы противостоять лени, «развестись» с этим пороком.</a:t>
            </a:r>
            <a:endParaRPr lang="ru-RU" i="1" dirty="0">
              <a:latin typeface="Times New Roman" pitchFamily="18" charset="0"/>
              <a:cs typeface="Times New Roman" pitchFamily="18" charset="0"/>
            </a:endParaRPr>
          </a:p>
        </p:txBody>
      </p:sp>
      <p:sp>
        <p:nvSpPr>
          <p:cNvPr id="2" name="Заголовок 1"/>
          <p:cNvSpPr>
            <a:spLocks noGrp="1"/>
          </p:cNvSpPr>
          <p:nvPr>
            <p:ph type="title"/>
          </p:nvPr>
        </p:nvSpPr>
        <p:spPr>
          <a:xfrm>
            <a:off x="457200" y="274638"/>
            <a:ext cx="8229600" cy="72547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ru-RU" b="1" i="1" dirty="0" smtClean="0">
                <a:latin typeface="Times New Roman" pitchFamily="18" charset="0"/>
                <a:cs typeface="Times New Roman" pitchFamily="18" charset="0"/>
              </a:rPr>
              <a:t>Комментарий</a:t>
            </a:r>
            <a:endParaRPr lang="ru-RU" b="1" i="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072230"/>
          </a:xfrm>
        </p:spPr>
        <p:style>
          <a:lnRef idx="1">
            <a:schemeClr val="accent1"/>
          </a:lnRef>
          <a:fillRef idx="2">
            <a:schemeClr val="accent1"/>
          </a:fillRef>
          <a:effectRef idx="1">
            <a:schemeClr val="accent1"/>
          </a:effectRef>
          <a:fontRef idx="minor">
            <a:schemeClr val="dk1"/>
          </a:fontRef>
        </p:style>
        <p:txBody>
          <a:bodyPr>
            <a:normAutofit/>
          </a:bodyPr>
          <a:lstStyle/>
          <a:p>
            <a:r>
              <a:rPr lang="ru-RU" i="1" dirty="0" smtClean="0">
                <a:latin typeface="Times New Roman" pitchFamily="18" charset="0"/>
                <a:cs typeface="Times New Roman" pitchFamily="18" charset="0"/>
              </a:rPr>
              <a:t>Лень… Действительно, какое «поэтическое» слово! Кто из нас не знаком с ней?! Не случайно и называют её часто «матушкой-ленью». Наверное, каждый из нас, читая чеховский текст, невольно проводил параллель с собой. Как же трудно порой оторвать себя от экрана компьютера и сесть за выполнение домашнего задания! Как трудно заставить себя что-то сделать заблаговременно: постоянно находятся «отговорки», что это можно сделать завтра. Практически ежедневно каждому из нас приходится бороться к ней, коварной, или, к сожалению, как и чеховскому герою, уступать ей…</a:t>
            </a:r>
            <a:endParaRPr lang="ru-RU" i="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i="1" dirty="0" smtClean="0">
                <a:latin typeface="Times New Roman" pitchFamily="18" charset="0"/>
                <a:cs typeface="Times New Roman" pitchFamily="18" charset="0"/>
              </a:rPr>
              <a:t>Авторская позиция скрыта за иронией. Чехов не назидателен. Он, казалось бы, просто рассказывает. Читая текст, в котором лень ассоциируется с женщиной, мы даже ощущаем мягкую, беззлобную улыбку автора. Но мягкость чеховской иронии вовсе не означает оправдание автором поведения своего героя. Напротив, мы чувствуем насмешку над безволием героя: герой рассказа жалок и смешон.</a:t>
            </a:r>
            <a:endParaRPr lang="ru-RU" i="1" dirty="0">
              <a:latin typeface="Times New Roman" pitchFamily="18" charset="0"/>
              <a:cs typeface="Times New Roman" pitchFamily="18" charset="0"/>
            </a:endParaRPr>
          </a:p>
        </p:txBody>
      </p:sp>
      <p:sp>
        <p:nvSpPr>
          <p:cNvPr id="2" name="Заголовок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ru-RU" b="1" i="1" dirty="0" smtClean="0">
                <a:latin typeface="Times New Roman" pitchFamily="18" charset="0"/>
                <a:cs typeface="Times New Roman" pitchFamily="18" charset="0"/>
              </a:rPr>
              <a:t>            Авторская позиция</a:t>
            </a:r>
            <a:endParaRPr lang="ru-RU" b="1" i="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style>
          <a:lnRef idx="1">
            <a:schemeClr val="accent1"/>
          </a:lnRef>
          <a:fillRef idx="2">
            <a:schemeClr val="accent1"/>
          </a:fillRef>
          <a:effectRef idx="1">
            <a:schemeClr val="accent1"/>
          </a:effectRef>
          <a:fontRef idx="minor">
            <a:schemeClr val="dk1"/>
          </a:fontRef>
        </p:style>
        <p:txBody>
          <a:bodyPr>
            <a:normAutofit/>
          </a:bodyPr>
          <a:lstStyle/>
          <a:p>
            <a:r>
              <a:rPr lang="ru-RU" sz="3200" i="1" dirty="0" smtClean="0">
                <a:latin typeface="Times New Roman" pitchFamily="18" charset="0"/>
                <a:cs typeface="Times New Roman" pitchFamily="18" charset="0"/>
              </a:rPr>
              <a:t>2. Позиция автора в данном тексте прямо не выражена. Но мы видим, как Чехов  с иронией говорит о своем герое, его привязанностях, его зависимости («она… манит меня к ложу», «разоряет…, как французская кокотка». Мы слышим чеховский подтекст: оглянитесь на свою собственную каждодневную жизнь, ибо нельзя становится заложником собственной лени</a:t>
            </a:r>
            <a:r>
              <a:rPr lang="ru-RU" sz="3200" i="1" dirty="0" smtClean="0"/>
              <a:t>.</a:t>
            </a:r>
            <a:endParaRPr lang="ru-RU" sz="3200" i="1"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214422"/>
            <a:ext cx="8643998" cy="4911741"/>
          </a:xfrm>
        </p:spPr>
        <p:style>
          <a:lnRef idx="3">
            <a:schemeClr val="lt1"/>
          </a:lnRef>
          <a:fillRef idx="1">
            <a:schemeClr val="accent1"/>
          </a:fillRef>
          <a:effectRef idx="1">
            <a:schemeClr val="accent1"/>
          </a:effectRef>
          <a:fontRef idx="minor">
            <a:schemeClr val="lt1"/>
          </a:fontRef>
        </p:style>
        <p:txBody>
          <a:bodyPr>
            <a:normAutofit/>
          </a:bodyPr>
          <a:lstStyle/>
          <a:p>
            <a:pPr marL="0" indent="0"/>
            <a:r>
              <a:rPr lang="ru-RU" i="1" dirty="0" smtClean="0">
                <a:latin typeface="Times New Roman" pitchFamily="18" charset="0"/>
                <a:cs typeface="Times New Roman" pitchFamily="18" charset="0"/>
              </a:rPr>
              <a:t>С  позицией автора нельзя не согласиться. Во-первых, вряд ли кто будет отрицать тот факт, что  </a:t>
            </a:r>
            <a:r>
              <a:rPr lang="ru-RU" i="1" dirty="0">
                <a:latin typeface="Times New Roman" pitchFamily="18" charset="0"/>
                <a:cs typeface="Times New Roman" pitchFamily="18" charset="0"/>
              </a:rPr>
              <a:t>н</a:t>
            </a:r>
            <a:r>
              <a:rPr lang="ru-RU" i="1" dirty="0" smtClean="0">
                <a:latin typeface="Times New Roman" pitchFamily="18" charset="0"/>
                <a:cs typeface="Times New Roman" pitchFamily="18" charset="0"/>
              </a:rPr>
              <a:t>аше будущее зависит от нас «сегодняшних», а именно от борьбы с собственной ленью, вредными привычками. А эта борьба  самая сложная. И ярчайшими примерами могут служить не только герои Чехова (</a:t>
            </a:r>
            <a:r>
              <a:rPr lang="ru-RU" i="1" dirty="0" err="1" smtClean="0">
                <a:latin typeface="Times New Roman" pitchFamily="18" charset="0"/>
                <a:cs typeface="Times New Roman" pitchFamily="18" charset="0"/>
              </a:rPr>
              <a:t>Ионыч</a:t>
            </a:r>
            <a:r>
              <a:rPr lang="ru-RU" i="1" dirty="0" smtClean="0">
                <a:latin typeface="Times New Roman" pitchFamily="18" charset="0"/>
                <a:cs typeface="Times New Roman" pitchFamily="18" charset="0"/>
              </a:rPr>
              <a:t>) и Гончарова (Обломов), но и мы сами, часто откладывая на завтра то, что можем сделать сегодня. Нельзя превращаться в Обломовых, иначе будет так, как говорится в русской пословице: ему уж и лениться-то лень.</a:t>
            </a:r>
            <a:endParaRPr lang="ru-RU" i="1" dirty="0">
              <a:latin typeface="Times New Roman" pitchFamily="18" charset="0"/>
              <a:cs typeface="Times New Roman" pitchFamily="18" charset="0"/>
            </a:endParaRPr>
          </a:p>
        </p:txBody>
      </p:sp>
      <p:sp>
        <p:nvSpPr>
          <p:cNvPr id="2" name="Заголовок 1"/>
          <p:cNvSpPr>
            <a:spLocks noGrp="1"/>
          </p:cNvSpPr>
          <p:nvPr>
            <p:ph type="title"/>
          </p:nvPr>
        </p:nvSpPr>
        <p:spPr>
          <a:xfrm>
            <a:off x="457200" y="274638"/>
            <a:ext cx="8229600" cy="796908"/>
          </a:xfrm>
        </p:spPr>
        <p:style>
          <a:lnRef idx="3">
            <a:schemeClr val="lt1"/>
          </a:lnRef>
          <a:fillRef idx="1">
            <a:schemeClr val="accent1"/>
          </a:fillRef>
          <a:effectRef idx="1">
            <a:schemeClr val="accent1"/>
          </a:effectRef>
          <a:fontRef idx="minor">
            <a:schemeClr val="lt1"/>
          </a:fontRef>
        </p:style>
        <p:txBody>
          <a:bodyPr>
            <a:normAutofit fontScale="90000"/>
          </a:bodyPr>
          <a:lstStyle/>
          <a:p>
            <a:r>
              <a:rPr lang="ru-RU" b="1" i="1" dirty="0" smtClean="0">
                <a:latin typeface="Times New Roman" pitchFamily="18" charset="0"/>
                <a:cs typeface="Times New Roman" pitchFamily="18" charset="0"/>
              </a:rPr>
              <a:t>Собственная позиция + аргументы</a:t>
            </a:r>
            <a:endParaRPr lang="ru-RU" b="1" i="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 Русский язык. Экспресс-репетитор для подготовки к ЕГЭ. Выполнение задания части 3(С)./ Т.И. Максимович, И.А. Пугачев.- Москва: Астрель,2010</a:t>
            </a:r>
          </a:p>
          <a:p>
            <a:pPr>
              <a:buNone/>
            </a:pPr>
            <a:endParaRPr lang="ru-RU" dirty="0"/>
          </a:p>
        </p:txBody>
      </p:sp>
      <p:sp>
        <p:nvSpPr>
          <p:cNvPr id="3" name="Заголовок 2"/>
          <p:cNvSpPr>
            <a:spLocks noGrp="1"/>
          </p:cNvSpPr>
          <p:nvPr>
            <p:ph type="title"/>
          </p:nvPr>
        </p:nvSpPr>
        <p:spPr/>
        <p:txBody>
          <a:bodyPr/>
          <a:lstStyle/>
          <a:p>
            <a:r>
              <a:rPr lang="ru-RU" dirty="0" smtClean="0"/>
              <a:t>Литература:</a:t>
            </a:r>
            <a:endParaRPr lang="ru-RU" dirty="0"/>
          </a:p>
        </p:txBody>
      </p:sp>
    </p:spTree>
  </p:cSld>
  <p:clrMapOvr>
    <a:masterClrMapping/>
  </p:clrMapOvr>
  <p:transition>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147</TotalTime>
  <Words>542</Words>
  <Application>Microsoft Office PowerPoint</Application>
  <PresentationFormat>Экран (4:3)</PresentationFormat>
  <Paragraphs>18</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Открытая</vt:lpstr>
      <vt:lpstr> Сочинение – рассуждение по тексту А.П. Чехова «Моя «Она» </vt:lpstr>
      <vt:lpstr>Способ формулирования проблемы текста</vt:lpstr>
      <vt:lpstr>Комментарий</vt:lpstr>
      <vt:lpstr>Слайд 4</vt:lpstr>
      <vt:lpstr>            Авторская позиция</vt:lpstr>
      <vt:lpstr>Слайд 6</vt:lpstr>
      <vt:lpstr>Собственная позиция + аргументы</vt:lpstr>
      <vt:lpstr>Литература: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Сочинение – рассуждение по тексту А.П. Чехова «Моя «Она»</dc:title>
  <dc:creator>Света</dc:creator>
  <cp:lastModifiedBy>Света</cp:lastModifiedBy>
  <cp:revision>16</cp:revision>
  <dcterms:created xsi:type="dcterms:W3CDTF">2010-02-05T01:40:50Z</dcterms:created>
  <dcterms:modified xsi:type="dcterms:W3CDTF">2011-12-14T21:27:04Z</dcterms:modified>
</cp:coreProperties>
</file>